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84" r:id="rId2"/>
    <p:sldId id="265" r:id="rId3"/>
    <p:sldId id="266" r:id="rId4"/>
    <p:sldId id="267" r:id="rId5"/>
    <p:sldId id="268" r:id="rId6"/>
    <p:sldId id="269" r:id="rId7"/>
    <p:sldId id="270" r:id="rId8"/>
    <p:sldId id="285" r:id="rId9"/>
    <p:sldId id="290" r:id="rId10"/>
    <p:sldId id="273" r:id="rId11"/>
    <p:sldId id="275" r:id="rId12"/>
    <p:sldId id="276" r:id="rId13"/>
    <p:sldId id="286" r:id="rId14"/>
    <p:sldId id="287" r:id="rId15"/>
    <p:sldId id="288" r:id="rId16"/>
    <p:sldId id="280" r:id="rId17"/>
    <p:sldId id="281" r:id="rId18"/>
    <p:sldId id="28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624C-E10C-45C8-BCF9-E0EDAF37E375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2E938-EEBA-48DD-B911-B0F1EDA90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487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F85E71-1DB6-4FDB-8EA2-F42C0F1EA9FB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7881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3764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7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0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00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89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066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23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55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2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92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62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FD889-57EA-43B0-89ED-482FB80507D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36F3E5-AC53-430A-92B0-C60C457F2A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607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23640"/>
          </a:xfrm>
        </p:spPr>
        <p:txBody>
          <a:bodyPr/>
          <a:lstStyle/>
          <a:p>
            <a:pPr algn="ctr"/>
            <a:r>
              <a:rPr lang="en-US" dirty="0" smtClean="0"/>
              <a:t>Social groups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00051" y="4855334"/>
            <a:ext cx="10058400" cy="743285"/>
          </a:xfrm>
        </p:spPr>
        <p:txBody>
          <a:bodyPr/>
          <a:lstStyle/>
          <a:p>
            <a:pPr algn="ctr"/>
            <a:r>
              <a:rPr lang="en-US" dirty="0" err="1" smtClean="0"/>
              <a:t>Dr</a:t>
            </a:r>
            <a:r>
              <a:rPr lang="en-US" dirty="0" smtClean="0"/>
              <a:t> j </a:t>
            </a:r>
            <a:r>
              <a:rPr lang="en-US" dirty="0" err="1" smtClean="0"/>
              <a:t>balamurugan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Classification of Social Groups</a:t>
            </a:r>
            <a:endParaRPr lang="en-US" altLang="en-US" dirty="0" smtClean="0">
              <a:solidFill>
                <a:srgbClr val="7B9899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97279" y="2034862"/>
            <a:ext cx="10058401" cy="4185634"/>
          </a:xfrm>
        </p:spPr>
        <p:txBody>
          <a:bodyPr>
            <a:norm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altLang="en-US" sz="2800" dirty="0">
                <a:solidFill>
                  <a:srgbClr val="FF0000"/>
                </a:solidFill>
              </a:rPr>
              <a:t>Sumner</a:t>
            </a:r>
            <a:r>
              <a:rPr lang="en-US" altLang="en-US" sz="2800" dirty="0"/>
              <a:t> made distinction between an</a:t>
            </a:r>
          </a:p>
          <a:p>
            <a:pPr lvl="1" eaLnBrk="1" hangingPunct="1"/>
            <a:r>
              <a:rPr lang="en-US" altLang="en-US" sz="2400" u="sng" dirty="0"/>
              <a:t>In-group</a:t>
            </a:r>
          </a:p>
          <a:p>
            <a:pPr lvl="2" eaLnBrk="1" hangingPunct="1"/>
            <a:r>
              <a:rPr lang="en-US" altLang="en-US" sz="2400" dirty="0"/>
              <a:t>The groups with the individual </a:t>
            </a:r>
            <a:r>
              <a:rPr lang="en-US" altLang="en-US" sz="2400" dirty="0" err="1"/>
              <a:t>indentifies</a:t>
            </a:r>
            <a:r>
              <a:rPr lang="en-US" altLang="en-US" sz="2400" dirty="0"/>
              <a:t> himself are his in-group, his family or tribe or sex or college or occupation or religion.</a:t>
            </a:r>
          </a:p>
          <a:p>
            <a:pPr lvl="2" eaLnBrk="1" hangingPunct="1"/>
            <a:r>
              <a:rPr lang="en-US" altLang="en-US" sz="2400" dirty="0"/>
              <a:t>Usually expressed in the contrast between “they” and “us”.</a:t>
            </a:r>
          </a:p>
          <a:p>
            <a:pPr lvl="2" eaLnBrk="1" hangingPunct="1">
              <a:spcAft>
                <a:spcPts val="1800"/>
              </a:spcAft>
            </a:pPr>
            <a:r>
              <a:rPr lang="en-US" altLang="en-US" sz="2400" dirty="0"/>
              <a:t>Every group they are communists; (</a:t>
            </a:r>
            <a:r>
              <a:rPr lang="en-US" altLang="en-US" sz="2400" dirty="0" err="1" smtClean="0"/>
              <a:t>e.g</a:t>
            </a:r>
            <a:r>
              <a:rPr lang="en-US" altLang="en-US" sz="2400" dirty="0" smtClean="0"/>
              <a:t>)we </a:t>
            </a:r>
            <a:r>
              <a:rPr lang="en-US" altLang="en-US" sz="2400" dirty="0"/>
              <a:t>are Hindu, they are Muslims; we are </a:t>
            </a:r>
            <a:r>
              <a:rPr lang="en-US" altLang="en-US" sz="2400" dirty="0" smtClean="0"/>
              <a:t>rich, </a:t>
            </a:r>
            <a:r>
              <a:rPr lang="en-US" altLang="en-US" sz="2400" dirty="0"/>
              <a:t>they are others not my people etc.,</a:t>
            </a:r>
          </a:p>
          <a:p>
            <a:pPr lvl="1" eaLnBrk="1" hangingPunct="1"/>
            <a:r>
              <a:rPr lang="en-US" altLang="en-US" sz="2400" u="sng" dirty="0"/>
              <a:t>Out-group</a:t>
            </a:r>
          </a:p>
          <a:p>
            <a:pPr lvl="2" eaLnBrk="1" hangingPunct="1"/>
            <a:r>
              <a:rPr lang="en-US" altLang="en-US" sz="2400" dirty="0"/>
              <a:t>Its opposite of in-group</a:t>
            </a:r>
          </a:p>
        </p:txBody>
      </p:sp>
    </p:spTree>
    <p:extLst>
      <p:ext uri="{BB962C8B-B14F-4D97-AF65-F5344CB8AC3E}">
        <p14:creationId xmlns="" xmlns:p14="http://schemas.microsoft.com/office/powerpoint/2010/main" val="31619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Primary &amp; Secondary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38" y="2099256"/>
            <a:ext cx="9675209" cy="4102950"/>
          </a:xfrm>
        </p:spPr>
        <p:txBody>
          <a:bodyPr>
            <a:normAutofit/>
          </a:bodyPr>
          <a:lstStyle/>
          <a:p>
            <a:r>
              <a:rPr lang="en-US" altLang="en-US" sz="3300" dirty="0" smtClean="0">
                <a:solidFill>
                  <a:srgbClr val="FF0000"/>
                </a:solidFill>
              </a:rPr>
              <a:t>Cooley classified </a:t>
            </a:r>
            <a:r>
              <a:rPr lang="en-US" altLang="en-US" sz="3300" dirty="0" smtClean="0"/>
              <a:t>groups on the basis of kind of </a:t>
            </a:r>
            <a:r>
              <a:rPr lang="en-US" altLang="en-US" sz="3300" dirty="0" smtClean="0">
                <a:solidFill>
                  <a:srgbClr val="FF0000"/>
                </a:solidFill>
              </a:rPr>
              <a:t>contacts</a:t>
            </a:r>
            <a:r>
              <a:rPr lang="en-US" altLang="en-US" sz="3200" dirty="0" smtClean="0">
                <a:solidFill>
                  <a:srgbClr val="FF0000"/>
                </a:solidFill>
              </a:rPr>
              <a:t>.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r>
              <a:rPr lang="en-US" altLang="en-US" sz="3200" dirty="0"/>
              <a:t>Primary </a:t>
            </a:r>
            <a:r>
              <a:rPr lang="en-US" altLang="en-US" sz="3200" dirty="0" smtClean="0"/>
              <a:t>group</a:t>
            </a:r>
            <a:endParaRPr lang="en-US" altLang="en-US" sz="3200" dirty="0"/>
          </a:p>
          <a:p>
            <a:pPr lvl="1">
              <a:spcAft>
                <a:spcPts val="1800"/>
              </a:spcAft>
            </a:pPr>
            <a:r>
              <a:rPr lang="en-US" altLang="en-US" sz="3200" dirty="0"/>
              <a:t>Secondary group</a:t>
            </a:r>
          </a:p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3200" dirty="0" smtClean="0"/>
              <a:t>Primary </a:t>
            </a:r>
            <a:r>
              <a:rPr lang="en-US" sz="3200" dirty="0"/>
              <a:t>group is a small group which a </a:t>
            </a:r>
          </a:p>
          <a:p>
            <a:pPr marL="274320" lvl="1" indent="0">
              <a:spcAft>
                <a:spcPts val="1200"/>
              </a:spcAft>
              <a:buNone/>
              <a:defRPr/>
            </a:pPr>
            <a:r>
              <a:rPr lang="en-US" sz="2800" dirty="0"/>
              <a:t>small in number, </a:t>
            </a:r>
            <a:r>
              <a:rPr lang="en-US" sz="2800" dirty="0" smtClean="0"/>
              <a:t>direct </a:t>
            </a:r>
            <a:r>
              <a:rPr lang="en-US" sz="2800" dirty="0"/>
              <a:t>contact, </a:t>
            </a:r>
            <a:r>
              <a:rPr lang="en-US" sz="2800" dirty="0" smtClean="0"/>
              <a:t>face </a:t>
            </a:r>
            <a:r>
              <a:rPr lang="en-US" sz="2800" dirty="0"/>
              <a:t>to face relations, </a:t>
            </a:r>
            <a:r>
              <a:rPr lang="en-US" sz="2800" dirty="0" smtClean="0"/>
              <a:t>mutual </a:t>
            </a:r>
            <a:r>
              <a:rPr lang="en-US" sz="2800" dirty="0"/>
              <a:t>aim, </a:t>
            </a:r>
            <a:r>
              <a:rPr lang="en-US" sz="2800" dirty="0" smtClean="0"/>
              <a:t>common </a:t>
            </a:r>
            <a:r>
              <a:rPr lang="en-US" sz="2800" dirty="0"/>
              <a:t>goals and companionship. 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27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700012" y="704045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70C0"/>
                </a:solidFill>
              </a:rPr>
              <a:t>Characteristics of a Primary Group</a:t>
            </a:r>
            <a:endParaRPr lang="en-US" altLang="en-US" dirty="0" smtClean="0">
              <a:solidFill>
                <a:srgbClr val="0070C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27279" y="2266681"/>
            <a:ext cx="9402584" cy="3832493"/>
          </a:xfrm>
        </p:spPr>
        <p:txBody>
          <a:bodyPr/>
          <a:lstStyle/>
          <a:p>
            <a:pPr lvl="1">
              <a:spcAft>
                <a:spcPts val="1200"/>
              </a:spcAft>
            </a:pPr>
            <a:r>
              <a:rPr lang="en-US" altLang="en-US" sz="3200" dirty="0"/>
              <a:t>Physical proximity </a:t>
            </a:r>
          </a:p>
          <a:p>
            <a:pPr lvl="1">
              <a:spcAft>
                <a:spcPts val="1200"/>
              </a:spcAft>
            </a:pPr>
            <a:r>
              <a:rPr lang="en-US" altLang="en-US" sz="3200" dirty="0"/>
              <a:t>Small Size </a:t>
            </a:r>
          </a:p>
          <a:p>
            <a:pPr lvl="1">
              <a:spcAft>
                <a:spcPts val="1200"/>
              </a:spcAft>
            </a:pPr>
            <a:r>
              <a:rPr lang="en-US" altLang="en-US" sz="3200" dirty="0"/>
              <a:t>Stability </a:t>
            </a:r>
          </a:p>
          <a:p>
            <a:pPr lvl="1">
              <a:spcAft>
                <a:spcPts val="1200"/>
              </a:spcAft>
            </a:pPr>
            <a:r>
              <a:rPr lang="en-US" altLang="en-US" sz="3200" dirty="0"/>
              <a:t>Similarity of background </a:t>
            </a:r>
          </a:p>
          <a:p>
            <a:pPr lvl="1">
              <a:spcAft>
                <a:spcPts val="1200"/>
              </a:spcAft>
            </a:pPr>
            <a:r>
              <a:rPr lang="en-US" altLang="en-US" sz="3200" dirty="0"/>
              <a:t>Limited self-interest </a:t>
            </a:r>
          </a:p>
          <a:p>
            <a:pPr lvl="1">
              <a:spcAft>
                <a:spcPts val="1200"/>
              </a:spcAft>
            </a:pPr>
            <a:r>
              <a:rPr lang="en-US" altLang="en-US" sz="3200" dirty="0"/>
              <a:t>Intensity of Shared interests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77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0070C0"/>
                </a:solidFill>
              </a:rPr>
              <a:t>Characteristics of a Primary Group</a:t>
            </a:r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060620"/>
            <a:ext cx="10313402" cy="3992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Physical proximity: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In order that relations of the people may be close, it is necessary that their contacts also should be close. 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Small size: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Relationship can be intimate and personal only in a small group.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Stability:</a:t>
            </a:r>
          </a:p>
          <a:p>
            <a:pPr lvl="1" eaLnBrk="1" hangingPunct="1"/>
            <a:r>
              <a:rPr lang="en-US" altLang="en-US" sz="2400" dirty="0" smtClean="0"/>
              <a:t>To promote intimacy of relationship, the primary group should be stable to some extent:</a:t>
            </a:r>
          </a:p>
          <a:p>
            <a:pPr lvl="1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8396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0070C0"/>
                </a:solidFill>
              </a:rPr>
              <a:t>Characteristics of a Primary Group</a:t>
            </a:r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939299"/>
            <a:ext cx="10058400" cy="39978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Similarity of background: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The members of a primary group must be not only close and near to each other but also approximately equally experienced and intelligent.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Limited self-interest: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The restricted common interest must predominate in their minds.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Intensity of shared interests:</a:t>
            </a:r>
          </a:p>
          <a:p>
            <a:pPr lvl="1" eaLnBrk="1" hangingPunct="1"/>
            <a:r>
              <a:rPr lang="en-US" altLang="en-US" sz="2400" dirty="0" smtClean="0"/>
              <a:t>In a primary group the </a:t>
            </a:r>
            <a:r>
              <a:rPr lang="en-US" altLang="en-US" sz="2400" dirty="0" smtClean="0">
                <a:solidFill>
                  <a:srgbClr val="00B0F0"/>
                </a:solidFill>
              </a:rPr>
              <a:t>common interest is shared by every member </a:t>
            </a:r>
            <a:r>
              <a:rPr lang="en-US" altLang="en-US" sz="2400" dirty="0" smtClean="0"/>
              <a:t>and by being shared by all the interest acquires a new significance, a new emphasis and new valuation.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19955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Importance of Primary Group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080967"/>
            <a:ext cx="10058400" cy="37402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For the individual:</a:t>
            </a:r>
          </a:p>
          <a:p>
            <a:pPr lvl="1" eaLnBrk="1" hangingPunct="1"/>
            <a:r>
              <a:rPr lang="en-US" altLang="en-US" sz="2400" dirty="0" smtClean="0"/>
              <a:t>The first things to be impressed about group is that it is a medium through which </a:t>
            </a:r>
            <a:r>
              <a:rPr lang="en-US" altLang="en-US" sz="2400" dirty="0" smtClean="0">
                <a:solidFill>
                  <a:srgbClr val="00B0F0"/>
                </a:solidFill>
              </a:rPr>
              <a:t>we learn culture, use culture and change culture.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The group is an important factor in </a:t>
            </a:r>
            <a:r>
              <a:rPr lang="en-US" altLang="en-US" sz="2400" dirty="0" smtClean="0">
                <a:solidFill>
                  <a:srgbClr val="00B0F0"/>
                </a:solidFill>
              </a:rPr>
              <a:t>shaping the personality of the individual.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For the society:</a:t>
            </a:r>
          </a:p>
          <a:p>
            <a:pPr lvl="1" eaLnBrk="1" hangingPunct="1"/>
            <a:r>
              <a:rPr lang="en-US" altLang="en-US" sz="2400" dirty="0" smtClean="0"/>
              <a:t>Help in the socialization of the </a:t>
            </a:r>
            <a:r>
              <a:rPr lang="en-US" altLang="en-US" sz="2400" dirty="0" smtClean="0">
                <a:solidFill>
                  <a:srgbClr val="00B0F0"/>
                </a:solidFill>
              </a:rPr>
              <a:t>individuals and maintain social control over them.</a:t>
            </a:r>
          </a:p>
          <a:p>
            <a:pPr lvl="1" eaLnBrk="1" hangingPunct="1"/>
            <a:r>
              <a:rPr lang="en-US" altLang="en-US" sz="2400" dirty="0" smtClean="0"/>
              <a:t>The attitudes of </a:t>
            </a:r>
            <a:r>
              <a:rPr lang="en-US" altLang="en-US" sz="2400" dirty="0" smtClean="0">
                <a:solidFill>
                  <a:srgbClr val="00B0F0"/>
                </a:solidFill>
              </a:rPr>
              <a:t>sympathy, love, tolerance, mutual help and sacrifice which provides this cementing force.</a:t>
            </a:r>
          </a:p>
        </p:txBody>
      </p:sp>
    </p:spTree>
    <p:extLst>
      <p:ext uri="{BB962C8B-B14F-4D97-AF65-F5344CB8AC3E}">
        <p14:creationId xmlns="" xmlns:p14="http://schemas.microsoft.com/office/powerpoint/2010/main" val="6867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70C0"/>
                </a:solidFill>
              </a:rPr>
              <a:t>Secondary Group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97280" y="1939299"/>
            <a:ext cx="10058400" cy="41781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Secondary group </a:t>
            </a:r>
            <a:r>
              <a:rPr lang="en-US" altLang="en-US" sz="2800" dirty="0">
                <a:solidFill>
                  <a:srgbClr val="FF0000"/>
                </a:solidFill>
              </a:rPr>
              <a:t>is a large group </a:t>
            </a:r>
            <a:r>
              <a:rPr lang="en-US" altLang="en-US" sz="2800" dirty="0"/>
              <a:t>like a city, nation, political party, corporation  and </a:t>
            </a:r>
            <a:r>
              <a:rPr lang="en-US" altLang="en-US" sz="2800" dirty="0" err="1"/>
              <a:t>labour</a:t>
            </a:r>
            <a:r>
              <a:rPr lang="en-US" altLang="en-US" sz="2800" dirty="0"/>
              <a:t> union etc.,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Here human contacts become superficial and undefined.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He </a:t>
            </a:r>
            <a:r>
              <a:rPr lang="en-US" altLang="en-US" sz="2800" dirty="0">
                <a:solidFill>
                  <a:srgbClr val="FF0000"/>
                </a:solidFill>
              </a:rPr>
              <a:t>communicate with them by such indirect </a:t>
            </a:r>
            <a:r>
              <a:rPr lang="en-US" altLang="en-US" sz="2800" dirty="0"/>
              <a:t>means as the written word. No face to face relations.</a:t>
            </a:r>
          </a:p>
          <a:p>
            <a:pPr>
              <a:spcAft>
                <a:spcPts val="1200"/>
              </a:spcAft>
            </a:pPr>
            <a:r>
              <a:rPr lang="en-US" altLang="en-US" sz="2800" dirty="0">
                <a:solidFill>
                  <a:srgbClr val="FF0000"/>
                </a:solidFill>
              </a:rPr>
              <a:t>H.T. </a:t>
            </a:r>
            <a:r>
              <a:rPr lang="en-US" altLang="en-US" sz="2800" dirty="0" err="1">
                <a:solidFill>
                  <a:srgbClr val="FF0000"/>
                </a:solidFill>
              </a:rPr>
              <a:t>Mazumdar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– “When face-to-face contacts are not present in the relations of member, we may call that is secondary group”.</a:t>
            </a:r>
          </a:p>
        </p:txBody>
      </p:sp>
    </p:spTree>
    <p:extLst>
      <p:ext uri="{BB962C8B-B14F-4D97-AF65-F5344CB8AC3E}">
        <p14:creationId xmlns="" xmlns:p14="http://schemas.microsoft.com/office/powerpoint/2010/main" val="29776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Characteristics of Secondary Group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97280" y="2009104"/>
            <a:ext cx="9232583" cy="4090071"/>
          </a:xfrm>
        </p:spPr>
        <p:txBody>
          <a:bodyPr/>
          <a:lstStyle/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 smtClean="0"/>
              <a:t>Formal </a:t>
            </a:r>
            <a:r>
              <a:rPr lang="en-US" altLang="en-US" sz="2800" dirty="0"/>
              <a:t>and impersonal relations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Large in size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Option of membership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Active and Inactive members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Relations – no face to face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Formal rules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Individuals status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Goal orientation </a:t>
            </a:r>
          </a:p>
        </p:txBody>
      </p:sp>
    </p:spTree>
    <p:extLst>
      <p:ext uri="{BB962C8B-B14F-4D97-AF65-F5344CB8AC3E}">
        <p14:creationId xmlns="" xmlns:p14="http://schemas.microsoft.com/office/powerpoint/2010/main" val="37089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Importance of Secondary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79" y="2003693"/>
            <a:ext cx="9952793" cy="3920589"/>
          </a:xfrm>
        </p:spPr>
        <p:txBody>
          <a:bodyPr>
            <a:noAutofit/>
          </a:bodyPr>
          <a:lstStyle/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 smtClean="0"/>
              <a:t>The primary group have an important place in a simple and small society. But in modern era the trend is towards secondary groups.</a:t>
            </a:r>
          </a:p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 smtClean="0"/>
              <a:t>The changing trends of modern society </a:t>
            </a:r>
            <a:r>
              <a:rPr lang="en-US" sz="2800" dirty="0" smtClean="0">
                <a:solidFill>
                  <a:srgbClr val="FF0000"/>
                </a:solidFill>
              </a:rPr>
              <a:t>man now depends for his needs more on secondary groups then primary groups.</a:t>
            </a:r>
          </a:p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 smtClean="0"/>
              <a:t>Efficiency (the emphasis is on getting the job done).</a:t>
            </a:r>
          </a:p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 smtClean="0"/>
              <a:t>Open Channels of Opportunity.</a:t>
            </a:r>
          </a:p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 smtClean="0"/>
              <a:t>Wider Outlook.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957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53" y="2849498"/>
            <a:ext cx="10058400" cy="1450757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4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97280" y="605307"/>
            <a:ext cx="10058400" cy="900233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70C0"/>
                </a:solidFill>
              </a:rPr>
              <a:t>Meaning of Social Groups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00311" y="2441574"/>
            <a:ext cx="10390675" cy="32895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800" dirty="0"/>
              <a:t>In its elementary sense, a group “is a number of units of anything in close proximity to one another”. 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800" dirty="0"/>
              <a:t>Social group is </a:t>
            </a:r>
            <a:r>
              <a:rPr lang="en-US" altLang="en-US" sz="2800" dirty="0">
                <a:solidFill>
                  <a:srgbClr val="FF0000"/>
                </a:solidFill>
              </a:rPr>
              <a:t>a collection of human beings who are brought into social relationship with one another </a:t>
            </a:r>
            <a:r>
              <a:rPr lang="en-US" altLang="en-US" sz="2800" dirty="0"/>
              <a:t>with a common goal under a common set of codes.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altLang="en-US" sz="2800" dirty="0"/>
              <a:t>It may be a pair, number of persons or even a collection of millions of people ex. Sports club, a political party, a family etc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713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0070C0"/>
                </a:solidFill>
              </a:rPr>
              <a:t>Definition of Social Groups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97280" y="2150772"/>
            <a:ext cx="10424160" cy="39365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en-US" sz="2800" dirty="0">
                <a:solidFill>
                  <a:srgbClr val="FF0000"/>
                </a:solidFill>
              </a:rPr>
              <a:t>William</a:t>
            </a:r>
            <a:r>
              <a:rPr lang="en-US" altLang="en-US" sz="2800" dirty="0"/>
              <a:t> – Social group is a given </a:t>
            </a:r>
            <a:r>
              <a:rPr lang="en-US" altLang="en-US" sz="2800" u="sng" dirty="0">
                <a:solidFill>
                  <a:schemeClr val="tx1"/>
                </a:solidFill>
              </a:rPr>
              <a:t>aggregate of people playing inter-related roles and recognized by themselves </a:t>
            </a:r>
            <a:r>
              <a:rPr lang="en-US" altLang="en-US" sz="2800" dirty="0"/>
              <a:t>or others as a unit of interactions.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en-US" sz="2800" dirty="0">
                <a:solidFill>
                  <a:srgbClr val="FF0000"/>
                </a:solidFill>
              </a:rPr>
              <a:t>Horton  and Hunt </a:t>
            </a:r>
            <a:r>
              <a:rPr lang="en-US" altLang="en-US" sz="2800" dirty="0"/>
              <a:t>– </a:t>
            </a:r>
            <a:r>
              <a:rPr lang="en-US" altLang="en-US" sz="2800" dirty="0" smtClean="0"/>
              <a:t>“Social groups </a:t>
            </a:r>
            <a:r>
              <a:rPr lang="en-US" altLang="en-US" sz="2800" dirty="0"/>
              <a:t>are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aggregate or categories of people who have a consciousness of membership </a:t>
            </a:r>
            <a:r>
              <a:rPr lang="en-US" altLang="en-US" sz="2800" dirty="0" smtClean="0"/>
              <a:t>and </a:t>
            </a:r>
            <a:r>
              <a:rPr lang="en-US" altLang="en-US" sz="2800" dirty="0"/>
              <a:t>of interaction”.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en-US" sz="2800" dirty="0" err="1">
                <a:solidFill>
                  <a:srgbClr val="FF0000"/>
                </a:solidFill>
              </a:rPr>
              <a:t>Ogburn</a:t>
            </a:r>
            <a:r>
              <a:rPr lang="en-US" altLang="en-US" sz="2800" dirty="0">
                <a:solidFill>
                  <a:srgbClr val="FF0000"/>
                </a:solidFill>
              </a:rPr>
              <a:t> and </a:t>
            </a:r>
            <a:r>
              <a:rPr lang="en-US" altLang="en-US" sz="2800" dirty="0" err="1">
                <a:solidFill>
                  <a:srgbClr val="FF0000"/>
                </a:solidFill>
              </a:rPr>
              <a:t>Nimkoff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– “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Whenever </a:t>
            </a:r>
            <a:r>
              <a:rPr lang="en-US" altLang="en-US" sz="2800" u="sng" dirty="0">
                <a:solidFill>
                  <a:schemeClr val="tx1"/>
                </a:solidFill>
              </a:rPr>
              <a:t>two or more individual come together and influence one another</a:t>
            </a:r>
            <a:r>
              <a:rPr lang="en-US" altLang="en-US" sz="2800" dirty="0"/>
              <a:t>, they may be said to constitute a social group”.</a:t>
            </a:r>
          </a:p>
        </p:txBody>
      </p:sp>
    </p:spTree>
    <p:extLst>
      <p:ext uri="{BB962C8B-B14F-4D97-AF65-F5344CB8AC3E}">
        <p14:creationId xmlns="" xmlns:p14="http://schemas.microsoft.com/office/powerpoint/2010/main" val="453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0070C0"/>
                </a:solidFill>
              </a:rPr>
              <a:t>Characteristics of Social Group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97280" y="1944710"/>
            <a:ext cx="9232583" cy="415446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3200" dirty="0"/>
              <a:t>Reciprocal Relations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Sense of Unity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‘We’ feeling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Common interests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Similar </a:t>
            </a:r>
            <a:r>
              <a:rPr lang="en-US" altLang="en-US" sz="3200" dirty="0" err="1"/>
              <a:t>behaviour</a:t>
            </a:r>
            <a:endParaRPr lang="en-US" altLang="en-US" sz="3200" dirty="0"/>
          </a:p>
          <a:p>
            <a:pPr>
              <a:spcAft>
                <a:spcPts val="1200"/>
              </a:spcAft>
            </a:pPr>
            <a:r>
              <a:rPr lang="en-US" altLang="en-US" sz="3200" dirty="0"/>
              <a:t>Group norms</a:t>
            </a:r>
          </a:p>
        </p:txBody>
      </p:sp>
    </p:spTree>
    <p:extLst>
      <p:ext uri="{BB962C8B-B14F-4D97-AF65-F5344CB8AC3E}">
        <p14:creationId xmlns="" xmlns:p14="http://schemas.microsoft.com/office/powerpoint/2010/main" val="27856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0070C0"/>
                </a:solidFill>
              </a:rPr>
              <a:t>Characteristics of Social Group</a:t>
            </a:r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4862"/>
            <a:ext cx="10058400" cy="4031087"/>
          </a:xfrm>
        </p:spPr>
        <p:txBody>
          <a:bodyPr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Reciprocal relations:</a:t>
            </a:r>
          </a:p>
          <a:p>
            <a:pPr marL="2743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/>
              <a:t>The member of a group are inter-related to each other.</a:t>
            </a:r>
          </a:p>
          <a:p>
            <a:pPr marL="2743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/>
              <a:t>A gathering of persons forms a social group when they are interrelated.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Sense of unity:</a:t>
            </a:r>
          </a:p>
          <a:p>
            <a:pPr marL="2743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/>
              <a:t>The members of a group are united by a sense of  unity and a feeling of sympathy.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We-feeling:</a:t>
            </a:r>
          </a:p>
          <a:p>
            <a:pPr marL="2743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/>
              <a:t>The members of a group help each other and defend  their interest collectively.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52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0070C0"/>
                </a:solidFill>
              </a:rPr>
              <a:t>Characteristics of Social Group</a:t>
            </a:r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74904"/>
            <a:ext cx="10058401" cy="4572000"/>
          </a:xfrm>
        </p:spPr>
        <p:txBody>
          <a:bodyPr>
            <a:normAutofit/>
          </a:bodyPr>
          <a:lstStyle/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FF0000"/>
                </a:solidFill>
              </a:rPr>
              <a:t>Common interests:</a:t>
            </a:r>
          </a:p>
          <a:p>
            <a:pPr marL="274320" lvl="1" indent="0">
              <a:spcAft>
                <a:spcPts val="1200"/>
              </a:spcAft>
              <a:buNone/>
              <a:defRPr/>
            </a:pPr>
            <a:r>
              <a:rPr lang="en-US" sz="2800" dirty="0"/>
              <a:t>The interest and ideal of a group are common.</a:t>
            </a:r>
          </a:p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FF0000"/>
                </a:solidFill>
              </a:rPr>
              <a:t>Similar </a:t>
            </a:r>
            <a:r>
              <a:rPr lang="en-US" sz="2800" dirty="0" err="1">
                <a:solidFill>
                  <a:srgbClr val="FF0000"/>
                </a:solidFill>
              </a:rPr>
              <a:t>Behaviour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274320" lvl="1" indent="0">
              <a:spcAft>
                <a:spcPts val="1200"/>
              </a:spcAft>
              <a:buNone/>
              <a:defRPr/>
            </a:pPr>
            <a:r>
              <a:rPr lang="en-US" sz="2800" dirty="0"/>
              <a:t>The members of a group behave in a similar way of </a:t>
            </a:r>
            <a:r>
              <a:rPr lang="en-US" sz="2800" dirty="0" err="1"/>
              <a:t>behaviour</a:t>
            </a:r>
            <a:r>
              <a:rPr lang="en-US" sz="2800" dirty="0"/>
              <a:t>.</a:t>
            </a:r>
          </a:p>
          <a:p>
            <a:pPr marL="274320" indent="-274320"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rgbClr val="FF0000"/>
                </a:solidFill>
              </a:rPr>
              <a:t>Group Norms:</a:t>
            </a:r>
          </a:p>
          <a:p>
            <a:pPr marL="274320" lvl="1" indent="0">
              <a:spcAft>
                <a:spcPts val="1200"/>
              </a:spcAft>
              <a:buNone/>
              <a:defRPr/>
            </a:pPr>
            <a:r>
              <a:rPr lang="en-US" sz="2800" dirty="0"/>
              <a:t>Every group has its own rules and norms which the members are supposed to follow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281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</a:rPr>
              <a:t>Classification of Social Groups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72588" y="1926420"/>
            <a:ext cx="8504238" cy="4572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 err="1">
                <a:solidFill>
                  <a:srgbClr val="FF0000"/>
                </a:solidFill>
              </a:rPr>
              <a:t>Simmel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considered </a:t>
            </a:r>
            <a:r>
              <a:rPr lang="en-US" altLang="en-US" sz="2400" dirty="0">
                <a:solidFill>
                  <a:srgbClr val="FF0000"/>
                </a:solidFill>
              </a:rPr>
              <a:t>size </a:t>
            </a:r>
            <a:r>
              <a:rPr lang="en-US" altLang="en-US" sz="2400" dirty="0"/>
              <a:t>as a criterion for classifying groups.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Small size group 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en-US" sz="2400" dirty="0"/>
              <a:t>Large size group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Dwight Sanderson </a:t>
            </a:r>
            <a:r>
              <a:rPr lang="en-US" altLang="en-US" sz="2400" dirty="0">
                <a:solidFill>
                  <a:schemeClr val="tx1"/>
                </a:solidFill>
              </a:rPr>
              <a:t>suggested a</a:t>
            </a:r>
            <a:r>
              <a:rPr lang="en-US" altLang="en-US" sz="2400" dirty="0"/>
              <a:t> three fold classification of social groups </a:t>
            </a:r>
            <a:r>
              <a:rPr lang="en-US" altLang="en-US" sz="2400" dirty="0">
                <a:solidFill>
                  <a:srgbClr val="FF0000"/>
                </a:solidFill>
              </a:rPr>
              <a:t>by structure.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Involuntary group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Voluntary group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Delegate group</a:t>
            </a:r>
          </a:p>
        </p:txBody>
      </p:sp>
    </p:spTree>
    <p:extLst>
      <p:ext uri="{BB962C8B-B14F-4D97-AF65-F5344CB8AC3E}">
        <p14:creationId xmlns="" xmlns:p14="http://schemas.microsoft.com/office/powerpoint/2010/main" val="24321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Classification of Social Groups</a:t>
            </a:r>
            <a:endParaRPr lang="en-US" altLang="en-US" dirty="0" smtClean="0">
              <a:solidFill>
                <a:srgbClr val="7B9899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772732" y="1828800"/>
            <a:ext cx="10959922" cy="4301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 smtClean="0">
                <a:solidFill>
                  <a:srgbClr val="FF0000"/>
                </a:solidFill>
              </a:rPr>
              <a:t>George </a:t>
            </a:r>
            <a:r>
              <a:rPr lang="en-US" altLang="en-US" sz="3200" dirty="0" err="1" smtClean="0">
                <a:solidFill>
                  <a:srgbClr val="FF0000"/>
                </a:solidFill>
              </a:rPr>
              <a:t>Hasen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/>
              <a:t>classifies groups one the basis of their relations to other group into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Unsocial group (does not participate in large society. ex: Tribe)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Pseudo-social group (mix with all for own gain.  ex: common)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Anti-social group (destroys public property)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Pro-social group (welfare of the people)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 smtClean="0">
                <a:solidFill>
                  <a:srgbClr val="FF0000"/>
                </a:solidFill>
              </a:rPr>
              <a:t>Miller</a:t>
            </a:r>
            <a:r>
              <a:rPr lang="en-US" altLang="en-US" sz="3200" dirty="0" smtClean="0"/>
              <a:t> divided social groups into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 smtClean="0"/>
              <a:t>Horizontal groups and Vertical </a:t>
            </a:r>
            <a:r>
              <a:rPr lang="en-US" altLang="en-US" sz="2800" dirty="0" smtClean="0"/>
              <a:t>groups</a:t>
            </a:r>
            <a:endParaRPr lang="en-US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579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Classification of Social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Charles A Ellwood </a:t>
            </a:r>
            <a:r>
              <a:rPr lang="en-US" sz="3200" dirty="0" smtClean="0"/>
              <a:t>distinguished among.</a:t>
            </a:r>
          </a:p>
          <a:p>
            <a:pPr marL="548640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800" dirty="0" smtClean="0"/>
              <a:t>Involuntary and voluntary</a:t>
            </a:r>
          </a:p>
          <a:p>
            <a:pPr marL="548640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800" dirty="0" smtClean="0"/>
              <a:t>Institutional and non-institutional</a:t>
            </a:r>
          </a:p>
          <a:p>
            <a:pPr marL="548640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800" dirty="0" smtClean="0"/>
              <a:t>Temporary and permanent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Park and Burgess </a:t>
            </a:r>
            <a:r>
              <a:rPr lang="en-US" sz="3200" dirty="0" smtClean="0"/>
              <a:t>distinguished</a:t>
            </a:r>
          </a:p>
          <a:p>
            <a:pPr marL="548640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800" dirty="0" smtClean="0"/>
              <a:t>Territorial and Non-territorial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996</Words>
  <Application>Microsoft Office PowerPoint</Application>
  <PresentationFormat>Custom</PresentationFormat>
  <Paragraphs>119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Social groups</vt:lpstr>
      <vt:lpstr>Meaning of Social Groups</vt:lpstr>
      <vt:lpstr>Definition of Social Groups</vt:lpstr>
      <vt:lpstr>Characteristics of Social Group</vt:lpstr>
      <vt:lpstr>Characteristics of Social Group</vt:lpstr>
      <vt:lpstr>Characteristics of Social Group</vt:lpstr>
      <vt:lpstr>Classification of Social Groups</vt:lpstr>
      <vt:lpstr>Classification of Social Groups</vt:lpstr>
      <vt:lpstr>Classification of Social Groups</vt:lpstr>
      <vt:lpstr>Classification of Social Groups</vt:lpstr>
      <vt:lpstr>Primary &amp; Secondary Groups</vt:lpstr>
      <vt:lpstr>Characteristics of a Primary Group</vt:lpstr>
      <vt:lpstr>Characteristics of a Primary Group</vt:lpstr>
      <vt:lpstr>Characteristics of a Primary Group</vt:lpstr>
      <vt:lpstr>Importance of Primary Group</vt:lpstr>
      <vt:lpstr>Secondary Group</vt:lpstr>
      <vt:lpstr>Characteristics of Secondary Group</vt:lpstr>
      <vt:lpstr>Importance of Secondary Groups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Structure  &amp; Social Groups</dc:title>
  <dc:creator>Balamurugan J</dc:creator>
  <cp:lastModifiedBy>Bala J</cp:lastModifiedBy>
  <cp:revision>18</cp:revision>
  <dcterms:created xsi:type="dcterms:W3CDTF">2014-04-27T17:59:12Z</dcterms:created>
  <dcterms:modified xsi:type="dcterms:W3CDTF">2015-10-19T10:18:54Z</dcterms:modified>
</cp:coreProperties>
</file>