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302" r:id="rId6"/>
    <p:sldId id="303" r:id="rId7"/>
    <p:sldId id="304" r:id="rId8"/>
    <p:sldId id="305" r:id="rId9"/>
    <p:sldId id="295" r:id="rId10"/>
    <p:sldId id="297" r:id="rId11"/>
    <p:sldId id="298" r:id="rId12"/>
    <p:sldId id="299" r:id="rId13"/>
    <p:sldId id="300" r:id="rId14"/>
    <p:sldId id="301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E3F0F8-21D8-45CB-8526-09BD8EFACDA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4CE-6320-4259-9EE1-59946C031C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0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F0F8-21D8-45CB-8526-09BD8EFACDA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4CE-6320-4259-9EE1-59946C031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8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F0F8-21D8-45CB-8526-09BD8EFACDA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4CE-6320-4259-9EE1-59946C031C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F0F8-21D8-45CB-8526-09BD8EFACDA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4CE-6320-4259-9EE1-59946C031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F0F8-21D8-45CB-8526-09BD8EFACDA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4CE-6320-4259-9EE1-59946C031C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81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F0F8-21D8-45CB-8526-09BD8EFACDA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4CE-6320-4259-9EE1-59946C031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5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F0F8-21D8-45CB-8526-09BD8EFACDA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4CE-6320-4259-9EE1-59946C031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2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F0F8-21D8-45CB-8526-09BD8EFACDA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4CE-6320-4259-9EE1-59946C031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F0F8-21D8-45CB-8526-09BD8EFACDA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4CE-6320-4259-9EE1-59946C031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F0F8-21D8-45CB-8526-09BD8EFACDA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4CE-6320-4259-9EE1-59946C031C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F0F8-21D8-45CB-8526-09BD8EFACDA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E4CE-6320-4259-9EE1-59946C031C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6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E3F0F8-21D8-45CB-8526-09BD8EFACDA9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87E4CE-6320-4259-9EE1-59946C031C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.in/imgres?imgurl=http://www.focusonthefamilytv.com/fotftv/images/familyjump.jpg&amp;imgrefurl=http://www.focusonthefamilytv.com/&amp;usg=__s_3fk55r7XYk5GugDoJZyybnoAY=&amp;h=300&amp;w=400&amp;sz=83&amp;hl=en&amp;start=16&amp;zoom=1&amp;tbnid=TWn3OMqbqZLYWM:&amp;tbnh=93&amp;tbnw=124&amp;prev=/images?q=family&amp;hl=en&amp;gbv=2&amp;tbs=isch:1&amp;itbs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Social Institutions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0361" y="5413151"/>
            <a:ext cx="3065171" cy="639919"/>
          </a:xfrm>
        </p:spPr>
        <p:txBody>
          <a:bodyPr>
            <a:norm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 J Balamurugan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8793" y="725398"/>
            <a:ext cx="7467600" cy="9445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Family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78793" y="1867436"/>
            <a:ext cx="10303099" cy="4389549"/>
          </a:xfrm>
        </p:spPr>
        <p:txBody>
          <a:bodyPr>
            <a:normAutofit/>
          </a:bodyPr>
          <a:lstStyle/>
          <a:p>
            <a:pPr marL="420624" indent="-384048">
              <a:spcAft>
                <a:spcPts val="1200"/>
              </a:spcAft>
              <a:buFont typeface="Wingdings 2"/>
              <a:buChar char=""/>
              <a:defRPr/>
            </a:pPr>
            <a:r>
              <a:rPr lang="en-US" sz="2800" dirty="0"/>
              <a:t>Of all human groups the family is the most important primary group. </a:t>
            </a:r>
          </a:p>
          <a:p>
            <a:pPr marL="420624" indent="-384048">
              <a:spcAft>
                <a:spcPts val="1200"/>
              </a:spcAft>
              <a:buFont typeface="Wingdings 2"/>
              <a:buChar char=""/>
              <a:defRPr/>
            </a:pPr>
            <a:r>
              <a:rPr lang="en-US" sz="2800" dirty="0"/>
              <a:t>It is the simplest and the most elementary form of society.</a:t>
            </a:r>
          </a:p>
          <a:p>
            <a:pPr marL="420624" indent="-384048">
              <a:spcAft>
                <a:spcPts val="1200"/>
              </a:spcAft>
              <a:buFont typeface="Wingdings 2"/>
              <a:buChar char=""/>
              <a:defRPr/>
            </a:pPr>
            <a:r>
              <a:rPr lang="en-US" sz="2800" dirty="0"/>
              <a:t>It is an outstanding primary group, because, it is in the family that the child develops </a:t>
            </a:r>
            <a:r>
              <a:rPr lang="en-US" sz="2800" dirty="0" smtClean="0"/>
              <a:t>its </a:t>
            </a:r>
            <a:r>
              <a:rPr lang="en-US" sz="2800" dirty="0"/>
              <a:t>basic attitudes.</a:t>
            </a:r>
          </a:p>
          <a:p>
            <a:pPr marL="420624" indent="-384048">
              <a:spcAft>
                <a:spcPts val="1200"/>
              </a:spcAft>
              <a:buFont typeface="Wingdings 2"/>
              <a:buChar char=""/>
              <a:defRPr/>
            </a:pPr>
            <a:r>
              <a:rPr lang="en-US" sz="2800" dirty="0"/>
              <a:t>It provides for the most enduring relationship in the one form or other.</a:t>
            </a:r>
          </a:p>
          <a:p>
            <a:pPr marL="420624" indent="-384048">
              <a:spcAft>
                <a:spcPts val="1200"/>
              </a:spcAft>
              <a:buFont typeface="Wingdings 2"/>
              <a:buChar char=""/>
              <a:defRPr/>
            </a:pPr>
            <a:r>
              <a:rPr lang="en-US" sz="2800" dirty="0"/>
              <a:t>It is a small social group consisting ordinarily of a father, mother, and one or more children. </a:t>
            </a:r>
          </a:p>
        </p:txBody>
      </p:sp>
    </p:spTree>
    <p:extLst>
      <p:ext uri="{BB962C8B-B14F-4D97-AF65-F5344CB8AC3E}">
        <p14:creationId xmlns:p14="http://schemas.microsoft.com/office/powerpoint/2010/main" val="7478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247105" y="648125"/>
            <a:ext cx="7467600" cy="10207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Definition of Family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88642" y="2099256"/>
            <a:ext cx="10844012" cy="389049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sz="2800" dirty="0" err="1" smtClean="0">
                <a:solidFill>
                  <a:srgbClr val="002060"/>
                </a:solidFill>
              </a:rPr>
              <a:t>Nimkoff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– “Family is a </a:t>
            </a:r>
            <a:r>
              <a:rPr lang="en-US" altLang="en-US" sz="2800" u="sng" dirty="0"/>
              <a:t>more or less durable association </a:t>
            </a:r>
            <a:r>
              <a:rPr lang="en-US" altLang="en-US" sz="2800" dirty="0"/>
              <a:t>of husband and wife with or without children or of a man or women alone, with children.</a:t>
            </a:r>
          </a:p>
          <a:p>
            <a:pPr>
              <a:spcAft>
                <a:spcPts val="1200"/>
              </a:spcAft>
            </a:pPr>
            <a:r>
              <a:rPr lang="en-US" altLang="en-US" sz="2800" dirty="0">
                <a:solidFill>
                  <a:srgbClr val="002060"/>
                </a:solidFill>
              </a:rPr>
              <a:t>Clare</a:t>
            </a:r>
            <a:r>
              <a:rPr lang="en-US" altLang="en-US" sz="2800" dirty="0"/>
              <a:t> – “Family is a system of </a:t>
            </a:r>
            <a:r>
              <a:rPr lang="en-US" altLang="en-US" sz="2800" u="sng" dirty="0"/>
              <a:t>relationship existing between parents and children</a:t>
            </a:r>
            <a:r>
              <a:rPr lang="en-US" altLang="en-US" sz="2800" dirty="0"/>
              <a:t>”.</a:t>
            </a:r>
          </a:p>
          <a:p>
            <a:pPr>
              <a:spcAft>
                <a:spcPts val="1200"/>
              </a:spcAft>
            </a:pPr>
            <a:r>
              <a:rPr lang="en-US" altLang="en-US" sz="2800" dirty="0" err="1">
                <a:solidFill>
                  <a:srgbClr val="002060"/>
                </a:solidFill>
              </a:rPr>
              <a:t>Eliott</a:t>
            </a:r>
            <a:r>
              <a:rPr lang="en-US" altLang="en-US" sz="2800" dirty="0">
                <a:solidFill>
                  <a:srgbClr val="002060"/>
                </a:solidFill>
              </a:rPr>
              <a:t> and Merrill </a:t>
            </a:r>
            <a:r>
              <a:rPr lang="en-US" altLang="en-US" sz="2800" dirty="0"/>
              <a:t>– “Family is the logical social unit composed of husband, wife and children”.</a:t>
            </a:r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94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66799" y="339032"/>
            <a:ext cx="10010503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Characteristics of Family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98489" y="1436915"/>
            <a:ext cx="10827454" cy="4905102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 mating relationship: </a:t>
            </a:r>
            <a:r>
              <a:rPr lang="en-US" altLang="en-US" sz="2400" dirty="0"/>
              <a:t>A family comes into existence when a man and woman establish mating relation between them. </a:t>
            </a:r>
          </a:p>
          <a:p>
            <a:pPr>
              <a:spcAft>
                <a:spcPts val="12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 form of marriage: </a:t>
            </a:r>
            <a:r>
              <a:rPr lang="en-US" altLang="en-US" sz="2400" dirty="0"/>
              <a:t>Mating relationship is established through the institution of marriage. </a:t>
            </a:r>
          </a:p>
          <a:p>
            <a:pPr>
              <a:spcAft>
                <a:spcPts val="12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 system of nomenclature: </a:t>
            </a:r>
            <a:r>
              <a:rPr lang="en-US" altLang="en-US" sz="2400" dirty="0"/>
              <a:t>Every </a:t>
            </a:r>
            <a:r>
              <a:rPr lang="en-US" altLang="en-US" sz="2400" u="sng" dirty="0"/>
              <a:t>family is known by a name </a:t>
            </a:r>
            <a:r>
              <a:rPr lang="en-US" altLang="en-US" sz="2400" dirty="0"/>
              <a:t>and has its own system of reckoning descent. Descent may be consider  through the male or female line. </a:t>
            </a:r>
          </a:p>
          <a:p>
            <a:pPr>
              <a:spcAft>
                <a:spcPts val="12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An economic provision: </a:t>
            </a:r>
            <a:r>
              <a:rPr lang="en-US" altLang="en-US" sz="2400" dirty="0"/>
              <a:t>The head of the family carries on certain profession and earns money to maintain the family.</a:t>
            </a:r>
          </a:p>
          <a:p>
            <a:pPr>
              <a:spcAft>
                <a:spcPts val="12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 common habitation (surroundings): </a:t>
            </a:r>
            <a:r>
              <a:rPr lang="en-US" altLang="en-US" sz="2400" dirty="0"/>
              <a:t>A family requires a home or house-hold for its living. Without a dwelling place the task of child bearing and child rearing cannot be adequately performed. </a:t>
            </a:r>
          </a:p>
        </p:txBody>
      </p:sp>
    </p:spTree>
    <p:extLst>
      <p:ext uri="{BB962C8B-B14F-4D97-AF65-F5344CB8AC3E}">
        <p14:creationId xmlns:p14="http://schemas.microsoft.com/office/powerpoint/2010/main" val="561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Nature of Family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35051"/>
            <a:ext cx="5715000" cy="4530725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00000"/>
              </a:lnSpc>
              <a:spcAft>
                <a:spcPts val="1200"/>
              </a:spcAft>
            </a:pPr>
            <a:r>
              <a:rPr lang="en-US" altLang="en-US" sz="2800" dirty="0" smtClean="0"/>
              <a:t>Universality 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</a:pPr>
            <a:r>
              <a:rPr lang="en-US" altLang="en-US" sz="2800" dirty="0" smtClean="0"/>
              <a:t>Emotional Basis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</a:pPr>
            <a:r>
              <a:rPr lang="en-US" altLang="en-US" sz="2800" dirty="0" smtClean="0"/>
              <a:t>Limited size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</a:pPr>
            <a:r>
              <a:rPr lang="en-US" altLang="en-US" sz="2800" dirty="0" smtClean="0"/>
              <a:t>Formative influence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</a:pPr>
            <a:r>
              <a:rPr lang="en-US" altLang="en-US" sz="2800" dirty="0" smtClean="0"/>
              <a:t>Nuclear position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</a:pPr>
            <a:r>
              <a:rPr lang="en-US" altLang="en-US" sz="2800" dirty="0" smtClean="0"/>
              <a:t>Responsibilities of the members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</a:pPr>
            <a:r>
              <a:rPr lang="en-US" altLang="en-US" sz="2800" dirty="0" smtClean="0"/>
              <a:t>Social regulation 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</a:pPr>
            <a:r>
              <a:rPr lang="en-US" altLang="en-US" sz="2800" dirty="0" smtClean="0"/>
              <a:t>Permanent and Temporary</a:t>
            </a:r>
          </a:p>
        </p:txBody>
      </p:sp>
      <p:pic>
        <p:nvPicPr>
          <p:cNvPr id="17412" name="Picture 5" descr="familyjum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650"/>
            <a:ext cx="3124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3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79" y="480700"/>
            <a:ext cx="7467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Functions of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447800"/>
            <a:ext cx="10174310" cy="5029200"/>
          </a:xfrm>
        </p:spPr>
        <p:txBody>
          <a:bodyPr>
            <a:normAutofit fontScale="62500" lnSpcReduction="20000"/>
          </a:bodyPr>
          <a:lstStyle/>
          <a:p>
            <a:pPr marL="420624" indent="-384048">
              <a:spcAft>
                <a:spcPts val="1200"/>
              </a:spcAft>
              <a:buFont typeface="Wingdings 2"/>
              <a:buChar char=""/>
              <a:defRPr/>
            </a:pPr>
            <a:r>
              <a:rPr lang="en-US" sz="3800" dirty="0">
                <a:solidFill>
                  <a:srgbClr val="002060"/>
                </a:solidFill>
              </a:rPr>
              <a:t>MacIver</a:t>
            </a:r>
            <a:r>
              <a:rPr lang="en-US" sz="3800" dirty="0"/>
              <a:t> divides the functions of the family into Two categories: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sz="4000" u="sng" dirty="0"/>
              <a:t>Essential</a:t>
            </a:r>
            <a:r>
              <a:rPr lang="en-US" sz="4000" dirty="0"/>
              <a:t> </a:t>
            </a:r>
          </a:p>
          <a:p>
            <a:pPr marL="1005840" lvl="2" indent="-256032">
              <a:buFont typeface="Arial"/>
              <a:buChar char="○"/>
              <a:defRPr/>
            </a:pPr>
            <a:r>
              <a:rPr lang="en-US" sz="4000" dirty="0"/>
              <a:t>Satisfaction of sex needs.</a:t>
            </a:r>
          </a:p>
          <a:p>
            <a:pPr marL="1005840" lvl="2" indent="-256032">
              <a:buFont typeface="Arial"/>
              <a:buChar char="○"/>
              <a:defRPr/>
            </a:pPr>
            <a:r>
              <a:rPr lang="en-US" sz="4000" dirty="0"/>
              <a:t>Production and raring of children.</a:t>
            </a:r>
          </a:p>
          <a:p>
            <a:pPr marL="1005840" lvl="2" indent="-256032">
              <a:spcAft>
                <a:spcPts val="1200"/>
              </a:spcAft>
              <a:buFont typeface="Arial"/>
              <a:buChar char="○"/>
              <a:defRPr/>
            </a:pPr>
            <a:r>
              <a:rPr lang="en-US" sz="4000" dirty="0"/>
              <a:t>Provision of home.</a:t>
            </a:r>
          </a:p>
          <a:p>
            <a:pPr marL="722376" lvl="1" indent="-274320">
              <a:buFont typeface="Wingdings 2"/>
              <a:buChar char=""/>
              <a:defRPr/>
            </a:pPr>
            <a:r>
              <a:rPr lang="en-US" sz="4000" u="sng" dirty="0"/>
              <a:t>Non-essential</a:t>
            </a:r>
          </a:p>
          <a:p>
            <a:pPr marL="1005840" lvl="2" indent="-256032">
              <a:buFont typeface="Arial"/>
              <a:buChar char="○"/>
              <a:defRPr/>
            </a:pPr>
            <a:r>
              <a:rPr lang="en-US" sz="4000" dirty="0"/>
              <a:t>Economic.</a:t>
            </a:r>
          </a:p>
          <a:p>
            <a:pPr marL="1005840" lvl="2" indent="-256032">
              <a:buFont typeface="Arial"/>
              <a:buChar char="○"/>
              <a:defRPr/>
            </a:pPr>
            <a:r>
              <a:rPr lang="en-US" sz="4000" dirty="0"/>
              <a:t>Religious.</a:t>
            </a:r>
          </a:p>
          <a:p>
            <a:pPr marL="1005840" lvl="2" indent="-256032">
              <a:buFont typeface="Arial"/>
              <a:buChar char="○"/>
              <a:defRPr/>
            </a:pPr>
            <a:r>
              <a:rPr lang="en-US" sz="4000" dirty="0"/>
              <a:t>Educational.</a:t>
            </a:r>
          </a:p>
          <a:p>
            <a:pPr marL="1005840" lvl="2" indent="-256032">
              <a:buFont typeface="Arial"/>
              <a:buChar char="○"/>
              <a:defRPr/>
            </a:pPr>
            <a:r>
              <a:rPr lang="en-US" sz="4000" dirty="0"/>
              <a:t>Health.</a:t>
            </a:r>
          </a:p>
          <a:p>
            <a:pPr marL="1005840" lvl="2" indent="-256032">
              <a:buFont typeface="Arial"/>
              <a:buChar char="○"/>
              <a:defRPr/>
            </a:pPr>
            <a:r>
              <a:rPr lang="en-US" sz="4000" dirty="0"/>
              <a:t>Recreation.</a:t>
            </a:r>
          </a:p>
          <a:p>
            <a:pPr marL="1005840" lvl="2" indent="-256032">
              <a:buFont typeface="Arial"/>
              <a:buChar char="○"/>
              <a:defRPr/>
            </a:pPr>
            <a:r>
              <a:rPr lang="en-US" sz="4000" dirty="0"/>
              <a:t>Civic.</a:t>
            </a:r>
          </a:p>
          <a:p>
            <a:pPr marL="1005840" lvl="2" indent="-256032">
              <a:buFont typeface="Arial"/>
              <a:buChar char="○"/>
              <a:defRPr/>
            </a:pPr>
            <a:r>
              <a:rPr lang="en-US" sz="4000" dirty="0"/>
              <a:t>Social.</a:t>
            </a:r>
          </a:p>
          <a:p>
            <a:pPr marL="1005840" lvl="2" indent="-256032">
              <a:buFont typeface="Arial"/>
              <a:buChar char="○"/>
              <a:defRPr/>
            </a:pPr>
            <a:r>
              <a:rPr lang="en-US" sz="4000" dirty="0"/>
              <a:t>Role of socialization.</a:t>
            </a:r>
          </a:p>
        </p:txBody>
      </p:sp>
    </p:spTree>
    <p:extLst>
      <p:ext uri="{BB962C8B-B14F-4D97-AF65-F5344CB8AC3E}">
        <p14:creationId xmlns:p14="http://schemas.microsoft.com/office/powerpoint/2010/main" val="41039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Education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10601815" cy="4167051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Education is </a:t>
            </a:r>
            <a:r>
              <a:rPr lang="en-US" sz="2800" u="sng" dirty="0" smtClean="0"/>
              <a:t>one of the basic activities of people in all human societies.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The continued existence of society depends upon the transmission of culture of the young.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It is essential that </a:t>
            </a:r>
            <a:r>
              <a:rPr lang="en-US" sz="2800" u="sng" dirty="0" smtClean="0"/>
              <a:t>every new generation must be given training</a:t>
            </a:r>
            <a:r>
              <a:rPr lang="en-US" sz="2800" dirty="0" smtClean="0"/>
              <a:t> in the ways of the group so that the same tradition will continue.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Every society has its own ways and means of fulfilling this need.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Education has come to be </a:t>
            </a:r>
            <a:r>
              <a:rPr lang="en-US" sz="2800" u="sng" dirty="0" smtClean="0"/>
              <a:t>one of the ways of fulfilling the need of the society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6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4149" cy="46266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600" dirty="0" smtClean="0">
                <a:solidFill>
                  <a:srgbClr val="FF0000"/>
                </a:solidFill>
              </a:rPr>
              <a:t>Durkheim</a:t>
            </a:r>
            <a:r>
              <a:rPr lang="en-US" sz="2600" dirty="0" smtClean="0"/>
              <a:t> conceives of education as “</a:t>
            </a:r>
            <a:r>
              <a:rPr lang="en-US" sz="2600" u="sng" dirty="0" smtClean="0"/>
              <a:t>the socialization of the younger generation</a:t>
            </a:r>
            <a:r>
              <a:rPr lang="en-US" sz="2600" dirty="0" smtClean="0"/>
              <a:t>”. He further states that it is “a continuous effort to impose on the child ways of sleeping, feeling and acting </a:t>
            </a:r>
            <a:r>
              <a:rPr lang="en-US" sz="2600" u="sng" dirty="0" smtClean="0"/>
              <a:t>which he/she could not have arrived at spontaneousl</a:t>
            </a:r>
            <a:r>
              <a:rPr lang="en-US" sz="2600" dirty="0" smtClean="0"/>
              <a:t>y”.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600" dirty="0" smtClean="0">
                <a:solidFill>
                  <a:srgbClr val="FF0000"/>
                </a:solidFill>
              </a:rPr>
              <a:t>Sumner</a:t>
            </a:r>
            <a:r>
              <a:rPr lang="en-US" sz="2600" dirty="0" smtClean="0"/>
              <a:t> defined education as </a:t>
            </a:r>
            <a:r>
              <a:rPr lang="en-US" sz="2600" u="sng" dirty="0" smtClean="0"/>
              <a:t>the attempt to transmit to the mores of the group</a:t>
            </a:r>
            <a:r>
              <a:rPr lang="en-US" sz="2600" dirty="0" smtClean="0"/>
              <a:t>, so </a:t>
            </a:r>
            <a:r>
              <a:rPr lang="en-US" sz="2600" u="sng" dirty="0" smtClean="0"/>
              <a:t>that he can learn </a:t>
            </a:r>
            <a:r>
              <a:rPr lang="en-US" sz="2600" dirty="0" smtClean="0"/>
              <a:t>“</a:t>
            </a:r>
            <a:r>
              <a:rPr lang="en-US" sz="2600" u="sng" dirty="0" smtClean="0"/>
              <a:t>what conduct is approved and what disapproved</a:t>
            </a:r>
            <a:r>
              <a:rPr lang="en-US" sz="2600" dirty="0" smtClean="0"/>
              <a:t>…how he ought to behave in all kinds of cases: </a:t>
            </a:r>
            <a:r>
              <a:rPr lang="en-US" sz="2600" u="sng" dirty="0" smtClean="0"/>
              <a:t>what he ought to believe and reject”.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600" dirty="0" smtClean="0">
                <a:solidFill>
                  <a:srgbClr val="FF0000"/>
                </a:solidFill>
              </a:rPr>
              <a:t>F.J. Brown and J.S. </a:t>
            </a:r>
            <a:r>
              <a:rPr lang="en-US" sz="2600" dirty="0" err="1" smtClean="0">
                <a:solidFill>
                  <a:srgbClr val="FF0000"/>
                </a:solidFill>
              </a:rPr>
              <a:t>Roucek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says that education is “the sum total of experience </a:t>
            </a:r>
            <a:r>
              <a:rPr lang="en-US" sz="2600" u="sng" dirty="0" smtClean="0"/>
              <a:t>which </a:t>
            </a:r>
            <a:r>
              <a:rPr lang="en-US" sz="2600" u="sng" dirty="0" err="1" smtClean="0"/>
              <a:t>moulds</a:t>
            </a:r>
            <a:r>
              <a:rPr lang="en-US" sz="2600" u="sng" dirty="0" smtClean="0"/>
              <a:t> the attitudes</a:t>
            </a:r>
            <a:r>
              <a:rPr lang="en-US" sz="2600" dirty="0" smtClean="0"/>
              <a:t> and determines the conduct of </a:t>
            </a:r>
            <a:r>
              <a:rPr lang="en-US" sz="2600" u="sng" dirty="0" smtClean="0"/>
              <a:t>both the child and adult”.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13761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education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complete the socialization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the formation of social personality.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Reformation of attitude.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Education for occupational placement-An instrument of livelihood.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Conferring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Education encourages the spirit of competition.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Education imparts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Education trains in skills that are required by the economy.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economy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9255"/>
            <a:ext cx="10515600" cy="4077707"/>
          </a:xfrm>
        </p:spPr>
        <p:txBody>
          <a:bodyPr>
            <a:normAutofit/>
          </a:bodyPr>
          <a:lstStyle/>
          <a:p>
            <a:r>
              <a:rPr lang="en-US" sz="3200" dirty="0"/>
              <a:t>The economic system provides this </a:t>
            </a:r>
            <a:r>
              <a:rPr lang="en-US" sz="3200" dirty="0" err="1"/>
              <a:t>organisation</a:t>
            </a:r>
            <a:r>
              <a:rPr lang="en-US" sz="3200" dirty="0"/>
              <a:t> by defining some fundamental areas of activity such as </a:t>
            </a:r>
            <a:r>
              <a:rPr lang="en-US" sz="3200" u="sng" dirty="0"/>
              <a:t>production, distribution and </a:t>
            </a:r>
            <a:r>
              <a:rPr lang="en-US" sz="3200" u="sng" dirty="0" smtClean="0"/>
              <a:t>consumption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In all stages of social development, man has felt the need of food, clothing and shelter. </a:t>
            </a:r>
          </a:p>
          <a:p>
            <a:r>
              <a:rPr lang="en-US" sz="3200" dirty="0" smtClean="0"/>
              <a:t>Economic activities are fulfil the needs of human being.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25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6428"/>
            <a:ext cx="9720072" cy="1011764"/>
          </a:xfrm>
        </p:spPr>
        <p:txBody>
          <a:bodyPr/>
          <a:lstStyle/>
          <a:p>
            <a:r>
              <a:rPr lang="en-US" dirty="0" smtClean="0"/>
              <a:t>Forms of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86755"/>
            <a:ext cx="10373675" cy="429510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u="sng" dirty="0" smtClean="0"/>
              <a:t>Capitalism, socialism and mixed economy </a:t>
            </a:r>
            <a:r>
              <a:rPr lang="en-US" sz="2800" dirty="0" smtClean="0"/>
              <a:t>represent three basic ways in which an industrial society can produce and distribute goods and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There are strong ideological differences between countries adopting either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In general, the </a:t>
            </a:r>
            <a:r>
              <a:rPr lang="en-US" sz="2800" u="sng" dirty="0" smtClean="0"/>
              <a:t>American economy </a:t>
            </a:r>
            <a:r>
              <a:rPr lang="en-US" sz="2800" dirty="0" smtClean="0"/>
              <a:t>is a model of ‘Capitalism’.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u="sng" dirty="0" smtClean="0"/>
              <a:t>Soviet economy </a:t>
            </a:r>
            <a:r>
              <a:rPr lang="en-US" sz="2800" dirty="0" smtClean="0"/>
              <a:t>is generally regarded as a model of ‘Socialism’.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u="sng" dirty="0" smtClean="0"/>
              <a:t>Indian economy </a:t>
            </a:r>
            <a:r>
              <a:rPr lang="en-US" sz="2800" dirty="0" smtClean="0"/>
              <a:t>is a model of ‘Mixed economy’.</a:t>
            </a:r>
          </a:p>
        </p:txBody>
      </p:sp>
    </p:spTree>
    <p:extLst>
      <p:ext uri="{BB962C8B-B14F-4D97-AF65-F5344CB8AC3E}">
        <p14:creationId xmlns:p14="http://schemas.microsoft.com/office/powerpoint/2010/main" val="35731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7432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As a social practices of groups become familiar, accepted and expected they become what sociology calls Institutions.</a:t>
            </a:r>
          </a:p>
          <a:p>
            <a:pPr indent="-27432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This refers to organized practices and relationships of society, rather than to physical places…..</a:t>
            </a:r>
          </a:p>
          <a:p>
            <a:pPr indent="-27432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Social institution </a:t>
            </a:r>
            <a:r>
              <a:rPr lang="en-US" sz="2800" dirty="0"/>
              <a:t>is the </a:t>
            </a:r>
            <a:r>
              <a:rPr lang="en-US" sz="2800" dirty="0" smtClean="0"/>
              <a:t>institution </a:t>
            </a:r>
            <a:r>
              <a:rPr lang="en-US" sz="2800" dirty="0"/>
              <a:t>of society, it is a system of relationship in groups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7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651" y="513499"/>
            <a:ext cx="10515600" cy="1059623"/>
          </a:xfrm>
        </p:spPr>
        <p:txBody>
          <a:bodyPr/>
          <a:lstStyle/>
          <a:p>
            <a:r>
              <a:rPr lang="en-US" dirty="0" smtClean="0"/>
              <a:t>Functions of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0869"/>
            <a:ext cx="10879183" cy="412609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satisfy the material needs of man.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satisfy man’s social and psychological needs also.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People work not just for money, </a:t>
            </a:r>
            <a:r>
              <a:rPr lang="en-US" sz="2800" u="sng" dirty="0" smtClean="0"/>
              <a:t>it is a key motivating </a:t>
            </a:r>
            <a:r>
              <a:rPr lang="en-US" sz="2800" dirty="0" smtClean="0"/>
              <a:t>factor.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People work in society is a major key to </a:t>
            </a:r>
            <a:r>
              <a:rPr lang="en-US" sz="2800" u="sng" dirty="0" smtClean="0"/>
              <a:t>social placement, evaluation and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Economy has become ‘central’ to the life of man today.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moral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social evaluation.</a:t>
            </a:r>
          </a:p>
        </p:txBody>
      </p:sp>
    </p:spTree>
    <p:extLst>
      <p:ext uri="{BB962C8B-B14F-4D97-AF65-F5344CB8AC3E}">
        <p14:creationId xmlns:p14="http://schemas.microsoft.com/office/powerpoint/2010/main" val="234107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79190"/>
          </a:xfrm>
        </p:spPr>
        <p:txBody>
          <a:bodyPr/>
          <a:lstStyle/>
          <a:p>
            <a:r>
              <a:rPr lang="en-US" b="1" dirty="0" smtClean="0"/>
              <a:t>Politics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8" y="2112135"/>
            <a:ext cx="10522038" cy="419722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Politics is essentially an ancient and universal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The art and science of political analysis have developed over several 1000 years throughout many parts of the world.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In particular, </a:t>
            </a:r>
            <a:r>
              <a:rPr lang="en-US" sz="3200" u="sng" dirty="0" smtClean="0"/>
              <a:t>political analysis has thrived in all cultures</a:t>
            </a:r>
            <a:r>
              <a:rPr lang="en-US" sz="3200" dirty="0" smtClean="0"/>
              <a:t> that have inherited the rich legacy of the ancient people like </a:t>
            </a:r>
            <a:r>
              <a:rPr lang="en-US" sz="3200" i="1" u="sng" dirty="0" smtClean="0"/>
              <a:t>ancient Greeks, Romans and the Indians.</a:t>
            </a:r>
          </a:p>
        </p:txBody>
      </p:sp>
    </p:spTree>
    <p:extLst>
      <p:ext uri="{BB962C8B-B14F-4D97-AF65-F5344CB8AC3E}">
        <p14:creationId xmlns:p14="http://schemas.microsoft.com/office/powerpoint/2010/main" val="14267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25" y="777250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of Political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2" y="1645613"/>
            <a:ext cx="11487955" cy="49870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Thinkers distinguish between different kinds of political system.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T.B. </a:t>
            </a:r>
            <a:r>
              <a:rPr lang="en-US" sz="2000" dirty="0" err="1" smtClean="0"/>
              <a:t>Bottomore</a:t>
            </a:r>
            <a:r>
              <a:rPr lang="en-US" sz="2000" dirty="0" smtClean="0"/>
              <a:t> makes a distinction between three kinds of political system.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Political system of tribal societies </a:t>
            </a:r>
            <a:r>
              <a:rPr lang="en-US" dirty="0" smtClean="0"/>
              <a:t>which are slowly getting modernized and industrialized. Ex: African societies.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Political system in non-industrial countries </a:t>
            </a:r>
            <a:r>
              <a:rPr lang="en-US" dirty="0" smtClean="0"/>
              <a:t>of ancient civilizations which are being industrialized after emancipation from colonial and autocratic rule. Ex: countries of Asia, Middle East, some Latin American countries.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Political systems of the industrial societies</a:t>
            </a:r>
            <a:r>
              <a:rPr lang="en-US" dirty="0" smtClean="0"/>
              <a:t>. Here two major types of political systems can be witnessed.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Democratic-Capitalist or Democratic-Socialist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Communist-Totalitarian including other kinds of totalitarianism.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The other classification of political system - </a:t>
            </a:r>
            <a:r>
              <a:rPr lang="en-US" sz="2000" u="sng" dirty="0" smtClean="0"/>
              <a:t>Kingship (Monarchy), Dictatorship (rule by one), Oligarchy (rule by a few) and Demography (rule by many).</a:t>
            </a:r>
          </a:p>
        </p:txBody>
      </p:sp>
    </p:spTree>
    <p:extLst>
      <p:ext uri="{BB962C8B-B14F-4D97-AF65-F5344CB8AC3E}">
        <p14:creationId xmlns:p14="http://schemas.microsoft.com/office/powerpoint/2010/main" val="95741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04" y="442398"/>
            <a:ext cx="10515600" cy="845489"/>
          </a:xfrm>
        </p:spPr>
        <p:txBody>
          <a:bodyPr>
            <a:normAutofit/>
          </a:bodyPr>
          <a:lstStyle/>
          <a:p>
            <a:r>
              <a:rPr lang="en-US" dirty="0" smtClean="0"/>
              <a:t>Main functions of political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05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Maintenance of peace and order.</a:t>
            </a:r>
          </a:p>
          <a:p>
            <a:r>
              <a:rPr lang="en-US" sz="2400" dirty="0" smtClean="0"/>
              <a:t>Protects people’s rights and provides justice.</a:t>
            </a:r>
          </a:p>
          <a:p>
            <a:r>
              <a:rPr lang="en-US" sz="2400" dirty="0" smtClean="0"/>
              <a:t>Conservation of natural resources.</a:t>
            </a:r>
          </a:p>
          <a:p>
            <a:r>
              <a:rPr lang="en-US" sz="2400" dirty="0" smtClean="0"/>
              <a:t>Provision of education.</a:t>
            </a:r>
          </a:p>
          <a:p>
            <a:r>
              <a:rPr lang="en-US" sz="2400" dirty="0" smtClean="0"/>
              <a:t>Arrangement of public utility services.</a:t>
            </a:r>
          </a:p>
          <a:p>
            <a:r>
              <a:rPr lang="en-US" sz="2400" dirty="0" smtClean="0"/>
              <a:t>Encouragement of trade, industry, commerce and agriculture.</a:t>
            </a:r>
          </a:p>
          <a:p>
            <a:r>
              <a:rPr lang="en-US" sz="2400" dirty="0" smtClean="0"/>
              <a:t>Maintenance of public health.</a:t>
            </a:r>
          </a:p>
          <a:p>
            <a:r>
              <a:rPr lang="en-US" sz="2400" dirty="0" smtClean="0"/>
              <a:t>Protection of old, poor and handicapped.</a:t>
            </a:r>
          </a:p>
          <a:p>
            <a:r>
              <a:rPr lang="en-US" sz="2400" dirty="0" smtClean="0"/>
              <a:t>Maintains social harmony.</a:t>
            </a:r>
          </a:p>
          <a:p>
            <a:r>
              <a:rPr lang="en-US" sz="2400" dirty="0" smtClean="0"/>
              <a:t>Prevents disorganization.</a:t>
            </a:r>
          </a:p>
        </p:txBody>
      </p:sp>
    </p:spTree>
    <p:extLst>
      <p:ext uri="{BB962C8B-B14F-4D97-AF65-F5344CB8AC3E}">
        <p14:creationId xmlns:p14="http://schemas.microsoft.com/office/powerpoint/2010/main" val="38111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Religion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2084832"/>
            <a:ext cx="11009965" cy="39893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Religion is not a phenomenon of recent emergence. Its beginning is unknown. 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Religion and Morality which formulate and shape all of them.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Religions is not only the most influential forces of social control, but also the most effective guides of human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.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Religion is a concrete experience which is associated with emotions, especially with fear, awe, or reverence. </a:t>
            </a:r>
          </a:p>
        </p:txBody>
      </p:sp>
    </p:spTree>
    <p:extLst>
      <p:ext uri="{BB962C8B-B14F-4D97-AF65-F5344CB8AC3E}">
        <p14:creationId xmlns:p14="http://schemas.microsoft.com/office/powerpoint/2010/main" val="1990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religion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967293"/>
            <a:ext cx="11384924" cy="44979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200" u="sng" dirty="0" smtClean="0"/>
              <a:t>MacIver and Page </a:t>
            </a:r>
            <a:r>
              <a:rPr lang="en-US" sz="3200" dirty="0" smtClean="0"/>
              <a:t>have defined, “Religion as we understand the term, implies </a:t>
            </a:r>
            <a:r>
              <a:rPr lang="en-US" sz="3200" b="1" dirty="0" smtClean="0"/>
              <a:t>a </a:t>
            </a:r>
            <a:r>
              <a:rPr lang="en-US" sz="3200" b="1" u="sng" dirty="0" smtClean="0"/>
              <a:t>relationship not merely between man and women but between man and some higher power</a:t>
            </a:r>
            <a:r>
              <a:rPr lang="en-US" sz="3200" b="1" dirty="0" smtClean="0"/>
              <a:t>”.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200" dirty="0" smtClean="0"/>
              <a:t>According to </a:t>
            </a:r>
            <a:r>
              <a:rPr lang="en-US" sz="3200" u="sng" dirty="0" err="1" smtClean="0"/>
              <a:t>Ogburn</a:t>
            </a:r>
            <a:r>
              <a:rPr lang="en-US" sz="3200" dirty="0" smtClean="0"/>
              <a:t>, “Religion is an attitude towards </a:t>
            </a:r>
            <a:r>
              <a:rPr lang="en-US" sz="3200" b="1" dirty="0" smtClean="0"/>
              <a:t>superhuman powers”.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200" u="sng" dirty="0" smtClean="0"/>
              <a:t>Durkheim</a:t>
            </a:r>
            <a:r>
              <a:rPr lang="en-US" sz="3200" dirty="0" smtClean="0"/>
              <a:t> defines religion as a “unified system of </a:t>
            </a:r>
            <a:r>
              <a:rPr lang="en-US" sz="3200" b="1" dirty="0" smtClean="0"/>
              <a:t>beliefs and practices relative to sacred things</a:t>
            </a:r>
            <a:r>
              <a:rPr lang="en-US" sz="3200" dirty="0" smtClean="0"/>
              <a:t>, that is to say, things set apart and forbidden”.</a:t>
            </a:r>
          </a:p>
        </p:txBody>
      </p:sp>
    </p:spTree>
    <p:extLst>
      <p:ext uri="{BB962C8B-B14F-4D97-AF65-F5344CB8AC3E}">
        <p14:creationId xmlns:p14="http://schemas.microsoft.com/office/powerpoint/2010/main" val="16954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Religion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280" y="2215166"/>
            <a:ext cx="9816922" cy="40941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Religion is Universal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Religion is permanent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Religion is pervasive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Religion is perennial interests of 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Religion dogmas have influenced and conditioned economic </a:t>
            </a:r>
            <a:r>
              <a:rPr lang="en-US" sz="2800" dirty="0" err="1" smtClean="0"/>
              <a:t>endeavours</a:t>
            </a:r>
            <a:r>
              <a:rPr lang="en-US" sz="2800" dirty="0" smtClean="0"/>
              <a:t>, political movements, property dealings, educational tasks, ideological </a:t>
            </a:r>
            <a:r>
              <a:rPr lang="en-US" sz="2800" dirty="0" err="1" smtClean="0"/>
              <a:t>fervours</a:t>
            </a:r>
            <a:r>
              <a:rPr lang="en-US" sz="2800" dirty="0" smtClean="0"/>
              <a:t>, scientific inventions and artistic developments.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536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07978"/>
          </a:xfrm>
        </p:spPr>
        <p:txBody>
          <a:bodyPr/>
          <a:lstStyle/>
          <a:p>
            <a:r>
              <a:rPr lang="en-US" dirty="0" smtClean="0"/>
              <a:t>Functions of Religion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02674"/>
            <a:ext cx="10431999" cy="430551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Religion provides religious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Religion provides peace of mind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Religion promotes social solidarity, unity and identity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Religion conserves the value of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Religion – as a agent of social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Religion promotes welfare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Religion provides recreation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Religion enhances self-importance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Religion explains individual suffering and helping to integrate personality</a:t>
            </a:r>
          </a:p>
        </p:txBody>
      </p:sp>
    </p:spTree>
    <p:extLst>
      <p:ext uri="{BB962C8B-B14F-4D97-AF65-F5344CB8AC3E}">
        <p14:creationId xmlns:p14="http://schemas.microsoft.com/office/powerpoint/2010/main" val="71192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476706" cy="1499616"/>
          </a:xfrm>
        </p:spPr>
        <p:txBody>
          <a:bodyPr/>
          <a:lstStyle/>
          <a:p>
            <a:r>
              <a:rPr lang="en-US" b="1" dirty="0" smtClean="0"/>
              <a:t>Characteristics of social institutions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476706" cy="396025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Social in nature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Social institution come into being due to the collective activities of the people. </a:t>
            </a:r>
            <a:r>
              <a:rPr lang="en-US" sz="2400" dirty="0">
                <a:solidFill>
                  <a:srgbClr val="FF0000"/>
                </a:solidFill>
              </a:rPr>
              <a:t>They are essentially social in nature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Universality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Social </a:t>
            </a:r>
            <a:r>
              <a:rPr lang="en-US" sz="2400" dirty="0" smtClean="0"/>
              <a:t>institutions </a:t>
            </a:r>
            <a:r>
              <a:rPr lang="en-US" sz="2400" dirty="0"/>
              <a:t>are ubiquitous. </a:t>
            </a:r>
            <a:r>
              <a:rPr lang="en-US" sz="2400" dirty="0">
                <a:solidFill>
                  <a:srgbClr val="FF0000"/>
                </a:solidFill>
              </a:rPr>
              <a:t>They exist in all the </a:t>
            </a:r>
            <a:r>
              <a:rPr lang="en-US" sz="2400" dirty="0" smtClean="0">
                <a:solidFill>
                  <a:srgbClr val="FF0000"/>
                </a:solidFill>
              </a:rPr>
              <a:t>societies </a:t>
            </a:r>
            <a:r>
              <a:rPr lang="en-US" sz="2400" dirty="0"/>
              <a:t>and existed at all the stages of social development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Social institutions are standardized norms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An social institution must be understood as </a:t>
            </a:r>
            <a:r>
              <a:rPr lang="en-US" sz="2400" dirty="0" smtClean="0">
                <a:solidFill>
                  <a:srgbClr val="FF0000"/>
                </a:solidFill>
              </a:rPr>
              <a:t>standardized procedures and norms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89038"/>
          </a:xfrm>
        </p:spPr>
        <p:txBody>
          <a:bodyPr/>
          <a:lstStyle/>
          <a:p>
            <a:r>
              <a:rPr lang="en-US" dirty="0" smtClean="0"/>
              <a:t>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9" y="2034862"/>
            <a:ext cx="10844011" cy="42886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Social institutions as means of satisfying needs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It established by men themselves. They cater to the </a:t>
            </a:r>
            <a:r>
              <a:rPr lang="en-US" sz="2400" dirty="0" smtClean="0">
                <a:solidFill>
                  <a:srgbClr val="FF0000"/>
                </a:solidFill>
              </a:rPr>
              <a:t>satisfaction of some basic and vital needs of man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Social institutions are the controlling mechanisms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Like religion, mortality, state, government, law, legislation etc., </a:t>
            </a:r>
            <a:r>
              <a:rPr lang="en-US" sz="2400" dirty="0" smtClean="0">
                <a:solidFill>
                  <a:srgbClr val="FF0000"/>
                </a:solidFill>
              </a:rPr>
              <a:t>control the </a:t>
            </a:r>
            <a:r>
              <a:rPr lang="en-US" sz="2400" dirty="0" err="1" smtClean="0">
                <a:solidFill>
                  <a:srgbClr val="FF0000"/>
                </a:solidFill>
              </a:rPr>
              <a:t>behaviour</a:t>
            </a:r>
            <a:r>
              <a:rPr lang="en-US" sz="2400" dirty="0" smtClean="0">
                <a:solidFill>
                  <a:srgbClr val="FF0000"/>
                </a:solidFill>
              </a:rPr>
              <a:t> of man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Relatively permanent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It normally </a:t>
            </a:r>
            <a:r>
              <a:rPr lang="en-US" sz="2400" dirty="0" smtClean="0">
                <a:solidFill>
                  <a:srgbClr val="FF0000"/>
                </a:solidFill>
              </a:rPr>
              <a:t>do not undergo sudden or rapid changes</a:t>
            </a:r>
            <a:r>
              <a:rPr lang="en-US" sz="2400" dirty="0" smtClean="0"/>
              <a:t>. Changes take place slowly and gradually in them.</a:t>
            </a:r>
          </a:p>
        </p:txBody>
      </p:sp>
    </p:spTree>
    <p:extLst>
      <p:ext uri="{BB962C8B-B14F-4D97-AF65-F5344CB8AC3E}">
        <p14:creationId xmlns:p14="http://schemas.microsoft.com/office/powerpoint/2010/main" val="8373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Ginsberg </a:t>
            </a:r>
            <a:r>
              <a:rPr lang="en-US" sz="2800" dirty="0" smtClean="0"/>
              <a:t>– social institutions “may be described as </a:t>
            </a:r>
            <a:r>
              <a:rPr lang="en-US" sz="2800" u="sng" dirty="0" smtClean="0"/>
              <a:t>recognized and established usages governing the relations between individuals and groups</a:t>
            </a:r>
            <a:r>
              <a:rPr lang="en-US" sz="2800" dirty="0" smtClean="0"/>
              <a:t>”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MacIver and Page </a:t>
            </a:r>
            <a:r>
              <a:rPr lang="en-US" sz="2800" dirty="0" smtClean="0"/>
              <a:t>– social institution may be defined as the </a:t>
            </a:r>
            <a:r>
              <a:rPr lang="en-US" sz="2800" u="sng" dirty="0" smtClean="0"/>
              <a:t>“established forms or conditions of procedure characteristics of group activity”.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C.A. Ellwood </a:t>
            </a:r>
            <a:r>
              <a:rPr lang="en-US" sz="2800" dirty="0" smtClean="0"/>
              <a:t>– social institutions may be defined as “</a:t>
            </a:r>
            <a:r>
              <a:rPr lang="en-US" sz="2800" u="sng" dirty="0" smtClean="0"/>
              <a:t>the habitual ways of living together which have been sanctioned, systematized and established by the authority of communities”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43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43584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Functions of social institutions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338" y="2084832"/>
            <a:ext cx="11024316" cy="44318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Social institutions cater to the satisfaction of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 smtClean="0">
                <a:solidFill>
                  <a:srgbClr val="FF0000"/>
                </a:solidFill>
              </a:rPr>
              <a:t>contribute to the fulfilment of the fundamental human needs </a:t>
            </a:r>
            <a:r>
              <a:rPr lang="en-US" sz="2400" dirty="0" smtClean="0"/>
              <a:t>such 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The need for self-perpetuation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Perpetuation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Self-expression. 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It provide and prescribe the ways and means of fulfilling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Social </a:t>
            </a:r>
            <a:r>
              <a:rPr lang="en-US" sz="2800" b="1" dirty="0"/>
              <a:t>institutions</a:t>
            </a:r>
            <a:r>
              <a:rPr lang="en-US" sz="2800" b="1" dirty="0" smtClean="0"/>
              <a:t> control human </a:t>
            </a:r>
            <a:r>
              <a:rPr lang="en-US" sz="2800" b="1" dirty="0" err="1" smtClean="0"/>
              <a:t>behaviour</a:t>
            </a:r>
            <a:endParaRPr lang="en-US" sz="28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 smtClean="0">
                <a:solidFill>
                  <a:srgbClr val="FF0000"/>
                </a:solidFill>
              </a:rPr>
              <a:t>organize and regulate the system of social </a:t>
            </a:r>
            <a:r>
              <a:rPr lang="en-US" sz="2400" dirty="0" err="1" smtClean="0">
                <a:solidFill>
                  <a:srgbClr val="FF0000"/>
                </a:solidFill>
              </a:rPr>
              <a:t>behaviour</a:t>
            </a:r>
            <a:r>
              <a:rPr lang="en-US" sz="2400" dirty="0" smtClean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Through the social institutions the unexpected, spontaneous and irregular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of people is replaced by expected, patterned, systematic, regular and predictable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59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04947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3" y="1964029"/>
            <a:ext cx="11024316" cy="38958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Social institutions simplify actions for the individual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Since the social institutions prescribe a particular way of </a:t>
            </a:r>
            <a:r>
              <a:rPr lang="en-US" sz="2400" dirty="0" err="1"/>
              <a:t>behaviour</a:t>
            </a:r>
            <a:r>
              <a:rPr lang="en-US" sz="2400" dirty="0"/>
              <a:t> for the fulfilment of our basic needs, </a:t>
            </a:r>
            <a:r>
              <a:rPr lang="en-US" sz="2400" dirty="0">
                <a:solidFill>
                  <a:srgbClr val="FF0000"/>
                </a:solidFill>
              </a:rPr>
              <a:t>they save much of our energy and also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Social institutions assign roles and statuses to the individual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Social institutionalization of the social </a:t>
            </a:r>
            <a:r>
              <a:rPr lang="en-US" sz="2400" dirty="0" err="1"/>
              <a:t>behaviour</a:t>
            </a:r>
            <a:r>
              <a:rPr lang="en-US" sz="2400" dirty="0"/>
              <a:t> consists of the establishment of definite norms.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These norms assign status positions and role-functions in connection with such </a:t>
            </a:r>
            <a:r>
              <a:rPr lang="en-US" sz="2400" dirty="0" err="1"/>
              <a:t>behaviour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Social institutions contribute to unity and uniformity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 which </a:t>
            </a:r>
            <a:r>
              <a:rPr lang="en-US" sz="2400" dirty="0" smtClean="0"/>
              <a:t>regulate </a:t>
            </a:r>
            <a:r>
              <a:rPr lang="en-US" sz="2400" dirty="0"/>
              <a:t>the relations between individuals </a:t>
            </a:r>
            <a:r>
              <a:rPr lang="en-US" sz="2400" dirty="0">
                <a:solidFill>
                  <a:srgbClr val="FF0000"/>
                </a:solidFill>
              </a:rPr>
              <a:t>have largely been responsible for unity and uniformity that are found in a society. </a:t>
            </a:r>
          </a:p>
        </p:txBody>
      </p:sp>
    </p:spTree>
    <p:extLst>
      <p:ext uri="{BB962C8B-B14F-4D97-AF65-F5344CB8AC3E}">
        <p14:creationId xmlns:p14="http://schemas.microsoft.com/office/powerpoint/2010/main" val="29540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674" y="3225385"/>
            <a:ext cx="9720072" cy="1499616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social institutions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Marriage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Family</a:t>
            </a:r>
            <a:endParaRPr lang="en-US" alt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Education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Economic </a:t>
            </a:r>
            <a:endParaRPr lang="en-US" alt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Political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Religious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01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53038" y="841309"/>
            <a:ext cx="8109397" cy="86836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Marriage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734097" y="1893193"/>
            <a:ext cx="10406128" cy="426612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en-US" sz="3200" dirty="0" smtClean="0"/>
              <a:t>Marriage is an institution </a:t>
            </a:r>
            <a:r>
              <a:rPr lang="en-US" altLang="en-US" sz="3200" dirty="0" smtClean="0">
                <a:solidFill>
                  <a:srgbClr val="C00000"/>
                </a:solidFill>
              </a:rPr>
              <a:t>which admits men and women to form a family life.</a:t>
            </a:r>
          </a:p>
          <a:p>
            <a:pPr>
              <a:spcAft>
                <a:spcPts val="1200"/>
              </a:spcAft>
            </a:pPr>
            <a:r>
              <a:rPr lang="en-US" altLang="en-US" sz="3200" dirty="0" smtClean="0"/>
              <a:t>It is a stable relationship in </a:t>
            </a:r>
            <a:r>
              <a:rPr lang="en-US" altLang="en-US" sz="3200" dirty="0" smtClean="0">
                <a:solidFill>
                  <a:srgbClr val="C00000"/>
                </a:solidFill>
              </a:rPr>
              <a:t>which a man and a woman are socially permitted to have children </a:t>
            </a:r>
            <a:r>
              <a:rPr lang="en-US" altLang="en-US" sz="3200" dirty="0" smtClean="0"/>
              <a:t>implying the right to sexual relations.</a:t>
            </a:r>
          </a:p>
          <a:p>
            <a:pPr>
              <a:spcAft>
                <a:spcPts val="1200"/>
              </a:spcAft>
            </a:pPr>
            <a:r>
              <a:rPr lang="en-US" altLang="en-US" sz="3200" dirty="0" smtClean="0"/>
              <a:t>Marriage is a ritual enjoined the husband to regard his wife as a </a:t>
            </a:r>
            <a:r>
              <a:rPr lang="en-US" altLang="en-US" sz="3200" dirty="0" err="1" smtClean="0"/>
              <a:t>god-given</a:t>
            </a:r>
            <a:r>
              <a:rPr lang="en-US" altLang="en-US" sz="3200" dirty="0" smtClean="0"/>
              <a:t> gift. </a:t>
            </a:r>
          </a:p>
        </p:txBody>
      </p:sp>
    </p:spTree>
    <p:extLst>
      <p:ext uri="{BB962C8B-B14F-4D97-AF65-F5344CB8AC3E}">
        <p14:creationId xmlns:p14="http://schemas.microsoft.com/office/powerpoint/2010/main" val="8483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024128" y="892824"/>
            <a:ext cx="8276823" cy="944562"/>
          </a:xfrm>
        </p:spPr>
        <p:txBody>
          <a:bodyPr/>
          <a:lstStyle/>
          <a:p>
            <a:r>
              <a:rPr lang="en-US" altLang="en-US" dirty="0" smtClean="0"/>
              <a:t>Definition of Marriage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en-US" sz="3200" dirty="0" smtClean="0">
                <a:solidFill>
                  <a:srgbClr val="C00000"/>
                </a:solidFill>
              </a:rPr>
              <a:t>Malinowski</a:t>
            </a:r>
            <a:r>
              <a:rPr lang="en-US" altLang="en-US" sz="3200" dirty="0" smtClean="0"/>
              <a:t> – “Marriage as a contract for the production and maintenance of children”.</a:t>
            </a:r>
          </a:p>
          <a:p>
            <a:pPr>
              <a:spcAft>
                <a:spcPts val="1800"/>
              </a:spcAft>
            </a:pPr>
            <a:r>
              <a:rPr lang="en-US" altLang="en-US" sz="3200" dirty="0" smtClean="0">
                <a:solidFill>
                  <a:srgbClr val="C00000"/>
                </a:solidFill>
              </a:rPr>
              <a:t>Horton and Hunt </a:t>
            </a:r>
            <a:r>
              <a:rPr lang="en-US" altLang="en-US" sz="3200" dirty="0" smtClean="0"/>
              <a:t>– “Marriage is the approved social pattern whereby two or more persons establish a family”.</a:t>
            </a:r>
          </a:p>
        </p:txBody>
      </p:sp>
    </p:spTree>
    <p:extLst>
      <p:ext uri="{BB962C8B-B14F-4D97-AF65-F5344CB8AC3E}">
        <p14:creationId xmlns:p14="http://schemas.microsoft.com/office/powerpoint/2010/main" val="16743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marriage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2524259"/>
            <a:ext cx="10323490" cy="365270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Universality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Relationship between man and woman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Marriage bond is enduring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Marriage requires social approval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Marriage is associated with some civil or religious ceremony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smtClean="0"/>
              <a:t>Marriage creates mutual obligations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1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101" y="274638"/>
            <a:ext cx="7864699" cy="71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Forms of Marriage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107583" y="1287886"/>
            <a:ext cx="10650828" cy="5265313"/>
          </a:xfrm>
        </p:spPr>
        <p:txBody>
          <a:bodyPr>
            <a:noAutofit/>
          </a:bodyPr>
          <a:lstStyle/>
          <a:p>
            <a:pPr marL="420624" indent="-384048">
              <a:lnSpc>
                <a:spcPct val="110000"/>
              </a:lnSpc>
              <a:spcBef>
                <a:spcPts val="600"/>
              </a:spcBef>
              <a:buFont typeface="Wingdings 2"/>
              <a:buChar char=""/>
              <a:defRPr/>
            </a:pPr>
            <a:r>
              <a:rPr lang="en-US" sz="2400" u="sng" dirty="0" smtClean="0"/>
              <a:t>One wife, many husbands: Polyandry.</a:t>
            </a:r>
          </a:p>
          <a:p>
            <a:pPr marL="723837" lvl="1" indent="-384048">
              <a:lnSpc>
                <a:spcPct val="110000"/>
              </a:lnSpc>
              <a:spcBef>
                <a:spcPts val="600"/>
              </a:spcBef>
              <a:buFont typeface="Wingdings 2"/>
              <a:buChar char=""/>
              <a:defRPr/>
            </a:pPr>
            <a:r>
              <a:rPr lang="en-US" sz="2000" dirty="0" smtClean="0"/>
              <a:t>Fraternal polyandry - </a:t>
            </a:r>
            <a:r>
              <a:rPr lang="en-US" altLang="en-US" sz="1600" dirty="0" smtClean="0"/>
              <a:t>one woman marries more than one man at a given time those who are related as brothers by birth.</a:t>
            </a:r>
            <a:endParaRPr lang="en-US" sz="2000" dirty="0" smtClean="0"/>
          </a:p>
          <a:p>
            <a:pPr marL="723837" lvl="1" indent="-384048">
              <a:lnSpc>
                <a:spcPct val="110000"/>
              </a:lnSpc>
              <a:spcBef>
                <a:spcPts val="600"/>
              </a:spcBef>
              <a:buFont typeface="Wingdings 2"/>
              <a:buChar char=""/>
              <a:defRPr/>
            </a:pPr>
            <a:r>
              <a:rPr lang="en-US" sz="2000" dirty="0" smtClean="0"/>
              <a:t>Non </a:t>
            </a:r>
            <a:r>
              <a:rPr lang="en-US" sz="2000" dirty="0"/>
              <a:t>Fraternal </a:t>
            </a:r>
            <a:r>
              <a:rPr lang="en-US" sz="2000" dirty="0" smtClean="0"/>
              <a:t>polyandry - </a:t>
            </a:r>
            <a:r>
              <a:rPr lang="en-US" altLang="en-US" sz="1600" dirty="0"/>
              <a:t>one woman marries more than one man at a given time those who are not related as brothers by birth</a:t>
            </a:r>
            <a:r>
              <a:rPr lang="en-US" altLang="en-US" sz="1600" dirty="0" smtClean="0"/>
              <a:t>.</a:t>
            </a:r>
            <a:endParaRPr lang="en-US" sz="2000" dirty="0"/>
          </a:p>
          <a:p>
            <a:pPr marL="420624" indent="-384048">
              <a:lnSpc>
                <a:spcPct val="110000"/>
              </a:lnSpc>
              <a:spcBef>
                <a:spcPts val="600"/>
              </a:spcBef>
              <a:buFont typeface="Wingdings 2"/>
              <a:buChar char=""/>
              <a:defRPr/>
            </a:pPr>
            <a:r>
              <a:rPr lang="en-US" sz="2400" u="sng" dirty="0" smtClean="0"/>
              <a:t>One husband many wives: </a:t>
            </a:r>
            <a:r>
              <a:rPr lang="en-US" sz="2400" u="sng" dirty="0" err="1" smtClean="0"/>
              <a:t>Polygyny</a:t>
            </a:r>
            <a:r>
              <a:rPr lang="en-US" sz="2400" u="sng" dirty="0" smtClean="0"/>
              <a:t>.</a:t>
            </a:r>
          </a:p>
          <a:p>
            <a:pPr marL="723837" lvl="1" indent="-384048">
              <a:lnSpc>
                <a:spcPct val="110000"/>
              </a:lnSpc>
              <a:spcBef>
                <a:spcPts val="600"/>
              </a:spcBef>
              <a:buFont typeface="Wingdings 2"/>
              <a:buChar char=""/>
              <a:defRPr/>
            </a:pPr>
            <a:r>
              <a:rPr lang="en-US" sz="2000" dirty="0" err="1" smtClean="0"/>
              <a:t>Sororal</a:t>
            </a:r>
            <a:r>
              <a:rPr lang="en-US" sz="2000" dirty="0" smtClean="0"/>
              <a:t> polygyny - </a:t>
            </a:r>
            <a:r>
              <a:rPr lang="en-US" altLang="en-US" sz="1600" dirty="0" smtClean="0"/>
              <a:t>one man marries more than one women at a given time those who are related as sisters by birth.</a:t>
            </a:r>
            <a:endParaRPr lang="en-US" sz="2000" dirty="0" smtClean="0"/>
          </a:p>
          <a:p>
            <a:pPr marL="723837" lvl="1" indent="-384048">
              <a:lnSpc>
                <a:spcPct val="110000"/>
              </a:lnSpc>
              <a:spcBef>
                <a:spcPts val="600"/>
              </a:spcBef>
              <a:buFont typeface="Wingdings 2"/>
              <a:buChar char=""/>
              <a:defRPr/>
            </a:pPr>
            <a:r>
              <a:rPr lang="en-US" sz="2000" dirty="0" smtClean="0"/>
              <a:t>Non </a:t>
            </a:r>
            <a:r>
              <a:rPr lang="en-US" sz="2000" dirty="0" err="1" smtClean="0"/>
              <a:t>Sororal</a:t>
            </a:r>
            <a:r>
              <a:rPr lang="en-US" sz="2000" dirty="0" smtClean="0"/>
              <a:t> polygyny - </a:t>
            </a:r>
            <a:r>
              <a:rPr lang="en-US" altLang="en-US" sz="1600" dirty="0"/>
              <a:t>one </a:t>
            </a:r>
            <a:r>
              <a:rPr lang="en-US" altLang="en-US" sz="1600" dirty="0" smtClean="0"/>
              <a:t>man </a:t>
            </a:r>
            <a:r>
              <a:rPr lang="en-US" altLang="en-US" sz="1600" dirty="0"/>
              <a:t>marries more than one </a:t>
            </a:r>
            <a:r>
              <a:rPr lang="en-US" altLang="en-US" sz="1600" dirty="0" smtClean="0"/>
              <a:t>women </a:t>
            </a:r>
            <a:r>
              <a:rPr lang="en-US" altLang="en-US" sz="1600" dirty="0"/>
              <a:t>at a given time those who are not related as </a:t>
            </a:r>
            <a:r>
              <a:rPr lang="en-US" altLang="en-US" sz="1600" dirty="0" smtClean="0"/>
              <a:t>sisters </a:t>
            </a:r>
            <a:r>
              <a:rPr lang="en-US" altLang="en-US" sz="1600" dirty="0"/>
              <a:t>by birth</a:t>
            </a:r>
            <a:r>
              <a:rPr lang="en-US" altLang="en-US" sz="1600" dirty="0" smtClean="0"/>
              <a:t>.</a:t>
            </a:r>
            <a:endParaRPr lang="en-US" sz="2000" dirty="0" smtClean="0"/>
          </a:p>
          <a:p>
            <a:pPr marL="420624" indent="-384048">
              <a:lnSpc>
                <a:spcPct val="110000"/>
              </a:lnSpc>
              <a:spcBef>
                <a:spcPts val="600"/>
              </a:spcBef>
              <a:buFont typeface="Wingdings 2"/>
              <a:buChar char=""/>
              <a:defRPr/>
            </a:pPr>
            <a:r>
              <a:rPr lang="en-US" sz="2400" u="sng" dirty="0" smtClean="0"/>
              <a:t>One husband and one wife: Monogamy</a:t>
            </a:r>
          </a:p>
          <a:p>
            <a:pPr marL="420624" indent="-384048">
              <a:lnSpc>
                <a:spcPct val="110000"/>
              </a:lnSpc>
              <a:spcBef>
                <a:spcPts val="600"/>
              </a:spcBef>
              <a:buFont typeface="Wingdings 2"/>
              <a:buChar char=""/>
              <a:defRPr/>
            </a:pPr>
            <a:r>
              <a:rPr lang="en-US" sz="2400" u="sng" dirty="0" smtClean="0"/>
              <a:t>Endogamy</a:t>
            </a:r>
          </a:p>
          <a:p>
            <a:pPr marL="420624" indent="-384048">
              <a:lnSpc>
                <a:spcPct val="110000"/>
              </a:lnSpc>
              <a:spcBef>
                <a:spcPts val="600"/>
              </a:spcBef>
              <a:buFont typeface="Wingdings 2"/>
              <a:buChar char=""/>
              <a:defRPr/>
            </a:pPr>
            <a:r>
              <a:rPr lang="en-US" sz="2400" u="sng" dirty="0" smtClean="0"/>
              <a:t>Exogamy </a:t>
            </a:r>
          </a:p>
        </p:txBody>
      </p:sp>
    </p:spTree>
    <p:extLst>
      <p:ext uri="{BB962C8B-B14F-4D97-AF65-F5344CB8AC3E}">
        <p14:creationId xmlns:p14="http://schemas.microsoft.com/office/powerpoint/2010/main" val="26976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106510" y="897229"/>
            <a:ext cx="7467600" cy="792163"/>
          </a:xfrm>
        </p:spPr>
        <p:txBody>
          <a:bodyPr/>
          <a:lstStyle/>
          <a:p>
            <a:r>
              <a:rPr lang="en-US" altLang="en-US" dirty="0" smtClean="0"/>
              <a:t>Functions of Marriage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901521" y="2079938"/>
            <a:ext cx="10560676" cy="4217831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C00000"/>
                </a:solidFill>
              </a:rPr>
              <a:t>Regulation sex life and sex relations </a:t>
            </a:r>
            <a:r>
              <a:rPr lang="en-US" altLang="en-US" sz="2600" dirty="0"/>
              <a:t>of the individual.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600" dirty="0"/>
              <a:t>Establishes family formation. 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C00000"/>
                </a:solidFill>
              </a:rPr>
              <a:t>Marriage insists the couple to establish family by procreation.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600" dirty="0"/>
              <a:t>Provides economic co-operation.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C00000"/>
                </a:solidFill>
              </a:rPr>
              <a:t>Marriage develops intense love and affection towards each other.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600" dirty="0"/>
              <a:t>Its help intellectual co-operation among them.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C00000"/>
                </a:solidFill>
              </a:rPr>
              <a:t>Minimizes the social distance between groups</a:t>
            </a:r>
            <a:r>
              <a:rPr lang="en-US" altLang="en-US" sz="2600" dirty="0" smtClean="0">
                <a:solidFill>
                  <a:srgbClr val="C00000"/>
                </a:solidFill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solidFill>
                  <a:srgbClr val="C00000"/>
                </a:solidFill>
              </a:rPr>
              <a:t>Socialization</a:t>
            </a:r>
            <a:endParaRPr lang="en-US" alt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249</TotalTime>
  <Words>2081</Words>
  <Application>Microsoft Office PowerPoint</Application>
  <PresentationFormat>Custom</PresentationFormat>
  <Paragraphs>209</Paragraphs>
  <Slides>32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Integral</vt:lpstr>
      <vt:lpstr>Social Institutions</vt:lpstr>
      <vt:lpstr>Introduction </vt:lpstr>
      <vt:lpstr>definition</vt:lpstr>
      <vt:lpstr>Types of social institutions </vt:lpstr>
      <vt:lpstr>Marriage</vt:lpstr>
      <vt:lpstr>Definition of Marriage</vt:lpstr>
      <vt:lpstr>Characteristics of marriage</vt:lpstr>
      <vt:lpstr>Forms of Marriage</vt:lpstr>
      <vt:lpstr>Functions of Marriage</vt:lpstr>
      <vt:lpstr>Family</vt:lpstr>
      <vt:lpstr>Definition of Family</vt:lpstr>
      <vt:lpstr>Characteristics of Family</vt:lpstr>
      <vt:lpstr>Nature of Family </vt:lpstr>
      <vt:lpstr>Functions of Family</vt:lpstr>
      <vt:lpstr>Education </vt:lpstr>
      <vt:lpstr>Definition of education</vt:lpstr>
      <vt:lpstr>Function of education </vt:lpstr>
      <vt:lpstr>economy</vt:lpstr>
      <vt:lpstr>Forms of Economy</vt:lpstr>
      <vt:lpstr>Functions of economy</vt:lpstr>
      <vt:lpstr>Politics </vt:lpstr>
      <vt:lpstr>Classification of Political system</vt:lpstr>
      <vt:lpstr>Main functions of political system</vt:lpstr>
      <vt:lpstr>Religion </vt:lpstr>
      <vt:lpstr>Definition of religion </vt:lpstr>
      <vt:lpstr>Characteristics of Religion </vt:lpstr>
      <vt:lpstr>Functions of Religion</vt:lpstr>
      <vt:lpstr>Characteristics of social institutions</vt:lpstr>
      <vt:lpstr>Characteristics </vt:lpstr>
      <vt:lpstr>Functions of social institutions </vt:lpstr>
      <vt:lpstr>functions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Institutions</dc:title>
  <dc:creator>Balamurugan J</dc:creator>
  <cp:lastModifiedBy>Bala J</cp:lastModifiedBy>
  <cp:revision>30</cp:revision>
  <dcterms:created xsi:type="dcterms:W3CDTF">2014-04-29T17:34:59Z</dcterms:created>
  <dcterms:modified xsi:type="dcterms:W3CDTF">2016-11-03T11:22:37Z</dcterms:modified>
</cp:coreProperties>
</file>