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1" r:id="rId105"/>
    <p:sldId id="362" r:id="rId106"/>
    <p:sldId id="363" r:id="rId107"/>
    <p:sldId id="382" r:id="rId108"/>
    <p:sldId id="383" r:id="rId109"/>
    <p:sldId id="384" r:id="rId110"/>
    <p:sldId id="364" r:id="rId111"/>
    <p:sldId id="365" r:id="rId112"/>
    <p:sldId id="366" r:id="rId113"/>
    <p:sldId id="367" r:id="rId114"/>
    <p:sldId id="368" r:id="rId115"/>
    <p:sldId id="369" r:id="rId116"/>
    <p:sldId id="370" r:id="rId117"/>
    <p:sldId id="381" r:id="rId118"/>
    <p:sldId id="371" r:id="rId119"/>
    <p:sldId id="372" r:id="rId120"/>
    <p:sldId id="373" r:id="rId121"/>
    <p:sldId id="374" r:id="rId122"/>
    <p:sldId id="375" r:id="rId123"/>
    <p:sldId id="376" r:id="rId124"/>
    <p:sldId id="377" r:id="rId125"/>
    <p:sldId id="378" r:id="rId126"/>
    <p:sldId id="379" r:id="rId127"/>
    <p:sldId id="380" r:id="rId1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341E1A-7B51-4258-A871-27C34FD8CBC3}" type="datetimeFigureOut">
              <a:rPr lang="en-US" smtClean="0"/>
              <a:pPr/>
              <a:t>8/1/2016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DCD820-2505-4971-8C04-30534362EB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68E228C-79A2-4DC0-BEE8-5A9C60E0E1AF}" type="slidenum">
              <a:rPr lang="en-US" smtClean="0"/>
              <a:pPr/>
              <a:t>87</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chestofbooks.com/business/law/Law-Of-Contracts-3/The-General-Conditions-Of-The-Contract-Standard-Form-Of-The-American-Institute.html" TargetMode="External"/><Relationship Id="rId3" Type="http://schemas.openxmlformats.org/officeDocument/2006/relationships/hyperlink" Target="http://chestofbooks.com/business/law/Law-Of-Contracts-3/Sec-132-Performance-Or-Promise-Of-A-Performance-Of-A-Duty-Imposed-By-Law-Is-No.html" TargetMode="External"/><Relationship Id="rId7" Type="http://schemas.openxmlformats.org/officeDocument/2006/relationships/hyperlink" Target="http://chestofbooks.com/business/law/Law-Of-Contracts-3/Chapter-XVI-Agreements-In-Consideration-Of-Marriage-Contracts-Or-Sales-Of-Ant.html" TargetMode="External"/><Relationship Id="rId2" Type="http://schemas.openxmlformats.org/officeDocument/2006/relationships/hyperlink" Target="http://chestofbooks.com/business/law/Law-Of-Contracts-3/Book-VIII-Discharge-Of-Contracts-Chapter-XLIX-Methods-Of-Discharge-Applicati.html" TargetMode="External"/><Relationship Id="rId1" Type="http://schemas.openxmlformats.org/officeDocument/2006/relationships/slideLayout" Target="../slideLayouts/slideLayout2.xml"/><Relationship Id="rId6" Type="http://schemas.openxmlformats.org/officeDocument/2006/relationships/hyperlink" Target="http://chestofbooks.com/business/law/Law-Of-Contracts-3/Conditions-Of-Agreement-Between-Owner-And-Architect-Continued.html" TargetMode="External"/><Relationship Id="rId5" Type="http://schemas.openxmlformats.org/officeDocument/2006/relationships/hyperlink" Target="http://chestofbooks.com/business/law/Law-Of-Contracts-3/Sec-1576-Demand.html" TargetMode="External"/><Relationship Id="rId10" Type="http://schemas.openxmlformats.org/officeDocument/2006/relationships/hyperlink" Target="http://chestofbooks.com/business/law/Law-Of-Contracts-3/Sec-11-Debt.html" TargetMode="External"/><Relationship Id="rId4" Type="http://schemas.openxmlformats.org/officeDocument/2006/relationships/hyperlink" Target="http://chestofbooks.com/business/law/Law-Of-Contracts-3/Sec-43-Offers-And-Agreements-Where-The-Promisor-Retains-An-Option.html" TargetMode="External"/><Relationship Id="rId9" Type="http://schemas.openxmlformats.org/officeDocument/2006/relationships/hyperlink" Target="http://chestofbooks.com/business/law/Law-Of-Contracts-3/Section-III-Rates-And-Hours.html"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hyperlink" Target="adlinkMouseOver(event,this,0);" TargetMode="External"/><Relationship Id="rId2" Type="http://schemas.openxmlformats.org/officeDocument/2006/relationships/hyperlink" Target="http://www.lectlaw.com/def2/q078.htm" TargetMode="External"/><Relationship Id="rId1" Type="http://schemas.openxmlformats.org/officeDocument/2006/relationships/slideLayout" Target="../slideLayouts/slideLayout2.xml"/><Relationship Id="rId4" Type="http://schemas.openxmlformats.org/officeDocument/2006/relationships/hyperlink" Target="adlinkMouseOver(event,this,1);"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legal-dictionary.thefreedictionary.com/Unjust+Enrichment"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en.wikipedia.org/wiki/Offer" TargetMode="External"/><Relationship Id="rId2" Type="http://schemas.openxmlformats.org/officeDocument/2006/relationships/hyperlink" Target="http://en.wikipedia.org/wiki/Contract_law" TargetMode="External"/><Relationship Id="rId1" Type="http://schemas.openxmlformats.org/officeDocument/2006/relationships/slideLayout" Target="../slideLayouts/slideLayout2.xml"/><Relationship Id="rId5" Type="http://schemas.openxmlformats.org/officeDocument/2006/relationships/hyperlink" Target="http://en.wikipedia.org/wiki/Porus,_Jamaica" TargetMode="External"/><Relationship Id="rId4" Type="http://schemas.openxmlformats.org/officeDocument/2006/relationships/hyperlink" Target="http://en.wikipedia.org/wiki/Kingston,_Jamaica"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endParaRPr lang="en-US" smtClean="0"/>
          </a:p>
        </p:txBody>
      </p:sp>
      <p:sp>
        <p:nvSpPr>
          <p:cNvPr id="2051" name="Content Placeholder 2"/>
          <p:cNvSpPr>
            <a:spLocks noGrp="1"/>
          </p:cNvSpPr>
          <p:nvPr>
            <p:ph idx="1"/>
          </p:nvPr>
        </p:nvSpPr>
        <p:spPr/>
        <p:txBody>
          <a:bodyPr/>
          <a:lstStyle/>
          <a:p>
            <a:endParaRPr lang="en-US" smtClean="0"/>
          </a:p>
        </p:txBody>
      </p:sp>
      <p:sp>
        <p:nvSpPr>
          <p:cNvPr id="2052" name="AutoShape 2" descr="data:image/jpeg;base64,/9j/4AAQSkZJRgABAQAAAQABAAD/2wCEAAkGBxQPEBUUEBQUFA8QDxQQDw8PDw8PFRAPFBQWFhUUFBQYHCggGBolHBQUITEhJSkrLi4uFx8zODMsNygtLisBCgoKDg0OFxAQGiwkHSQsLCwsLCwwLC4sLCwsLCwsLCwsLCwsLCwsLCwsLCwsLCwsLCwsLCwsLCwsLCwsLCwsLP/AABEIALQBFwMBIgACEQEDEQH/xAAcAAACAgMBAQAAAAAAAAAAAAAAAQIEAwUGBwj/xABQEAABAwIDBAYGBQcHCgcAAAABAAIDBBEFEiEGEzFRIkFhcYGRBxQyQqGxI1JywdEVM0OCkrLSZHN0k6Ph8FNiY4OUs7TC4vEWFyQlNDVU/8QAGgEBAQEBAQEBAAAAAAAAAAAAAAECAwQFBv/EACwRAQABAwMEAQIGAwEAAAAAAAABAgMREhQxBBMhUUFhcTJCUpGhsQUigRX/2gAMAwEAAhEDEQA/APE00IWQIQmgSE0kAkmhBEpFSKiUCQhCoSEJoBCEIGpBJMKBoSTUDQkhA0JIQNCSEAhCSATSQqGhJNAIQhAkJpIGmkmgEIQoBCEKgSTQgyMpnuF2tJCRopPqHyW9w/RrPtKyHfMpnEvRFmJhyxpXj3XeSRhd9U+RXVkphZ1L2I9uRMZ5HyKWU8j5LsrBMMHIeQTWu2+rjLIsu03LeQ8gn6sz6o8gprXaz7cWmuyNHH9VvkFE0EZ91vkp3INpV7cehdccOj+o3yS/JkX1QnchNpV7ckmupOFR/V+KRwiL6vxU7kG0r+jl0Lpjg0fI+aicGj5HzV7kJta3NJrovyLH2+aj+RmdvmnchNtW55C35wZnM+ag7B2cyncpNtcaNC3JwlvMqBwocyr3ISenrapC2TsMA61RmZlcRyViqJc6rdVPLGhCFpgIQhA0IQoBCEIBNJNAIHFCBxVG8pHaMWQPVSB9g1ZGuWJ5l7InwtZlJrlWzph6wuVtr1maVSY9WIyjpTKwCpArFdO6zLrEsqLqAcnmWWspFF1jL0B6iZZLp3WLMmCoupO6RUboJQykVG6V1ElUybljc5MlQeoZQeVizKTisZWmJkPK01cLPK2xK1uJDpDtC6W+Xlv/AIVNCELs8gQmkoBNJNUCEIUAhCFQ0BJWIKJ7/ZabczZo+KkzEctU0zVOIhZgd7PcpNcs0WHv5t6I16X9ymaBw+qT2OH39y4Tdozy9Xar9MOZMFOSFzfaBHb/AHrHdM54Z8xysxK2wqlArrCpLrQyKYWPMpXWcu0SmUXUMyLoqRUbIuhEBTCgSjMiJ3SuoFyV0Mp3SLlDMlmQylmUSVElRc5FyHFYnFSJUHFGZlEqjiY9nuKvFU8S4N7yulHLhe/CoIQhdnjCEIQCEIVAhCEAhCaCzR0xeb9Q59ZW+gpLniTpzt18gtJSVIaLHmtlDX63aCRz0HzXivxXM+H1Olm3TTHt01Hs1LMHFjG5R9aaJl/2nBVqzBXxvDXMIdbUNc1/7pN+tU6HGWt0eOJv+caO79G5N+OXcSM3IWyu7OQ7V5JouRHj+3qi5TnzjH2RmpnNHtaj3X8gdNCtbWQlp1Fu7gthVYw15sewdJpYdPgqlZVtLbDjyPUulrXExmGL0W6qZ8sECtgqhC9Zw9ezDwUysZlPMqokWQPUw3FTNdSzLAHoMiYa1M2ZLMsAcpZlMLqZS9Y8yhmRdXCZZMyMyx5ksyYTUyEqBKiXJFyYNSRcolyiXKBcmCZTuokqN0EphMmq2IDoDsd9yzXWKt/N/rBap5c7k5plrUITXZ5AkmhAkIQqBCEIBNCEF+hoQ+xedD7o5LfUVFFm1HVf2c2g71rsGGgJ7R9y3lKNT2NPyXy+puVZmMvt9Lbp0RMQuU9FSuZ0pJASdLUzHf8AOsVVhtOXHK9p096FzNQOy/NRj4D7X3JO4k/dzNvuXk1T8PVoUq3Ax7pvwHQcHa2ueidQtJU0LoT0tRwBsRbsIPBdVL7X6x+S0+O1By5TqOAJ4jx5L09Pdr1RHLy9Tao0TPDVscm6RV2uTuvo4fLiVhsl1lzKm1Zg9RrKwHKJesOZY8yGVsPRvFXD0i9MLqWN4jeKrmSL7Jg1LRlSMiqbxMvTC6ll0iRkVUvQXphNSznSzqvvEt4mF1LGZPOsGdMOQyzByhUn6M94+ahnQ43Y7uukcs1cSopoTXV5gkmhBFCEKgQhCBoQhB0GCjoju+9bun0Du75krSYQeiLAnojgPvW4izZT0R1DV33L43Ufil+g6ecUU/Zld7tuaBrftLfLMVMMdcdEcD1nRY6dxFujfUcDfqK8/wAO+ROel4O/e0WoqaXeyBvVy8/wWxdOL9K7Ta2oSwucCshaRmY+VpIAuTYnQeBK72s05mPTjXiefao7AznA7LjisMuDuvw8l6XJTRGvHQGRztGtNg1pDjblbQKlNhzcx4gXOoLeAPUuE9dVTjykdPbq+HnZwt3/AHUPUH8l6CKOAe0/wzN5LLHQU3vP0/xqulP+Rq9MVdHbecCidexFrnjxWOakc02AJv2L0iqw6EzQthdmY91pHAh1tQPhqk/AWeviJxDY2tccxsOrTTnwXXe1Z8sbWiY8S82NM7kkad3JevybHRO9mQfBYZdiW6WcDflZa3s+nLbW/wBTyX1Z3JHqzuS9Sm2JsVWk2NN+sHu0Tf8AuDa0/FTzL1VyRp3cl6E/ZFw6xbtVd+yktuA7NQVqOvpSek+rhRTO5fFI0r+XxXZf+GJLeye//BVN+AyA8D4rcdXTPym1cuad3JG4dyXRfkqQcRdRfhzh7h8FvcptnP7p3JG7PIrduoT1td5KPqavfhNs027PJMNNjpxaVufUb8FE0JTvwbWXP7s8inkPJbw0ZSNGVvcQ5z0ktJZC3Yo+0JK7iE2k+2hQhC9LxhNCEAm3iL8Li/ckmBdBvI8ZyizAADoNLmyuR4vKALPLdb6FrfktXQ4a4i5sL89dFtY6A9HXyFtF825FqmfD7NrvVRmpsxtHPuyTWXPsiEvn/gLfiqQxt/F3StrezHG50HJDqA2PtcL2N+Kw/k+/LvNupcpqt1cusU3KeCZigc6xu0nSxBHfosVblzNeJN05jui9psQ5YnUZ5cP1vgs7dnZqstNO0OAFnAvDbO8V6LNujVml5eou3IpxVDo9n8PdUuzw4kTU5S1rXBj7i2oyn8FQpcGqamvNLUzPY8Nc4uBJaQBcFrQQLG62my2wdTFPHJNljjieJCQ/M426hZbPC8RbVY6XR3yMgdECQRmLOJse028F64tURMTEQ8Xdq8xl51i+H+r1EkV826eWZrWzW67K5svgPr1QIc2S7HOzZc3s9VlPa0/+vqP59y3HouP/ALg3+Zk+QVWZ/wBcsOAUFRBXyU9LleY3kPdI2zMo948l0eK4KJJDv8Rjimda7I7MtbquXZlm2exGOPFK2KQhjppCI3k2u4e7fnr8FzmK7AVkTnGNonYSSHscMzgetzT1rnNqiatUx5Xu1405xCvtHhFZh1nb574XnozMkfa/UHAnRbinw2va2mIqwRVEBgc3Nkuwv1uNdAVq5sdmgoXUVTA+5vu3y3aWagiwI1se1d4x30WF9sjP+Hek2qJ5iDu1x8uR2jxXEMPka2V7HhwzMkaxwa63EcdCEsA2xq6idkIEd5DYFxe0aAnXiutxjd4i+oon2bUQkSQOPWC0EEeJIPYV5/srG6HE4o5G5XsmLHA9RsVyq6SzP5Ybp6ivHLuaTEKqWaaIsivBlDjvDY5hcWuxXGmfrbFfmJL/AHLHRi9bXtA1McR82ELy44XVj9BP+zIuc9BY9fysdTc9x+z0rFK91LEZZGtyNtmyG51NuCVJV76MSBlo3C43gDNPFeXVMM0VjPHK2PML7wPAOt7artts8OlrYoZKT6SAR6xMcBxtY267cLLE/wCOtT7/AHa3dcem6lkaWkhtxrc9FwA8CtZBiNNL0WOjLzoGg6nuXG4PWy4dMHSRytj4SMLSA4eOl1sdlq6B+JueG5GSh26D7dF5A+eqx/51HxVLe8qjmIb2qjY02dpyubLD6sy9zfKue2nwOqbO972SSMLy5j2XeA2+gsOFglS481tLJT1LZC4j6F1rOYeq99dCmwn4rluOtj9LfSUsfUR+yq/qbb8RbxXDCV31nftFTFTJ1Pf+0U2Ncfnb3lH6XYSUI6j8UhSG3H5LiRiMo/SO81NuKSj9I74LWyu/qhjf2/UuxdRHs8kLkhjE31z8E1Nne9w1vrXqf4atCEL6r5BoQhALJTvyuBPAFY0JMZjBE4nLsMON2iwJ6XugW810FBJJG5pbGTlAOrwPmuBocWdGA03LRwt3W4Lo6HaVvPXLwOlrL5N7p7kVZiH2bfVUV04mXe1OPSvjs6AuB0yiWI6dlteS0VYWBpzQSMNgLkA2zddyAqdLjTHObw4cb8gT+CnUYywNFiOBJ1td3UvJc7lUxmn+3e3FEcS1MkLb9F1ib6O0+PD4rX1074vYe5ji7UseWk2HYe1dCMao3NyytJdazTE3M4k9XfwVuPahkMTRJhhLIm5d5Ky3i4llgSde9fQ6S3Xq1VePu8nV36Zp0x5c7s/tBVMqI93LI8uka0xue6QPBNiLFel1FPHHjcLm2D5qSXOB1uaW5T3kX/ZXLN9IcUesFDEyTqdmaLeTLrlarH55aoVTn2na4FhAsGAcGgfV46dpX0ZfNxlm2ziLMQqA4WJmLhfra6xBHYtx6KYi7ELgaMheXHlewC2LttaKsaPyhSF0rRbeRhrvI3Dh3KE+3VPTROjwym3TnixlkDRbtsCS496y1mcYwhV7L+vz18scn0kE77RBt85DbjW+moI8FzFBtJVU/wCbnkAHuudnHdZ17KWzu0UtDOZWHNn/ADrHk2lBNzc873N11M2N4RVHeT08kcp1eGA2ces9A2Kg2uB4icZoahlWxueJvRlaLdLKSHDkRZbGP/4+FH/SxfGB64/GttIW0zqbDoTDE8EPkdYOIPHKASbnmSrEe28G5omZJM1JIx0ps2xDY3NOXXX2lExKjtvWvpsYfLEbPYY3Dt6AuD2FdSaRlfLSYhTaObI1tSwcbcDftaT5LgNssWZW1j5og4Mc1gAeADdosdArWxG1Bw+U57up5B9I1upDhwc0c1Vx4ejUJtidYBx9XgcPJwXnMu3VaCRvRoSPzbOfct/T7c0za+aciTdS08cbRlGbMwuJuL8NVUfieCkkmnluTc9F/E/rKJH1hzmIbQVNdlhnkaWGRtug1oDjoCSOrVZ8Tgq8IkDGzEB7c7TGSWO1sdHaX/FbGtrsIMbt3DKJMh3Zs8WfbQ+1zRSbU09VA2HE2OJjFmVDLk8LXNtQUX/iOE7eSlzWVTGSxPcGuOUBwB0vbgVnx7YvPW5KUsYHxb8McSMpBsctu8FRpThFM4SB8szmnMxha4jN1aWA81qK7a+V9cKpgy7sZI4ybjd9Yd2n8EPsVPtRWUriwyk7txYWygPsWm1r8V1GCYpHjAdBUwtEoYXMlYOXWOsFUqqtwzEDvJi+mnP5ywNnHncAgqcON0GGsd6nmmqHtyh7gQB3kgWHciS4irpzFI9h1LHuYTzyki/wWJnFOWUvcXO1c5xc48yTc/NDDqjooy+0ftFATn9s96QW3nlJCAhBiQhCoE0IQCEIQAWekF3H7JWBWcP9rwVgjlsYQA1pt1Ov8FieQepZJOA8fmFgW6eG13B2g1MP9Ii/fC9n9IWmGz/ZaPN7V43s+L1cA/lMX74XsnpH/wDrJ+5n+8as1JPMPDLJoSWWzQkhZUBNJdX6OtnvXaoOePoICHycnO91n3+ChnDvvR1sy2mpRJMwGacB7g9oORnut14cz3qztxsyyspDuWtE0f0kRYGjPYatuONx8bLH6SNofU6XJGbT1ALGW4sZ7z/AGw7SFrvRTtFvoTSyH6SEXiv70PL9X5WTDn55eRuFuOhHUepToqowyskAByPDsrgCHWPAgrsfSjs96tUb+MfQ1BJNuDJuJHjx81w5R0y9wr8Ip8QoSYmRt30WeJ7WNBa+1xqO3ReHTRlji1ws5ri1wPU4GxC9O9E+N5mPpXnVn0kP2D7TR3HXxWh9KWD7ipEzR9HUDXsmbx8xr4FGY8ThxZXofowwJkjJJpmNe0ndxh7Q4aauOvgF57DGXuDWi7nODWjmSbBe5U7GYbQ6+zTw3ceb7XPmVJJlofSBs0x1KZII2tkgOciNobmj94acbcfBeUgr2jYjHPX6Y72xlYSyUc2u1B7rG3gvLdq8INFVvjt0L54jzjdw8tR4KU+PBEtUSvW9jtnoY6Fr6iNjnvBlcZGAlrTwGvZ815ps3hxqqqOLqc8F/Ywau+C9S9ImJeq0JYzR01oWAaWbbpW7mgqzBMvJ8VqmyzyPY0NjdITG1oAAZwbYdwv4qu06rG1SCrTBU+2e9RCnU+15KIWocp5NCEKoxpITQJNCSBoSTQCs0HE9yrKxR8T3ferBC/M7RvcfmsIKyzcB9n7ysC3HDTb7LC9dT/0mP94L1z0muthk32oh/aNXkuxwviFN/SGL2TbnCpKyifDAAZHPjIzOyizXhx17gs1JPLwW6F1x9G9f9SP+ub+CifRxX/5Nn9cxZby5K6Lrq3ejqvH6Jv8AXR/itHjWCzUTwyoaGvc3OAHNddtyL3HcsmVSCJ0jmsYLve4Na0dbibAL6B2SwNtBStiGr7Z5XD3pDx8uA7l5/wCiTZ7PIauQdCMlkAPvSe8/w4d5XT7Z7eNw6VsTIxLIW55BvMgjB9nqNydUZqnPhyG1ez2I11U+U07sl8sTd5F0Yh7PvcTxPeqWFbL4lSzMmjp3Z43AjpxdIdbT0uBGi3rfS4f/AMo/2g/wJ/8Am5/Jf7f/AKEwZn07nGsObX0jo5WlplYDZ1rxScQe8FfPmIUj4JXxSC0kbixw7R1jsPHxXrWz3pIZV1DYXxbreXDH7zOC/qadBa61vpZ2fzNFXGOkwBlQB1x+6/w4dx7FJKfTzzBMTdSVEczeMb7kfWZwcPK69j2moG4jQkMsS5glgd/ngXb58PFeGFepeizGt5C6neenD0o+2J3V4H5pKy5n0bYSZqzO4dGmGZwP+U4NHeNfJdD6V8VyxR07TrKd5J9hvAeJ+S6+gw2OmMroxbfSGWTvsOHZxPiV4vtVinrdZJJ7mbJH/Ns0HnqfFSPMnMrew2M+p1bS4/RS/RS9xOh8D813XpNwXf0wmYLyU93G3vRH2vLQ+C8mcF7JsHjAraMNk1kiG5lB95tuiT3j5JJLQ+iXC/zlQ4f6KM/FxHwC03pNxTfVm7B6FO3L/rHWLvhlHmvSQyLDaJ2TSKBj3jmTqbfGy8MqJjK9z3+09xe483ONz81YI5Y0XSKFWkan2vBYwstVxHcsQVhznk01FNVljTSQimhJCBoQhECs0XE+CaFYWFqfq+yPvWEJIW44Vs9m6gxVcL22LmSggG9r9q9ci2nlPux/sv8A4k0LdMRMMVLcWPyH3WeTv4lZjxl56meTvxQhXRHpnLMMUeepvk78V5Z6WJi+rjJtpTgafbcmhc7lMRDdE+XpeEPFPTRxxNaGMiGUWPK9zrxuvB8QrH1Er5ZDeSR5c49vIdgFh4JIWK4xhaeZV0FCFl0IOLSCDYtNwRxBGoIXvGD1ZqqOMzBrt9AN4LaOuLHRCEwxU8KxSARzSMb7LJXsbfXohxAV/Y+rdDXQlhsXSbt3ax2hBQhT4aepbXVz46KdzNHbogHlfTTzXiYQhIjCUpErqvRpWOjrQ1p6Msbg8Hry6g96EIsuq9KFY4UjWjRskwD7X1ABcB5gLy0IQiU8I3QhCqo1HALGhCQzPIQhCrL/2Q=="/>
          <p:cNvSpPr>
            <a:spLocks noChangeAspect="1" noChangeArrowheads="1"/>
          </p:cNvSpPr>
          <p:nvPr/>
        </p:nvSpPr>
        <p:spPr bwMode="auto">
          <a:xfrm>
            <a:off x="155575" y="-1660525"/>
            <a:ext cx="5372100" cy="3467100"/>
          </a:xfrm>
          <a:prstGeom prst="rect">
            <a:avLst/>
          </a:prstGeom>
          <a:noFill/>
          <a:ln w="9525">
            <a:noFill/>
            <a:miter lim="800000"/>
            <a:headEnd/>
            <a:tailEnd/>
          </a:ln>
        </p:spPr>
        <p:txBody>
          <a:bodyPr/>
          <a:lstStyle/>
          <a:p>
            <a:endParaRPr lang="en-US"/>
          </a:p>
        </p:txBody>
      </p:sp>
      <p:pic>
        <p:nvPicPr>
          <p:cNvPr id="2053" name="Picture 4" descr="Business Laws"/>
          <p:cNvPicPr>
            <a:picLocks noChangeAspect="1" noChangeArrowheads="1"/>
          </p:cNvPicPr>
          <p:nvPr/>
        </p:nvPicPr>
        <p:blipFill>
          <a:blip r:embed="rId2"/>
          <a:srcRect/>
          <a:stretch>
            <a:fillRect/>
          </a:stretch>
        </p:blipFill>
        <p:spPr bwMode="auto">
          <a:xfrm>
            <a:off x="76200" y="0"/>
            <a:ext cx="89154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lstStyle/>
          <a:p>
            <a:pPr>
              <a:buBlip>
                <a:blip r:embed="rId2"/>
              </a:buBlip>
            </a:pPr>
            <a:r>
              <a:rPr lang="en-US" dirty="0" smtClean="0"/>
              <a:t>The legal system took its </a:t>
            </a:r>
            <a:r>
              <a:rPr lang="en-US" dirty="0" err="1" smtClean="0"/>
              <a:t>colour</a:t>
            </a:r>
            <a:r>
              <a:rPr lang="en-US" dirty="0" smtClean="0"/>
              <a:t> from the Hindu religious and social practices</a:t>
            </a:r>
          </a:p>
          <a:p>
            <a:pPr>
              <a:buBlip>
                <a:blip r:embed="rId2"/>
              </a:buBlip>
            </a:pPr>
            <a:endParaRPr lang="en-US" dirty="0" smtClean="0"/>
          </a:p>
          <a:p>
            <a:pPr>
              <a:buBlip>
                <a:blip r:embed="rId2"/>
              </a:buBlip>
            </a:pPr>
            <a:r>
              <a:rPr lang="en-US" dirty="0" smtClean="0"/>
              <a:t>Caste system and JHF system predominated in the Hindu Society </a:t>
            </a:r>
          </a:p>
          <a:p>
            <a:pPr>
              <a:buBlip>
                <a:blip r:embed="rId2"/>
              </a:buBlip>
            </a:pPr>
            <a:endParaRPr lang="en-US" dirty="0" smtClean="0"/>
          </a:p>
          <a:p>
            <a:pPr>
              <a:buBlip>
                <a:blip r:embed="rId2"/>
              </a:buBlip>
            </a:pPr>
            <a:r>
              <a:rPr lang="en-US" dirty="0" smtClean="0"/>
              <a:t>The legal system of a country represents the cumulative effect of </a:t>
            </a:r>
            <a:r>
              <a:rPr lang="en-US" dirty="0" err="1" smtClean="0"/>
              <a:t>endeavour</a:t>
            </a:r>
            <a:r>
              <a:rPr lang="en-US" dirty="0" smtClean="0"/>
              <a:t>, experience, planning and patient </a:t>
            </a:r>
            <a:r>
              <a:rPr lang="en-US" dirty="0" err="1" smtClean="0"/>
              <a:t>labour</a:t>
            </a:r>
            <a:r>
              <a:rPr lang="en-US" dirty="0" smtClean="0"/>
              <a:t> by many for generations</a:t>
            </a:r>
          </a:p>
          <a:p>
            <a:pPr>
              <a:buBlip>
                <a:blip r:embed="rId2"/>
              </a:buBlip>
            </a:pPr>
            <a:endParaRPr lang="en-US" dirty="0" smtClean="0"/>
          </a:p>
          <a:p>
            <a:pPr>
              <a:buBlip>
                <a:blip r:embed="rId2"/>
              </a:buBlip>
            </a:pPr>
            <a:endParaRPr lang="en-US" dirty="0" smtClean="0"/>
          </a:p>
          <a:p>
            <a:pPr>
              <a:buBlip>
                <a:blip r:embed="rId2"/>
              </a:buBlip>
            </a:pPr>
            <a:endParaRPr lang="en-US" dirty="0" smtClean="0"/>
          </a:p>
          <a:p>
            <a:pPr>
              <a:buBlip>
                <a:blip r:embed="rId2"/>
              </a:buBlip>
            </a:pP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457200" y="228600"/>
            <a:ext cx="8229600" cy="6400800"/>
          </a:xfrm>
        </p:spPr>
        <p:txBody>
          <a:bodyPr/>
          <a:lstStyle/>
          <a:p>
            <a:pPr eaLnBrk="1" hangingPunct="1">
              <a:lnSpc>
                <a:spcPct val="80000"/>
              </a:lnSpc>
              <a:buFontTx/>
              <a:buNone/>
            </a:pPr>
            <a:r>
              <a:rPr lang="en-US" sz="2800" smtClean="0"/>
              <a:t>MISREPRESENTATION:</a:t>
            </a:r>
          </a:p>
          <a:p>
            <a:pPr eaLnBrk="1" hangingPunct="1">
              <a:lnSpc>
                <a:spcPct val="80000"/>
              </a:lnSpc>
              <a:buFontTx/>
              <a:buNone/>
            </a:pPr>
            <a:endParaRPr lang="en-US" sz="2800" smtClean="0"/>
          </a:p>
          <a:p>
            <a:pPr eaLnBrk="1" hangingPunct="1">
              <a:lnSpc>
                <a:spcPct val="80000"/>
              </a:lnSpc>
              <a:buFontTx/>
              <a:buNone/>
            </a:pPr>
            <a:r>
              <a:rPr lang="en-US" sz="2800" smtClean="0"/>
              <a:t>Misleading another in a contract comes under misrepresentation </a:t>
            </a:r>
          </a:p>
          <a:p>
            <a:pPr eaLnBrk="1" hangingPunct="1">
              <a:lnSpc>
                <a:spcPct val="80000"/>
              </a:lnSpc>
              <a:buFontTx/>
              <a:buNone/>
            </a:pPr>
            <a:endParaRPr lang="en-US" sz="2800" smtClean="0"/>
          </a:p>
          <a:p>
            <a:pPr eaLnBrk="1" hangingPunct="1">
              <a:lnSpc>
                <a:spcPct val="80000"/>
              </a:lnSpc>
              <a:buFontTx/>
              <a:buNone/>
            </a:pPr>
            <a:endParaRPr lang="en-US" sz="2800" smtClean="0"/>
          </a:p>
          <a:p>
            <a:pPr eaLnBrk="1" hangingPunct="1">
              <a:lnSpc>
                <a:spcPct val="80000"/>
              </a:lnSpc>
              <a:buFontTx/>
              <a:buNone/>
            </a:pPr>
            <a:endParaRPr lang="en-US" sz="2800" smtClean="0"/>
          </a:p>
          <a:p>
            <a:pPr eaLnBrk="1" hangingPunct="1">
              <a:lnSpc>
                <a:spcPct val="80000"/>
              </a:lnSpc>
              <a:buFontTx/>
              <a:buNone/>
            </a:pPr>
            <a:r>
              <a:rPr lang="en-US" sz="2800" smtClean="0"/>
              <a:t>Ex:</a:t>
            </a:r>
          </a:p>
          <a:p>
            <a:pPr eaLnBrk="1" hangingPunct="1">
              <a:lnSpc>
                <a:spcPct val="80000"/>
              </a:lnSpc>
            </a:pPr>
            <a:r>
              <a:rPr lang="en-US" sz="2800" smtClean="0"/>
              <a:t>A is entitled to succeed to an estate at the death of B. B dies. C, having received intelligence of B's death, prevents the intelligence reaching A and thus induces A to sell him his interest in the estate. The sale is voidable at the option of A.</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457200" y="304800"/>
            <a:ext cx="8229600" cy="5821363"/>
          </a:xfrm>
        </p:spPr>
        <p:txBody>
          <a:bodyPr/>
          <a:lstStyle/>
          <a:p>
            <a:pPr eaLnBrk="1" hangingPunct="1">
              <a:buFontTx/>
              <a:buNone/>
            </a:pPr>
            <a:r>
              <a:rPr lang="en-US" smtClean="0"/>
              <a:t>Mistake:</a:t>
            </a:r>
          </a:p>
          <a:p>
            <a:pPr eaLnBrk="1" hangingPunct="1">
              <a:buFontTx/>
              <a:buNone/>
            </a:pPr>
            <a:r>
              <a:rPr lang="en-US" smtClean="0"/>
              <a:t>(Sections 20-22)- </a:t>
            </a:r>
          </a:p>
          <a:p>
            <a:pPr eaLnBrk="1" hangingPunct="1">
              <a:buFontTx/>
              <a:buNone/>
            </a:pPr>
            <a:r>
              <a:rPr lang="en-US" smtClean="0"/>
              <a:t>Mistake is the erroneous belief either of law or fact by one or other parties or both </a:t>
            </a:r>
          </a:p>
          <a:p>
            <a:pPr eaLnBrk="1" hangingPunct="1">
              <a:buFontTx/>
              <a:buNone/>
            </a:pPr>
            <a:endParaRPr lang="en-US" smtClean="0"/>
          </a:p>
          <a:p>
            <a:pPr eaLnBrk="1" hangingPunct="1">
              <a:buFontTx/>
              <a:buNone/>
            </a:pPr>
            <a:r>
              <a:rPr lang="en-US" smtClean="0"/>
              <a:t>Section 20 says that </a:t>
            </a:r>
            <a:r>
              <a:rPr lang="en-US" b="1" smtClean="0"/>
              <a:t>when both parties are under a mistake as to a matter </a:t>
            </a:r>
            <a:r>
              <a:rPr lang="en-US" b="1" smtClean="0">
                <a:solidFill>
                  <a:srgbClr val="FF0000"/>
                </a:solidFill>
              </a:rPr>
              <a:t>of fact </a:t>
            </a:r>
            <a:r>
              <a:rPr lang="en-US" b="1" smtClean="0"/>
              <a:t>essential to the agreement, the agreement </a:t>
            </a:r>
            <a:r>
              <a:rPr lang="en-US" b="1" smtClean="0">
                <a:solidFill>
                  <a:srgbClr val="FF0000"/>
                </a:solidFill>
              </a:rPr>
              <a:t>is void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sz="4000" smtClean="0"/>
              <a:t>Examples</a:t>
            </a:r>
          </a:p>
        </p:txBody>
      </p:sp>
      <p:sp>
        <p:nvSpPr>
          <p:cNvPr id="66563" name="Rectangle 3"/>
          <p:cNvSpPr>
            <a:spLocks noGrp="1" noChangeArrowheads="1"/>
          </p:cNvSpPr>
          <p:nvPr>
            <p:ph type="body" idx="1"/>
          </p:nvPr>
        </p:nvSpPr>
        <p:spPr>
          <a:xfrm>
            <a:off x="457200" y="990600"/>
            <a:ext cx="8229600" cy="5638800"/>
          </a:xfrm>
        </p:spPr>
        <p:txBody>
          <a:bodyPr/>
          <a:lstStyle/>
          <a:p>
            <a:pPr marL="457200" indent="-457200" eaLnBrk="1" hangingPunct="1">
              <a:lnSpc>
                <a:spcPct val="90000"/>
              </a:lnSpc>
              <a:buFontTx/>
              <a:buNone/>
            </a:pPr>
            <a:r>
              <a:rPr lang="en-US" sz="2800" smtClean="0"/>
              <a:t>	</a:t>
            </a:r>
            <a:r>
              <a:rPr lang="en-US" sz="2800" u="sng" smtClean="0"/>
              <a:t>Classification of Mistake of Law:</a:t>
            </a:r>
            <a:r>
              <a:rPr lang="en-US" sz="2800" smtClean="0"/>
              <a:t/>
            </a:r>
            <a:br>
              <a:rPr lang="en-US" sz="2800" smtClean="0"/>
            </a:br>
            <a:endParaRPr lang="en-US" sz="2800" smtClean="0"/>
          </a:p>
          <a:p>
            <a:pPr marL="457200" indent="-457200" eaLnBrk="1" hangingPunct="1">
              <a:lnSpc>
                <a:spcPct val="90000"/>
              </a:lnSpc>
              <a:buFontTx/>
              <a:buAutoNum type="alphaLcParenBoth"/>
            </a:pPr>
            <a:r>
              <a:rPr lang="en-US" sz="2800" smtClean="0"/>
              <a:t>Mistake of Indian Law (In sense of penalty): The contract is not voidable because everyone is supposed to know the law of his country. e.g. disobeying traffic rules, etc</a:t>
            </a:r>
          </a:p>
          <a:p>
            <a:pPr marL="457200" indent="-457200" eaLnBrk="1" hangingPunct="1">
              <a:lnSpc>
                <a:spcPct val="90000"/>
              </a:lnSpc>
              <a:buFontTx/>
              <a:buAutoNum type="alphaLcParenBoth"/>
            </a:pPr>
            <a:endParaRPr lang="en-US" sz="2800" smtClean="0"/>
          </a:p>
          <a:p>
            <a:pPr marL="457200" indent="-457200" eaLnBrk="1" hangingPunct="1">
              <a:lnSpc>
                <a:spcPct val="90000"/>
              </a:lnSpc>
              <a:buFontTx/>
              <a:buAutoNum type="alphaLcParenBoth"/>
            </a:pPr>
            <a:r>
              <a:rPr lang="en-US" sz="2800" smtClean="0"/>
              <a:t>Mistake of Foreign Law (void-ab-initio): A mistake of foreign law is treated as mistake of fact, i.e. the contract is void if both the parties are under a mistake as to a foreign law because one cannot be expected to know the law of other country</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457200" y="228600"/>
            <a:ext cx="8229600" cy="6477000"/>
          </a:xfrm>
        </p:spPr>
        <p:txBody>
          <a:bodyPr/>
          <a:lstStyle/>
          <a:p>
            <a:pPr eaLnBrk="1" hangingPunct="1">
              <a:lnSpc>
                <a:spcPct val="80000"/>
              </a:lnSpc>
              <a:buFontTx/>
              <a:buNone/>
            </a:pPr>
            <a:r>
              <a:rPr lang="en-US" sz="1800" b="1" smtClean="0"/>
              <a:t>Mistake of fact</a:t>
            </a:r>
            <a:r>
              <a:rPr lang="en-US" sz="1800" smtClean="0"/>
              <a:t/>
            </a:r>
            <a:br>
              <a:rPr lang="en-US" sz="1800" smtClean="0"/>
            </a:br>
            <a:r>
              <a:rPr lang="en-US" sz="1800" smtClean="0"/>
              <a:t>Mistake of fact be </a:t>
            </a:r>
            <a:r>
              <a:rPr lang="en-US" sz="1800" i="1" smtClean="0"/>
              <a:t>either</a:t>
            </a:r>
            <a:r>
              <a:rPr lang="en-US" sz="1800" smtClean="0"/>
              <a:t> Unilateral mistake </a:t>
            </a:r>
            <a:r>
              <a:rPr lang="en-US" sz="1800" i="1" smtClean="0"/>
              <a:t>or Bi</a:t>
            </a:r>
            <a:r>
              <a:rPr lang="en-US" sz="1800" smtClean="0"/>
              <a:t>lateral mistake.</a:t>
            </a:r>
            <a:br>
              <a:rPr lang="en-US" sz="1800" smtClean="0"/>
            </a:br>
            <a:endParaRPr lang="en-US" sz="1800" smtClean="0"/>
          </a:p>
          <a:p>
            <a:pPr eaLnBrk="1" hangingPunct="1">
              <a:lnSpc>
                <a:spcPct val="80000"/>
              </a:lnSpc>
              <a:buFontTx/>
              <a:buNone/>
            </a:pPr>
            <a:r>
              <a:rPr lang="en-US" sz="1800" u="sng" smtClean="0"/>
              <a:t>Unilateral mistake [section 22]:</a:t>
            </a:r>
            <a:r>
              <a:rPr lang="en-US" sz="1800" smtClean="0"/>
              <a:t> </a:t>
            </a:r>
          </a:p>
          <a:p>
            <a:pPr eaLnBrk="1" hangingPunct="1">
              <a:lnSpc>
                <a:spcPct val="80000"/>
              </a:lnSpc>
              <a:buFontTx/>
              <a:buNone/>
            </a:pPr>
            <a:endParaRPr lang="en-US" sz="1800" smtClean="0"/>
          </a:p>
          <a:p>
            <a:pPr eaLnBrk="1" hangingPunct="1">
              <a:lnSpc>
                <a:spcPct val="80000"/>
              </a:lnSpc>
              <a:buFontTx/>
              <a:buNone/>
            </a:pPr>
            <a:r>
              <a:rPr lang="en-US" sz="1800" smtClean="0"/>
              <a:t>The term 'unilateral mistake' means where only one party to the agreement is under a mistake. According to section 22, "A contract is not voidable merely because it was caused by one of the parties to it being under a mistake as to matter of fact."</a:t>
            </a:r>
            <a:br>
              <a:rPr lang="en-US" sz="1800" smtClean="0"/>
            </a:br>
            <a:endParaRPr lang="en-US" sz="1800" smtClean="0"/>
          </a:p>
          <a:p>
            <a:pPr eaLnBrk="1" hangingPunct="1">
              <a:lnSpc>
                <a:spcPct val="80000"/>
              </a:lnSpc>
              <a:buFontTx/>
              <a:buNone/>
            </a:pPr>
            <a:r>
              <a:rPr lang="en-US" sz="1800" u="sng" smtClean="0"/>
              <a:t>Bilateral mistake [section 22]:</a:t>
            </a:r>
            <a:r>
              <a:rPr lang="en-US" sz="1800" smtClean="0"/>
              <a:t> </a:t>
            </a:r>
          </a:p>
          <a:p>
            <a:pPr eaLnBrk="1" hangingPunct="1">
              <a:lnSpc>
                <a:spcPct val="80000"/>
              </a:lnSpc>
              <a:buFontTx/>
              <a:buNone/>
            </a:pPr>
            <a:endParaRPr lang="en-US" sz="1800" smtClean="0"/>
          </a:p>
          <a:p>
            <a:pPr eaLnBrk="1" hangingPunct="1">
              <a:lnSpc>
                <a:spcPct val="80000"/>
              </a:lnSpc>
              <a:buFontTx/>
              <a:buNone/>
            </a:pPr>
            <a:r>
              <a:rPr lang="en-US" sz="1800" smtClean="0"/>
              <a:t>The term 'bilateral mistake' means where both the parties to the agreement are under a mistake. According to section 20, "where both the parties to an agreement are under a mistake as to a matter of fact essential to the agreement, </a:t>
            </a:r>
            <a:r>
              <a:rPr lang="en-US" sz="1800" b="1" smtClean="0"/>
              <a:t>the agreement is void</a:t>
            </a:r>
            <a:r>
              <a:rPr lang="en-US" sz="1800" smtClean="0"/>
              <a:t>." thus, the following conditions must be satisfied before declaring a contract void under this section: </a:t>
            </a:r>
          </a:p>
          <a:p>
            <a:pPr eaLnBrk="1" hangingPunct="1">
              <a:lnSpc>
                <a:spcPct val="80000"/>
              </a:lnSpc>
              <a:buFontTx/>
              <a:buNone/>
            </a:pPr>
            <a:r>
              <a:rPr lang="en-US" sz="1800" smtClean="0"/>
              <a:t/>
            </a:r>
            <a:br>
              <a:rPr lang="en-US" sz="1800" smtClean="0"/>
            </a:br>
            <a:r>
              <a:rPr lang="en-US" sz="1800" smtClean="0"/>
              <a:t>1. Both the parties must be under a mistake </a:t>
            </a:r>
          </a:p>
          <a:p>
            <a:pPr eaLnBrk="1" hangingPunct="1">
              <a:lnSpc>
                <a:spcPct val="80000"/>
              </a:lnSpc>
              <a:buFontTx/>
              <a:buNone/>
            </a:pPr>
            <a:endParaRPr lang="en-US" sz="1800" smtClean="0"/>
          </a:p>
          <a:p>
            <a:pPr eaLnBrk="1" hangingPunct="1">
              <a:lnSpc>
                <a:spcPct val="80000"/>
              </a:lnSpc>
              <a:buFontTx/>
              <a:buNone/>
            </a:pPr>
            <a:r>
              <a:rPr lang="en-US" sz="1800" smtClean="0"/>
              <a:t>      2. Mistake must be of fact but not of law.</a:t>
            </a:r>
            <a:br>
              <a:rPr lang="en-US" sz="1800" smtClean="0"/>
            </a:br>
            <a:endParaRPr lang="en-US" sz="1800" smtClean="0"/>
          </a:p>
          <a:p>
            <a:pPr eaLnBrk="1" hangingPunct="1">
              <a:lnSpc>
                <a:spcPct val="80000"/>
              </a:lnSpc>
              <a:buFontTx/>
              <a:buNone/>
            </a:pPr>
            <a:r>
              <a:rPr lang="en-US" sz="1800" smtClean="0"/>
              <a:t>Ex: </a:t>
            </a:r>
            <a:r>
              <a:rPr lang="en-US" sz="1800" b="1" smtClean="0"/>
              <a:t>Mistake about price is valid</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b="1" dirty="0" smtClean="0">
                <a:solidFill>
                  <a:srgbClr val="006600"/>
                </a:solidFill>
              </a:rPr>
              <a:t>Legality of object</a:t>
            </a:r>
          </a:p>
        </p:txBody>
      </p:sp>
      <p:sp>
        <p:nvSpPr>
          <p:cNvPr id="69635" name="Rectangle 3"/>
          <p:cNvSpPr>
            <a:spLocks noGrp="1" noChangeArrowheads="1"/>
          </p:cNvSpPr>
          <p:nvPr>
            <p:ph type="body" idx="1"/>
          </p:nvPr>
        </p:nvSpPr>
        <p:spPr>
          <a:xfrm>
            <a:off x="457200" y="1066800"/>
            <a:ext cx="8229600" cy="5638800"/>
          </a:xfrm>
        </p:spPr>
        <p:txBody>
          <a:bodyPr/>
          <a:lstStyle/>
          <a:p>
            <a:pPr eaLnBrk="1" hangingPunct="1">
              <a:lnSpc>
                <a:spcPct val="80000"/>
              </a:lnSpc>
            </a:pPr>
            <a:endParaRPr lang="en-US" sz="1500" smtClean="0"/>
          </a:p>
          <a:p>
            <a:pPr eaLnBrk="1" hangingPunct="1">
              <a:lnSpc>
                <a:spcPct val="80000"/>
              </a:lnSpc>
            </a:pPr>
            <a:r>
              <a:rPr lang="en-US" sz="1500" smtClean="0"/>
              <a:t>Void agreement</a:t>
            </a:r>
          </a:p>
          <a:p>
            <a:pPr lvl="1" eaLnBrk="1" hangingPunct="1">
              <a:lnSpc>
                <a:spcPct val="80000"/>
              </a:lnSpc>
            </a:pPr>
            <a:r>
              <a:rPr lang="en-US" sz="1500" smtClean="0"/>
              <a:t>If forbidden by law- eg., a promise to give employment in public service on paying 1 lkh</a:t>
            </a:r>
          </a:p>
          <a:p>
            <a:pPr lvl="1" eaLnBrk="1" hangingPunct="1">
              <a:lnSpc>
                <a:spcPct val="80000"/>
              </a:lnSpc>
            </a:pPr>
            <a:endParaRPr lang="en-US" sz="1500" smtClean="0"/>
          </a:p>
          <a:p>
            <a:pPr lvl="1" eaLnBrk="1" hangingPunct="1">
              <a:lnSpc>
                <a:spcPct val="80000"/>
              </a:lnSpc>
            </a:pPr>
            <a:r>
              <a:rPr lang="en-US" sz="1500" smtClean="0"/>
              <a:t>Nature is such that it would defeat the provisions of law- eg: evade tax</a:t>
            </a:r>
          </a:p>
          <a:p>
            <a:pPr lvl="1" eaLnBrk="1" hangingPunct="1">
              <a:lnSpc>
                <a:spcPct val="80000"/>
              </a:lnSpc>
              <a:buFontTx/>
              <a:buNone/>
            </a:pPr>
            <a:endParaRPr lang="en-US" sz="1500" smtClean="0"/>
          </a:p>
          <a:p>
            <a:pPr lvl="1" eaLnBrk="1" hangingPunct="1">
              <a:lnSpc>
                <a:spcPct val="80000"/>
              </a:lnSpc>
            </a:pPr>
            <a:r>
              <a:rPr lang="en-US" sz="1500" smtClean="0"/>
              <a:t>Fraudulent- A an agent of B giving on lease B’s property to C, without B’s knowledge</a:t>
            </a:r>
          </a:p>
          <a:p>
            <a:pPr lvl="1" eaLnBrk="1" hangingPunct="1">
              <a:lnSpc>
                <a:spcPct val="80000"/>
              </a:lnSpc>
            </a:pPr>
            <a:endParaRPr lang="en-US" sz="1500" smtClean="0"/>
          </a:p>
          <a:p>
            <a:pPr lvl="1" eaLnBrk="1" hangingPunct="1">
              <a:lnSpc>
                <a:spcPct val="80000"/>
              </a:lnSpc>
            </a:pPr>
            <a:r>
              <a:rPr lang="en-US" sz="1500" smtClean="0"/>
              <a:t>causes injury to the person or property of another- injury = wrong, harm, damage</a:t>
            </a:r>
          </a:p>
          <a:p>
            <a:pPr lvl="2" eaLnBrk="1" hangingPunct="1">
              <a:lnSpc>
                <a:spcPct val="80000"/>
              </a:lnSpc>
            </a:pPr>
            <a:r>
              <a:rPr lang="en-US" sz="1500" smtClean="0"/>
              <a:t>A borrows 1000 from B. executes a bond to work without pay for 2 yrs &amp; in case of default will pay a very high rate of interest will the principal amt at once.</a:t>
            </a:r>
          </a:p>
          <a:p>
            <a:pPr lvl="1" eaLnBrk="1" hangingPunct="1">
              <a:lnSpc>
                <a:spcPct val="80000"/>
              </a:lnSpc>
            </a:pPr>
            <a:endParaRPr lang="en-US" sz="1500" smtClean="0"/>
          </a:p>
          <a:p>
            <a:pPr lvl="1" eaLnBrk="1" hangingPunct="1">
              <a:lnSpc>
                <a:spcPct val="80000"/>
              </a:lnSpc>
            </a:pPr>
            <a:r>
              <a:rPr lang="en-US" sz="1500" smtClean="0"/>
              <a:t>Immoral- </a:t>
            </a:r>
          </a:p>
          <a:p>
            <a:pPr lvl="2" eaLnBrk="1" hangingPunct="1">
              <a:lnSpc>
                <a:spcPct val="80000"/>
              </a:lnSpc>
            </a:pPr>
            <a:r>
              <a:rPr lang="en-US" sz="1500" smtClean="0"/>
              <a:t>A pays B and asks to divorce her husband C. then marry A. </a:t>
            </a:r>
          </a:p>
          <a:p>
            <a:pPr lvl="1" eaLnBrk="1" hangingPunct="1">
              <a:lnSpc>
                <a:spcPct val="80000"/>
              </a:lnSpc>
            </a:pPr>
            <a:endParaRPr lang="en-US" sz="1500" smtClean="0"/>
          </a:p>
          <a:p>
            <a:pPr lvl="1" eaLnBrk="1" hangingPunct="1">
              <a:lnSpc>
                <a:spcPct val="80000"/>
              </a:lnSpc>
            </a:pPr>
            <a:r>
              <a:rPr lang="en-US" sz="1500" smtClean="0"/>
              <a:t>illegal-</a:t>
            </a:r>
          </a:p>
          <a:p>
            <a:pPr lvl="2" eaLnBrk="1" hangingPunct="1">
              <a:lnSpc>
                <a:spcPct val="80000"/>
              </a:lnSpc>
            </a:pPr>
            <a:r>
              <a:rPr lang="en-US" sz="1500" smtClean="0"/>
              <a:t>purchasing prohibited goods from alien country</a:t>
            </a:r>
          </a:p>
          <a:p>
            <a:pPr lvl="2" eaLnBrk="1" hangingPunct="1">
              <a:lnSpc>
                <a:spcPct val="80000"/>
              </a:lnSpc>
            </a:pPr>
            <a:r>
              <a:rPr lang="en-US" sz="1500" smtClean="0"/>
              <a:t>Agreement to commit crime</a:t>
            </a:r>
          </a:p>
          <a:p>
            <a:pPr lvl="1" eaLnBrk="1" hangingPunct="1">
              <a:lnSpc>
                <a:spcPct val="80000"/>
              </a:lnSpc>
              <a:buFontTx/>
              <a:buNone/>
            </a:pPr>
            <a:endParaRPr lang="en-US" sz="1500" smtClean="0"/>
          </a:p>
          <a:p>
            <a:pPr lvl="1" eaLnBrk="1" hangingPunct="1">
              <a:lnSpc>
                <a:spcPct val="80000"/>
              </a:lnSpc>
            </a:pPr>
            <a:r>
              <a:rPr lang="en-US" sz="1500" smtClean="0"/>
              <a:t>opposed to public policy-</a:t>
            </a:r>
          </a:p>
          <a:p>
            <a:pPr lvl="2" eaLnBrk="1" hangingPunct="1">
              <a:lnSpc>
                <a:spcPct val="80000"/>
              </a:lnSpc>
            </a:pPr>
            <a:r>
              <a:rPr lang="en-US" sz="1500" smtClean="0"/>
              <a:t>When harmful to public welfare- agreement to pay a public servant to act corruptly.</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457200" y="152400"/>
            <a:ext cx="8229600" cy="6477000"/>
          </a:xfrm>
        </p:spPr>
        <p:txBody>
          <a:bodyPr/>
          <a:lstStyle/>
          <a:p>
            <a:pPr eaLnBrk="1" hangingPunct="1">
              <a:lnSpc>
                <a:spcPct val="80000"/>
              </a:lnSpc>
              <a:buFontTx/>
              <a:buNone/>
            </a:pPr>
            <a:r>
              <a:rPr lang="en-US" sz="2000" b="1" smtClean="0"/>
              <a:t>Wagering Agreement-</a:t>
            </a:r>
            <a:r>
              <a:rPr lang="en-US" sz="2000" smtClean="0"/>
              <a:t/>
            </a:r>
            <a:br>
              <a:rPr lang="en-US" sz="2000" smtClean="0"/>
            </a:br>
            <a:endParaRPr lang="en-US" sz="2000" smtClean="0"/>
          </a:p>
          <a:p>
            <a:pPr eaLnBrk="1" hangingPunct="1">
              <a:lnSpc>
                <a:spcPct val="80000"/>
              </a:lnSpc>
            </a:pPr>
            <a:r>
              <a:rPr lang="en-US" sz="2000" smtClean="0"/>
              <a:t>Literally the word ‘wager’ means ‘a bet’ something stated to be lost or won on the result of a doubtful issue, and, therefore, wagering agreements are nothing but ordinary betting agreements. Thus where A and B mutually agree that if it rains today A will pay B Tk.100 and if it does not rain B will pay A Tk.100 or C and D entered into agreement that on tossing up a coin, if it fall head upwards C will pay D Tk.50 and if falls tail upwards D will pay C Tk.50, there is a wagering agreement.</a:t>
            </a:r>
            <a:br>
              <a:rPr lang="en-US" sz="2000" smtClean="0"/>
            </a:br>
            <a:r>
              <a:rPr lang="en-US" sz="2000" smtClean="0"/>
              <a:t/>
            </a:r>
            <a:br>
              <a:rPr lang="en-US" sz="2000" smtClean="0"/>
            </a:br>
            <a:r>
              <a:rPr lang="en-US" sz="2000" smtClean="0"/>
              <a:t>In Tracker vs. Hardy Cotton, L.J., described a ‘wager’ ad follows: “The essence of gaming and wagering is that one party is to win and the other to lose upon a future event which at the time of the contract is of an uncertain nature- that is to say, if the event turns out the other way he will win.” </a:t>
            </a:r>
            <a:br>
              <a:rPr lang="en-US" sz="2000" smtClean="0"/>
            </a:br>
            <a:r>
              <a:rPr lang="en-US" sz="2000" smtClean="0"/>
              <a:t/>
            </a:r>
            <a:br>
              <a:rPr lang="en-US" sz="2000" smtClean="0"/>
            </a:br>
            <a:r>
              <a:rPr lang="en-US" sz="2000" b="1" i="1" u="sng" smtClean="0"/>
              <a:t>Agreement by way of wager, void.</a:t>
            </a:r>
            <a:r>
              <a:rPr lang="en-US" sz="2000" smtClean="0"/>
              <a:t> Section 30 lays down that </a:t>
            </a:r>
          </a:p>
          <a:p>
            <a:pPr eaLnBrk="1" hangingPunct="1">
              <a:lnSpc>
                <a:spcPct val="80000"/>
              </a:lnSpc>
            </a:pPr>
            <a:r>
              <a:rPr lang="en-US" sz="2000" smtClean="0"/>
              <a:t>“agreements by way of wager are void; and no suit shall be brought for recovering anything alleged to be won on any wager, or entrusted to any person to abide the result of any game or other uncertain event on which any wager is made,”</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457200" y="304800"/>
            <a:ext cx="8229600" cy="6248400"/>
          </a:xfrm>
        </p:spPr>
        <p:txBody>
          <a:bodyPr/>
          <a:lstStyle/>
          <a:p>
            <a:pPr eaLnBrk="1" hangingPunct="1">
              <a:lnSpc>
                <a:spcPct val="80000"/>
              </a:lnSpc>
            </a:pPr>
            <a:r>
              <a:rPr lang="en-US" sz="2400" smtClean="0"/>
              <a:t>Thus, where A and B enter into an agreement which provides that if England’s cricket team wins the match, A will pay B Rs. 100, and if it loses B will pay Rs. 100 to A, nothing can be recovered by the winning party under the agreement, it being a wager. </a:t>
            </a:r>
          </a:p>
          <a:p>
            <a:pPr eaLnBrk="1" hangingPunct="1">
              <a:lnSpc>
                <a:spcPct val="80000"/>
              </a:lnSpc>
            </a:pPr>
            <a:endParaRPr lang="en-US" sz="2400" smtClean="0"/>
          </a:p>
          <a:p>
            <a:pPr eaLnBrk="1" hangingPunct="1">
              <a:lnSpc>
                <a:spcPct val="80000"/>
              </a:lnSpc>
            </a:pPr>
            <a:r>
              <a:rPr lang="en-US" sz="2400" smtClean="0"/>
              <a:t>Similarly, whether C and D enter into a wagering agreement and each deposits Rs.100 with Z instructing him to pay or give the total sum to the winner, no suit can be brought by the winner for recovering the bet amount from Z, the stake-holder. Further, if Z had paid the sum to the winner, the looser   cannot bring a suit, for recovering his Rs.100, either against the winner or against, the stake-holder, even if Z had paid after the loser’s definite instructions not to pay. Of course the looser can recover back his deposit if he makes the demand before the stake-holder had paid it over to the winner (Ratnakalli vs. Vochalapu). But even such a deposit cannot be recovered by a loser in the States of Maharashtra and Gujarat where such an agreement is void and illegal.  </a:t>
            </a:r>
            <a:br>
              <a:rPr lang="en-US" sz="2400" smtClean="0"/>
            </a:br>
            <a:endParaRPr lang="en-US" sz="2400" smtClean="0"/>
          </a:p>
          <a:p>
            <a:pPr eaLnBrk="1" hangingPunct="1">
              <a:lnSpc>
                <a:spcPct val="80000"/>
              </a:lnSpc>
            </a:pPr>
            <a:endParaRPr lang="en-US" sz="240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Marriage Brokerage Contracts</a:t>
            </a:r>
            <a:endParaRPr lang="en-US" dirty="0"/>
          </a:p>
        </p:txBody>
      </p:sp>
      <p:sp>
        <p:nvSpPr>
          <p:cNvPr id="3" name="Content Placeholder 2"/>
          <p:cNvSpPr>
            <a:spLocks noGrp="1"/>
          </p:cNvSpPr>
          <p:nvPr>
            <p:ph idx="1"/>
          </p:nvPr>
        </p:nvSpPr>
        <p:spPr/>
        <p:txBody>
          <a:bodyPr/>
          <a:lstStyle/>
          <a:p>
            <a:pPr>
              <a:buNone/>
            </a:pPr>
            <a:r>
              <a:rPr lang="en-US" dirty="0" smtClean="0"/>
              <a:t>	Are void = agreement for the sale of a girl (</a:t>
            </a:r>
            <a:r>
              <a:rPr lang="en-US" dirty="0" err="1" smtClean="0"/>
              <a:t>Kanyasulkam</a:t>
            </a:r>
            <a:r>
              <a:rPr lang="en-US" dirty="0" smtClean="0"/>
              <a:t> </a:t>
            </a:r>
            <a:r>
              <a:rPr lang="en-US" dirty="0" smtClean="0"/>
              <a:t>; dowry)</a:t>
            </a:r>
          </a:p>
          <a:p>
            <a:pPr>
              <a:buNone/>
            </a:pPr>
            <a:endParaRPr lang="en-US" dirty="0" smtClean="0"/>
          </a:p>
          <a:p>
            <a:pPr>
              <a:buNone/>
            </a:pPr>
            <a:endParaRPr lang="en-US" dirty="0"/>
          </a:p>
        </p:txBody>
      </p:sp>
      <p:pic>
        <p:nvPicPr>
          <p:cNvPr id="1026" name="Picture 2" descr="C:\Users\VIT-Laptop\Desktop\Semester wise data\fall sem 16-17\Business Law HUM\marriage - broker.JPG"/>
          <p:cNvPicPr>
            <a:picLocks noChangeAspect="1" noChangeArrowheads="1"/>
          </p:cNvPicPr>
          <p:nvPr/>
        </p:nvPicPr>
        <p:blipFill>
          <a:blip r:embed="rId2"/>
          <a:srcRect/>
          <a:stretch>
            <a:fillRect/>
          </a:stretch>
        </p:blipFill>
        <p:spPr bwMode="auto">
          <a:xfrm>
            <a:off x="838200" y="2819400"/>
            <a:ext cx="7543800" cy="3809999"/>
          </a:xfrm>
          <a:prstGeom prst="rect">
            <a:avLst/>
          </a:prstGeom>
          <a:noFill/>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t>A promises B to pay 1 lakh of rupees, if C son of B marries D.</a:t>
            </a:r>
          </a:p>
          <a:p>
            <a:pPr>
              <a:buNone/>
            </a:pPr>
            <a:endParaRPr lang="en-US" dirty="0" smtClean="0"/>
          </a:p>
          <a:p>
            <a:pPr>
              <a:buNone/>
            </a:pPr>
            <a:r>
              <a:rPr lang="en-US" dirty="0" smtClean="0"/>
              <a:t>Upon completion of marriage, A fails to pay B. Can B recover on the ground of breach of contract?</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pPr>
              <a:buNone/>
            </a:pPr>
            <a:r>
              <a:rPr lang="en-US" dirty="0" smtClean="0"/>
              <a:t>	Inter caste marriage arrangements have been held to be valid.</a:t>
            </a:r>
          </a:p>
          <a:p>
            <a:pPr>
              <a:buNone/>
            </a:pPr>
            <a:endParaRPr lang="en-US" dirty="0" smtClean="0"/>
          </a:p>
          <a:p>
            <a:pPr>
              <a:buNone/>
            </a:pPr>
            <a:r>
              <a:rPr lang="en-US" dirty="0" smtClean="0"/>
              <a:t>* </a:t>
            </a:r>
            <a:r>
              <a:rPr lang="en-US" dirty="0" err="1" smtClean="0"/>
              <a:t>Amirchand</a:t>
            </a:r>
            <a:r>
              <a:rPr lang="en-US" dirty="0" smtClean="0"/>
              <a:t> v. Ram </a:t>
            </a:r>
            <a:r>
              <a:rPr lang="en-US" dirty="0" err="1" smtClean="0"/>
              <a:t>Rattanchand</a:t>
            </a:r>
            <a:r>
              <a:rPr lang="en-US" dirty="0" smtClean="0"/>
              <a:t>, Punjab.</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82000" cy="6172200"/>
          </a:xfrm>
        </p:spPr>
        <p:txBody>
          <a:bodyPr/>
          <a:lstStyle/>
          <a:p>
            <a:pPr>
              <a:buBlip>
                <a:blip r:embed="rId2"/>
              </a:buBlip>
            </a:pPr>
            <a:r>
              <a:rPr lang="en-US" dirty="0" smtClean="0"/>
              <a:t>There was a regular system of local courts from which an appeal lay to the superior court at the capital, and from there to the King in his own court.</a:t>
            </a:r>
          </a:p>
          <a:p>
            <a:pPr>
              <a:buBlip>
                <a:blip r:embed="rId2"/>
              </a:buBlip>
            </a:pPr>
            <a:endParaRPr lang="en-US" dirty="0" smtClean="0"/>
          </a:p>
          <a:p>
            <a:pPr>
              <a:buBlip>
                <a:blip r:embed="rId2"/>
              </a:buBlip>
            </a:pPr>
            <a:r>
              <a:rPr lang="en-US" dirty="0" smtClean="0"/>
              <a:t>In 11</a:t>
            </a:r>
            <a:r>
              <a:rPr lang="en-US" baseline="30000" dirty="0" smtClean="0"/>
              <a:t>th</a:t>
            </a:r>
            <a:r>
              <a:rPr lang="en-US" dirty="0" smtClean="0"/>
              <a:t> century, Muslims invaded India, so for their administration Muslim law was enforced.</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229600" cy="609600"/>
          </a:xfrm>
        </p:spPr>
        <p:txBody>
          <a:bodyPr>
            <a:normAutofit fontScale="90000"/>
          </a:bodyPr>
          <a:lstStyle/>
          <a:p>
            <a:pPr eaLnBrk="1" hangingPunct="1"/>
            <a:r>
              <a:rPr lang="en-US" sz="4000" b="1" dirty="0" smtClean="0">
                <a:solidFill>
                  <a:srgbClr val="006600"/>
                </a:solidFill>
              </a:rPr>
              <a:t>Performance of contract</a:t>
            </a:r>
          </a:p>
        </p:txBody>
      </p:sp>
      <p:sp>
        <p:nvSpPr>
          <p:cNvPr id="72707" name="Rectangle 3"/>
          <p:cNvSpPr>
            <a:spLocks noGrp="1" noChangeArrowheads="1"/>
          </p:cNvSpPr>
          <p:nvPr>
            <p:ph type="body" idx="1"/>
          </p:nvPr>
        </p:nvSpPr>
        <p:spPr>
          <a:xfrm>
            <a:off x="457200" y="762000"/>
            <a:ext cx="8229600" cy="5791200"/>
          </a:xfrm>
        </p:spPr>
        <p:txBody>
          <a:bodyPr/>
          <a:lstStyle/>
          <a:p>
            <a:pPr eaLnBrk="1" hangingPunct="1">
              <a:lnSpc>
                <a:spcPct val="80000"/>
              </a:lnSpc>
            </a:pPr>
            <a:r>
              <a:rPr lang="en-US" sz="1800" smtClean="0"/>
              <a:t>Offer to perform/ attempted performance/ tender</a:t>
            </a:r>
          </a:p>
          <a:p>
            <a:pPr eaLnBrk="1" hangingPunct="1">
              <a:lnSpc>
                <a:spcPct val="80000"/>
              </a:lnSpc>
            </a:pPr>
            <a:endParaRPr lang="en-US" sz="1800" smtClean="0"/>
          </a:p>
          <a:p>
            <a:pPr lvl="1" eaLnBrk="1" hangingPunct="1">
              <a:lnSpc>
                <a:spcPct val="80000"/>
              </a:lnSpc>
            </a:pPr>
            <a:r>
              <a:rPr lang="en-US" sz="1600" smtClean="0"/>
              <a:t>As </a:t>
            </a:r>
            <a:r>
              <a:rPr lang="en-US" sz="1600" smtClean="0">
                <a:hlinkClick r:id="rId2"/>
              </a:rPr>
              <a:t>tender</a:t>
            </a:r>
            <a:r>
              <a:rPr lang="en-US" sz="1600" smtClean="0"/>
              <a:t> would amount to complete </a:t>
            </a:r>
            <a:r>
              <a:rPr lang="en-US" sz="1600" smtClean="0">
                <a:hlinkClick r:id="rId3"/>
              </a:rPr>
              <a:t>performance</a:t>
            </a:r>
            <a:r>
              <a:rPr lang="en-US" sz="1600" smtClean="0"/>
              <a:t>, if the </a:t>
            </a:r>
            <a:r>
              <a:rPr lang="en-US" sz="1600" smtClean="0">
                <a:hlinkClick r:id="rId4"/>
              </a:rPr>
              <a:t>offer</a:t>
            </a:r>
            <a:r>
              <a:rPr lang="en-US" sz="1600" smtClean="0"/>
              <a:t> were carried out, the requisites of a valid tender are indicated by the requisites of valid performance. </a:t>
            </a:r>
          </a:p>
          <a:p>
            <a:pPr lvl="1" eaLnBrk="1" hangingPunct="1">
              <a:lnSpc>
                <a:spcPct val="80000"/>
              </a:lnSpc>
            </a:pPr>
            <a:endParaRPr lang="en-US" sz="1600" smtClean="0"/>
          </a:p>
          <a:p>
            <a:pPr eaLnBrk="1" hangingPunct="1">
              <a:lnSpc>
                <a:spcPct val="80000"/>
              </a:lnSpc>
            </a:pPr>
            <a:r>
              <a:rPr lang="en-US" sz="1800" smtClean="0"/>
              <a:t>Requisites </a:t>
            </a:r>
          </a:p>
          <a:p>
            <a:pPr eaLnBrk="1" hangingPunct="1">
              <a:lnSpc>
                <a:spcPct val="80000"/>
              </a:lnSpc>
            </a:pPr>
            <a:endParaRPr lang="en-US" sz="1800" smtClean="0"/>
          </a:p>
          <a:p>
            <a:pPr lvl="1" eaLnBrk="1" hangingPunct="1">
              <a:lnSpc>
                <a:spcPct val="80000"/>
              </a:lnSpc>
            </a:pPr>
            <a:r>
              <a:rPr lang="en-US" sz="1600" smtClean="0"/>
              <a:t>There must be an </a:t>
            </a:r>
            <a:r>
              <a:rPr lang="en-US" sz="1600" b="1" smtClean="0"/>
              <a:t>un-conditional offer to perform</a:t>
            </a:r>
            <a:r>
              <a:rPr lang="en-US" sz="1600" smtClean="0"/>
              <a:t>, coupled with a manifested/clear ability to carry out the offer, and a production of the subject-matter of the tender</a:t>
            </a:r>
          </a:p>
          <a:p>
            <a:pPr lvl="1" eaLnBrk="1" hangingPunct="1">
              <a:lnSpc>
                <a:spcPct val="80000"/>
              </a:lnSpc>
              <a:buFontTx/>
              <a:buNone/>
            </a:pPr>
            <a:r>
              <a:rPr lang="en-US" sz="1600" smtClean="0"/>
              <a:t>		</a:t>
            </a:r>
            <a:r>
              <a:rPr lang="en-US" sz="1600" b="1" smtClean="0"/>
              <a:t>eg., amt due will be paid on condition that certain shares shall be sold at cost- not valid tender</a:t>
            </a:r>
          </a:p>
          <a:p>
            <a:pPr lvl="1" eaLnBrk="1" hangingPunct="1">
              <a:lnSpc>
                <a:spcPct val="80000"/>
              </a:lnSpc>
            </a:pPr>
            <a:r>
              <a:rPr lang="en-US" sz="1600" smtClean="0"/>
              <a:t>the amount tendered must not be less than what is due; and if greater, there must be no </a:t>
            </a:r>
            <a:r>
              <a:rPr lang="en-US" sz="1600" smtClean="0">
                <a:hlinkClick r:id="rId5"/>
              </a:rPr>
              <a:t>demand</a:t>
            </a:r>
            <a:r>
              <a:rPr lang="en-US" sz="1600" smtClean="0"/>
              <a:t> for a return of the excess.</a:t>
            </a:r>
          </a:p>
          <a:p>
            <a:pPr lvl="1" eaLnBrk="1" hangingPunct="1">
              <a:lnSpc>
                <a:spcPct val="80000"/>
              </a:lnSpc>
            </a:pPr>
            <a:r>
              <a:rPr lang="en-US" sz="1600" smtClean="0"/>
              <a:t>The medium of </a:t>
            </a:r>
            <a:r>
              <a:rPr lang="en-US" sz="1600" smtClean="0">
                <a:hlinkClick r:id="rId6"/>
              </a:rPr>
              <a:t>payment</a:t>
            </a:r>
            <a:r>
              <a:rPr lang="en-US" sz="1600" smtClean="0"/>
              <a:t> must be that which the </a:t>
            </a:r>
            <a:r>
              <a:rPr lang="en-US" sz="1600" smtClean="0">
                <a:hlinkClick r:id="rId7"/>
              </a:rPr>
              <a:t>contract</a:t>
            </a:r>
            <a:r>
              <a:rPr lang="en-US" sz="1600" smtClean="0"/>
              <a:t> specifies or in the absence of contractual </a:t>
            </a:r>
            <a:r>
              <a:rPr lang="en-US" sz="1600" smtClean="0">
                <a:hlinkClick r:id="rId8"/>
              </a:rPr>
              <a:t>definition</a:t>
            </a:r>
            <a:r>
              <a:rPr lang="en-US" sz="1600" smtClean="0"/>
              <a:t> that which the law has made legal tender;</a:t>
            </a:r>
          </a:p>
          <a:p>
            <a:pPr lvl="1" eaLnBrk="1" hangingPunct="1">
              <a:lnSpc>
                <a:spcPct val="80000"/>
              </a:lnSpc>
            </a:pPr>
            <a:r>
              <a:rPr lang="en-US" sz="1600" smtClean="0"/>
              <a:t>the time must be that fixed by the contract or by law;</a:t>
            </a:r>
          </a:p>
          <a:p>
            <a:pPr lvl="1" eaLnBrk="1" hangingPunct="1">
              <a:lnSpc>
                <a:spcPct val="80000"/>
              </a:lnSpc>
            </a:pPr>
            <a:r>
              <a:rPr lang="en-US" sz="1600" smtClean="0"/>
              <a:t>it must not be before maturity;</a:t>
            </a:r>
          </a:p>
          <a:p>
            <a:pPr lvl="1" eaLnBrk="1" hangingPunct="1">
              <a:lnSpc>
                <a:spcPct val="80000"/>
              </a:lnSpc>
            </a:pPr>
            <a:r>
              <a:rPr lang="en-US" sz="1600" smtClean="0"/>
              <a:t>and the </a:t>
            </a:r>
            <a:r>
              <a:rPr lang="en-US" sz="1600" smtClean="0">
                <a:hlinkClick r:id="rId9"/>
              </a:rPr>
              <a:t>hour</a:t>
            </a:r>
            <a:r>
              <a:rPr lang="en-US" sz="1600" smtClean="0"/>
              <a:t> of the day must be reasonable.</a:t>
            </a:r>
          </a:p>
          <a:p>
            <a:pPr lvl="1" eaLnBrk="1" hangingPunct="1">
              <a:lnSpc>
                <a:spcPct val="80000"/>
              </a:lnSpc>
            </a:pPr>
            <a:r>
              <a:rPr lang="en-US" sz="1600" smtClean="0"/>
              <a:t>But at the present time in case of a liquidated </a:t>
            </a:r>
            <a:r>
              <a:rPr lang="en-US" sz="1600" smtClean="0">
                <a:hlinkClick r:id="rId10"/>
              </a:rPr>
              <a:t>debt</a:t>
            </a:r>
            <a:r>
              <a:rPr lang="en-US" sz="1600" smtClean="0"/>
              <a:t> a valid tender may be made subsequent to the day of maturity by adding legal interest to the amount of the debt</a:t>
            </a:r>
          </a:p>
          <a:p>
            <a:pPr lvl="1" eaLnBrk="1" hangingPunct="1">
              <a:lnSpc>
                <a:spcPct val="80000"/>
              </a:lnSpc>
            </a:pPr>
            <a:endParaRPr lang="en-US" sz="1600"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1143000"/>
          </a:xfrm>
        </p:spPr>
        <p:txBody>
          <a:bodyPr/>
          <a:lstStyle/>
          <a:p>
            <a:pPr eaLnBrk="1" hangingPunct="1"/>
            <a:r>
              <a:rPr lang="en-US" b="1" dirty="0" smtClean="0">
                <a:solidFill>
                  <a:srgbClr val="FF0000"/>
                </a:solidFill>
              </a:rPr>
              <a:t>Discharge of contract</a:t>
            </a:r>
          </a:p>
        </p:txBody>
      </p:sp>
      <p:sp>
        <p:nvSpPr>
          <p:cNvPr id="3075" name="Rectangle 3"/>
          <p:cNvSpPr>
            <a:spLocks noGrp="1" noChangeArrowheads="1"/>
          </p:cNvSpPr>
          <p:nvPr>
            <p:ph type="body" idx="1"/>
          </p:nvPr>
        </p:nvSpPr>
        <p:spPr>
          <a:xfrm>
            <a:off x="457200" y="1600200"/>
            <a:ext cx="8229600" cy="5257800"/>
          </a:xfrm>
        </p:spPr>
        <p:txBody>
          <a:bodyPr/>
          <a:lstStyle/>
          <a:p>
            <a:pPr eaLnBrk="1" hangingPunct="1">
              <a:lnSpc>
                <a:spcPct val="80000"/>
              </a:lnSpc>
            </a:pPr>
            <a:r>
              <a:rPr lang="en-US" sz="2200" smtClean="0"/>
              <a:t>Termination of contractual relations between the parties to contract</a:t>
            </a:r>
          </a:p>
          <a:p>
            <a:pPr eaLnBrk="1" hangingPunct="1">
              <a:lnSpc>
                <a:spcPct val="80000"/>
              </a:lnSpc>
            </a:pPr>
            <a:r>
              <a:rPr lang="en-US" sz="2200" smtClean="0"/>
              <a:t>A contract is said to be discharged when the rights and obligations of parties under the contract come to an end</a:t>
            </a:r>
          </a:p>
          <a:p>
            <a:pPr eaLnBrk="1" hangingPunct="1">
              <a:lnSpc>
                <a:spcPct val="80000"/>
              </a:lnSpc>
            </a:pPr>
            <a:endParaRPr lang="en-US" sz="2200" smtClean="0"/>
          </a:p>
          <a:p>
            <a:pPr eaLnBrk="1" hangingPunct="1">
              <a:lnSpc>
                <a:spcPct val="80000"/>
              </a:lnSpc>
              <a:buFontTx/>
              <a:buNone/>
            </a:pPr>
            <a:r>
              <a:rPr lang="en-US" sz="2200" smtClean="0"/>
              <a:t>MODES OF DISCHARGE OF CONTRACT</a:t>
            </a:r>
          </a:p>
          <a:p>
            <a:pPr eaLnBrk="1" hangingPunct="1">
              <a:lnSpc>
                <a:spcPct val="80000"/>
              </a:lnSpc>
              <a:buFontTx/>
              <a:buNone/>
            </a:pPr>
            <a:r>
              <a:rPr lang="en-US" sz="2200" smtClean="0"/>
              <a:t>	1. Actual performance</a:t>
            </a:r>
          </a:p>
          <a:p>
            <a:pPr eaLnBrk="1" hangingPunct="1">
              <a:lnSpc>
                <a:spcPct val="80000"/>
              </a:lnSpc>
              <a:buFontTx/>
              <a:buNone/>
            </a:pPr>
            <a:r>
              <a:rPr lang="en-US" sz="2200" smtClean="0"/>
              <a:t>	2. Attempted performance</a:t>
            </a:r>
          </a:p>
          <a:p>
            <a:pPr eaLnBrk="1" hangingPunct="1">
              <a:lnSpc>
                <a:spcPct val="80000"/>
              </a:lnSpc>
              <a:buFontTx/>
              <a:buNone/>
            </a:pPr>
            <a:r>
              <a:rPr lang="en-US" sz="2200" smtClean="0"/>
              <a:t>	3. Mutual consent- altering, novation, etc</a:t>
            </a:r>
          </a:p>
          <a:p>
            <a:pPr eaLnBrk="1" hangingPunct="1">
              <a:lnSpc>
                <a:spcPct val="80000"/>
              </a:lnSpc>
              <a:buFontTx/>
              <a:buNone/>
            </a:pPr>
            <a:r>
              <a:rPr lang="en-US" sz="2200" smtClean="0"/>
              <a:t>	4. Operation of law - insolvency, unauthorised material alteration</a:t>
            </a:r>
          </a:p>
          <a:p>
            <a:pPr eaLnBrk="1" hangingPunct="1">
              <a:lnSpc>
                <a:spcPct val="80000"/>
              </a:lnSpc>
              <a:buFontTx/>
              <a:buNone/>
            </a:pPr>
            <a:r>
              <a:rPr lang="en-US" sz="2200" smtClean="0"/>
              <a:t>	5. Impossibility of performance- destruction of subject matter, death, supervening impossibility (personal incapacity, etc)</a:t>
            </a:r>
          </a:p>
          <a:p>
            <a:pPr eaLnBrk="1" hangingPunct="1">
              <a:lnSpc>
                <a:spcPct val="80000"/>
              </a:lnSpc>
              <a:buFontTx/>
              <a:buNone/>
            </a:pPr>
            <a:r>
              <a:rPr lang="en-US" sz="2200" smtClean="0"/>
              <a:t>	6. Discharge by lapse of time- debt 3yrs, immovable property 12yrs</a:t>
            </a:r>
          </a:p>
          <a:p>
            <a:pPr eaLnBrk="1" hangingPunct="1">
              <a:lnSpc>
                <a:spcPct val="80000"/>
              </a:lnSpc>
              <a:buFontTx/>
              <a:buNone/>
            </a:pPr>
            <a:r>
              <a:rPr lang="en-US" sz="2200" smtClean="0"/>
              <a:t>	7. Discharge by breach of contract</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457200" y="381000"/>
            <a:ext cx="8229600" cy="5745163"/>
          </a:xfrm>
        </p:spPr>
        <p:txBody>
          <a:bodyPr/>
          <a:lstStyle/>
          <a:p>
            <a:pPr>
              <a:buFontTx/>
              <a:buNone/>
            </a:pPr>
            <a:r>
              <a:rPr lang="en-US" sz="2800" smtClean="0"/>
              <a:t>1. </a:t>
            </a:r>
            <a:r>
              <a:rPr lang="en-US" sz="2800" b="1" smtClean="0"/>
              <a:t>Actual performance:</a:t>
            </a:r>
          </a:p>
          <a:p>
            <a:r>
              <a:rPr lang="en-US" sz="2800" smtClean="0"/>
              <a:t>When a party to a contract does what he had undertaken to do under the contract, he is said to have actually performed his obligation to the contract. Then it becomes the duty of the other party to do what he had agreed to do under the contract. Thus, when both the parties perform their respective obligations, the contract comes to an end. </a:t>
            </a:r>
          </a:p>
          <a:p>
            <a:r>
              <a:rPr lang="en-US" sz="2800" smtClean="0"/>
              <a:t>Contracts usually indicate when, where and how the performance is to be done. It must be done strictly according to the terms and conditions of the contract.</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457200" y="457200"/>
            <a:ext cx="8229600" cy="5668963"/>
          </a:xfrm>
        </p:spPr>
        <p:txBody>
          <a:bodyPr/>
          <a:lstStyle/>
          <a:p>
            <a:pPr>
              <a:buFontTx/>
              <a:buNone/>
            </a:pPr>
            <a:r>
              <a:rPr lang="en-US" sz="2800" smtClean="0"/>
              <a:t>2. </a:t>
            </a:r>
            <a:r>
              <a:rPr lang="en-US" sz="2800" b="1" smtClean="0"/>
              <a:t>Attempted performance / offer to perform / tender:</a:t>
            </a:r>
          </a:p>
          <a:p>
            <a:r>
              <a:rPr lang="en-US" sz="2800" smtClean="0"/>
              <a:t>Sometimes, the party who is bound to perform a promise under a contract is ready and willing to perform it at the proper time and place, but is unable to do so because the other party does not accept the performance. This willingness of the party is known as ‘Attempted performance’ or ‘Offer to perform’ or ‘Tender’. </a:t>
            </a:r>
          </a:p>
          <a:p>
            <a:r>
              <a:rPr lang="en-US" sz="2800" smtClean="0"/>
              <a:t>Thus, tender may be defined as “an offer to perform the obligation under the contract in accordance with the terms of the contract. It is not actual performance.”</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457200"/>
            <a:ext cx="8229600" cy="5668963"/>
          </a:xfrm>
        </p:spPr>
        <p:txBody>
          <a:bodyPr/>
          <a:lstStyle/>
          <a:p>
            <a:pPr>
              <a:buFontTx/>
              <a:buNone/>
            </a:pPr>
            <a:r>
              <a:rPr lang="en-US" b="1" smtClean="0"/>
              <a:t>Types of Tender:</a:t>
            </a:r>
          </a:p>
          <a:p>
            <a:pPr>
              <a:buFontTx/>
              <a:buNone/>
            </a:pPr>
            <a:r>
              <a:rPr lang="en-US" smtClean="0"/>
              <a:t>Tender or attempted performance is of two types, viz. – </a:t>
            </a:r>
          </a:p>
          <a:p>
            <a:r>
              <a:rPr lang="en-US" smtClean="0"/>
              <a:t>1. Tender of Goods, i.e., attempted performance of a promise to do something, and </a:t>
            </a:r>
          </a:p>
          <a:p>
            <a:r>
              <a:rPr lang="en-US" smtClean="0"/>
              <a:t>2. Tender of Money, i.e., attempted performance of a promise to pay something.</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457200" y="381000"/>
            <a:ext cx="8229600" cy="6324600"/>
          </a:xfrm>
        </p:spPr>
        <p:txBody>
          <a:bodyPr/>
          <a:lstStyle/>
          <a:p>
            <a:pPr>
              <a:buFontTx/>
              <a:buNone/>
            </a:pPr>
            <a:r>
              <a:rPr lang="en-US" sz="2000" b="1" smtClean="0"/>
              <a:t>Essentials of a Valid Tender:</a:t>
            </a:r>
          </a:p>
          <a:p>
            <a:pPr>
              <a:buFontTx/>
              <a:buNone/>
            </a:pPr>
            <a:r>
              <a:rPr lang="en-US" sz="2000" smtClean="0"/>
              <a:t>Under Section 38, a tender, to be valid and adequate, must have the following essentials:- </a:t>
            </a:r>
          </a:p>
          <a:p>
            <a:pPr>
              <a:buFontTx/>
              <a:buNone/>
            </a:pPr>
            <a:r>
              <a:rPr lang="en-US" sz="2000" smtClean="0"/>
              <a:t>1. It must be unconditional, </a:t>
            </a:r>
          </a:p>
          <a:p>
            <a:pPr>
              <a:buFontTx/>
              <a:buNone/>
            </a:pPr>
            <a:r>
              <a:rPr lang="en-US" sz="2000" smtClean="0"/>
              <a:t>2. It must be for the whole quantity, contracted for or for the whole obligation. It must not be in installments, if the contract requires it in full. </a:t>
            </a:r>
          </a:p>
          <a:p>
            <a:pPr>
              <a:buFontTx/>
              <a:buNone/>
            </a:pPr>
            <a:r>
              <a:rPr lang="en-US" sz="2000" smtClean="0"/>
              <a:t>3. It must be by a person who is in a position and is willing to perform the promise. </a:t>
            </a:r>
          </a:p>
          <a:p>
            <a:pPr>
              <a:buFontTx/>
              <a:buNone/>
            </a:pPr>
            <a:r>
              <a:rPr lang="en-US" sz="2000" smtClean="0"/>
              <a:t>4. It must be at the proper time and place. A tender of goods after the business hours or of the goods or money before the due date will not be valid. </a:t>
            </a:r>
          </a:p>
          <a:p>
            <a:pPr>
              <a:buFontTx/>
              <a:buNone/>
            </a:pPr>
            <a:r>
              <a:rPr lang="en-US" sz="2000" smtClean="0"/>
              <a:t>5. It must be in proper form. </a:t>
            </a:r>
          </a:p>
          <a:p>
            <a:pPr>
              <a:buFontTx/>
              <a:buNone/>
            </a:pPr>
            <a:r>
              <a:rPr lang="en-US" sz="2000" smtClean="0"/>
              <a:t>6. It must be made to a proper person, i.e., the promisee or his authorised agent. </a:t>
            </a:r>
          </a:p>
          <a:p>
            <a:pPr>
              <a:buFontTx/>
              <a:buNone/>
            </a:pPr>
            <a:r>
              <a:rPr lang="en-US" sz="2000" smtClean="0"/>
              <a:t>7. The promisee must be given a reasonable opportunity to inspect the goods. </a:t>
            </a:r>
          </a:p>
          <a:p>
            <a:pPr>
              <a:buFontTx/>
              <a:buNone/>
            </a:pPr>
            <a:r>
              <a:rPr lang="en-US" sz="2000" smtClean="0"/>
              <a:t>8. It may be made to one of the several joint promises.</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457200"/>
            <a:ext cx="8229600" cy="5668963"/>
          </a:xfrm>
        </p:spPr>
        <p:txBody>
          <a:bodyPr/>
          <a:lstStyle/>
          <a:p>
            <a:pPr>
              <a:buFontTx/>
              <a:buNone/>
            </a:pPr>
            <a:r>
              <a:rPr lang="en-US" smtClean="0"/>
              <a:t>3. By mutual consent (alteration / novation / remission)</a:t>
            </a:r>
          </a:p>
          <a:p>
            <a:pPr>
              <a:buFontTx/>
              <a:buNone/>
            </a:pPr>
            <a:r>
              <a:rPr lang="en-US" smtClean="0"/>
              <a:t>Alteration – change certainT&amp;C in original contract</a:t>
            </a:r>
          </a:p>
          <a:p>
            <a:pPr>
              <a:buFontTx/>
              <a:buNone/>
            </a:pPr>
            <a:r>
              <a:rPr lang="en-US" smtClean="0"/>
              <a:t>Novation – replace the whole contract with a new one (same parties / different parties)</a:t>
            </a:r>
          </a:p>
          <a:p>
            <a:pPr>
              <a:buFontTx/>
              <a:buNone/>
            </a:pPr>
            <a:r>
              <a:rPr lang="en-US" smtClean="0"/>
              <a:t>Remission – accepting a lesser sum than what was contracted for / a lesser fulfilment of the promise made</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AutoNum type="arabicPeriod" startAt="4"/>
            </a:pPr>
            <a:r>
              <a:rPr lang="en-US" dirty="0" smtClean="0"/>
              <a:t>Subsequent or Supervening impossibility</a:t>
            </a:r>
          </a:p>
          <a:p>
            <a:pPr marL="514350" indent="-514350">
              <a:buNone/>
            </a:pPr>
            <a:r>
              <a:rPr lang="en-US" dirty="0" smtClean="0"/>
              <a:t>Case: Taylor vs. Caldwell</a:t>
            </a:r>
          </a:p>
          <a:p>
            <a:pPr marL="514350" indent="-514350">
              <a:buNone/>
            </a:pPr>
            <a:r>
              <a:rPr lang="en-US" dirty="0" smtClean="0"/>
              <a:t>	A music hall was agreed to be let out for a series of concerts, the hall was burnt</a:t>
            </a:r>
          </a:p>
          <a:p>
            <a:pPr>
              <a:buNone/>
            </a:pP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533400"/>
            <a:ext cx="8229600" cy="6096000"/>
          </a:xfrm>
        </p:spPr>
        <p:txBody>
          <a:bodyPr/>
          <a:lstStyle/>
          <a:p>
            <a:pPr>
              <a:buFontTx/>
              <a:buNone/>
            </a:pPr>
            <a:r>
              <a:rPr lang="en-US" smtClean="0"/>
              <a:t>7. Breach (actual or anticipatory)</a:t>
            </a:r>
          </a:p>
          <a:p>
            <a:pPr>
              <a:buFontTx/>
              <a:buNone/>
            </a:pPr>
            <a:r>
              <a:rPr lang="en-US" smtClean="0"/>
              <a:t>AB occurs when a party repudiates it before the time fixed for performance has arrived / when a party by his own act disables himself from performing the contract.</a:t>
            </a:r>
          </a:p>
          <a:p>
            <a:pPr>
              <a:buFontTx/>
              <a:buNone/>
            </a:pPr>
            <a:endParaRPr lang="en-US" smtClean="0"/>
          </a:p>
          <a:p>
            <a:pPr>
              <a:buFontTx/>
              <a:buNone/>
            </a:pPr>
            <a:r>
              <a:rPr lang="en-US" smtClean="0"/>
              <a:t>Ex: A contracts to supply B with certain articles on 1</a:t>
            </a:r>
            <a:r>
              <a:rPr lang="en-US" baseline="30000" smtClean="0"/>
              <a:t>st</a:t>
            </a:r>
            <a:r>
              <a:rPr lang="en-US" smtClean="0"/>
              <a:t> January. On 28</a:t>
            </a:r>
            <a:r>
              <a:rPr lang="en-US" baseline="30000" smtClean="0"/>
              <a:t>th</a:t>
            </a:r>
            <a:r>
              <a:rPr lang="en-US" smtClean="0"/>
              <a:t> December he informs B that he will not be able to supply the goods. B is entitled to sue A for breach.</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57200" y="457200"/>
            <a:ext cx="8229600" cy="5668963"/>
          </a:xfrm>
        </p:spPr>
        <p:txBody>
          <a:bodyPr/>
          <a:lstStyle/>
          <a:p>
            <a:pPr>
              <a:buFontTx/>
              <a:buNone/>
            </a:pPr>
            <a:r>
              <a:rPr lang="en-US" smtClean="0"/>
              <a:t>Actual breach – </a:t>
            </a:r>
          </a:p>
          <a:p>
            <a:pPr>
              <a:buFontTx/>
              <a:buNone/>
            </a:pPr>
            <a:r>
              <a:rPr lang="en-US" smtClean="0"/>
              <a:t>at the time when performance is due / during the performance of the contract</a:t>
            </a:r>
          </a:p>
          <a:p>
            <a:pPr>
              <a:buFontTx/>
              <a:buNone/>
            </a:pPr>
            <a:endParaRPr lang="en-US" smtClean="0"/>
          </a:p>
          <a:p>
            <a:pPr>
              <a:buFontTx/>
              <a:buNone/>
            </a:pPr>
            <a:r>
              <a:rPr lang="en-US" smtClean="0"/>
              <a:t>Ex: A seller offers to execute a deed of sale only on payment by the buyer of a sum higher than is payable under the contract for sale, the vendor shall be liable for the breach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lstStyle/>
          <a:p>
            <a:pPr>
              <a:buBlip>
                <a:blip r:embed="rId2"/>
              </a:buBlip>
            </a:pPr>
            <a:r>
              <a:rPr lang="en-US" dirty="0" smtClean="0"/>
              <a:t>The modern judicial system in India started to take shape with the control of the British in India in 17</a:t>
            </a:r>
            <a:r>
              <a:rPr lang="en-US" baseline="30000" dirty="0" smtClean="0"/>
              <a:t>th</a:t>
            </a:r>
            <a:r>
              <a:rPr lang="en-US" dirty="0" smtClean="0"/>
              <a:t> Century till 1947.</a:t>
            </a:r>
          </a:p>
          <a:p>
            <a:pPr>
              <a:buBlip>
                <a:blip r:embed="rId2"/>
              </a:buBlip>
            </a:pPr>
            <a:endParaRPr lang="en-US" dirty="0" smtClean="0"/>
          </a:p>
          <a:p>
            <a:pPr>
              <a:buBlip>
                <a:blip r:embed="rId2"/>
              </a:buBlip>
            </a:pPr>
            <a:r>
              <a:rPr lang="en-US" dirty="0" smtClean="0"/>
              <a:t>The present judicial system in India owes much to the judicial system developed during the time of the British.</a:t>
            </a:r>
          </a:p>
          <a:p>
            <a:pPr>
              <a:buNone/>
            </a:pP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r>
              <a:rPr lang="en-US" b="1" dirty="0" smtClean="0">
                <a:solidFill>
                  <a:srgbClr val="FF0000"/>
                </a:solidFill>
              </a:rPr>
              <a:t>Remedies for Breach of Contract </a:t>
            </a:r>
          </a:p>
        </p:txBody>
      </p:sp>
      <p:sp>
        <p:nvSpPr>
          <p:cNvPr id="11267" name="Content Placeholder 2"/>
          <p:cNvSpPr>
            <a:spLocks noGrp="1"/>
          </p:cNvSpPr>
          <p:nvPr>
            <p:ph idx="1"/>
          </p:nvPr>
        </p:nvSpPr>
        <p:spPr/>
        <p:txBody>
          <a:bodyPr/>
          <a:lstStyle/>
          <a:p>
            <a:pPr marL="514350" indent="-514350">
              <a:buFontTx/>
              <a:buAutoNum type="arabicPeriod"/>
            </a:pPr>
            <a:r>
              <a:rPr lang="en-US" smtClean="0"/>
              <a:t>Recession of contract </a:t>
            </a:r>
          </a:p>
          <a:p>
            <a:pPr marL="514350" indent="-514350">
              <a:buFontTx/>
              <a:buAutoNum type="arabicPeriod"/>
            </a:pPr>
            <a:r>
              <a:rPr lang="en-US" smtClean="0"/>
              <a:t>Suit for damages</a:t>
            </a:r>
          </a:p>
          <a:p>
            <a:pPr marL="514350" indent="-514350">
              <a:buFontTx/>
              <a:buAutoNum type="arabicPeriod"/>
            </a:pPr>
            <a:r>
              <a:rPr lang="en-US" smtClean="0"/>
              <a:t>Suit upon quantum meruit</a:t>
            </a:r>
          </a:p>
          <a:p>
            <a:pPr marL="514350" indent="-514350">
              <a:buFontTx/>
              <a:buAutoNum type="arabicPeriod"/>
            </a:pPr>
            <a:r>
              <a:rPr lang="en-US" smtClean="0"/>
              <a:t>Suit for injunction </a:t>
            </a:r>
          </a:p>
          <a:p>
            <a:pPr marL="514350" indent="-514350">
              <a:buFontTx/>
              <a:buAutoNum type="arabicPeriod"/>
            </a:pPr>
            <a:r>
              <a:rPr lang="en-US" smtClean="0"/>
              <a:t>Suit for specific performance</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685800"/>
          </a:xfrm>
        </p:spPr>
        <p:txBody>
          <a:bodyPr/>
          <a:lstStyle/>
          <a:p>
            <a:pPr eaLnBrk="1" hangingPunct="1"/>
            <a:r>
              <a:rPr lang="en-US" sz="3200" b="1" dirty="0" smtClean="0">
                <a:solidFill>
                  <a:srgbClr val="FF0000"/>
                </a:solidFill>
              </a:rPr>
              <a:t>REMEDIES FOR BREACH</a:t>
            </a:r>
          </a:p>
        </p:txBody>
      </p:sp>
      <p:sp>
        <p:nvSpPr>
          <p:cNvPr id="12291" name="Rectangle 3"/>
          <p:cNvSpPr>
            <a:spLocks noGrp="1" noChangeArrowheads="1"/>
          </p:cNvSpPr>
          <p:nvPr>
            <p:ph type="body" idx="1"/>
          </p:nvPr>
        </p:nvSpPr>
        <p:spPr>
          <a:xfrm>
            <a:off x="457200" y="762000"/>
            <a:ext cx="8229600" cy="5943600"/>
          </a:xfrm>
        </p:spPr>
        <p:txBody>
          <a:bodyPr>
            <a:normAutofit lnSpcReduction="10000"/>
          </a:bodyPr>
          <a:lstStyle/>
          <a:p>
            <a:pPr marL="812800" indent="-812800" eaLnBrk="1" hangingPunct="1">
              <a:lnSpc>
                <a:spcPct val="80000"/>
              </a:lnSpc>
              <a:buFontTx/>
              <a:buNone/>
            </a:pPr>
            <a:endParaRPr lang="en-US" sz="2000" dirty="0" smtClean="0"/>
          </a:p>
          <a:p>
            <a:pPr marL="812800" indent="-812800" eaLnBrk="1" hangingPunct="1">
              <a:lnSpc>
                <a:spcPct val="80000"/>
              </a:lnSpc>
              <a:buFontTx/>
              <a:buNone/>
            </a:pPr>
            <a:endParaRPr lang="en-US" sz="2000" dirty="0" smtClean="0"/>
          </a:p>
          <a:p>
            <a:pPr marL="812800" indent="-812800" eaLnBrk="1" hangingPunct="1">
              <a:lnSpc>
                <a:spcPct val="80000"/>
              </a:lnSpc>
              <a:buFontTx/>
              <a:buNone/>
            </a:pPr>
            <a:r>
              <a:rPr lang="en-US" sz="2000" dirty="0" smtClean="0"/>
              <a:t>I.	</a:t>
            </a:r>
            <a:r>
              <a:rPr lang="en-US" sz="2000" u="sng" dirty="0" smtClean="0"/>
              <a:t>RESCISSION OF CONTRACT</a:t>
            </a:r>
          </a:p>
          <a:p>
            <a:pPr marL="1168400" lvl="1" indent="-711200" eaLnBrk="1" hangingPunct="1">
              <a:lnSpc>
                <a:spcPct val="80000"/>
              </a:lnSpc>
            </a:pPr>
            <a:r>
              <a:rPr lang="en-US" sz="1800" dirty="0" smtClean="0"/>
              <a:t>the other party fails – may rescind- file a suit to rescind</a:t>
            </a:r>
          </a:p>
          <a:p>
            <a:pPr marL="1168400" lvl="1" indent="-711200" eaLnBrk="1" hangingPunct="1">
              <a:lnSpc>
                <a:spcPct val="80000"/>
              </a:lnSpc>
            </a:pPr>
            <a:r>
              <a:rPr lang="en-US" sz="1800" dirty="0" smtClean="0"/>
              <a:t>When a breach of contract is committed by one party, the other party may sue to treat the contract as rescinded. In such a case, the aggrieved party is freed from all his obligations under the contract.</a:t>
            </a:r>
          </a:p>
          <a:p>
            <a:pPr marL="1168400" lvl="1" indent="-711200" eaLnBrk="1" hangingPunct="1">
              <a:lnSpc>
                <a:spcPct val="80000"/>
              </a:lnSpc>
            </a:pPr>
            <a:endParaRPr lang="en-US" sz="1800" dirty="0" smtClean="0"/>
          </a:p>
          <a:p>
            <a:pPr marL="812800" indent="-812800" eaLnBrk="1" hangingPunct="1">
              <a:lnSpc>
                <a:spcPct val="80000"/>
              </a:lnSpc>
              <a:buFontTx/>
              <a:buNone/>
            </a:pPr>
            <a:r>
              <a:rPr lang="en-US" sz="2000" dirty="0" smtClean="0"/>
              <a:t>II.	</a:t>
            </a:r>
            <a:r>
              <a:rPr lang="en-US" sz="2000" u="sng" dirty="0" smtClean="0"/>
              <a:t>SUIT FOR DAMAGES</a:t>
            </a:r>
          </a:p>
          <a:p>
            <a:pPr marL="1168400" lvl="1" indent="-711200" eaLnBrk="1" hangingPunct="1">
              <a:lnSpc>
                <a:spcPct val="80000"/>
              </a:lnSpc>
            </a:pPr>
            <a:r>
              <a:rPr lang="en-US" sz="1800" dirty="0" smtClean="0"/>
              <a:t>monetary </a:t>
            </a:r>
            <a:r>
              <a:rPr lang="en-US" sz="1800" smtClean="0"/>
              <a:t>compensation </a:t>
            </a:r>
            <a:endParaRPr lang="en-US" sz="1800" dirty="0" smtClean="0"/>
          </a:p>
          <a:p>
            <a:pPr marL="812800" indent="-812800" eaLnBrk="1" hangingPunct="1">
              <a:lnSpc>
                <a:spcPct val="80000"/>
              </a:lnSpc>
            </a:pPr>
            <a:endParaRPr lang="en-US" sz="2000" dirty="0" smtClean="0"/>
          </a:p>
          <a:p>
            <a:pPr marL="812800" indent="-812800" eaLnBrk="1" hangingPunct="1">
              <a:lnSpc>
                <a:spcPct val="80000"/>
              </a:lnSpc>
              <a:buFontTx/>
              <a:buAutoNum type="romanUcPeriod" startAt="3"/>
            </a:pPr>
            <a:r>
              <a:rPr lang="en-US" sz="2000" u="sng" dirty="0" smtClean="0"/>
              <a:t>SUIT UPON </a:t>
            </a:r>
            <a:r>
              <a:rPr lang="en-US" sz="2000" b="1" u="sng" dirty="0" smtClean="0"/>
              <a:t>QUANTUM MERUIT</a:t>
            </a:r>
            <a:endParaRPr lang="en-US" sz="2000" u="sng" dirty="0" smtClean="0"/>
          </a:p>
          <a:p>
            <a:pPr marL="812800" indent="-812800" eaLnBrk="1" hangingPunct="1">
              <a:lnSpc>
                <a:spcPct val="80000"/>
              </a:lnSpc>
              <a:buFontTx/>
              <a:buNone/>
            </a:pPr>
            <a:r>
              <a:rPr lang="en-US" sz="2000" dirty="0" smtClean="0"/>
              <a:t>	</a:t>
            </a:r>
          </a:p>
          <a:p>
            <a:pPr marL="812800" indent="-812800" eaLnBrk="1" hangingPunct="1">
              <a:lnSpc>
                <a:spcPct val="80000"/>
              </a:lnSpc>
              <a:buFontTx/>
              <a:buNone/>
            </a:pPr>
            <a:r>
              <a:rPr lang="en-US" sz="2000" dirty="0" smtClean="0"/>
              <a:t>	</a:t>
            </a:r>
            <a:r>
              <a:rPr lang="en-US" sz="1800" dirty="0" smtClean="0"/>
              <a:t>Quantum </a:t>
            </a:r>
            <a:r>
              <a:rPr lang="en-US" sz="1800" dirty="0" err="1" smtClean="0"/>
              <a:t>meruit</a:t>
            </a:r>
            <a:r>
              <a:rPr lang="en-US" sz="1800" dirty="0" smtClean="0"/>
              <a:t> is a judicial doctrine that allows a party to recover losses (As much </a:t>
            </a:r>
            <a:r>
              <a:rPr lang="en-US" sz="1800" b="1" dirty="0" smtClean="0"/>
              <a:t>as he has deserved)</a:t>
            </a:r>
            <a:r>
              <a:rPr lang="en-US" sz="1800" dirty="0" smtClean="0"/>
              <a:t> in the absence of an agreement or binding contract</a:t>
            </a:r>
          </a:p>
          <a:p>
            <a:pPr marL="812800" indent="-812800" eaLnBrk="1" hangingPunct="1">
              <a:lnSpc>
                <a:spcPct val="80000"/>
              </a:lnSpc>
              <a:buFontTx/>
              <a:buNone/>
            </a:pPr>
            <a:r>
              <a:rPr lang="en-US" sz="1800" dirty="0" smtClean="0"/>
              <a:t>	</a:t>
            </a:r>
          </a:p>
          <a:p>
            <a:pPr marL="812800" indent="-812800" eaLnBrk="1" hangingPunct="1">
              <a:lnSpc>
                <a:spcPct val="80000"/>
              </a:lnSpc>
              <a:buFontTx/>
              <a:buNone/>
            </a:pPr>
            <a:r>
              <a:rPr lang="en-US" sz="1800" dirty="0" smtClean="0"/>
              <a:t>	When a person employs another to do work for him, without any agreement as to his </a:t>
            </a:r>
            <a:r>
              <a:rPr lang="en-US" sz="1800" b="1" dirty="0" smtClean="0">
                <a:hlinkClick r:id="rId2"/>
                <a:hlinkMouseOver r:id="rId3" action="ppaction://hlinkfile"/>
              </a:rPr>
              <a:t>compensation</a:t>
            </a:r>
            <a:r>
              <a:rPr lang="en-US" sz="1800" dirty="0" smtClean="0"/>
              <a:t>, the law implies a promise from, the </a:t>
            </a:r>
            <a:r>
              <a:rPr lang="en-US" sz="1800" b="1" dirty="0" smtClean="0">
                <a:hlinkMouseOver r:id="rId4" action="ppaction://hlinkfile"/>
              </a:rPr>
              <a:t>employer</a:t>
            </a:r>
            <a:r>
              <a:rPr lang="en-US" sz="1800" dirty="0" smtClean="0">
                <a:hlinkMouseOver r:id="rId4" action="ppaction://hlinkfile"/>
              </a:rPr>
              <a:t> </a:t>
            </a:r>
            <a:r>
              <a:rPr lang="en-US" sz="1800" dirty="0" smtClean="0"/>
              <a:t> to the workman that he will pay him for his services, as much as he may deserve or merit. </a:t>
            </a:r>
          </a:p>
          <a:p>
            <a:pPr marL="812800" indent="-812800" eaLnBrk="1" hangingPunct="1">
              <a:lnSpc>
                <a:spcPct val="80000"/>
              </a:lnSpc>
              <a:buFontTx/>
              <a:buNone/>
            </a:pPr>
            <a:r>
              <a:rPr lang="en-US" sz="2000" dirty="0" smtClean="0"/>
              <a:t>	</a:t>
            </a:r>
          </a:p>
          <a:p>
            <a:pPr marL="812800" indent="-812800" eaLnBrk="1" hangingPunct="1">
              <a:lnSpc>
                <a:spcPct val="80000"/>
              </a:lnSpc>
              <a:buFontTx/>
              <a:buNone/>
            </a:pPr>
            <a:r>
              <a:rPr lang="en-US" sz="2000" dirty="0" smtClean="0"/>
              <a:t>	</a:t>
            </a:r>
          </a:p>
          <a:p>
            <a:pPr marL="1168400" lvl="1" indent="-711200" eaLnBrk="1" hangingPunct="1">
              <a:lnSpc>
                <a:spcPct val="80000"/>
              </a:lnSpc>
            </a:pPr>
            <a:endParaRPr lang="en-US" sz="1800" dirty="0"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457200" y="228600"/>
            <a:ext cx="8229600" cy="6324600"/>
          </a:xfrm>
        </p:spPr>
        <p:txBody>
          <a:bodyPr/>
          <a:lstStyle/>
          <a:p>
            <a:pPr eaLnBrk="1" hangingPunct="1">
              <a:buFontTx/>
              <a:buNone/>
            </a:pPr>
            <a:endParaRPr lang="en-US" smtClean="0"/>
          </a:p>
          <a:p>
            <a:pPr eaLnBrk="1" hangingPunct="1"/>
            <a:r>
              <a:rPr lang="en-US" smtClean="0"/>
              <a:t>For instance, most professional roofers hired to repair a roof insist on having a formal agreement with the owner of the house before beginning the repairs. </a:t>
            </a:r>
          </a:p>
          <a:p>
            <a:pPr eaLnBrk="1" hangingPunct="1"/>
            <a:endParaRPr lang="en-US" smtClean="0"/>
          </a:p>
          <a:p>
            <a:pPr eaLnBrk="1" hangingPunct="1"/>
            <a:r>
              <a:rPr lang="en-US" smtClean="0"/>
              <a:t>In the absence of an agreement or formal contract, the roofer may be unable to recover losses in court if the transaction goes awry. </a:t>
            </a:r>
          </a:p>
          <a:p>
            <a:pPr eaLnBrk="1" hangingPunct="1"/>
            <a:endParaRPr lang="en-US" smtClean="0"/>
          </a:p>
          <a:p>
            <a:pPr eaLnBrk="1" hangingPunct="1">
              <a:buFontTx/>
              <a:buNone/>
            </a:pPr>
            <a:endParaRPr lang="en-US" smtClean="0"/>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457200" y="533400"/>
            <a:ext cx="8229600" cy="5638800"/>
          </a:xfrm>
        </p:spPr>
        <p:txBody>
          <a:bodyPr/>
          <a:lstStyle/>
          <a:p>
            <a:pPr eaLnBrk="1" hangingPunct="1">
              <a:lnSpc>
                <a:spcPct val="80000"/>
              </a:lnSpc>
            </a:pPr>
            <a:r>
              <a:rPr lang="en-US" sz="2000" smtClean="0"/>
              <a:t>allows to recover the value of labor and materials, </a:t>
            </a:r>
          </a:p>
          <a:p>
            <a:pPr eaLnBrk="1" hangingPunct="1">
              <a:lnSpc>
                <a:spcPct val="80000"/>
              </a:lnSpc>
            </a:pPr>
            <a:endParaRPr lang="en-US" sz="2000" smtClean="0"/>
          </a:p>
          <a:p>
            <a:pPr eaLnBrk="1" hangingPunct="1">
              <a:lnSpc>
                <a:spcPct val="80000"/>
              </a:lnSpc>
            </a:pPr>
            <a:r>
              <a:rPr lang="en-US" sz="2000" smtClean="0"/>
              <a:t>prevents the </a:t>
            </a:r>
            <a:r>
              <a:rPr lang="en-US" sz="2000" smtClean="0">
                <a:hlinkClick r:id="rId2"/>
              </a:rPr>
              <a:t>Unjust Enrichment</a:t>
            </a:r>
            <a:r>
              <a:rPr lang="en-US" sz="2000" smtClean="0"/>
              <a:t> of the other party. </a:t>
            </a:r>
          </a:p>
          <a:p>
            <a:pPr eaLnBrk="1" hangingPunct="1">
              <a:lnSpc>
                <a:spcPct val="80000"/>
              </a:lnSpc>
            </a:pPr>
            <a:endParaRPr lang="en-US" sz="2000" smtClean="0"/>
          </a:p>
          <a:p>
            <a:pPr eaLnBrk="1" hangingPunct="1">
              <a:lnSpc>
                <a:spcPct val="80000"/>
              </a:lnSpc>
            </a:pPr>
            <a:r>
              <a:rPr lang="en-US" sz="2000" smtClean="0"/>
              <a:t>Quantum meruit can be used to address situations where no contract exists or where a contract exists but for some reason is unenforceable. </a:t>
            </a:r>
          </a:p>
          <a:p>
            <a:pPr eaLnBrk="1" hangingPunct="1">
              <a:lnSpc>
                <a:spcPct val="80000"/>
              </a:lnSpc>
            </a:pPr>
            <a:endParaRPr lang="en-US" sz="2000" smtClean="0"/>
          </a:p>
          <a:p>
            <a:pPr lvl="1" eaLnBrk="1" hangingPunct="1">
              <a:lnSpc>
                <a:spcPct val="80000"/>
              </a:lnSpc>
            </a:pPr>
            <a:r>
              <a:rPr lang="en-US" sz="1800" smtClean="0"/>
              <a:t>In such cases courts imply a contract to avoid an unjust result. Such contracts are called quasi contracts.</a:t>
            </a:r>
          </a:p>
          <a:p>
            <a:pPr eaLnBrk="1" hangingPunct="1">
              <a:lnSpc>
                <a:spcPct val="80000"/>
              </a:lnSpc>
            </a:pPr>
            <a:endParaRPr lang="en-US" sz="2000" smtClean="0"/>
          </a:p>
          <a:p>
            <a:pPr eaLnBrk="1" hangingPunct="1">
              <a:lnSpc>
                <a:spcPct val="80000"/>
              </a:lnSpc>
            </a:pPr>
            <a:r>
              <a:rPr lang="en-US" sz="2000" smtClean="0"/>
              <a:t>Quantum meruit also describes a method used to determine the exact amount owed to a person. </a:t>
            </a:r>
          </a:p>
          <a:p>
            <a:pPr eaLnBrk="1" hangingPunct="1">
              <a:lnSpc>
                <a:spcPct val="80000"/>
              </a:lnSpc>
            </a:pPr>
            <a:endParaRPr lang="en-US" sz="2000" smtClean="0"/>
          </a:p>
          <a:p>
            <a:pPr lvl="1" eaLnBrk="1" hangingPunct="1">
              <a:lnSpc>
                <a:spcPct val="80000"/>
              </a:lnSpc>
            </a:pPr>
            <a:r>
              <a:rPr lang="en-US" sz="1800" smtClean="0"/>
              <a:t>A court may measure this amount either by determining how much the defendant has benefited from the transaction or by determining how much the plaintiff has spent in materials and services.</a:t>
            </a:r>
          </a:p>
          <a:p>
            <a:pPr eaLnBrk="1" hangingPunct="1">
              <a:lnSpc>
                <a:spcPct val="80000"/>
              </a:lnSpc>
              <a:buFontTx/>
              <a:buNone/>
            </a:pPr>
            <a:endParaRPr lang="en-US" sz="200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57200" y="228600"/>
            <a:ext cx="8229600" cy="6324600"/>
          </a:xfrm>
        </p:spPr>
        <p:txBody>
          <a:bodyPr/>
          <a:lstStyle/>
          <a:p>
            <a:pPr eaLnBrk="1" hangingPunct="1">
              <a:lnSpc>
                <a:spcPct val="90000"/>
              </a:lnSpc>
              <a:buFontTx/>
              <a:buNone/>
            </a:pPr>
            <a:r>
              <a:rPr lang="en-US" sz="2800" dirty="0" smtClean="0"/>
              <a:t>IV.	</a:t>
            </a:r>
            <a:r>
              <a:rPr lang="en-US" sz="2800" u="sng" dirty="0" smtClean="0"/>
              <a:t>SUIT FOR AN INJUNCTION</a:t>
            </a:r>
          </a:p>
          <a:p>
            <a:pPr lvl="1" eaLnBrk="1" hangingPunct="1">
              <a:lnSpc>
                <a:spcPct val="90000"/>
              </a:lnSpc>
            </a:pPr>
            <a:r>
              <a:rPr lang="en-US" sz="2400" dirty="0" smtClean="0"/>
              <a:t>An injunction is an order of the court requiring a person to perform a negative obligation.</a:t>
            </a:r>
          </a:p>
          <a:p>
            <a:pPr lvl="2" eaLnBrk="1" hangingPunct="1">
              <a:lnSpc>
                <a:spcPct val="90000"/>
              </a:lnSpc>
            </a:pPr>
            <a:r>
              <a:rPr lang="en-US" sz="2000" dirty="0" smtClean="0"/>
              <a:t>Injunctions fall into two broad categories:</a:t>
            </a:r>
          </a:p>
          <a:p>
            <a:pPr lvl="1" eaLnBrk="1" hangingPunct="1">
              <a:lnSpc>
                <a:spcPct val="90000"/>
              </a:lnSpc>
            </a:pPr>
            <a:r>
              <a:rPr lang="en-US" sz="2400" dirty="0" smtClean="0"/>
              <a:t>Prohibitory injunction, which is an order that something must not be done.</a:t>
            </a:r>
          </a:p>
          <a:p>
            <a:pPr lvl="1" eaLnBrk="1" hangingPunct="1">
              <a:lnSpc>
                <a:spcPct val="90000"/>
              </a:lnSpc>
            </a:pPr>
            <a:r>
              <a:rPr lang="en-US" sz="2400" dirty="0" smtClean="0"/>
              <a:t>Mandatory injunction, which is an order that something must be done, for</a:t>
            </a:r>
          </a:p>
          <a:p>
            <a:pPr lvl="2" eaLnBrk="1" hangingPunct="1">
              <a:lnSpc>
                <a:spcPct val="90000"/>
              </a:lnSpc>
            </a:pPr>
            <a:r>
              <a:rPr lang="en-US" sz="2000" dirty="0" smtClean="0"/>
              <a:t>example to pull down a wall which has been erected in breach of contract.</a:t>
            </a:r>
          </a:p>
          <a:p>
            <a:pPr lvl="1" eaLnBrk="1" hangingPunct="1">
              <a:lnSpc>
                <a:spcPct val="90000"/>
              </a:lnSpc>
            </a:pPr>
            <a:r>
              <a:rPr lang="en-US" sz="2400" dirty="0" smtClean="0"/>
              <a:t>Like specific performance it is an equitable remedy and the court exercises its discretion according to the same principles as with specific performance,</a:t>
            </a:r>
          </a:p>
          <a:p>
            <a:pPr lvl="1" eaLnBrk="1" hangingPunct="1">
              <a:lnSpc>
                <a:spcPct val="90000"/>
              </a:lnSpc>
              <a:buFontTx/>
              <a:buNone/>
            </a:pPr>
            <a:r>
              <a:rPr lang="en-US" sz="2400" dirty="0" smtClean="0"/>
              <a:t> </a:t>
            </a:r>
            <a:r>
              <a:rPr lang="en-US" sz="2400" dirty="0" err="1" smtClean="0"/>
              <a:t>eg</a:t>
            </a:r>
            <a:r>
              <a:rPr lang="en-US" sz="2400" dirty="0" smtClean="0"/>
              <a:t>,</a:t>
            </a:r>
          </a:p>
          <a:p>
            <a:pPr lvl="1" eaLnBrk="1" hangingPunct="1">
              <a:lnSpc>
                <a:spcPct val="90000"/>
              </a:lnSpc>
              <a:buFontTx/>
              <a:buNone/>
            </a:pPr>
            <a:r>
              <a:rPr lang="en-US" sz="2400" dirty="0" smtClean="0"/>
              <a:t>Page One Records Ltd v Britton and Warner Brothers v Nelson.</a:t>
            </a:r>
          </a:p>
          <a:p>
            <a:pPr eaLnBrk="1" hangingPunct="1">
              <a:lnSpc>
                <a:spcPct val="90000"/>
              </a:lnSpc>
            </a:pPr>
            <a:endParaRPr lang="en-US" sz="2800" dirty="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57200" y="228600"/>
            <a:ext cx="8229600" cy="6324600"/>
          </a:xfrm>
        </p:spPr>
        <p:txBody>
          <a:bodyPr/>
          <a:lstStyle/>
          <a:p>
            <a:pPr eaLnBrk="1" hangingPunct="1">
              <a:lnSpc>
                <a:spcPct val="80000"/>
              </a:lnSpc>
              <a:buFontTx/>
              <a:buNone/>
            </a:pPr>
            <a:r>
              <a:rPr lang="en-US" sz="2000" dirty="0" smtClean="0"/>
              <a:t>V.	</a:t>
            </a:r>
            <a:r>
              <a:rPr lang="en-US" sz="2000" u="sng" dirty="0" smtClean="0"/>
              <a:t>SUIT FOR SPECIFIC PERFORMANCE</a:t>
            </a:r>
          </a:p>
          <a:p>
            <a:pPr eaLnBrk="1" hangingPunct="1">
              <a:lnSpc>
                <a:spcPct val="80000"/>
              </a:lnSpc>
            </a:pPr>
            <a:endParaRPr lang="en-US" sz="2000" dirty="0" smtClean="0"/>
          </a:p>
          <a:p>
            <a:pPr eaLnBrk="1" hangingPunct="1">
              <a:lnSpc>
                <a:spcPct val="80000"/>
              </a:lnSpc>
            </a:pPr>
            <a:r>
              <a:rPr lang="en-US" sz="2000" dirty="0" smtClean="0"/>
              <a:t>This is an order of the court requiring performance of a positive contractual obligation.</a:t>
            </a:r>
          </a:p>
          <a:p>
            <a:pPr eaLnBrk="1" hangingPunct="1">
              <a:lnSpc>
                <a:spcPct val="80000"/>
              </a:lnSpc>
              <a:buFontTx/>
              <a:buNone/>
            </a:pPr>
            <a:endParaRPr lang="en-US" sz="2000" dirty="0" smtClean="0"/>
          </a:p>
          <a:p>
            <a:pPr eaLnBrk="1" hangingPunct="1">
              <a:lnSpc>
                <a:spcPct val="80000"/>
              </a:lnSpc>
            </a:pPr>
            <a:r>
              <a:rPr lang="en-US" sz="2000" dirty="0" smtClean="0"/>
              <a:t>"Specific performance" is a specialized remedy used by courts when no other remedy (such as money) will adequately compensate the other party. </a:t>
            </a:r>
          </a:p>
          <a:p>
            <a:pPr eaLnBrk="1" hangingPunct="1">
              <a:lnSpc>
                <a:spcPct val="80000"/>
              </a:lnSpc>
            </a:pPr>
            <a:endParaRPr lang="en-US" sz="2000" dirty="0" smtClean="0"/>
          </a:p>
          <a:p>
            <a:pPr eaLnBrk="1" hangingPunct="1">
              <a:lnSpc>
                <a:spcPct val="80000"/>
              </a:lnSpc>
            </a:pPr>
            <a:r>
              <a:rPr lang="en-US" sz="2000" dirty="0" smtClean="0"/>
              <a:t>If a legal remedy will put the injured party in the position he or she would have enjoyed had the contract been fully performed, then the court will use that option instead. </a:t>
            </a:r>
          </a:p>
          <a:p>
            <a:pPr eaLnBrk="1" hangingPunct="1">
              <a:lnSpc>
                <a:spcPct val="80000"/>
              </a:lnSpc>
            </a:pPr>
            <a:endParaRPr lang="en-US" sz="2000" dirty="0" smtClean="0"/>
          </a:p>
          <a:p>
            <a:pPr eaLnBrk="1" hangingPunct="1">
              <a:lnSpc>
                <a:spcPct val="80000"/>
              </a:lnSpc>
            </a:pPr>
            <a:r>
              <a:rPr lang="en-US" sz="2000" dirty="0" smtClean="0"/>
              <a:t>The most common reason courts grant specific performance is that the subject of the contract is unique. </a:t>
            </a:r>
          </a:p>
          <a:p>
            <a:pPr eaLnBrk="1" hangingPunct="1">
              <a:lnSpc>
                <a:spcPct val="80000"/>
              </a:lnSpc>
            </a:pPr>
            <a:endParaRPr lang="en-US" sz="2000" dirty="0" smtClean="0"/>
          </a:p>
          <a:p>
            <a:pPr eaLnBrk="1" hangingPunct="1">
              <a:lnSpc>
                <a:spcPct val="80000"/>
              </a:lnSpc>
            </a:pPr>
            <a:r>
              <a:rPr lang="en-US" sz="2000" dirty="0" smtClean="0"/>
              <a:t>When a contract is for the sale of a unique property, mere money damages will not remedy the purchaser's situation</a:t>
            </a:r>
          </a:p>
          <a:p>
            <a:pPr lvl="1" eaLnBrk="1" hangingPunct="1">
              <a:lnSpc>
                <a:spcPct val="80000"/>
              </a:lnSpc>
              <a:buFontTx/>
              <a:buNone/>
            </a:pPr>
            <a:endParaRPr lang="en-US" sz="1800" dirty="0" smtClean="0"/>
          </a:p>
          <a:p>
            <a:pPr eaLnBrk="1" hangingPunct="1">
              <a:lnSpc>
                <a:spcPct val="80000"/>
              </a:lnSpc>
            </a:pPr>
            <a:endParaRPr lang="en-US" sz="2000" dirty="0"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57200" y="457200"/>
            <a:ext cx="8229600" cy="5668963"/>
          </a:xfrm>
        </p:spPr>
        <p:txBody>
          <a:bodyPr/>
          <a:lstStyle/>
          <a:p>
            <a:pPr eaLnBrk="1" hangingPunct="1">
              <a:lnSpc>
                <a:spcPct val="80000"/>
              </a:lnSpc>
              <a:buFontTx/>
              <a:buNone/>
            </a:pPr>
            <a:endParaRPr lang="en-US" sz="2400" i="1" smtClean="0"/>
          </a:p>
          <a:p>
            <a:pPr eaLnBrk="1" hangingPunct="1">
              <a:lnSpc>
                <a:spcPct val="80000"/>
              </a:lnSpc>
            </a:pPr>
            <a:endParaRPr lang="en-US" sz="2400" i="1" smtClean="0"/>
          </a:p>
          <a:p>
            <a:pPr eaLnBrk="1" hangingPunct="1">
              <a:lnSpc>
                <a:spcPct val="80000"/>
              </a:lnSpc>
            </a:pPr>
            <a:r>
              <a:rPr lang="en-US" sz="2400" i="1" smtClean="0"/>
              <a:t>Example</a:t>
            </a:r>
            <a:r>
              <a:rPr lang="en-US" sz="2400" smtClean="0"/>
              <a:t>: R offers to buy B's house and B accepts, but later decides to keep the property. Real estate is considered to be unique. Since there is no other piece of property or house exactly like B's, R may be entitled to specific performance on the contract. B would be compelled to go through with the sale.</a:t>
            </a:r>
          </a:p>
          <a:p>
            <a:pPr eaLnBrk="1" hangingPunct="1">
              <a:lnSpc>
                <a:spcPct val="80000"/>
              </a:lnSpc>
            </a:pPr>
            <a:endParaRPr lang="en-US" sz="2400" smtClean="0"/>
          </a:p>
          <a:p>
            <a:pPr eaLnBrk="1" hangingPunct="1">
              <a:lnSpc>
                <a:spcPct val="80000"/>
              </a:lnSpc>
            </a:pPr>
            <a:r>
              <a:rPr lang="en-US" sz="2400" smtClean="0"/>
              <a:t>Performance of marriage when promised – the victims respect etc may be hurt/ injured</a:t>
            </a:r>
          </a:p>
          <a:p>
            <a:pPr eaLnBrk="1" hangingPunct="1">
              <a:lnSpc>
                <a:spcPct val="80000"/>
              </a:lnSpc>
            </a:pPr>
            <a:endParaRPr lang="en-US" sz="2400" smtClean="0"/>
          </a:p>
          <a:p>
            <a:pPr eaLnBrk="1" hangingPunct="1">
              <a:lnSpc>
                <a:spcPct val="80000"/>
              </a:lnSpc>
            </a:pPr>
            <a:r>
              <a:rPr lang="en-US" sz="2400" smtClean="0"/>
              <a:t>Courts will enforce specific performance only if the underlying contract was fair and equitable. Other commodities that courts have found to support specific performance include works of art, custom-made products, and goods in short supply.</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457200" y="533400"/>
            <a:ext cx="8229600" cy="5943600"/>
          </a:xfrm>
        </p:spPr>
        <p:txBody>
          <a:bodyPr/>
          <a:lstStyle/>
          <a:p>
            <a:pPr lvl="1" eaLnBrk="1" hangingPunct="1">
              <a:lnSpc>
                <a:spcPct val="90000"/>
              </a:lnSpc>
            </a:pPr>
            <a:r>
              <a:rPr lang="en-US" sz="2400" dirty="0" smtClean="0"/>
              <a:t>Specific performance is </a:t>
            </a:r>
            <a:r>
              <a:rPr lang="en-US" sz="2400" dirty="0" smtClean="0">
                <a:solidFill>
                  <a:srgbClr val="FF0000"/>
                </a:solidFill>
              </a:rPr>
              <a:t>not available </a:t>
            </a:r>
            <a:r>
              <a:rPr lang="en-US" sz="2400" dirty="0" smtClean="0"/>
              <a:t>in the following circumstances:</a:t>
            </a:r>
          </a:p>
          <a:p>
            <a:pPr lvl="1" eaLnBrk="1" hangingPunct="1">
              <a:lnSpc>
                <a:spcPct val="90000"/>
              </a:lnSpc>
            </a:pPr>
            <a:endParaRPr lang="en-US" sz="2400" dirty="0" smtClean="0"/>
          </a:p>
          <a:p>
            <a:pPr lvl="2" eaLnBrk="1" hangingPunct="1">
              <a:lnSpc>
                <a:spcPct val="90000"/>
              </a:lnSpc>
            </a:pPr>
            <a:r>
              <a:rPr lang="en-US" sz="2000" dirty="0" smtClean="0"/>
              <a:t> Damages provide an adequate remedy.</a:t>
            </a:r>
          </a:p>
          <a:p>
            <a:pPr lvl="2" eaLnBrk="1" hangingPunct="1">
              <a:lnSpc>
                <a:spcPct val="90000"/>
              </a:lnSpc>
            </a:pPr>
            <a:r>
              <a:rPr lang="en-US" sz="2000" dirty="0" smtClean="0"/>
              <a:t> Where the order could cause undue hardship.</a:t>
            </a:r>
          </a:p>
          <a:p>
            <a:pPr lvl="2" eaLnBrk="1" hangingPunct="1">
              <a:lnSpc>
                <a:spcPct val="90000"/>
              </a:lnSpc>
            </a:pPr>
            <a:r>
              <a:rPr lang="en-US" sz="2000" dirty="0" smtClean="0"/>
              <a:t> Where the contract is of such a nature that constant supervision by the court would be required, </a:t>
            </a:r>
            <a:r>
              <a:rPr lang="en-US" sz="2000" dirty="0" err="1" smtClean="0"/>
              <a:t>eg</a:t>
            </a:r>
            <a:r>
              <a:rPr lang="en-US" sz="2000" dirty="0" smtClean="0"/>
              <a:t>, Ryan v Mutual Tontine Association.</a:t>
            </a:r>
          </a:p>
          <a:p>
            <a:pPr lvl="2" eaLnBrk="1" hangingPunct="1">
              <a:lnSpc>
                <a:spcPct val="90000"/>
              </a:lnSpc>
            </a:pPr>
            <a:r>
              <a:rPr lang="en-US" sz="2000" dirty="0" smtClean="0"/>
              <a:t> Where an order of specific performance would be possible against one party to the contract, but not the other.</a:t>
            </a:r>
          </a:p>
          <a:p>
            <a:pPr lvl="2" eaLnBrk="1" hangingPunct="1">
              <a:lnSpc>
                <a:spcPct val="90000"/>
              </a:lnSpc>
            </a:pPr>
            <a:r>
              <a:rPr lang="en-US" sz="2000" dirty="0" smtClean="0"/>
              <a:t> Where the party seeking the order has acted unfairly or unconscionably. He is barred by the maxim ‘He who comes to Equity must come with clean hands’.</a:t>
            </a:r>
          </a:p>
          <a:p>
            <a:pPr lvl="2" eaLnBrk="1" hangingPunct="1">
              <a:lnSpc>
                <a:spcPct val="90000"/>
              </a:lnSpc>
            </a:pPr>
            <a:r>
              <a:rPr lang="en-US" sz="2000" dirty="0" smtClean="0"/>
              <a:t> Where the order is not sought promptly the claimant will be barred by the maxims ‘Delay defeats the Equities’ and ‘Equity assists the vigilant but not the indolent’.</a:t>
            </a:r>
          </a:p>
          <a:p>
            <a:pPr lvl="2" eaLnBrk="1" hangingPunct="1">
              <a:lnSpc>
                <a:spcPct val="90000"/>
              </a:lnSpc>
            </a:pPr>
            <a:r>
              <a:rPr lang="en-US" sz="2000" dirty="0" smtClean="0"/>
              <a:t>In general the court will only grant specific performance where it would be just and equitable to do so.</a:t>
            </a:r>
          </a:p>
          <a:p>
            <a:pPr lvl="1" eaLnBrk="1" hangingPunct="1">
              <a:lnSpc>
                <a:spcPct val="90000"/>
              </a:lnSpc>
            </a:pPr>
            <a:endParaRPr lang="en-US" sz="2400" dirty="0" smtClean="0"/>
          </a:p>
          <a:p>
            <a:pPr eaLnBrk="1" hangingPunct="1">
              <a:lnSpc>
                <a:spcPct val="90000"/>
              </a:lnSpc>
              <a:buFontTx/>
              <a:buNone/>
            </a:pPr>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History and development  of mercantile law in India </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457200" y="2057400"/>
            <a:ext cx="8229600" cy="4495800"/>
          </a:xfrm>
        </p:spPr>
        <p:txBody>
          <a:bodyPr>
            <a:normAutofit fontScale="92500" lnSpcReduction="10000"/>
          </a:bodyPr>
          <a:lstStyle/>
          <a:p>
            <a:pPr>
              <a:buFont typeface="Wingdings" pitchFamily="2" charset="2"/>
              <a:buChar char="Ø"/>
            </a:pPr>
            <a:r>
              <a:rPr lang="en-US" dirty="0" smtClean="0"/>
              <a:t>Business/Mercantile law developed with the changing practices of trade and commerce. </a:t>
            </a:r>
          </a:p>
          <a:p>
            <a:pPr>
              <a:buFont typeface="Wingdings" pitchFamily="2" charset="2"/>
              <a:buChar char="Ø"/>
            </a:pPr>
            <a:endParaRPr lang="en-US" dirty="0" smtClean="0"/>
          </a:p>
          <a:p>
            <a:pPr>
              <a:buFont typeface="Wingdings" pitchFamily="2" charset="2"/>
              <a:buChar char="Ø"/>
            </a:pPr>
            <a:r>
              <a:rPr lang="en-US" dirty="0" smtClean="0"/>
              <a:t>Traders took their disputes to courts.</a:t>
            </a:r>
          </a:p>
          <a:p>
            <a:pPr>
              <a:buFont typeface="Wingdings" pitchFamily="2" charset="2"/>
              <a:buChar char="Ø"/>
            </a:pPr>
            <a:endParaRPr lang="en-US" dirty="0" smtClean="0"/>
          </a:p>
          <a:p>
            <a:pPr>
              <a:buFont typeface="Wingdings" pitchFamily="2" charset="2"/>
              <a:buChar char="Ø"/>
            </a:pPr>
            <a:r>
              <a:rPr lang="en-US" dirty="0" smtClean="0"/>
              <a:t>Judges decided on the basis of the usage and customs of the community and the prevailing notions of reason and justice, also prior judgments.</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85000" lnSpcReduction="10000"/>
          </a:bodyPr>
          <a:lstStyle/>
          <a:p>
            <a:pPr>
              <a:buFont typeface="Wingdings" pitchFamily="2" charset="2"/>
              <a:buChar char="Ø"/>
            </a:pPr>
            <a:r>
              <a:rPr lang="en-US" dirty="0" smtClean="0"/>
              <a:t>As similar cases were decided alike, the common reasoning behind them led to the formulation of principles.</a:t>
            </a:r>
          </a:p>
          <a:p>
            <a:pPr>
              <a:buFont typeface="Wingdings" pitchFamily="2" charset="2"/>
              <a:buChar char="Ø"/>
            </a:pPr>
            <a:endParaRPr lang="en-US" dirty="0" smtClean="0"/>
          </a:p>
          <a:p>
            <a:pPr>
              <a:buFont typeface="Wingdings" pitchFamily="2" charset="2"/>
              <a:buChar char="Ø"/>
            </a:pPr>
            <a:r>
              <a:rPr lang="en-US" dirty="0" smtClean="0"/>
              <a:t>The courts, thereafter, followed these principles as law</a:t>
            </a:r>
          </a:p>
          <a:p>
            <a:pPr>
              <a:buFont typeface="Wingdings" pitchFamily="2" charset="2"/>
              <a:buChar char="Ø"/>
            </a:pPr>
            <a:endParaRPr lang="en-US" dirty="0" smtClean="0"/>
          </a:p>
          <a:p>
            <a:pPr>
              <a:buFont typeface="Wingdings" pitchFamily="2" charset="2"/>
              <a:buChar char="Ø"/>
            </a:pPr>
            <a:r>
              <a:rPr lang="en-US" dirty="0" smtClean="0"/>
              <a:t>In several fields, through this process of precedence, a body of principles followed by the judges developed gradually, which came to be called the “common law”.</a:t>
            </a:r>
          </a:p>
          <a:p>
            <a:pPr>
              <a:buFont typeface="Wingdings" pitchFamily="2" charset="2"/>
              <a:buChar char="Ø"/>
            </a:pPr>
            <a:endParaRPr lang="en-US" dirty="0" smtClean="0"/>
          </a:p>
          <a:p>
            <a:pPr>
              <a:buFont typeface="Wingdings" pitchFamily="2" charset="2"/>
              <a:buChar char="Ø"/>
            </a:pPr>
            <a:r>
              <a:rPr lang="en-US" dirty="0" smtClean="0"/>
              <a:t>Contract law was the first business law to emerge. It was a general law dealing with all business transactions. Specialized laws developed on the foundation laid by the contract law.</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a:bodyPr>
          <a:lstStyle/>
          <a:p>
            <a:pPr>
              <a:buFont typeface="Wingdings" pitchFamily="2" charset="2"/>
              <a:buChar char="Ø"/>
            </a:pPr>
            <a:r>
              <a:rPr lang="en-US" dirty="0" smtClean="0"/>
              <a:t>British India needed law to facilitate trade and commerce in the country.</a:t>
            </a:r>
          </a:p>
          <a:p>
            <a:pPr>
              <a:buFont typeface="Wingdings" pitchFamily="2" charset="2"/>
              <a:buChar char="Ø"/>
            </a:pPr>
            <a:endParaRPr lang="en-US" dirty="0" smtClean="0"/>
          </a:p>
          <a:p>
            <a:pPr>
              <a:buFont typeface="Wingdings" pitchFamily="2" charset="2"/>
              <a:buChar char="Ø"/>
            </a:pPr>
            <a:r>
              <a:rPr lang="en-US" dirty="0" smtClean="0"/>
              <a:t>It borrowed the contract law of Britain and improved upon it. Some of the principles developed by the common law in the previous centuries were out of tune with their times.</a:t>
            </a:r>
          </a:p>
          <a:p>
            <a:pPr>
              <a:buFont typeface="Wingdings" pitchFamily="2" charset="2"/>
              <a:buChar char="Ø"/>
            </a:pPr>
            <a:endParaRPr lang="en-US" dirty="0" smtClean="0"/>
          </a:p>
          <a:p>
            <a:pPr>
              <a:buFont typeface="Wingdings" pitchFamily="2" charset="2"/>
              <a:buChar char="Ø"/>
            </a:pPr>
            <a:r>
              <a:rPr lang="en-US" dirty="0" smtClean="0"/>
              <a:t>The common law a sit was based on the system of precedence of prior judgments, could not discard these.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pPr>
              <a:buFont typeface="Wingdings" pitchFamily="2" charset="2"/>
              <a:buChar char="Ø"/>
            </a:pPr>
            <a:r>
              <a:rPr lang="en-US" dirty="0" smtClean="0"/>
              <a:t>The law makers of British India, however, had no such compulsions. </a:t>
            </a:r>
          </a:p>
          <a:p>
            <a:pPr>
              <a:buFont typeface="Wingdings" pitchFamily="2" charset="2"/>
              <a:buChar char="Ø"/>
            </a:pPr>
            <a:endParaRPr lang="en-US" dirty="0" smtClean="0"/>
          </a:p>
          <a:p>
            <a:pPr>
              <a:buFont typeface="Wingdings" pitchFamily="2" charset="2"/>
              <a:buChar char="Ø"/>
            </a:pPr>
            <a:r>
              <a:rPr lang="en-US" dirty="0" smtClean="0"/>
              <a:t>Through the process of borrowing and refining, British India got its comprehensive law on contracts, the Indian Contract Act, 1872. </a:t>
            </a:r>
          </a:p>
          <a:p>
            <a:pPr>
              <a:buFont typeface="Wingdings" pitchFamily="2" charset="2"/>
              <a:buChar char="Ø"/>
            </a:pPr>
            <a:endParaRPr lang="en-US" dirty="0" smtClean="0"/>
          </a:p>
          <a:p>
            <a:pPr>
              <a:buFont typeface="Wingdings" pitchFamily="2" charset="2"/>
              <a:buChar char="Ø"/>
            </a:pPr>
            <a:r>
              <a:rPr lang="en-US" dirty="0" smtClean="0"/>
              <a:t>This law is the foundation on which all business relations rest.</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rPr>
              <a:t>The Contract Law</a:t>
            </a:r>
            <a:endParaRPr lang="en-US" b="1" dirty="0">
              <a:solidFill>
                <a:srgbClr val="FF0000"/>
              </a:solidFill>
            </a:endParaRPr>
          </a:p>
        </p:txBody>
      </p:sp>
      <p:sp>
        <p:nvSpPr>
          <p:cNvPr id="3" name="Content Placeholder 2"/>
          <p:cNvSpPr>
            <a:spLocks noGrp="1"/>
          </p:cNvSpPr>
          <p:nvPr>
            <p:ph idx="1"/>
          </p:nvPr>
        </p:nvSpPr>
        <p:spPr>
          <a:xfrm>
            <a:off x="457200" y="1295400"/>
            <a:ext cx="8229600" cy="5562600"/>
          </a:xfrm>
        </p:spPr>
        <p:txBody>
          <a:bodyPr>
            <a:normAutofit fontScale="85000" lnSpcReduction="20000"/>
          </a:bodyPr>
          <a:lstStyle/>
          <a:p>
            <a:pPr>
              <a:buFont typeface="Wingdings" pitchFamily="2" charset="2"/>
              <a:buChar char="Ø"/>
            </a:pPr>
            <a:r>
              <a:rPr lang="en-US" dirty="0" smtClean="0"/>
              <a:t>Is </a:t>
            </a:r>
            <a:r>
              <a:rPr lang="en-US" b="1" i="1" u="sng" dirty="0" smtClean="0"/>
              <a:t>mostly commonsense.</a:t>
            </a:r>
          </a:p>
          <a:p>
            <a:pPr>
              <a:buFont typeface="Wingdings" pitchFamily="2" charset="2"/>
              <a:buChar char="Ø"/>
            </a:pPr>
            <a:endParaRPr lang="en-US" dirty="0" smtClean="0"/>
          </a:p>
          <a:p>
            <a:pPr>
              <a:buFont typeface="Wingdings" pitchFamily="2" charset="2"/>
              <a:buChar char="Ø"/>
            </a:pPr>
            <a:r>
              <a:rPr lang="en-US" dirty="0" smtClean="0"/>
              <a:t>Is a dossier of common law prevailing in Britain, prior to 1872. industrial revolution took place.</a:t>
            </a:r>
          </a:p>
          <a:p>
            <a:pPr>
              <a:buFont typeface="Wingdings" pitchFamily="2" charset="2"/>
              <a:buChar char="Ø"/>
            </a:pPr>
            <a:endParaRPr lang="en-US" dirty="0" smtClean="0"/>
          </a:p>
          <a:p>
            <a:pPr>
              <a:buFont typeface="Wingdings" pitchFamily="2" charset="2"/>
              <a:buChar char="Ø"/>
            </a:pPr>
            <a:r>
              <a:rPr lang="en-US" dirty="0" smtClean="0"/>
              <a:t>Through the colonial connection, trade and commerce had become global.</a:t>
            </a:r>
          </a:p>
          <a:p>
            <a:pPr>
              <a:buFont typeface="Wingdings" pitchFamily="2" charset="2"/>
              <a:buChar char="Ø"/>
            </a:pPr>
            <a:endParaRPr lang="en-US" dirty="0" smtClean="0"/>
          </a:p>
          <a:p>
            <a:pPr>
              <a:buFont typeface="Wingdings" pitchFamily="2" charset="2"/>
              <a:buChar char="Ø"/>
            </a:pPr>
            <a:r>
              <a:rPr lang="en-US" dirty="0" smtClean="0"/>
              <a:t>Telegraph and railway were already there.</a:t>
            </a:r>
          </a:p>
          <a:p>
            <a:pPr>
              <a:buFont typeface="Wingdings" pitchFamily="2" charset="2"/>
              <a:buChar char="Ø"/>
            </a:pPr>
            <a:endParaRPr lang="en-US" dirty="0" smtClean="0"/>
          </a:p>
          <a:p>
            <a:pPr>
              <a:buFont typeface="Wingdings" pitchFamily="2" charset="2"/>
              <a:buChar char="Ø"/>
            </a:pPr>
            <a:r>
              <a:rPr lang="en-US" dirty="0" smtClean="0"/>
              <a:t>Despite these advances, as compared to the complex environment of the present day, trade, commerce and specialization in that society can only be described as basic.</a:t>
            </a:r>
          </a:p>
          <a:p>
            <a:pPr>
              <a:buFont typeface="Wingdings" pitchFamily="2" charset="2"/>
              <a:buChar char="Ø"/>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20000"/>
          </a:bodyPr>
          <a:lstStyle/>
          <a:p>
            <a:pPr>
              <a:buFont typeface="Wingdings" pitchFamily="2" charset="2"/>
              <a:buChar char="Ø"/>
            </a:pPr>
            <a:r>
              <a:rPr lang="en-US" dirty="0" smtClean="0"/>
              <a:t>Since contract law, as formulated by the judges, was the reason and commonsense of that period, it was readily accessible.</a:t>
            </a:r>
          </a:p>
          <a:p>
            <a:pPr>
              <a:buFont typeface="Wingdings" pitchFamily="2" charset="2"/>
              <a:buChar char="Ø"/>
            </a:pPr>
            <a:endParaRPr lang="en-US" dirty="0" smtClean="0"/>
          </a:p>
          <a:p>
            <a:pPr>
              <a:buFont typeface="Wingdings" pitchFamily="2" charset="2"/>
              <a:buChar char="Ø"/>
            </a:pPr>
            <a:r>
              <a:rPr lang="en-US" dirty="0" smtClean="0"/>
              <a:t>As trade and commerce developed, </a:t>
            </a:r>
            <a:r>
              <a:rPr lang="en-US" u="sng" dirty="0" smtClean="0"/>
              <a:t>two developments</a:t>
            </a:r>
            <a:r>
              <a:rPr lang="en-US" dirty="0" smtClean="0"/>
              <a:t> took place in relation to the principles of common law.</a:t>
            </a:r>
          </a:p>
          <a:p>
            <a:pPr>
              <a:buFont typeface="Wingdings" pitchFamily="2" charset="2"/>
              <a:buChar char="Ø"/>
            </a:pPr>
            <a:endParaRPr lang="en-US" dirty="0" smtClean="0"/>
          </a:p>
          <a:p>
            <a:pPr>
              <a:buFont typeface="Wingdings" pitchFamily="2" charset="2"/>
              <a:buChar char="Ø"/>
            </a:pPr>
            <a:r>
              <a:rPr lang="en-US" u="sng" dirty="0" smtClean="0"/>
              <a:t>One</a:t>
            </a:r>
            <a:r>
              <a:rPr lang="en-US" dirty="0" smtClean="0"/>
              <a:t>, the principles came to be applied to newer practices.</a:t>
            </a:r>
          </a:p>
          <a:p>
            <a:pPr>
              <a:buFont typeface="Wingdings" pitchFamily="2" charset="2"/>
              <a:buChar char="Ø"/>
            </a:pPr>
            <a:endParaRPr lang="en-US" dirty="0" smtClean="0"/>
          </a:p>
          <a:p>
            <a:pPr>
              <a:buFont typeface="Wingdings" pitchFamily="2" charset="2"/>
              <a:buChar char="Ø"/>
            </a:pPr>
            <a:r>
              <a:rPr lang="en-US" u="sng" dirty="0" smtClean="0"/>
              <a:t>Two</a:t>
            </a:r>
            <a:r>
              <a:rPr lang="en-US" dirty="0" smtClean="0"/>
              <a:t>, several principles came to be applied together, leading to the birth of contract documents.</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rPr>
              <a:t>Understanding the Contract law</a:t>
            </a:r>
            <a:endParaRPr lang="en-US" b="1" dirty="0">
              <a:solidFill>
                <a:srgbClr val="FF0000"/>
              </a:solidFill>
            </a:endParaRPr>
          </a:p>
        </p:txBody>
      </p:sp>
      <p:sp>
        <p:nvSpPr>
          <p:cNvPr id="3" name="Content Placeholder 2"/>
          <p:cNvSpPr>
            <a:spLocks noGrp="1"/>
          </p:cNvSpPr>
          <p:nvPr>
            <p:ph idx="1"/>
          </p:nvPr>
        </p:nvSpPr>
        <p:spPr>
          <a:xfrm>
            <a:off x="457200" y="1295400"/>
            <a:ext cx="8229600" cy="5410200"/>
          </a:xfrm>
        </p:spPr>
        <p:txBody>
          <a:bodyPr>
            <a:normAutofit fontScale="92500" lnSpcReduction="20000"/>
          </a:bodyPr>
          <a:lstStyle/>
          <a:p>
            <a:pPr>
              <a:buFont typeface="Wingdings" pitchFamily="2" charset="2"/>
              <a:buChar char="Ø"/>
            </a:pPr>
            <a:r>
              <a:rPr lang="en-US" dirty="0" smtClean="0"/>
              <a:t>Contracts form an inseparable part of our day to day life.</a:t>
            </a:r>
          </a:p>
          <a:p>
            <a:pPr>
              <a:buFont typeface="Wingdings" pitchFamily="2" charset="2"/>
              <a:buChar char="Ø"/>
            </a:pPr>
            <a:endParaRPr lang="en-US" dirty="0" smtClean="0"/>
          </a:p>
          <a:p>
            <a:pPr>
              <a:buFont typeface="Wingdings" pitchFamily="2" charset="2"/>
              <a:buChar char="Ø"/>
            </a:pPr>
            <a:r>
              <a:rPr lang="en-US" dirty="0" smtClean="0"/>
              <a:t>Boarding a bus, buying a soft drink, getting a photocopy made, house rent, electricity bills, telephone, cable, etc and all such everyday activities involve contracts.</a:t>
            </a:r>
          </a:p>
          <a:p>
            <a:pPr>
              <a:buFont typeface="Wingdings" pitchFamily="2" charset="2"/>
              <a:buChar char="Ø"/>
            </a:pPr>
            <a:endParaRPr lang="en-US" dirty="0" smtClean="0"/>
          </a:p>
          <a:p>
            <a:pPr>
              <a:buFont typeface="Wingdings" pitchFamily="2" charset="2"/>
              <a:buChar char="Ø"/>
            </a:pPr>
            <a:r>
              <a:rPr lang="en-US" dirty="0" smtClean="0"/>
              <a:t>Opening a bank account involves a contract, subscribing to a cell phone service. </a:t>
            </a:r>
          </a:p>
          <a:p>
            <a:pPr>
              <a:buFont typeface="Wingdings" pitchFamily="2" charset="2"/>
              <a:buChar char="Ø"/>
            </a:pPr>
            <a:endParaRPr lang="en-US" dirty="0" smtClean="0"/>
          </a:p>
          <a:p>
            <a:pPr>
              <a:buFont typeface="Wingdings" pitchFamily="2" charset="2"/>
              <a:buChar char="Ø"/>
            </a:pPr>
            <a:r>
              <a:rPr lang="en-US" dirty="0" smtClean="0"/>
              <a:t>Building highways, exploration of natural gases… etc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descr="data:image/jpeg;base64,/9j/4AAQSkZJRgABAQAAAQABAAD/2wCEAAkGBxQTEhUUEhQWFhUXGRoYGBgYGBocHRwdGBocGhoaFx8ZHiggGholHBgYIjEiJSkrLi8uGB8zODMsNygtLisBCgoKDg0OGxAQGywkICY0LCwsLCwsLCwsLCwsLCwsLCwsLCwsLCwsLCwsLCwsLCwsLCwsLCwsLCwsLCwsLCwsLP/AABEIAKoBKQMBIgACEQEDEQH/xAAcAAACAwEBAQEAAAAAAAAAAAAFBgMEBwIAAQj/xABHEAABAwIDBQUECAQFAgUFAAABAgMRACEEEjEFBkFRYRMicYGRIzKhsQcUQlJywdHwgpKy4TNiotLxJFMVY6OzwjQ1Q3OD/8QAGwEAAwEBAQEBAAAAAAAAAAAAAgMEAQUABgf/xAA0EQACAgEEAQEHAQUJAAAAAAABAgARAwQSITFBEyIyUWFxgZEFBiNCscEUFTNDUtHh8PH/2gAMAwEAAhEDEQA/AGrdoXPjTOr3TS/gsuZSUwCmJERrp40UkxrXzGX9eRX2shH/AH4Sg6InkGJ+HOviamSspMpMVFiWsjikjTr1rwNfR4nXJjDjoi5OwKmoQY2jwUIoi0+DpQSu2pGhitOMeJ6/jGJt0SBV1IERQDC40TC7ciKJIxPEGaUVrue7nGMwsaCqKmqLdsFePWqmKbHDWt9Tb3PVcoRFTNOVx41wUnhTgbFiDC+HxfMihu8GNjKELF5kA36Uu7QW8p3E5Z7mHSWUxILilLkkcSMqbUmOr2so90EDwwyP6oNeKKexc0E+JpuzNvBK223jZxRQlR4HIpfePKEET1oq1iUuSEOIWAcuZJCgJgwqDa2nj0rKd5EPNbOYOIUfrBfKicwJACVQBlPCxkWvTV9GG9RxM4d6C6EylUf4iRqFRYqGvUTyMp1WmGZdt1CRtpuMTG2xgyGngspPuEJKj4WFEHtq5hKGHlcjlCR/qUK7x2ECkxeOHQ1BsrEFB7Jyx+yeYpoPiLBkC8Q8dGI/E4kf0g1W7R4qKYQkxrdSfyJtR55qo0tzQut1RqMVgt2LgFeHe4upH4Wx/wDImq77CwJU+5HggD+mjzrVVXGUqlJv0o2uuIK1fPUDMsBYs46rrnI+UV47ORxznxWs/nRRbWVJgWFfUtzwoVbwe5rAdjqCBspr/tg+N/nXSNnoiQ0m3+UUX7OvJ1i9a27wZgg9GFA+yB5Cu0NQdKIdjXKWqKZKa1gEJtJBIE6ga1LtZhRcbCTKAO9cxIkweH/FSLQkEE/K/WokpWpTiiTllISCI1vEcOI8hWKbap48C5M24EpM6qVJPheB0monnc6p8q5xUExyEfvzrzVGx5mCW2Emo9ovn3RoNalGIgdeFVCniaGFB7+HkGaeNmDuJ8BSi44BrpTjsoezT4D5UB7gHuXUpqXs6+IF67ijEICI+FWCoka2mBPrFfUbdwyjlS+0Vcs6Z+JosvBhuQnQibmenHwrBMQ0YChwAkeHEV86f2exvZLm/tKhrTdATQtrKV268uU2FvLWRp8agRiR9oFPjp6j86znHoeUsOsBWaO8lAUCADIKQm+W5tcVLgN9n27OgOAWOax/mSPmK72nxeliXHd0K/EQ7bmJmjfWBOtU8DtguPrbSjuosXAZE2tprMjXgaDYDbuHejKSytY0IBkzEgiQTIPxorslkpQogTnJVKYBH2ZjT7INNx37W4fSMZF2bh9/r/5DZM122CDKSfChrm0AkpA4mDNjRBl3jQ7wW2RfpkJv8dQtgtohM5x+lcPvTcH99KphyvqRQtiBmBpMkkm9TPOBCCpZgC5/fE0rbW3myEoYAKhqs3A/COPibeNKu0NqvrPfeWq8xMAeATAmmqviewAZn2qeZLvvjsSl9tae0akEDKSO6Y7py6njfn0o/up2ymFF15xxRVcKUqQCBCbG1pM9fClJnE39p3gdSdfHrzp53cSGglIVKVd6ZmdCPGxpOe1FSz+zNiPPIijgtzXHHiH1EJkhKlEnMOEGdYvB5aGje6u5ymMcyttwqKVgwIFhOabaRI8zTtthKFNEEgGJF4vqI61xuyytolawVK0M8RY2uYOnoKBMhYxToqLzG7aaRlMQFdRQPE4TOmTrwPIiwB/WjasUlaYi/I1QfEAlMcJHMXsaJkYsGB45/pEWKqVMBtKZbdstPPj1qdGISDBOuljVPHYYLECQoGUk+dj6edqm2Q0PtWUOB4Hp5fClPkyErsrvn/ieG0Xu7l1bYIqkrKDGYTym/pSP9JW+5ZWrDYRftEj2qxHcJ0SmbZuvCRxrKrKUVLUVOEySq5J8Tc1VUGp+kFs1TedCVpTCpPS3rWX/AEcb3utvBh1alsr7qQoyUKPu5SdEk2jTStWcxBJB7M25kfpQsD4mqR5n0NVErCpz5jdUcYmosVi3eAQLjiTrbgKiW+6BdbfqB8zQsEfg+Jg3DqEKq4sKy9wjr4dKlwKlK1yk2MjSCARHrVlxjmPSiYbgRPA0ZUZwhLZUYumdfPw0mpG8MEMwRclSx/ET8gBVuQEoRB71vQxf4V9fGZUcBb9T8KXixbW3E81UNntdv3gBSL12hNWlsRxrvDMSeg1p0AyENwMyqhWv/gVbx4U4lSUEJURCSdP+YrrYGzAEdo4AQICuMxHeHSaAt7VVD2ezd/aUHWQdRcSNRHL9fWm3ZP8Ahp8B8qVykimrZI9knwFYO4DQigV3XKa6pkKBceqVfw/rX5/cVoPCt92gmFH8E/Ovz6s99IvqJ8Bc/KvL5iV96aRsbYbaX21ISDlJBgyDmQoQQdddYtFMW3NysLiCAtlOY8RaPA+8P4SmlD6PdqLexjSQUEJC1LMGYCSL3gXKR50+bSxZK8oN/wDL150jCjqKbuX6krlyD0v5VEvB7itMOK+rjO4QUoKohOs5eIEzcknrekPH7sbUwSirK5qSVNkkEk3sNfNNbRg3VJVKBJ0vaeNjy00/vVtvE9qohYKVJtxAOvuj1+FPLeInPnU1jXofzmF4PfhY7uJaCwNSBlUPH7JPpTRsvbjL3+C6J/7bmvl/YxWgbW3SYxAJfaaOkKAhQB17wvN/O9Yvs7Bpw+PdS2LNoWRN9QoCeeqaIDdAxguwUdmOmznlFa1rkAHKACSkRrMcbjh51S3gxakkhKpSoDQ6D7vnc1cwWynvqZxLb/ZhsqzJKQoLkjUEa3iZ40vYx/Osq53/ALfP1omQFvpJv1XP6DnEp+X2H+8qDSeEVRWdasvGDlGh/wCarTrTUHE6/wChaULiOU/xdfQSKmndFK3ApKVDM1cJM3SrhPC88OIpc7E5SRGkx+9KLbjv/wDUApNlNq8xAP6UGQKykGV5c+LKjrjPK/KN2Lx7eHR22LJSkd3LfMs2ORIFlJtfhEm2tUdl/ScyVQMM4hpPEqTPpMf6qAfSVhHX3WEtgqgKSAPvGCSeAtF+horuzuayhv8A6glSjrKjlB4AaCaktUHE5RDZDzNO2VtbD4lIWysKAieaZ0kG44+hqV+E92CQblR4xSdsXZQYxjBZMJVmbWm905FKHmFJB9edOzrgSSFaEW48eVGjbhcXkXY22U2Whfw4/I864xGEhIcaMrSZKTxGnnwvXTz6QFQokmIkEReTqarjGEXFYiKlACA1nk9zPlbuNIzZ79opSlKJJMqUbGbz0oPtvcNZlzDOIUIzZCClQ8LR8BWj7RwzSl9sYjKULSdBOk2N9YPU1W2KlptKkAGTeSoqEHSCaQ7NjY0ZdjVciCxM22VsXsGi+6jM4MykpUYAy8448f0mRoeC2mh5oZpEjzE3oRvxh1Lw60tHvFSEpCTEyoW8SaKbIZbQ0hJcCiEpGaUiYGpA0NMT94ttFZgEYASDZ20cOFkIU4tV9QbegqTaONB0B9KveznifCfyFdK7Mi6FHyV+lGqBeBEFr5hfZy4gCPdSP9Iq+pQ4mloYqNM/D7Czp5VFitrlKT72n3FfpRzIdZeOZRzJyiw0MX48vCuH8RIHek3mDbppSxjNrBptKQCpZ7yo59eAkmgOJ3hxUwlKE/6vjP5Vp+EJQOzNAAFSofzQlNhSNsneJxRCHgL6KFvUfp6U2YPgRQzeCIUXg8wKTadDRPAiGlyIUmdPCxHSo23cyOoqq7j0pUlEkKWDEA35iYgVnA5MwWeBPY/aKiC0UoKufLrRPZA9kjwFKeJcAUShYVfUGdOB603bH/wW/wAIrai7sy+K+16vVsZAOPJUTGpREde8KyF7c7FIClOMrkkC0KhNiSCkm/CCNK2F5wKckaZR8zU+KTYjwpe4iKA5MSfo73YXh2XVZSlbi8vtBBCE+7YcZJNtbUz4DAJCjmkgT3uvWKOdnAIGtV1YYZCJ11jSeNESY0sQKEquJQPc96wvPKJoTjMG60A8VJUluVHW82jj84q9hcrZVnH2oBHK01DjnVrUUgkIMi/y8ND5xWceZMaI5lnD40ONSO7Ik3/XXSsXxraEPOOlQzuajkkogoN4nN3pjT4v+8+1hg2FoCZUsd02kcCR5W8qzzdnYJxCu1cJ1hIsBbj60fqBBcp0+7eGXsQpiN5m1YNOFQqDmzL0g2EJ9ZPpQfS1MW0dxUhBLZyq5yD6yL0kM4pSHSysXBynhBibdNIr2LOHPEn12gbK5e+T+JcePe8APU3+VWd3dmh5yFTkAkxxJsB0qgV2JOpM0e3Gd9opJ4iR1jX5inahiuM13PqCBptOmIH5Q1tDdFns8zQKFAT7xIPjJNQ7s7utse2SvOkGELBlPfBJukmTrJ0v6MuJnIconhaqmIOdEf4S82cqEoJVEEqynKq0a8hXOx5W6JnOzK7ciVMJ7aHVJKTmKcp4ZYvPGQQfWiGLwDcpcAM2zQTHirmOlUmGnSYJmJIiOPhaoseUxCpK+Chr52t5H0oCwJ4nkFLzD26+GV27i3DP/b1sFa8YNrCwtPOju0BS5s5/LorzmreM2gkJkmw8/ADmZ4VYgoVOfkJZianGMxEdSTCRzP741GjBE++tRPIEpA8MsH1NCMchRILiyhS5CUpJB4EpBTflMa+AFcbD2kpD6WS52ja8yRKsxSpIKhc3ghKrHp1oRkBaoXokLuhleASmT3iSCDJUqRxBBN/CgGLfWhYalKU/Zi54e9NuPWaJYra61PFtoJypAJUeIm45cahxuED6kON2JBCj90WiB97URxt4018G7GTVnxBxZtrjnjzJtjYQOOJOqWjmJN5WPdnwmfGOVEcQ9lJAzDU20g+BBF/mKoYfZSUAZR3rwZuCTJg6zNyeJ8qJssSQgkqCYzqPGL5Z+NUYtOuNKMRlzNkexKYecJCgs5BZXvSCYCfAa6+VUxthSkZkJWo27ubmhSgZi4lOWedNODhRIIsruR43jyHzoQ/sNLa1CVHTLIKgIylJF7m1+dp0ul1o8dQ1axzOEpUtP2knkYsfS9V04NeUBZk8SIiegImK62sThsN7EEKBCWxGVIKlWzCZygEk88vWlXGjGxmTilqWLlIAAtrlCR+tTs22gTKFTcLEn2qykOpb89ImY5CJ163r5gsPmVCIJ+0Lx8tetfcDjUOraeeErHdJEC6Tx5cCeVMexdjtdstXuknNAPvTxmZ50t3p7j8eO05i+tgIWCEwCQCDwJ58h+5NNeznAomOBg9I4Gvu28AkrSn74KRY2yidRb15mKjxGGU2rtEe8PeH3hyPXkfyp6tuFyd12mo1YRi2YelZdv1tRx/ErYRKGWzlUBPfXHen/KNI6HydhvAOyzM94yAQbBMqAOfkRNZ/vWQcSpRjMSCCBGaRrBF+U8QBWP7s9hrdItj7CcPtGDBRcgGJA1rZ9hn2DX4RSXurhEjFZsqkpW2Fp1ggQkg2sJ4aXp32XHZIjSLeHD4UvEObjdQeQKl6vV6vU+Ii+z709B8z8avbR0VQ/DDveX5miG0fdV4UtvMSDYJlV7HiAUTry8OZ/c1K5j0ABQTc8Ijx1trFVnsKUpkTw4cdK72eAI7ZSQtR7qIE3uOpJgn1oRfU8C11Bu0cQXHBqkz7sieN7xxFFMPhlAArSFC2sWIiDAEf8Cvbb2atYSWyJQSQNDMcD48NK+bExSloKHic44RBAix68b0dTFWm5iJ9JGBexDrTJVGYkjTuo+0qw5SRNU9kuIaVlRmSlvKIPZwZn3Qe+rS5njOlNu09mFOKbUpRVKVgEn/KoieP/FVXGG0JKrEjnoOpPAUp28ES7AvFiRbVx6QW25WS4qO6EDWSASsQABabaXNZ7v8A4FMIfbk97KVRcxoDFpBESLGRFanhmm3lKMIItGUhXC82tQPe/CNwke6lPtFHogT/AGpCvtIMoZbHMy55VzyH5VLgcYvDqQ5ExOYDXKq5HWLfy1A6c6jaASSeg5fIVMQZEniJjlMHzrqP7QoxP6jqS2RVXxzH/Zm8rK0jIsK/DJN735GjbO0ELH5EfkaUMNu3hyQQjLGkEnzMk0Sf2CJRkcUkkweNjyiOI+dc5sQugZQjE9wliwj6wzAiQsECRIyze/AgV7EMNQyCTmzgXVM5UqnNf/KdeMVTXsLKoFxaiUyEqA4HgZJj89KkRstBIIcix5SCdYg8eVe9Iw2HEv8A1RMd1Wn76VyXOzMrEpykgczaNNKEYvErYnvhSedz/NxHgfI1B/44CEjL7x1MAC4hV5IHSPLn5dykQG6IhTbOJbW2hxtOZYCsydSmSYmSPvGD0NCtjYIFQdSkgJOZZj3TkUkTGkyfjVzH7HUB+JBUkyFBQETBBsqIsRy50N2O6sKLaj3BKoJ42Eq6x8qfhQHIAJLlYrj5hlhghbq/vlKR00TPqfhRpAhCUJsNTpfw8qXS/CFyYggA8ZEQKYEqMgoEiLz4Xj4V1qrqcq/jLDTR0TrzqV4hlIlJykhObqs5ZPmRXzAuFVwk26jl68uHOvbwJ9krORBSQE6kmQbTx8qDtqmjq57d9RUpB5BS/Ww/WiGOW0X2m158zgUEkRHcvBm/HWhO770M5h7y4SnwH5T8qtbybQThFMulObK26kT94qZ5DlmpOfgxuLmC9qqRiGnWmULC0akrQCFJMnINV6EWFAdiMoJQopUvszBUTdQk6TAkD50eQhjGoSXQlt7NmASICwQLKMf3Ea3v9QwlC8uXL3jI8eM/vTqKioZCBOjhQqSDAm3FMohSUlEqKkgEWv3jAFpMXn7PW82ytrDMCBHkbx+dG8bspt4ZVAA92/IquD4AiPM0tdgGCUrTedPiI/WlahQtSjGpHmXN8gHWLLUkwQUgzmzwMp+FFt2sOplkNKcUoIyk5jPvHLkBXmIE3/dldD5efQn7OYFXWL38dPOnzZzEsKIElSkk+EiAP3xpunsrzAyIvcpbSwXZAvd9xpClFaEgSDmTCiLBSUgKvwmeZpG2s67jsT2iY70BCFH7M2AIFiIJJ01rWtmKzFziCQeh7sH4is/3i2SvAPpdZHsiTkPBCj9g8hBVHS3CrMe0ggicnUo65FZTQvmMOEK22ktulsSC2lKUiVW70TEgA3NtaZdlpAbSBoBAHIC1CMHDraHQBBGYTHdOhudOIots0ygUsqqjiHvZmswgK9Xq9QRsW8HsxvDns2gQkCbkm51uaJ4wSCPCgO7zyVoCkvKeBvnVM+BnSOVH8WJBHhQMDZiR5i1t9lxFkvOgHkrMOYsqb6UARtDF5yUuOSkaqaQTbrl6U6Y7YjjhOV9aZ5hKh8RPxoJjt1cVMpfz8T7NI/8Aleng/EwdpvqDVbdxptnmdZYT8woVb2ViMWpQcAZJSIhSXEmADyJmuWN3cUVAlREc2hFvFy+lFBh8Uww6pbybJJEpAkxYTnMcB50RrxN5HcRN8du4ht0OqydqwEKhKlZCDK4OaDcKE2tTDiw0pZS7l1sVXGtiOtIO2cHiMQV53GElZJUoBZMWFkwZtwmbU8YZ5pwDKrNlgGRciNSPKptViYANUdo9QhO0MLltP1dghSCkGPs8ehjX0pJ3+x7ynEokpbWkHL97vT3vQW6+VOoGHQoKPZoA6ASeg40qb2bTbeUcic2WIUQbTyGpqfTo7ODXErzavFj99vt5ifg+7c/a16EcPn5zzq/stkOvJRNplX8IzfkKgOWcohRKuBtNvui3WiWwShp3OoGCCJ5EkEmIkeddEoZx0zo+a38mGNmYhRMHUWPiLH40YQXCQZCo04UJxLakOKW2AoHVPGRYxz8NfGpcPtMpPfBSPA2+F657owaxO4vs8Q0jEvJBGUKkz73PyqBSJVdqCQTNvzjnQ1/fPDNd0uLUu5ypbOg1MqgR50JH0ltqUIZcIJAklABBtJvYcZ6cK0HL8JpzAdmMmIe7mRCLHWwHjVHb+znUNpUGwAIVI5ToqIIFXNibaGISHeyWEk8QASBxAmYJuOOlT7b3kajLnEqBEHgOMgwQZgEHmKEkluZ4vYuB8Ft9tLacyFnOCE97ugi0mTmHG0HWqrLoQ/2iwCDKkpInMQbCARcj4Woa2w1iGmUsuoJQFApCheSLgR3ogm1fMUS2OzdMge6sggKHnx5iqlrEwK/iTFvVQhh95qzbDO0WW1kALIzLCbQRYpc4mIjXha1cNYMpUUBQUkAQpOk8RrPxpD2GjEtz2Sp1nMRPUd486L4XH4ojKEqkG+aAPIwJFeyDN/CDBxHDXtEfiNjb/ZZpTqRppy8ePKqO18Y2UKJXKo0kekcBS++nFpWDlSswYibGI1MCbmOtDn9sGVJeQZBgyOgOuhsRpRDLnxm3W4Ho4H91qjPsTEKCG1JQVBAGkfmRU+9ObGBhttJQvMskLA4tmIIJSRIAmbSKTMFivq6G3gTlVmtPBBhST1ggjxoxt3bNilCgRl7QKsZBbUePM5T5VRuGW7FVJ9px1RuWt2chQoy2l1EpCUhOb7uZWXvA3OpA6caL43DFLUz3psTr5/ClHc10h1YM97MkECbzYjrPA017bxgUhpIPfJAVE2gd4X6/lUmEgEqJ1UskNLWzHs6lzbPlHhIUbeB+VfcRg23ZzoCjAnWZJMwRcCx0qiyrKbW90g9UTI+JNGVEZCsfaUI/mKv3404gHuaT5i8jZKGVpypgXkkyfCnLZOEPYpCuPeI5k3v8PShCWe0fIJhKDqePKLR50zMICQANOAoTQFCKzvwAIJYcDTqm0iBI15EfKZ+NENqYFD7S23AFJWIIPwI5EGD5UG3zxCWUJftmSQiJiQsx8FQfCaHYDekryhSCr8IJFAzhagnH6i7vzFvdnCLxWJ7B8qLLEjs5gZuJVzOYmtJ2WkBsAaCw8qA7tbPSzjcUr7LgQ4meAXII/mSoelHdnHu+Z+dPytdVIQtMT84Sr018FfaTGzNPoqxIXhARpnUOvA38yaeNoOQ2tQ1CSR5Cazj6Flzgv/6uameIrRdof4S/wn5GhytuYkxZPJmHYP6UsbYtoAU6oRmUCVFVgACjSTEgcq0Xam8z7GHEq7Rw2JCQLxfKEgW5ca/NjbqpCgSVCCDMmRcfEV+hdn7RJSlVwSkEjykzVODGpBEzMx4i3sv6TMbi3QhpISj7ayRCBe56mIAn86s7a2jiXl5C8VEJNiDlnqBEj3hflpVvaO1AorhICzxgCcvGwE/O9U8KsdrmIm0nrJmPSkPlK9QvRVxTCL74W0r2iSJtb3Z6E2HjYVKzic2k903IMfHga0LZrLLqShaUqgDhZQ0Cx4j4kiqm0dyGXDLKi2eV1J9CZHkY6Uaa8Hh5Hl/SjW7FzE9O0WQIutcHVXHpxPkapuZ1qvEEaAGfIz8denM7it11NKgrQT0BJI6zb41C7hAhMAyqxzeBmB0omz4wLHJik0eUmiNo+39JxgcDeV3IEJHKdfGul7MSZgR4Wg9I/dvGeX8Z2aU/eUqOt8xn1Aom1dIqF8r3uJnUx4MarsA4g7DY3J3FN5yLdY4aeY8QelWDthoR2iFN3FzYa9arvJh9M8efQz6xNHl4dJEGSOU28xxq5V3qGEXjyhNyMTY6+kC7c3MDyi6yspdCYCTBSQOWhSrrJHSs9wTnYglQIUFQtKkBSikTmQBBiZN5GguK3JhwNtqeWQEgG54ADvH8vWsheKO1ed7RUvOLVlSkQErJVl7yFd6JEwB4xXnQCeRy3JmybJWx2SDDeVSW1A8wslII6Tx61mm/mx2vriMQysKKoLjeuWAAD5gzBN4qVG10ISEBTqkAAAFXAHMNEjiedQI2kwP/AMYHmR60jHi2myZVkfcOoDYwvtlZO4tPeBSkgAfZKc1woWtoenF0xOz1KwTWIzhWdaW1NKTInNCzM2AhSgI5c5oVh9oYNTwBCkqykyFGIgC6SIJvY8O9bQ0RYWSChDmZnOVJFx3iEgm45JA5Ag86emNWYXElyqmoZ3YWlTzqTH2iJ5GPkaaGMPGon5fu9JWwwpL6pUBmMCeunzFML+OW22oglRSCRGUAx+IEjSq+akZ7hl1IIgcaFjGYVDmJTiOzSlC0p70XlpBEDVXHQUIc+vuWU4nDj/L31+f2fSK6wGwGwcygXXAZ7Rw51Ez1t/xU7ZR0I0Yz5gvaagtDicKmUBYcahqQE5QFgAju3lUmOFJj+0wlLmdbhWkJEQkADWISNMqTpxiv0Bsx0pyiZTlHkePwpW33wfZvdoiQl0Xgkd5Njpa4ynyNAHJMPaAJm26m30haSjQ2jr1pkxm2R25WFJ5FJUAZIsYmbA/GhGMQkiSJIMyTEeHjx8KEK2clK1FalLlalWTKcs6KEZrzAM+RExOFrJcqXMQlCabsrPiLJ7qU6qI87daOPAMoBUsmTYd0aC5voL0E3A2gCjs1JyqPei+osoXANuo0ph2pspt8J7TMMswUkaGJBBBBFh15Gqa44imzsz0xofKVmsa4tQSlKpIlOZzUaSINx1612wp9aQpKUQRxUseRlNj0qXB4MtOFaViCmCCkkmNJUpRMDl1r4ptZBSXAlJn3R+Uj50v958IQGI/xSN9l+O8GPNZ/21Vbxbo91DR8FEfMCrCdmt6recV5JA8rmriSykEBKiSCAolNuvd/SvAZT2J4+gBwTAB3gWXFJDJWtCQVBBCiADacpnU6dabtjOZmknmAfW9JzOELWIeeBHtExlg27+eZ48qcNjH2aPAUzKKqTWN3ELoNdVwg11NKjpnm4mGQ0hSG0hKQZgTxjnenDGD2avwn5Uu7EwBw6ilSkqm8g2+PhTDiHU5DcTFT5MuME2w/MWEPPEw1rHZWyZ6AD5Vd3ZW48spTmUoJKjy1A5wBJFA9rYZbLhZcjMjWDIMiQQfA/E0y/RmwFPOrUAQhAAkTdRMHxhJH8VdDGw9Esp7mbNzgGWF7HdKz7NRIuSmDH8pNDm31B4tm8c7EA6/lWntoRrlAPNIg+ovWbb2ZUY0nMSVI4xOt+9roB/euUrEtRljJtFy2xjVJ7oGtwRMgnWI58RcGr21d9mMGosqKnHQYypIMW0VfXpM0kbx7XLSIQYcULGbpHFQnjOnmeFMe6+xUYZKW1tILyloK1kSRcEoHQHyJFEyKBbQQxB4nk7yNYtZLeZIMCFZZJAuFZSQDM90x0qbEtkwALZSePMRQvfTZR+suuMDK8lZy8lCAcigOB/SiO7mJS8yHEkiQQocQSZUknnqD+VaQNoYTF5PMqN7PLuObb1Srv30TAA4X4xFazgtnhtASkxHIJHyE/GkbdjDhWPWqLNtJSnl3jw8kD1rQc8CgajVxqrxE7fzBAJQ5qQsC8cQRr+/Kk3DbwqS8ppwJICikKT42ngfKmzfnGhRaanvKKlAayEJg/wBYrPdtM5cShVocCFW5+6fimfOun+nbSu0/Oc3VqRnsfAfmaXtvZv1jCtNAlIISoxF4kwZ/zQfKlp7cRuLKUpc6d23qKftlR2DRN4b+U1dwmUiYSPAafv8AOhye9OhpdvpWRM7wm4CTE9okcYI/SKJH6PMP95wW4qST8ExT0QBc6c6+YhaSkiQJFp+FBccdvgTGN6t0hhloCVKUlwEpP4YkRpIza9aXRinGHZQZA7pC7hVgRpEDXTnWv77YTPgwoEKUyoKt91Ryq9JSfKsrcHb6IGVKpCpjMIuB0Ji/SqF2jHfmRZARkI8QrszaoIC3T2cmxvlg246acaJP70sZSlzOFGQpAQTzE3gQoXEHRQoBiD3YjujWfSwiw6XqtisGCjKPsju9By8KBMzDgxZxgmahgnQ7h2ngf8RtBPC8QfOQaJ7Nw9ppZ3KfKsA2kzmbWtB5i+YfBQpuwBtHGk+YfiEsKkAg+Pxqpvlgu1wioHeb9on+H3v9JV8KnaMGpi+DIOmlFMmOYjBdoClPvKEAdSLVU3hwnYOITqvs+4oJEhQCiQhRHdF4GnCSbim1WDSy9l7RsKBMIk54MxAiNJ41xjxmUJi2nPlPrI8ulGRYjcKAqYqbjOlGLzNoUhpagoAiMp7qYjmYWT4itox+IbbTmcWlA5qIA+NIDzgayriyZc/kH6kUHb7R9favqKlnnwB+ykcAOlOwYt30k2oIRqjs/vVhgbKUr8KFfmBVR3exk6Jc/lH+6ltzDxoKiy1aMKSUu0Ylb0N/cc9E/wC6vJ3na4hY8h+tKziqrqXW+ksHeY2ObeZWbKjxBFPWxz7NHgPlWD403rdtjn2aPwj5VBrFC1UdiYk8w0iuqjbNdzUolcz3YuIClrQJlETPUTamPhSxsHGZ1EJSq3VMfEimpLCo0A8/0r4PP+nalsp24zXE6fr4694TGd/B/wBc54I/pFHPo7ENOHmuPRI/U0n7w7YOJxDjhSEXyRM+5KZJ52p/3YwvY4ZoGxX3z/FcD0geVfbacNi0SI3YAEhWmzEiNoEImsj3vxcYxRMRATM+ceYj0rWO0CmyAeFYxvG9ndfNoCjc3jLYH1AodJj3sT8BGaltoAglp0rxralQQFhZE2yoggfBI8SrnWj4jbTZfK0lSl5gpKUibWUZiTz9R4VnLODTnC2VKWgpcglOUnIElQ5AjvRzyi8kCnLZGIacQ2hSeyygJzpjQm6ldT1rcy9GKUzvbG1kLfWvKsBaiRKF+H3aB7K2oGcW6mYQtRibQVJSqekqUR59KasetLik5BCEDKkcbak9SaR9v4Zx1altJzZlpCMoMKUkBJgxBymDraR1I9iFip4zTNwXwc7mudZAPRNh8QacMfiMqCelKu7+zHEtoQAEhNyeZOvxmpt/saWcGUic7hCExre6iI5JCjSD7TUJYvspZijjdoh/F58ubKcrZCohF05om+ZQVHQjz+7ZYLimDclDiQZ1yrUkHxuB/N1oFg22kKSsLTcDJEiQDoqZjSI8abGFwtMix56cwRxHjVSE48ikSNiMim49bMcjDsnm2PiT+tewqlJ90RJGt/SvMJhplI4No+U8KXd697E4OEqbWtRIAFkjvEiSTJAkHhVL93G6RguMg/GMrjzh1PkBGvjcf2qFKbEk+ZOn7ig5x7ikpBhK1HRN4HUq156Ci2z0JylfvToSSbCwInnr50Eu20IN2g6lxp1tRhK0qQFCTEpiZSLazSKxs8pbMHKUWjraQPLTyrTkJSGHswkJSpR8gfyrIGtqqJOcgE8x8ibHWsa6kerrdLTyTAA1MT5a1KhoSQDMQSD6elvnVR8glCgfdn9KtxlIIiSbxx5TzrJJGPdVIzKSmwWnN4FJgn4j4U2YBRA4DrzjzpF2XiQziG1KJCSlSJ4aZpPSUi/MijmO3gaSCEpccUBOmQQdLquZ6A14TIdfx0TK/Qfnzqk7tJsH7R8ZMVnGI3zxLi8jTbLWt7uKtPFcDQH7NUMW5jnPefdPRKso9EACiqej9tBxCnkukd/KUj5+sT5E1yw1OYnUiBSRsjBuLfaS6CUgkkkzMAkTPUA0/IWlJGYgDrGvnrRjqV4eEJgveCyVDiEoT5qXBHpVzZOEgSodaH7SeDizFwp5KRrolM8b6jjTPEDyqzCaScvObyXOHcMkpsKXMa3lNX8RjimQKC4vE5pqhAYljKzy6qTXn1zUQVTDAkOM1rdNlK9mnwFY/sfZgxDpSVZQkTpM8h0rXdnkBIE6ACuHr9bgXKMbMAR8eJXiwvt3AcQ20bV3UDSxzFS5xzFJGbGemH5lFH4TJ/o+c7y/EfKtNSe7WV/R6rvL8R8q1Jo92ifuLPc/Lziz9ZeT/wCa4P8A1CK3REFtI6Vg2McyY52dE4hyfAOmts2I+FJF5o25Wo/HxLDD3ZZp90gmeUD5Vly8W19XcyJdW65BJUgBEFYUCIKjHdIBI1B593Tdssy24mYzJUmeFweVK25m5TzSVEvpKCIUkINzxIUFhVrXA156UnBwSDGZyTUA7FZwa2AHMSphQcUsoSpIVKglAuW4iEg+uulH8OvAtwhWKWFWKiuTeDqQ3AggA+fjXsRuUpxIP1lY4yUBX9ZNjY+dQ4fc59TQcbxgKT7oXhWxIkhJGVRmYBFtFCnGvMTZhB9zAKQtSMWkhGZQTmSsqEXCRbOqTIEmYArn6Nt1Gr4hKluIMhsrSUkDRRyzYki56WJFCdpbuYltKUpbYeJSCvM2AVEmIACAkAae8SZ8BWt7u7NDLDTaQEhKQIAgacPOlOQq8RmLk8yzh8PHhWZfSvtKHG8ioLeg5lesmCBYCCedaDvLttGGaJUbmwHEk6Acz0rIN4NqpeAJSMylBSQozmSTYnlMEEfsKxjm43K3ErvhRCAgmSrvLKRBSSAcqoiUkEcJMmKYcMsZZvIGW3OQJ9ONLweStaQF5RPcQm6dIIzCx70np0mjLUiDpoT/AA8jwmKex5EnUcR92C/mCU8UmPgfz/Kkje7EdpineSFZPTX4qI8qO7uY/wBsJESfmP8Ad86V9pvBb6ylUy45YRE5ib8Z+VNxsCPpPMCq0PJl7d7aa3xKk5JEayQBYwY0MEDpflT9h+CYsBJj0FJODGRIAEka/wBqatl4nMkrPG1Z5nYN7Bco7yY7ssK+ZuuED+IhJ+BPpWUtPlKik6WKT4cJ5j9Kf97HAoobFwSVkeEAH/Uql3aOVKMkAzrb4+NaR4nM1TfvJTcbBSCk5ZjTTXiOPGpm1LSoFQBEzKT56GlxG01NkhQlMkW6GxI59R6UVwm0ULgpWCOU0BBEnjC3iU8T3jMWPGJA9POKhxb+RKlG/djyEnz5X50I2ptZlIyzmUdEg8eZP2Y9aCrxy1IgmRoYGvjJMfvwrVUmeqWdgZPrTZdUUpGaVQTqhV4F9Y9ad5wh0xXq2v8ASs0w+KUl1KikZdDfnafjTCqnEzD3Ght1hLiA26FqUqAACDYEzfoKJvpkjpSNss/9SyeSj8UqH5054lyATyB+Vasr059kwds85i0eb6z/AKVUe2hjSgkHQiR+VLWy8Rkaw6v/ADF/0GPjU208YVKN/wBi1W6dbWcrMfaM4xT80JefqyXKGOG9VCTkzynKjDledqMVhmXcatyVe2X+EfOtCwxrN9yXPaq6gfOtEwZr80/ahb1bH5CfSaD/AARCSXBIBN+U3qahStkBTwdzrGhKQbGAB+QonFcF1QKpQkmufFH+sbzfMzrcsgOKjpWoNHu1jn0brJddkk3GvnWxMe7X6Tk7nH8zAtp7JQ5iMQFJBPbO+P8AiK4i9Ne7GEUyns1LzKSJTM6HQdeU0Owt8Xi5v7V3+pVF3D7RjwI+IrcpIUVH4BZhXAYjOcrt4VdPAzr6iaJdiE5APdkwCoSR3iUpzECQSSQTcBOsUL2ikDENEC8f7aIbwLIxDMEiVIBjiCRIPoPQVOjEm5VlQBJW/wDC8MqwzpveFrgAxIsqMvEGTE8jVwYtFgkZQ2E20ABT3RcRbSJAExFVtlqK0985vc96+rbfPxPqajw6yZJJmTeb8adu5qR1LeIbDj6UoSpWQ9pk4D3hJUbCbCZVPeMGxDH9dCUkqGUjUH8uYqlu+O6fFXwUQKh2wkF5CSJBEEG4PfTqOOp9aWeTtjlFC4H2uSp5JWjQKOYx3TwTJ90Zc0wZObkLoe/6VIDSY7QrMlSrQJjKBMmRN548zNPW8py4rChPdBzAxaQMpAMagGlPfK+Jw03ujW+hBHxNaoqAxvmL+C2bGVSp97MlAAhN4AHyueNM6mYubGNNbkCPH9fSpEJBIkfvPVh86/xf1AfK3hRsYtTzKuEKkELH2Tm8QDMHrPxoBs8D64EgQpTa1k8yCBHx+HWmZAkKn7jnwVA9BaljZ3/3FH/6Vf8AuJrcPumP/wAxRG5lqUkEgH8QGtE2Hw21EgxqZ41OhsEwQI5R1pc2oIUsCwjhTOp1GahKe0X7qWTJNk+AmPUknzoC6uTJohjNTQ52jAoThsxYkmAsUAFkHnPrVDFYZKtUg+FjRXG+8fKhKjejPU2RDCOJGYIMCI8OlXFqOsSOmvmKYMGPZI8B8qCq95f4j86FZ65SdFrG/Hh8KYG3QUg5hcDiOVA8V7vpRHAj2aPwj86xuJ6WmXIdQQdCDbxFNu08XkaKjcGBbmowPnSaykZhYaj5imHeL/6U/ja/91FasdiNAyq3iJbbbGqVlU8Lz+tdO4iaqYP3hXsR7x8TXQ0hsGcvUDm5MF2NVFOc6mSbGqy9ao8xB6nU1xXQrmhJhoJLglkOogkd5OniK2PA4awhah4wfmJ+NY1gf8Vv8afmK2jZ+gri6/DjzNWRQZWuR0901CzGDVHvj+X+9d/Ul80+h/WrOE0qeuX/AHTpP9H85SNRk+M//9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4099" name="Picture 4" descr="http://www.thehindu.com/multimedia/dynamic/01805/dtc_1805260f.jpg"/>
          <p:cNvPicPr>
            <a:picLocks noChangeAspect="1" noChangeArrowheads="1"/>
          </p:cNvPicPr>
          <p:nvPr/>
        </p:nvPicPr>
        <p:blipFill>
          <a:blip r:embed="rId2"/>
          <a:srcRect/>
          <a:stretch>
            <a:fillRect/>
          </a:stretch>
        </p:blipFill>
        <p:spPr bwMode="auto">
          <a:xfrm>
            <a:off x="2514600" y="4572000"/>
            <a:ext cx="3505200" cy="2286000"/>
          </a:xfrm>
          <a:prstGeom prst="rect">
            <a:avLst/>
          </a:prstGeom>
          <a:noFill/>
          <a:ln w="9525">
            <a:noFill/>
            <a:miter lim="800000"/>
            <a:headEnd/>
            <a:tailEnd/>
          </a:ln>
        </p:spPr>
      </p:pic>
      <p:pic>
        <p:nvPicPr>
          <p:cNvPr id="4100" name="Picture 6" descr="commercial-transactions"/>
          <p:cNvPicPr>
            <a:picLocks noChangeAspect="1" noChangeArrowheads="1"/>
          </p:cNvPicPr>
          <p:nvPr/>
        </p:nvPicPr>
        <p:blipFill>
          <a:blip r:embed="rId3"/>
          <a:srcRect/>
          <a:stretch>
            <a:fillRect/>
          </a:stretch>
        </p:blipFill>
        <p:spPr bwMode="auto">
          <a:xfrm>
            <a:off x="0" y="4648200"/>
            <a:ext cx="2514600" cy="2209800"/>
          </a:xfrm>
          <a:prstGeom prst="rect">
            <a:avLst/>
          </a:prstGeom>
          <a:noFill/>
          <a:ln w="9525">
            <a:noFill/>
            <a:miter lim="800000"/>
            <a:headEnd/>
            <a:tailEnd/>
          </a:ln>
        </p:spPr>
      </p:pic>
      <p:sp>
        <p:nvSpPr>
          <p:cNvPr id="4101" name="AutoShape 12" descr="http://ntui.org.in/files/reports/DSC01795_thumb.JPG"/>
          <p:cNvSpPr>
            <a:spLocks noChangeAspect="1" noChangeArrowheads="1"/>
          </p:cNvSpPr>
          <p:nvPr/>
        </p:nvSpPr>
        <p:spPr bwMode="auto">
          <a:xfrm>
            <a:off x="155575" y="-1684338"/>
            <a:ext cx="5372100" cy="3514726"/>
          </a:xfrm>
          <a:prstGeom prst="rect">
            <a:avLst/>
          </a:prstGeom>
          <a:noFill/>
          <a:ln w="9525">
            <a:noFill/>
            <a:miter lim="800000"/>
            <a:headEnd/>
            <a:tailEnd/>
          </a:ln>
        </p:spPr>
        <p:txBody>
          <a:bodyPr/>
          <a:lstStyle/>
          <a:p>
            <a:endParaRPr lang="en-US"/>
          </a:p>
        </p:txBody>
      </p:sp>
      <p:sp>
        <p:nvSpPr>
          <p:cNvPr id="4102" name="AutoShape 14" descr="http://ntui.org.in/files/reports/DSC01795_thumb.JPG"/>
          <p:cNvSpPr>
            <a:spLocks noChangeAspect="1" noChangeArrowheads="1"/>
          </p:cNvSpPr>
          <p:nvPr/>
        </p:nvSpPr>
        <p:spPr bwMode="auto">
          <a:xfrm>
            <a:off x="155575" y="-1684338"/>
            <a:ext cx="5372100" cy="3514726"/>
          </a:xfrm>
          <a:prstGeom prst="rect">
            <a:avLst/>
          </a:prstGeom>
          <a:noFill/>
          <a:ln w="9525">
            <a:noFill/>
            <a:miter lim="800000"/>
            <a:headEnd/>
            <a:tailEnd/>
          </a:ln>
        </p:spPr>
        <p:txBody>
          <a:bodyPr/>
          <a:lstStyle/>
          <a:p>
            <a:endParaRPr lang="en-US"/>
          </a:p>
        </p:txBody>
      </p:sp>
      <p:pic>
        <p:nvPicPr>
          <p:cNvPr id="4103" name="Picture 16" descr="http://ntui.org.in/files/reports/DSC01795_thumb.JPG"/>
          <p:cNvPicPr>
            <a:picLocks noChangeAspect="1" noChangeArrowheads="1"/>
          </p:cNvPicPr>
          <p:nvPr/>
        </p:nvPicPr>
        <p:blipFill>
          <a:blip r:embed="rId4"/>
          <a:srcRect/>
          <a:stretch>
            <a:fillRect/>
          </a:stretch>
        </p:blipFill>
        <p:spPr bwMode="auto">
          <a:xfrm>
            <a:off x="0" y="2286000"/>
            <a:ext cx="2514600" cy="2285999"/>
          </a:xfrm>
          <a:prstGeom prst="rect">
            <a:avLst/>
          </a:prstGeom>
          <a:noFill/>
          <a:ln w="9525">
            <a:noFill/>
            <a:miter lim="800000"/>
            <a:headEnd/>
            <a:tailEnd/>
          </a:ln>
        </p:spPr>
      </p:pic>
      <p:pic>
        <p:nvPicPr>
          <p:cNvPr id="4104" name="Picture 18" descr="http://t2.gstatic.com/images?q=tbn:ANd9GcTsZfCX0-6EDI8wMd4sIuDdOiEjO6TJaOG2C05WHwi6yDh3rLvSoA"/>
          <p:cNvPicPr>
            <a:picLocks noChangeAspect="1" noChangeArrowheads="1"/>
          </p:cNvPicPr>
          <p:nvPr/>
        </p:nvPicPr>
        <p:blipFill>
          <a:blip r:embed="rId5"/>
          <a:srcRect/>
          <a:stretch>
            <a:fillRect/>
          </a:stretch>
        </p:blipFill>
        <p:spPr bwMode="auto">
          <a:xfrm>
            <a:off x="5791200" y="0"/>
            <a:ext cx="3352800" cy="2209800"/>
          </a:xfrm>
          <a:prstGeom prst="rect">
            <a:avLst/>
          </a:prstGeom>
          <a:noFill/>
          <a:ln w="9525">
            <a:noFill/>
            <a:miter lim="800000"/>
            <a:headEnd/>
            <a:tailEnd/>
          </a:ln>
        </p:spPr>
      </p:pic>
      <p:pic>
        <p:nvPicPr>
          <p:cNvPr id="4106" name="Picture 2" descr="http://4.bp.blogspot.com/-S9ot9FocYh0/UZ9Hb7dZB_I/AAAAAAAALnU/TSnV5vhI4yY/s640/otti+tailor.jpg"/>
          <p:cNvPicPr>
            <a:picLocks noChangeAspect="1" noChangeArrowheads="1"/>
          </p:cNvPicPr>
          <p:nvPr/>
        </p:nvPicPr>
        <p:blipFill>
          <a:blip r:embed="rId6"/>
          <a:srcRect/>
          <a:stretch>
            <a:fillRect/>
          </a:stretch>
        </p:blipFill>
        <p:spPr bwMode="auto">
          <a:xfrm>
            <a:off x="0" y="0"/>
            <a:ext cx="2819400" cy="2239963"/>
          </a:xfrm>
          <a:prstGeom prst="rect">
            <a:avLst/>
          </a:prstGeom>
          <a:noFill/>
          <a:ln w="9525">
            <a:noFill/>
            <a:miter lim="800000"/>
            <a:headEnd/>
            <a:tailEnd/>
          </a:ln>
        </p:spPr>
      </p:pic>
      <p:pic>
        <p:nvPicPr>
          <p:cNvPr id="4107" name="Picture 4" descr="http://i3.ytimg.com/vi/fALl3p4-PNc/0.jpg"/>
          <p:cNvPicPr>
            <a:picLocks noChangeAspect="1" noChangeArrowheads="1"/>
          </p:cNvPicPr>
          <p:nvPr/>
        </p:nvPicPr>
        <p:blipFill>
          <a:blip r:embed="rId7"/>
          <a:srcRect/>
          <a:stretch>
            <a:fillRect/>
          </a:stretch>
        </p:blipFill>
        <p:spPr bwMode="auto">
          <a:xfrm>
            <a:off x="2819400" y="381000"/>
            <a:ext cx="2971800" cy="1828800"/>
          </a:xfrm>
          <a:prstGeom prst="rect">
            <a:avLst/>
          </a:prstGeom>
          <a:noFill/>
          <a:ln w="9525">
            <a:noFill/>
            <a:miter lim="800000"/>
            <a:headEnd/>
            <a:tailEnd/>
          </a:ln>
        </p:spPr>
      </p:pic>
      <p:pic>
        <p:nvPicPr>
          <p:cNvPr id="4108" name="Picture 6" descr="https://encrypted-tbn2.gstatic.com/images?q=tbn:ANd9GcSEbpp-nD25m0HwmfL6jIFBJvz2G6GFI7-ua1m193lkJypEQKaVKTyw7Gz8"/>
          <p:cNvPicPr>
            <a:picLocks noChangeAspect="1" noChangeArrowheads="1"/>
          </p:cNvPicPr>
          <p:nvPr/>
        </p:nvPicPr>
        <p:blipFill>
          <a:blip r:embed="rId8"/>
          <a:srcRect/>
          <a:stretch>
            <a:fillRect/>
          </a:stretch>
        </p:blipFill>
        <p:spPr bwMode="auto">
          <a:xfrm>
            <a:off x="2819400" y="0"/>
            <a:ext cx="2971800" cy="533400"/>
          </a:xfrm>
          <a:prstGeom prst="rect">
            <a:avLst/>
          </a:prstGeom>
          <a:noFill/>
          <a:ln w="9525">
            <a:noFill/>
            <a:miter lim="800000"/>
            <a:headEnd/>
            <a:tailEnd/>
          </a:ln>
        </p:spPr>
      </p:pic>
      <p:pic>
        <p:nvPicPr>
          <p:cNvPr id="4109" name="Picture 8" descr="https://encrypted-tbn1.gstatic.com/images?q=tbn:ANd9GcRt60XM6MvtBX-d38N-62KT_N1vLNWQk7kOEB_XsmU_q9wDAQM8"/>
          <p:cNvPicPr>
            <a:picLocks noChangeAspect="1" noChangeArrowheads="1"/>
          </p:cNvPicPr>
          <p:nvPr/>
        </p:nvPicPr>
        <p:blipFill>
          <a:blip r:embed="rId9"/>
          <a:srcRect/>
          <a:stretch>
            <a:fillRect/>
          </a:stretch>
        </p:blipFill>
        <p:spPr bwMode="auto">
          <a:xfrm>
            <a:off x="2514600" y="2286000"/>
            <a:ext cx="3352800" cy="2286000"/>
          </a:xfrm>
          <a:prstGeom prst="rect">
            <a:avLst/>
          </a:prstGeom>
          <a:noFill/>
          <a:ln w="9525">
            <a:noFill/>
            <a:miter lim="800000"/>
            <a:headEnd/>
            <a:tailEnd/>
          </a:ln>
        </p:spPr>
      </p:pic>
      <p:pic>
        <p:nvPicPr>
          <p:cNvPr id="4110" name="Picture 10" descr="http://t2.gstatic.com/images?q=tbn:ANd9GcRvpIrjbU_UVZ7X4xlezgdzTVsUrZ_FrM-c5IMJ9o_HxHIBb0ta"/>
          <p:cNvPicPr>
            <a:picLocks noChangeAspect="1" noChangeArrowheads="1"/>
          </p:cNvPicPr>
          <p:nvPr/>
        </p:nvPicPr>
        <p:blipFill>
          <a:blip r:embed="rId10"/>
          <a:srcRect/>
          <a:stretch>
            <a:fillRect/>
          </a:stretch>
        </p:blipFill>
        <p:spPr bwMode="auto">
          <a:xfrm>
            <a:off x="5867400" y="2286000"/>
            <a:ext cx="3276600" cy="2362200"/>
          </a:xfrm>
          <a:prstGeom prst="rect">
            <a:avLst/>
          </a:prstGeom>
          <a:noFill/>
          <a:ln w="9525">
            <a:noFill/>
            <a:miter lim="800000"/>
            <a:headEnd/>
            <a:tailEnd/>
          </a:ln>
        </p:spPr>
      </p:pic>
      <p:pic>
        <p:nvPicPr>
          <p:cNvPr id="4111" name="Picture 12" descr="http://3.bp.blogspot.com/_4FLaPQg3BfA/SEZ2ysDEixI/AAAAAAAAAAM/FeMQy_AFqB0/s320/business_901182363.jpg"/>
          <p:cNvPicPr>
            <a:picLocks noChangeAspect="1" noChangeArrowheads="1"/>
          </p:cNvPicPr>
          <p:nvPr/>
        </p:nvPicPr>
        <p:blipFill>
          <a:blip r:embed="rId11"/>
          <a:srcRect/>
          <a:stretch>
            <a:fillRect/>
          </a:stretch>
        </p:blipFill>
        <p:spPr bwMode="auto">
          <a:xfrm>
            <a:off x="5867400" y="4724400"/>
            <a:ext cx="32766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lstStyle/>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r>
              <a:rPr lang="en-US" dirty="0" smtClean="0"/>
              <a:t>An attempt to learn the contract law by reading the Indian Contract Act, 1872 is illogical. </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r>
              <a:rPr lang="en-US" dirty="0" smtClean="0"/>
              <a:t>This will only tell us what the book says, that is, what the law has come to be.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3200400" cy="1554162"/>
          </a:xfrm>
        </p:spPr>
        <p:txBody>
          <a:bodyPr>
            <a:normAutofit fontScale="90000"/>
          </a:bodyPr>
          <a:lstStyle/>
          <a:p>
            <a:r>
              <a:rPr lang="en-US" sz="4000" b="1" dirty="0" smtClean="0">
                <a:solidFill>
                  <a:srgbClr val="FF0000"/>
                </a:solidFill>
              </a:rPr>
              <a:t>Scope of the Indian Contract Act</a:t>
            </a:r>
          </a:p>
        </p:txBody>
      </p:sp>
      <p:sp>
        <p:nvSpPr>
          <p:cNvPr id="7171" name="Content Placeholder 2"/>
          <p:cNvSpPr>
            <a:spLocks noGrp="1"/>
          </p:cNvSpPr>
          <p:nvPr>
            <p:ph idx="1"/>
          </p:nvPr>
        </p:nvSpPr>
        <p:spPr>
          <a:xfrm>
            <a:off x="457200" y="2209800"/>
            <a:ext cx="8229600" cy="4648200"/>
          </a:xfrm>
        </p:spPr>
        <p:txBody>
          <a:bodyPr/>
          <a:lstStyle/>
          <a:p>
            <a:pPr>
              <a:buFont typeface="Wingdings" pitchFamily="2" charset="2"/>
              <a:buChar char="ü"/>
            </a:pPr>
            <a:r>
              <a:rPr lang="en-US" sz="2300" smtClean="0"/>
              <a:t>The Indian Contract Act was passed and implemented to </a:t>
            </a:r>
            <a:r>
              <a:rPr lang="en-US" sz="2300" smtClean="0">
                <a:solidFill>
                  <a:srgbClr val="FF0000"/>
                </a:solidFill>
              </a:rPr>
              <a:t>control </a:t>
            </a:r>
            <a:r>
              <a:rPr lang="en-US" sz="2300" smtClean="0"/>
              <a:t>various kinds of commercial and business contracts. </a:t>
            </a:r>
          </a:p>
          <a:p>
            <a:pPr>
              <a:buFontTx/>
              <a:buNone/>
            </a:pPr>
            <a:endParaRPr lang="en-US" sz="2300" smtClean="0"/>
          </a:p>
          <a:p>
            <a:pPr>
              <a:buFont typeface="Wingdings" pitchFamily="2" charset="2"/>
              <a:buChar char="ü"/>
            </a:pPr>
            <a:r>
              <a:rPr lang="en-US" sz="2300" smtClean="0"/>
              <a:t>The preamble of the Contract Act states where it is expedient to </a:t>
            </a:r>
            <a:r>
              <a:rPr lang="en-US" sz="2300" smtClean="0">
                <a:solidFill>
                  <a:srgbClr val="FF0000"/>
                </a:solidFill>
              </a:rPr>
              <a:t>define and amend </a:t>
            </a:r>
            <a:r>
              <a:rPr lang="en-US" sz="2300" smtClean="0"/>
              <a:t>certain parts of the law relating to contracts. </a:t>
            </a:r>
          </a:p>
          <a:p>
            <a:pPr>
              <a:buFontTx/>
              <a:buNone/>
            </a:pPr>
            <a:endParaRPr lang="en-US" sz="2300" smtClean="0"/>
          </a:p>
          <a:p>
            <a:pPr>
              <a:buFont typeface="Wingdings" pitchFamily="2" charset="2"/>
              <a:buChar char="ü"/>
            </a:pPr>
            <a:r>
              <a:rPr lang="en-US" sz="2300" smtClean="0"/>
              <a:t>Therefore, this act is </a:t>
            </a:r>
            <a:r>
              <a:rPr lang="en-US" sz="2300" smtClean="0">
                <a:solidFill>
                  <a:srgbClr val="FF0000"/>
                </a:solidFill>
              </a:rPr>
              <a:t>not a complete code </a:t>
            </a:r>
            <a:r>
              <a:rPr lang="en-US" sz="2300" smtClean="0"/>
              <a:t>of contracts. </a:t>
            </a:r>
          </a:p>
          <a:p>
            <a:pPr>
              <a:buFontTx/>
              <a:buNone/>
            </a:pPr>
            <a:endParaRPr lang="en-US" sz="2300" smtClean="0"/>
          </a:p>
          <a:p>
            <a:pPr>
              <a:buFont typeface="Wingdings" pitchFamily="2" charset="2"/>
              <a:buChar char="ü"/>
            </a:pPr>
            <a:r>
              <a:rPr lang="en-US" sz="2300" smtClean="0"/>
              <a:t>It </a:t>
            </a:r>
            <a:r>
              <a:rPr lang="en-US" sz="2300" smtClean="0">
                <a:solidFill>
                  <a:srgbClr val="FF0000"/>
                </a:solidFill>
              </a:rPr>
              <a:t>deals</a:t>
            </a:r>
            <a:r>
              <a:rPr lang="en-US" sz="2300" smtClean="0"/>
              <a:t> with general principles of the Law of Contract and Special Contract</a:t>
            </a:r>
          </a:p>
        </p:txBody>
      </p:sp>
      <p:pic>
        <p:nvPicPr>
          <p:cNvPr id="7172" name="Picture 5" descr="http://ccc-firm.com/images/scope.jpg"/>
          <p:cNvPicPr>
            <a:picLocks noChangeAspect="1" noChangeArrowheads="1"/>
          </p:cNvPicPr>
          <p:nvPr/>
        </p:nvPicPr>
        <p:blipFill>
          <a:blip r:embed="rId2"/>
          <a:srcRect/>
          <a:stretch>
            <a:fillRect/>
          </a:stretch>
        </p:blipFill>
        <p:spPr bwMode="auto">
          <a:xfrm>
            <a:off x="4648200" y="76200"/>
            <a:ext cx="32385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304800"/>
            <a:ext cx="8229600" cy="6248400"/>
          </a:xfrm>
        </p:spPr>
        <p:txBody>
          <a:bodyPr/>
          <a:lstStyle/>
          <a:p>
            <a:pPr>
              <a:buFont typeface="Wingdings" pitchFamily="2" charset="2"/>
              <a:buChar char="ü"/>
            </a:pPr>
            <a:r>
              <a:rPr lang="en-US" sz="2400" smtClean="0"/>
              <a:t>The Contract Act came into </a:t>
            </a:r>
            <a:r>
              <a:rPr lang="en-US" sz="2400" smtClean="0">
                <a:solidFill>
                  <a:srgbClr val="FF0000"/>
                </a:solidFill>
              </a:rPr>
              <a:t>force</a:t>
            </a:r>
            <a:r>
              <a:rPr lang="en-US" sz="2400" smtClean="0"/>
              <a:t> on 1 September 1872. </a:t>
            </a:r>
          </a:p>
          <a:p>
            <a:pPr>
              <a:buFont typeface="Wingdings" pitchFamily="2" charset="2"/>
              <a:buChar char="ü"/>
            </a:pPr>
            <a:endParaRPr lang="en-US" sz="2400" smtClean="0"/>
          </a:p>
          <a:p>
            <a:pPr>
              <a:buFont typeface="Wingdings" pitchFamily="2" charset="2"/>
              <a:buChar char="ü"/>
            </a:pPr>
            <a:r>
              <a:rPr lang="en-US" sz="2400" smtClean="0"/>
              <a:t>The act is </a:t>
            </a:r>
            <a:r>
              <a:rPr lang="en-US" sz="2400" smtClean="0">
                <a:solidFill>
                  <a:srgbClr val="FF0000"/>
                </a:solidFill>
              </a:rPr>
              <a:t>applicable</a:t>
            </a:r>
            <a:r>
              <a:rPr lang="en-US" sz="2400" smtClean="0"/>
              <a:t> to the whole of India except for the state of Jammu and Kashmir (because of article 370 of the Indian Constitution)</a:t>
            </a:r>
          </a:p>
          <a:p>
            <a:pPr>
              <a:buFont typeface="Wingdings" pitchFamily="2" charset="2"/>
              <a:buChar char="ü"/>
            </a:pPr>
            <a:endParaRPr lang="en-US" sz="2400" smtClean="0"/>
          </a:p>
          <a:p>
            <a:pPr>
              <a:buFont typeface="Wingdings" pitchFamily="2" charset="2"/>
              <a:buChar char="ü"/>
            </a:pPr>
            <a:r>
              <a:rPr lang="en-US" sz="2400" smtClean="0"/>
              <a:t>The law of contract </a:t>
            </a:r>
            <a:r>
              <a:rPr lang="en-US" sz="2400" smtClean="0">
                <a:solidFill>
                  <a:srgbClr val="00B050"/>
                </a:solidFill>
              </a:rPr>
              <a:t>creates</a:t>
            </a:r>
            <a:r>
              <a:rPr lang="en-US" sz="2400" smtClean="0"/>
              <a:t> </a:t>
            </a:r>
            <a:r>
              <a:rPr lang="en-US" sz="2400" i="1" smtClean="0">
                <a:solidFill>
                  <a:srgbClr val="FF0000"/>
                </a:solidFill>
              </a:rPr>
              <a:t>jus in personam</a:t>
            </a:r>
            <a:r>
              <a:rPr lang="en-US" sz="2400" smtClean="0">
                <a:solidFill>
                  <a:srgbClr val="FF0000"/>
                </a:solidFill>
              </a:rPr>
              <a:t> </a:t>
            </a:r>
            <a:r>
              <a:rPr lang="en-US" sz="2400" smtClean="0">
                <a:solidFill>
                  <a:srgbClr val="00B050"/>
                </a:solidFill>
              </a:rPr>
              <a:t>and not </a:t>
            </a:r>
            <a:r>
              <a:rPr lang="en-US" sz="2400" i="1" smtClean="0">
                <a:solidFill>
                  <a:srgbClr val="FF0000"/>
                </a:solidFill>
              </a:rPr>
              <a:t>jus in rem. </a:t>
            </a:r>
          </a:p>
          <a:p>
            <a:pPr>
              <a:buFont typeface="Wingdings" pitchFamily="2" charset="2"/>
              <a:buChar char="ü"/>
            </a:pPr>
            <a:endParaRPr lang="en-US" sz="2400" i="1" smtClean="0"/>
          </a:p>
          <a:p>
            <a:pPr>
              <a:buFont typeface="Wingdings" pitchFamily="2" charset="2"/>
              <a:buChar char="ü"/>
            </a:pPr>
            <a:r>
              <a:rPr lang="en-US" sz="2400" i="1" smtClean="0"/>
              <a:t>Jus in personam</a:t>
            </a:r>
            <a:r>
              <a:rPr lang="en-US" sz="2400" smtClean="0"/>
              <a:t> means personal rights—the rights against a person or a party with whom you have entered into a contract. </a:t>
            </a:r>
          </a:p>
          <a:p>
            <a:pPr>
              <a:buFont typeface="Wingdings" pitchFamily="2" charset="2"/>
              <a:buChar char="ü"/>
            </a:pPr>
            <a:endParaRPr lang="en-US" sz="2400" smtClean="0"/>
          </a:p>
          <a:p>
            <a:pPr>
              <a:buFont typeface="Wingdings" pitchFamily="2" charset="2"/>
              <a:buChar char="ü"/>
            </a:pPr>
            <a:r>
              <a:rPr lang="en-US" sz="2400" smtClean="0"/>
              <a:t>Therefore, it can be said that </a:t>
            </a:r>
            <a:r>
              <a:rPr lang="en-US" sz="2400" i="1" smtClean="0"/>
              <a:t>jus in personam</a:t>
            </a:r>
            <a:r>
              <a:rPr lang="en-US" sz="2400" smtClean="0"/>
              <a:t> provides the right to a contracting party to claim against another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304800"/>
            <a:ext cx="8229600" cy="6172200"/>
          </a:xfrm>
        </p:spPr>
        <p:txBody>
          <a:bodyPr/>
          <a:lstStyle/>
          <a:p>
            <a:pPr>
              <a:buFont typeface="Wingdings" pitchFamily="2" charset="2"/>
              <a:buChar char="ü"/>
            </a:pPr>
            <a:r>
              <a:rPr lang="en-US" smtClean="0"/>
              <a:t>The Contract Act only </a:t>
            </a:r>
            <a:r>
              <a:rPr lang="en-US" smtClean="0">
                <a:solidFill>
                  <a:srgbClr val="FF0000"/>
                </a:solidFill>
              </a:rPr>
              <a:t>provides</a:t>
            </a:r>
            <a:r>
              <a:rPr lang="en-US" smtClean="0"/>
              <a:t> rules and regulations for the purpose of contract. </a:t>
            </a:r>
          </a:p>
          <a:p>
            <a:pPr>
              <a:buFont typeface="Wingdings" pitchFamily="2" charset="2"/>
              <a:buChar char="ü"/>
            </a:pPr>
            <a:endParaRPr lang="en-US" smtClean="0"/>
          </a:p>
          <a:p>
            <a:pPr>
              <a:buFont typeface="Wingdings" pitchFamily="2" charset="2"/>
              <a:buChar char="ü"/>
            </a:pPr>
            <a:r>
              <a:rPr lang="en-US" smtClean="0"/>
              <a:t>It </a:t>
            </a:r>
            <a:r>
              <a:rPr lang="en-US" smtClean="0">
                <a:solidFill>
                  <a:srgbClr val="FF0000"/>
                </a:solidFill>
              </a:rPr>
              <a:t>does not </a:t>
            </a:r>
            <a:r>
              <a:rPr lang="en-US" smtClean="0"/>
              <a:t>list any rights and liabilities between parties to the contract. </a:t>
            </a:r>
          </a:p>
          <a:p>
            <a:pPr>
              <a:buFont typeface="Wingdings" pitchFamily="2" charset="2"/>
              <a:buChar char="ü"/>
            </a:pPr>
            <a:endParaRPr lang="en-US" smtClean="0"/>
          </a:p>
          <a:p>
            <a:pPr>
              <a:buFont typeface="Wingdings" pitchFamily="2" charset="2"/>
              <a:buChar char="ü"/>
            </a:pPr>
            <a:r>
              <a:rPr lang="en-US" smtClean="0"/>
              <a:t>Rights and liabilities and their manner of performance are </a:t>
            </a:r>
            <a:r>
              <a:rPr lang="en-US" smtClean="0">
                <a:solidFill>
                  <a:srgbClr val="FF0000"/>
                </a:solidFill>
              </a:rPr>
              <a:t>decided by the parties </a:t>
            </a:r>
            <a:r>
              <a:rPr lang="en-US" smtClean="0"/>
              <a:t>themselves under the contract but it is within the purview of the act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sz="4000" b="1" dirty="0" smtClean="0">
                <a:solidFill>
                  <a:srgbClr val="FF0000"/>
                </a:solidFill>
              </a:rPr>
              <a:t>Understanding </a:t>
            </a:r>
            <a:br>
              <a:rPr lang="en-US" sz="4000" b="1" dirty="0" smtClean="0">
                <a:solidFill>
                  <a:srgbClr val="FF0000"/>
                </a:solidFill>
              </a:rPr>
            </a:br>
            <a:r>
              <a:rPr lang="en-US" sz="4000" b="1" i="1" dirty="0" smtClean="0">
                <a:solidFill>
                  <a:srgbClr val="FF0000"/>
                </a:solidFill>
              </a:rPr>
              <a:t>Jus in Rem – Jus in Personam</a:t>
            </a:r>
            <a:endParaRPr lang="en-US" sz="4000" b="1" dirty="0" smtClean="0">
              <a:solidFill>
                <a:srgbClr val="FF0000"/>
              </a:solidFill>
            </a:endParaRPr>
          </a:p>
        </p:txBody>
      </p:sp>
      <p:sp>
        <p:nvSpPr>
          <p:cNvPr id="10243" name="Content Placeholder 2"/>
          <p:cNvSpPr>
            <a:spLocks noGrp="1"/>
          </p:cNvSpPr>
          <p:nvPr>
            <p:ph idx="1"/>
          </p:nvPr>
        </p:nvSpPr>
        <p:spPr>
          <a:xfrm>
            <a:off x="457200" y="1981200"/>
            <a:ext cx="8229600" cy="4648200"/>
          </a:xfrm>
        </p:spPr>
        <p:txBody>
          <a:bodyPr/>
          <a:lstStyle/>
          <a:p>
            <a:r>
              <a:rPr lang="en-US" sz="2700" smtClean="0"/>
              <a:t>A sells his car to B for 1 lakh. A has a right to recover the price of the car from B. The right of A is a right in personam, i.e., against a particular person B. This is </a:t>
            </a:r>
            <a:r>
              <a:rPr lang="en-US" sz="2700" i="1" smtClean="0"/>
              <a:t>jus in personam</a:t>
            </a:r>
            <a:r>
              <a:rPr lang="en-US" sz="2700" smtClean="0"/>
              <a:t>.</a:t>
            </a:r>
          </a:p>
          <a:p>
            <a:endParaRPr lang="en-US" sz="2700" smtClean="0"/>
          </a:p>
          <a:p>
            <a:r>
              <a:rPr lang="en-US" sz="2700" smtClean="0"/>
              <a:t>B buys a car and becomes the owner of the car. He has a right to have a quiet possession of the car and enjoy it against the whole world. Nobody in the world can disturb him in his right. The right of B is </a:t>
            </a:r>
            <a:r>
              <a:rPr lang="en-US" sz="2700" i="1" smtClean="0"/>
              <a:t>jus in rem</a:t>
            </a:r>
            <a:r>
              <a:rPr lang="en-US" sz="2700" smtClean="0"/>
              <a:t>, i.e., the right against the whole world.</a:t>
            </a:r>
          </a:p>
          <a:p>
            <a:pPr>
              <a:buFontTx/>
              <a:buNone/>
            </a:pPr>
            <a:endParaRPr lang="en-US" sz="27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b="1" dirty="0" smtClean="0">
                <a:solidFill>
                  <a:srgbClr val="FF0000"/>
                </a:solidFill>
              </a:rPr>
              <a:t>SOURCES</a:t>
            </a:r>
          </a:p>
        </p:txBody>
      </p:sp>
      <p:sp>
        <p:nvSpPr>
          <p:cNvPr id="11267" name="Rectangle 3"/>
          <p:cNvSpPr>
            <a:spLocks noGrp="1" noChangeArrowheads="1"/>
          </p:cNvSpPr>
          <p:nvPr>
            <p:ph type="body" idx="1"/>
          </p:nvPr>
        </p:nvSpPr>
        <p:spPr>
          <a:xfrm>
            <a:off x="457200" y="1600200"/>
            <a:ext cx="8382000" cy="4525963"/>
          </a:xfrm>
        </p:spPr>
        <p:txBody>
          <a:bodyPr/>
          <a:lstStyle/>
          <a:p>
            <a:pPr eaLnBrk="1" hangingPunct="1"/>
            <a:endParaRPr lang="en-US" smtClean="0"/>
          </a:p>
          <a:p>
            <a:pPr eaLnBrk="1" hangingPunct="1"/>
            <a:endParaRPr lang="en-US" smtClean="0"/>
          </a:p>
        </p:txBody>
      </p:sp>
      <p:sp>
        <p:nvSpPr>
          <p:cNvPr id="11268" name="Line 4"/>
          <p:cNvSpPr>
            <a:spLocks noChangeShapeType="1"/>
          </p:cNvSpPr>
          <p:nvPr/>
        </p:nvSpPr>
        <p:spPr bwMode="auto">
          <a:xfrm>
            <a:off x="838200" y="1676400"/>
            <a:ext cx="6629400" cy="0"/>
          </a:xfrm>
          <a:prstGeom prst="line">
            <a:avLst/>
          </a:prstGeom>
          <a:noFill/>
          <a:ln w="9525">
            <a:solidFill>
              <a:schemeClr val="tx1"/>
            </a:solidFill>
            <a:round/>
            <a:headEnd/>
            <a:tailEnd/>
          </a:ln>
        </p:spPr>
        <p:txBody>
          <a:bodyPr/>
          <a:lstStyle/>
          <a:p>
            <a:endParaRPr lang="en-US"/>
          </a:p>
        </p:txBody>
      </p:sp>
      <p:sp>
        <p:nvSpPr>
          <p:cNvPr id="11269" name="Line 5"/>
          <p:cNvSpPr>
            <a:spLocks noChangeShapeType="1"/>
          </p:cNvSpPr>
          <p:nvPr/>
        </p:nvSpPr>
        <p:spPr bwMode="auto">
          <a:xfrm>
            <a:off x="1295400" y="1676400"/>
            <a:ext cx="0" cy="533400"/>
          </a:xfrm>
          <a:prstGeom prst="line">
            <a:avLst/>
          </a:prstGeom>
          <a:noFill/>
          <a:ln w="9525">
            <a:solidFill>
              <a:schemeClr val="tx1"/>
            </a:solidFill>
            <a:round/>
            <a:headEnd/>
            <a:tailEnd type="triangle" w="med" len="med"/>
          </a:ln>
        </p:spPr>
        <p:txBody>
          <a:bodyPr/>
          <a:lstStyle/>
          <a:p>
            <a:endParaRPr lang="en-US"/>
          </a:p>
        </p:txBody>
      </p:sp>
      <p:sp>
        <p:nvSpPr>
          <p:cNvPr id="11270" name="Text Box 6"/>
          <p:cNvSpPr txBox="1">
            <a:spLocks noChangeArrowheads="1"/>
          </p:cNvSpPr>
          <p:nvPr/>
        </p:nvSpPr>
        <p:spPr bwMode="auto">
          <a:xfrm>
            <a:off x="304800" y="2895600"/>
            <a:ext cx="8534400" cy="1323975"/>
          </a:xfrm>
          <a:prstGeom prst="rect">
            <a:avLst/>
          </a:prstGeom>
          <a:noFill/>
          <a:ln w="9525">
            <a:noFill/>
            <a:miter lim="800000"/>
            <a:headEnd/>
            <a:tailEnd/>
          </a:ln>
        </p:spPr>
        <p:txBody>
          <a:bodyPr>
            <a:spAutoFit/>
          </a:bodyPr>
          <a:lstStyle/>
          <a:p>
            <a:pPr>
              <a:spcBef>
                <a:spcPct val="50000"/>
              </a:spcBef>
            </a:pPr>
            <a:r>
              <a:rPr lang="en-US" sz="2000"/>
              <a:t>ENGLISH </a:t>
            </a:r>
          </a:p>
          <a:p>
            <a:pPr>
              <a:spcBef>
                <a:spcPct val="50000"/>
              </a:spcBef>
            </a:pPr>
            <a:r>
              <a:rPr lang="en-US" sz="2000"/>
              <a:t>MERCANTILE     INDIAN STATUTE        JUDICIAL                CUSTOMS &amp;</a:t>
            </a:r>
          </a:p>
          <a:p>
            <a:pPr>
              <a:spcBef>
                <a:spcPct val="50000"/>
              </a:spcBef>
            </a:pPr>
            <a:r>
              <a:rPr lang="en-US" sz="2000"/>
              <a:t>      LAW                          LAW                   DECISIONS               USAGES</a:t>
            </a:r>
          </a:p>
        </p:txBody>
      </p:sp>
      <p:sp>
        <p:nvSpPr>
          <p:cNvPr id="11271" name="Line 7"/>
          <p:cNvSpPr>
            <a:spLocks noChangeShapeType="1"/>
          </p:cNvSpPr>
          <p:nvPr/>
        </p:nvSpPr>
        <p:spPr bwMode="auto">
          <a:xfrm>
            <a:off x="3048000" y="1676400"/>
            <a:ext cx="0" cy="533400"/>
          </a:xfrm>
          <a:prstGeom prst="line">
            <a:avLst/>
          </a:prstGeom>
          <a:noFill/>
          <a:ln w="9525">
            <a:solidFill>
              <a:schemeClr val="tx1"/>
            </a:solidFill>
            <a:round/>
            <a:headEnd/>
            <a:tailEnd type="triangle" w="med" len="med"/>
          </a:ln>
        </p:spPr>
        <p:txBody>
          <a:bodyPr/>
          <a:lstStyle/>
          <a:p>
            <a:endParaRPr lang="en-US"/>
          </a:p>
        </p:txBody>
      </p:sp>
      <p:sp>
        <p:nvSpPr>
          <p:cNvPr id="11272" name="Line 8"/>
          <p:cNvSpPr>
            <a:spLocks noChangeShapeType="1"/>
          </p:cNvSpPr>
          <p:nvPr/>
        </p:nvSpPr>
        <p:spPr bwMode="auto">
          <a:xfrm>
            <a:off x="5029200" y="1676400"/>
            <a:ext cx="0" cy="457200"/>
          </a:xfrm>
          <a:prstGeom prst="line">
            <a:avLst/>
          </a:prstGeom>
          <a:noFill/>
          <a:ln w="9525">
            <a:solidFill>
              <a:schemeClr val="tx1"/>
            </a:solidFill>
            <a:round/>
            <a:headEnd/>
            <a:tailEnd type="triangle" w="med" len="med"/>
          </a:ln>
        </p:spPr>
        <p:txBody>
          <a:bodyPr/>
          <a:lstStyle/>
          <a:p>
            <a:endParaRPr lang="en-US"/>
          </a:p>
        </p:txBody>
      </p:sp>
      <p:sp>
        <p:nvSpPr>
          <p:cNvPr id="11273" name="Line 9"/>
          <p:cNvSpPr>
            <a:spLocks noChangeShapeType="1"/>
          </p:cNvSpPr>
          <p:nvPr/>
        </p:nvSpPr>
        <p:spPr bwMode="auto">
          <a:xfrm>
            <a:off x="7086600" y="1676400"/>
            <a:ext cx="0" cy="457200"/>
          </a:xfrm>
          <a:prstGeom prst="line">
            <a:avLst/>
          </a:prstGeom>
          <a:noFill/>
          <a:ln w="9525">
            <a:solidFill>
              <a:schemeClr val="tx1"/>
            </a:solidFill>
            <a:round/>
            <a:headEnd/>
            <a:tailEnd type="triangle" w="med" len="med"/>
          </a:ln>
        </p:spPr>
        <p:txBody>
          <a:bodyPr/>
          <a:lstStyle/>
          <a:p>
            <a:endParaRPr lang="en-US"/>
          </a:p>
        </p:txBody>
      </p:sp>
      <p:pic>
        <p:nvPicPr>
          <p:cNvPr id="11274" name="Picture 11" descr="https://www.middleeastmonitor.com/monthlydigest/feb10/tzipi-livni-british-law.gif"/>
          <p:cNvPicPr>
            <a:picLocks noChangeAspect="1" noChangeArrowheads="1"/>
          </p:cNvPicPr>
          <p:nvPr/>
        </p:nvPicPr>
        <p:blipFill>
          <a:blip r:embed="rId2"/>
          <a:srcRect/>
          <a:stretch>
            <a:fillRect/>
          </a:stretch>
        </p:blipFill>
        <p:spPr bwMode="auto">
          <a:xfrm>
            <a:off x="381000" y="4572000"/>
            <a:ext cx="3810000" cy="2057400"/>
          </a:xfrm>
          <a:prstGeom prst="rect">
            <a:avLst/>
          </a:prstGeom>
          <a:noFill/>
          <a:ln w="9525">
            <a:noFill/>
            <a:miter lim="800000"/>
            <a:headEnd/>
            <a:tailEnd/>
          </a:ln>
        </p:spPr>
      </p:pic>
      <p:pic>
        <p:nvPicPr>
          <p:cNvPr id="11275" name="Picture 15" descr="http://wpcontent.answcdn.com/wikipedia/commons/thumb/5/5c/Harvesting_of_Pepper_in_Coilum_in_southern_India-14TH_CENTURY_Painting.jpg/350px-Harvesting_of_Pepper_in_Coilum_in_southern_India-14TH_CENTURY_Painting.jpg"/>
          <p:cNvPicPr>
            <a:picLocks noChangeAspect="1" noChangeArrowheads="1"/>
          </p:cNvPicPr>
          <p:nvPr/>
        </p:nvPicPr>
        <p:blipFill>
          <a:blip r:embed="rId3"/>
          <a:srcRect/>
          <a:stretch>
            <a:fillRect/>
          </a:stretch>
        </p:blipFill>
        <p:spPr bwMode="auto">
          <a:xfrm>
            <a:off x="5257800" y="4572000"/>
            <a:ext cx="3333750" cy="203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457200" y="228600"/>
            <a:ext cx="8229600" cy="6400800"/>
          </a:xfrm>
        </p:spPr>
        <p:txBody>
          <a:bodyPr/>
          <a:lstStyle/>
          <a:p>
            <a:pPr eaLnBrk="1" hangingPunct="1">
              <a:buFontTx/>
              <a:buNone/>
            </a:pPr>
            <a:r>
              <a:rPr lang="en-US" smtClean="0"/>
              <a:t>ENG. MERC. LAW -</a:t>
            </a:r>
          </a:p>
          <a:p>
            <a:pPr eaLnBrk="1" hangingPunct="1"/>
            <a:endParaRPr lang="en-US" sz="2000" smtClean="0"/>
          </a:p>
          <a:p>
            <a:pPr eaLnBrk="1" hangingPunct="1"/>
            <a:r>
              <a:rPr lang="en-US" sz="2000" smtClean="0"/>
              <a:t>ENG. LAWS ARE THE PRIMARY SOURCES </a:t>
            </a:r>
          </a:p>
          <a:p>
            <a:pPr eaLnBrk="1" hangingPunct="1"/>
            <a:endParaRPr lang="en-US" sz="2000" smtClean="0"/>
          </a:p>
          <a:p>
            <a:pPr eaLnBrk="1" hangingPunct="1"/>
            <a:r>
              <a:rPr lang="en-US" sz="2000" smtClean="0"/>
              <a:t>AND ARE BASED ON CUSTOMS AND USAGES OF MERCHANTS IN</a:t>
            </a:r>
            <a:r>
              <a:rPr lang="en-US" smtClean="0"/>
              <a:t> </a:t>
            </a:r>
            <a:r>
              <a:rPr lang="en-US" sz="2000" smtClean="0"/>
              <a:t>ENGLAND</a:t>
            </a:r>
          </a:p>
          <a:p>
            <a:pPr eaLnBrk="1" hangingPunct="1"/>
            <a:endParaRPr lang="en-US" sz="2000" smtClean="0"/>
          </a:p>
          <a:p>
            <a:pPr eaLnBrk="1" hangingPunct="1">
              <a:buFontTx/>
              <a:buNone/>
            </a:pPr>
            <a:r>
              <a:rPr lang="en-US" smtClean="0"/>
              <a:t>INDIAN STATUTE LAW – </a:t>
            </a:r>
          </a:p>
          <a:p>
            <a:pPr eaLnBrk="1" hangingPunct="1"/>
            <a:endParaRPr lang="en-US" sz="2000" smtClean="0"/>
          </a:p>
          <a:p>
            <a:pPr eaLnBrk="1" hangingPunct="1"/>
            <a:r>
              <a:rPr lang="en-US" sz="2000" smtClean="0"/>
              <a:t>VARIOUS ACTS LIKE</a:t>
            </a:r>
          </a:p>
          <a:p>
            <a:pPr eaLnBrk="1" hangingPunct="1">
              <a:buFontTx/>
              <a:buNone/>
            </a:pPr>
            <a:r>
              <a:rPr lang="en-US" sz="2000" smtClean="0"/>
              <a:t>		</a:t>
            </a:r>
          </a:p>
          <a:p>
            <a:pPr eaLnBrk="1" hangingPunct="1">
              <a:buFontTx/>
              <a:buNone/>
            </a:pPr>
            <a:r>
              <a:rPr lang="en-US" sz="2000" smtClean="0"/>
              <a:t>		INDIAN CONTRACT ACT 1872</a:t>
            </a:r>
          </a:p>
          <a:p>
            <a:pPr eaLnBrk="1" hangingPunct="1">
              <a:buFontTx/>
              <a:buNone/>
            </a:pPr>
            <a:r>
              <a:rPr lang="en-US" sz="2000" smtClean="0"/>
              <a:t>		</a:t>
            </a:r>
          </a:p>
          <a:p>
            <a:pPr eaLnBrk="1" hangingPunct="1">
              <a:buFontTx/>
              <a:buNone/>
            </a:pPr>
            <a:r>
              <a:rPr lang="en-US" sz="2000" smtClean="0"/>
              <a:t>		NEGOTIABLE INSTRUMENTS ACT 1881</a:t>
            </a:r>
          </a:p>
          <a:p>
            <a:pPr eaLnBrk="1" hangingPunct="1">
              <a:buFontTx/>
              <a:buNone/>
            </a:pPr>
            <a:endParaRPr lang="en-US" sz="2000" smtClean="0"/>
          </a:p>
          <a:p>
            <a:pPr eaLnBrk="1" hangingPunct="1">
              <a:buFontTx/>
              <a:buNone/>
            </a:pPr>
            <a:r>
              <a:rPr lang="en-US" sz="2000" smtClean="0"/>
              <a:t>		ETC</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57200" y="304800"/>
            <a:ext cx="8229600" cy="6172200"/>
          </a:xfrm>
        </p:spPr>
        <p:txBody>
          <a:bodyPr/>
          <a:lstStyle/>
          <a:p>
            <a:pPr eaLnBrk="1" hangingPunct="1"/>
            <a:r>
              <a:rPr lang="en-US" smtClean="0"/>
              <a:t>JUDICIAL DECISIONS OF ENG. &amp; INDIAN COURTS –</a:t>
            </a:r>
          </a:p>
          <a:p>
            <a:pPr eaLnBrk="1" hangingPunct="1">
              <a:buFontTx/>
              <a:buNone/>
            </a:pPr>
            <a:endParaRPr lang="en-US" sz="2000" smtClean="0"/>
          </a:p>
          <a:p>
            <a:pPr eaLnBrk="1" hangingPunct="1">
              <a:buFontTx/>
              <a:buNone/>
            </a:pPr>
            <a:r>
              <a:rPr lang="en-US" sz="2000" smtClean="0"/>
              <a:t>WHY TO DECIDE ON JD?</a:t>
            </a:r>
          </a:p>
          <a:p>
            <a:pPr eaLnBrk="1" hangingPunct="1">
              <a:buFontTx/>
              <a:buNone/>
            </a:pPr>
            <a:endParaRPr lang="en-US" sz="2000" smtClean="0"/>
          </a:p>
          <a:p>
            <a:pPr eaLnBrk="1" hangingPunct="1">
              <a:buFontTx/>
              <a:buNone/>
            </a:pPr>
            <a:r>
              <a:rPr lang="en-US" sz="2000" smtClean="0"/>
              <a:t>     BECAUSE, WHENEVER THE LAW IS SILENT ON A POINT THE JUDGE DECIDES ON THE BASIS OF EQUITY, JUSTICE AND GOOD CONSCIENCE.</a:t>
            </a:r>
          </a:p>
          <a:p>
            <a:pPr eaLnBrk="1" hangingPunct="1">
              <a:buFontTx/>
              <a:buNone/>
            </a:pPr>
            <a:endParaRPr lang="en-US" sz="2000" smtClean="0"/>
          </a:p>
          <a:p>
            <a:pPr eaLnBrk="1" hangingPunct="1"/>
            <a:r>
              <a:rPr lang="en-US" smtClean="0"/>
              <a:t>CUSTOMS &amp; USAGES – </a:t>
            </a:r>
          </a:p>
          <a:p>
            <a:pPr eaLnBrk="1" hangingPunct="1">
              <a:buFontTx/>
              <a:buNone/>
            </a:pPr>
            <a:endParaRPr lang="en-US" sz="2000" smtClean="0"/>
          </a:p>
          <a:p>
            <a:pPr eaLnBrk="1" hangingPunct="1">
              <a:buFontTx/>
              <a:buNone/>
            </a:pPr>
            <a:r>
              <a:rPr lang="en-US" sz="2000" smtClean="0"/>
              <a:t>     IT GOVERNS THE MERCHANTS OF A TRADE IN THEIR DEALINGS WITH EACH OTHER.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8229600" cy="1143000"/>
          </a:xfrm>
        </p:spPr>
        <p:txBody>
          <a:bodyPr>
            <a:normAutofit fontScale="90000"/>
          </a:bodyPr>
          <a:lstStyle/>
          <a:p>
            <a:pPr algn="l" eaLnBrk="1" hangingPunct="1"/>
            <a:r>
              <a:rPr lang="en-US" sz="4000" smtClean="0">
                <a:solidFill>
                  <a:srgbClr val="FF0000"/>
                </a:solidFill>
              </a:rPr>
              <a:t>Some interesting facts on</a:t>
            </a:r>
            <a:br>
              <a:rPr lang="en-US" sz="4000" smtClean="0">
                <a:solidFill>
                  <a:srgbClr val="FF0000"/>
                </a:solidFill>
              </a:rPr>
            </a:br>
            <a:r>
              <a:rPr lang="en-US" sz="4000" smtClean="0">
                <a:solidFill>
                  <a:srgbClr val="FF0000"/>
                </a:solidFill>
              </a:rPr>
              <a:t>Judicial decisions</a:t>
            </a:r>
          </a:p>
        </p:txBody>
      </p:sp>
      <p:sp>
        <p:nvSpPr>
          <p:cNvPr id="14339" name="Rectangle 3"/>
          <p:cNvSpPr>
            <a:spLocks noGrp="1" noChangeArrowheads="1"/>
          </p:cNvSpPr>
          <p:nvPr>
            <p:ph type="body" idx="1"/>
          </p:nvPr>
        </p:nvSpPr>
        <p:spPr>
          <a:xfrm>
            <a:off x="457200" y="1371600"/>
            <a:ext cx="4648200" cy="4525963"/>
          </a:xfrm>
        </p:spPr>
        <p:txBody>
          <a:bodyPr/>
          <a:lstStyle/>
          <a:p>
            <a:pPr algn="just" eaLnBrk="1" hangingPunct="1">
              <a:buFontTx/>
              <a:buNone/>
            </a:pPr>
            <a:r>
              <a:rPr lang="en-US" sz="2000" smtClean="0"/>
              <a:t>	In a landmark case, Bijoe Emmanuel v State Of Kerala of 1986. Quashing the expulsion of three students belonging to Jehovah's Witnesses from a school for not singing the national anthem, the apex court had held that there is no provision in the law which obliges anyone to sing the national anthem and that not singing the anthem doesn't amount to showing disrespect.</a:t>
            </a:r>
          </a:p>
          <a:p>
            <a:pPr algn="just" eaLnBrk="1" hangingPunct="1">
              <a:buFontTx/>
              <a:buNone/>
            </a:pPr>
            <a:r>
              <a:rPr lang="en-US" sz="2000" smtClean="0"/>
              <a:t> </a:t>
            </a:r>
            <a:br>
              <a:rPr lang="en-US" sz="2000" smtClean="0"/>
            </a:br>
            <a:endParaRPr lang="en-US" sz="2000" smtClean="0"/>
          </a:p>
          <a:p>
            <a:pPr eaLnBrk="1" hangingPunct="1">
              <a:buFontTx/>
              <a:buNone/>
            </a:pPr>
            <a:r>
              <a:rPr lang="en-US" sz="2000" smtClean="0"/>
              <a:t>Similar was applicable in Mr. Shashi Tharoor’s case</a:t>
            </a:r>
          </a:p>
        </p:txBody>
      </p:sp>
      <p:pic>
        <p:nvPicPr>
          <p:cNvPr id="14340" name="Picture 13" descr="http://www.anilaggrawal.com/ij/vol_007_no_001/reviews/pb/book002/sc.jpg"/>
          <p:cNvPicPr>
            <a:picLocks noChangeAspect="1" noChangeArrowheads="1"/>
          </p:cNvPicPr>
          <p:nvPr/>
        </p:nvPicPr>
        <p:blipFill>
          <a:blip r:embed="rId2"/>
          <a:srcRect/>
          <a:stretch>
            <a:fillRect/>
          </a:stretch>
        </p:blipFill>
        <p:spPr bwMode="auto">
          <a:xfrm>
            <a:off x="5334000" y="1133475"/>
            <a:ext cx="3505200" cy="557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57200" y="304800"/>
            <a:ext cx="8229600" cy="6248400"/>
          </a:xfrm>
        </p:spPr>
        <p:txBody>
          <a:bodyPr/>
          <a:lstStyle/>
          <a:p>
            <a:pPr eaLnBrk="1" hangingPunct="1">
              <a:buFontTx/>
              <a:buNone/>
            </a:pPr>
            <a:r>
              <a:rPr lang="en-US" dirty="0" smtClean="0"/>
              <a:t>		</a:t>
            </a:r>
            <a:r>
              <a:rPr lang="en-US" b="1" dirty="0" smtClean="0">
                <a:solidFill>
                  <a:srgbClr val="FF0000"/>
                </a:solidFill>
              </a:rPr>
              <a:t>Indian Contract Act really </a:t>
            </a:r>
            <a:r>
              <a:rPr lang="en-US" b="1" u="sng" dirty="0" smtClean="0">
                <a:solidFill>
                  <a:srgbClr val="FF0000"/>
                </a:solidFill>
              </a:rPr>
              <a:t>codifies</a:t>
            </a:r>
          </a:p>
          <a:p>
            <a:pPr eaLnBrk="1" hangingPunct="1">
              <a:buFontTx/>
              <a:buNone/>
            </a:pPr>
            <a:endParaRPr lang="en-US" dirty="0" smtClean="0"/>
          </a:p>
          <a:p>
            <a:pPr eaLnBrk="1" hangingPunct="1">
              <a:buFontTx/>
              <a:buNone/>
            </a:pPr>
            <a:r>
              <a:rPr lang="en-US" dirty="0" smtClean="0"/>
              <a:t>[the process of forming a legal code , (i.e. formalizing the laws of a jurisdiction by setting them out in a book of law)] </a:t>
            </a:r>
          </a:p>
          <a:p>
            <a:pPr eaLnBrk="1" hangingPunct="1">
              <a:buFontTx/>
              <a:buNone/>
            </a:pPr>
            <a:endParaRPr lang="en-US" dirty="0" smtClean="0"/>
          </a:p>
          <a:p>
            <a:pPr eaLnBrk="1" hangingPunct="1"/>
            <a:r>
              <a:rPr lang="en-US" dirty="0" smtClean="0"/>
              <a:t>the way we enter into a contract, </a:t>
            </a:r>
          </a:p>
          <a:p>
            <a:pPr eaLnBrk="1" hangingPunct="1"/>
            <a:r>
              <a:rPr lang="en-US" dirty="0" smtClean="0"/>
              <a:t>execute a contract, </a:t>
            </a:r>
          </a:p>
          <a:p>
            <a:pPr eaLnBrk="1" hangingPunct="1"/>
            <a:r>
              <a:rPr lang="en-US" dirty="0" smtClean="0"/>
              <a:t>implement provisions of a contract</a:t>
            </a:r>
          </a:p>
          <a:p>
            <a:pPr eaLnBrk="1" hangingPunct="1"/>
            <a:r>
              <a:rPr lang="en-US" dirty="0" smtClean="0"/>
              <a:t>and effects of breach of a contract.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Unit – 1 </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57200" y="228600"/>
            <a:ext cx="8229600" cy="6400800"/>
          </a:xfrm>
        </p:spPr>
        <p:txBody>
          <a:bodyPr/>
          <a:lstStyle/>
          <a:p>
            <a:pPr eaLnBrk="1" hangingPunct="1">
              <a:buFontTx/>
              <a:buNone/>
            </a:pPr>
            <a:r>
              <a:rPr lang="en-US" b="1" dirty="0" smtClean="0">
                <a:solidFill>
                  <a:srgbClr val="FF0000"/>
                </a:solidFill>
              </a:rPr>
              <a:t>The Contract Act consists of </a:t>
            </a:r>
            <a:r>
              <a:rPr lang="en-US" b="1" u="sng" dirty="0" smtClean="0">
                <a:solidFill>
                  <a:srgbClr val="FF0000"/>
                </a:solidFill>
              </a:rPr>
              <a:t>limiting factors </a:t>
            </a:r>
            <a:r>
              <a:rPr lang="en-US" b="1" dirty="0" smtClean="0">
                <a:solidFill>
                  <a:srgbClr val="FF0000"/>
                </a:solidFill>
              </a:rPr>
              <a:t>subject to which</a:t>
            </a:r>
          </a:p>
          <a:p>
            <a:pPr eaLnBrk="1" hangingPunct="1">
              <a:buFontTx/>
              <a:buNone/>
            </a:pPr>
            <a:r>
              <a:rPr lang="en-US" dirty="0" smtClean="0"/>
              <a:t> </a:t>
            </a:r>
          </a:p>
          <a:p>
            <a:pPr eaLnBrk="1" hangingPunct="1"/>
            <a:r>
              <a:rPr lang="en-US" dirty="0" smtClean="0"/>
              <a:t>contract may be entered into, executed and breach enforced. </a:t>
            </a:r>
          </a:p>
          <a:p>
            <a:pPr eaLnBrk="1" hangingPunct="1"/>
            <a:r>
              <a:rPr lang="en-US" dirty="0" smtClean="0"/>
              <a:t>It only provides a framework of rules and regulations which govern formation and performance of contract. </a:t>
            </a:r>
          </a:p>
          <a:p>
            <a:pPr eaLnBrk="1" hangingPunct="1"/>
            <a:r>
              <a:rPr lang="en-US" dirty="0" smtClean="0"/>
              <a:t>The rights and duties of parties and terms of agreement are decided by the contracting parties themselves.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US" sz="4000" b="1" dirty="0" smtClean="0">
                <a:solidFill>
                  <a:srgbClr val="FF0000"/>
                </a:solidFill>
              </a:rPr>
              <a:t>IT COVERS SPL. PROVISIONS/CONTRACTS</a:t>
            </a:r>
          </a:p>
        </p:txBody>
      </p:sp>
      <p:sp>
        <p:nvSpPr>
          <p:cNvPr id="17411" name="Rectangle 3"/>
          <p:cNvSpPr>
            <a:spLocks noGrp="1" noChangeArrowheads="1"/>
          </p:cNvSpPr>
          <p:nvPr>
            <p:ph type="body" idx="1"/>
          </p:nvPr>
        </p:nvSpPr>
        <p:spPr/>
        <p:txBody>
          <a:bodyPr/>
          <a:lstStyle/>
          <a:p>
            <a:pPr eaLnBrk="1" hangingPunct="1">
              <a:buFontTx/>
              <a:buNone/>
            </a:pPr>
            <a:r>
              <a:rPr lang="en-US" smtClean="0"/>
              <a:t>	</a:t>
            </a:r>
          </a:p>
          <a:p>
            <a:pPr eaLnBrk="1" hangingPunct="1">
              <a:buFontTx/>
              <a:buNone/>
            </a:pPr>
            <a:endParaRPr lang="en-US" smtClean="0"/>
          </a:p>
          <a:p>
            <a:pPr eaLnBrk="1" hangingPunct="1">
              <a:buFontTx/>
              <a:buNone/>
            </a:pPr>
            <a:r>
              <a:rPr lang="en-US" smtClean="0"/>
              <a:t>     LIKE</a:t>
            </a:r>
          </a:p>
          <a:p>
            <a:pPr eaLnBrk="1" hangingPunct="1"/>
            <a:endParaRPr lang="en-US" sz="2400" smtClean="0"/>
          </a:p>
          <a:p>
            <a:pPr eaLnBrk="1" hangingPunct="1"/>
            <a:r>
              <a:rPr lang="en-US" sz="2400" smtClean="0"/>
              <a:t>BAILMENT</a:t>
            </a:r>
          </a:p>
          <a:p>
            <a:pPr eaLnBrk="1" hangingPunct="1"/>
            <a:r>
              <a:rPr lang="en-US" sz="2400" smtClean="0"/>
              <a:t>PLEDGE</a:t>
            </a:r>
          </a:p>
          <a:p>
            <a:pPr eaLnBrk="1" hangingPunct="1"/>
            <a:r>
              <a:rPr lang="en-US" sz="2400" smtClean="0"/>
              <a:t>INDEMNITY</a:t>
            </a:r>
          </a:p>
          <a:p>
            <a:pPr eaLnBrk="1" hangingPunct="1"/>
            <a:r>
              <a:rPr lang="en-US" sz="2400" smtClean="0"/>
              <a:t>GUARANTEE</a:t>
            </a:r>
          </a:p>
          <a:p>
            <a:pPr eaLnBrk="1" hangingPunct="1"/>
            <a:r>
              <a:rPr lang="en-US" sz="2400" smtClean="0"/>
              <a:t>AGENCY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US" sz="4000" smtClean="0"/>
              <a:t>CLASSIFICATION &amp; STAGES IN FORMATION OF CONTRACTS</a:t>
            </a:r>
          </a:p>
        </p:txBody>
      </p:sp>
      <p:sp>
        <p:nvSpPr>
          <p:cNvPr id="18435" name="Rectangle 3"/>
          <p:cNvSpPr>
            <a:spLocks noGrp="1" noChangeArrowheads="1"/>
          </p:cNvSpPr>
          <p:nvPr>
            <p:ph type="body" idx="1"/>
          </p:nvPr>
        </p:nvSpPr>
        <p:spPr>
          <a:xfrm>
            <a:off x="457200" y="2819400"/>
            <a:ext cx="8229600" cy="3733800"/>
          </a:xfrm>
        </p:spPr>
        <p:txBody>
          <a:bodyPr/>
          <a:lstStyle/>
          <a:p>
            <a:pPr eaLnBrk="1" hangingPunct="1"/>
            <a:endParaRPr lang="en-US" dirty="0" smtClean="0"/>
          </a:p>
          <a:p>
            <a:pPr eaLnBrk="1" hangingPunct="1">
              <a:buFontTx/>
              <a:buNone/>
            </a:pPr>
            <a:r>
              <a:rPr lang="en-US" sz="2400" dirty="0" smtClean="0"/>
              <a:t>VALIDTY                	      FORMATION             PERFORMANCE</a:t>
            </a:r>
          </a:p>
          <a:p>
            <a:pPr eaLnBrk="1" hangingPunct="1">
              <a:buFontTx/>
              <a:buNone/>
            </a:pPr>
            <a:endParaRPr lang="en-US" sz="2400" dirty="0" smtClean="0"/>
          </a:p>
          <a:p>
            <a:pPr eaLnBrk="1" hangingPunct="1">
              <a:buFontTx/>
              <a:buNone/>
            </a:pPr>
            <a:endParaRPr lang="en-US" sz="2400" dirty="0" smtClean="0"/>
          </a:p>
          <a:p>
            <a:pPr eaLnBrk="1" hangingPunct="1">
              <a:buFontTx/>
              <a:buNone/>
            </a:pPr>
            <a:r>
              <a:rPr lang="en-US" sz="1400" dirty="0" smtClean="0"/>
              <a:t>Valid Contract</a:t>
            </a:r>
          </a:p>
          <a:p>
            <a:pPr eaLnBrk="1" hangingPunct="1">
              <a:buFontTx/>
              <a:buNone/>
            </a:pPr>
            <a:r>
              <a:rPr lang="en-US" sz="1400" dirty="0" smtClean="0"/>
              <a:t>Voidable Contract 		      Express		       	       Executed</a:t>
            </a:r>
          </a:p>
          <a:p>
            <a:pPr eaLnBrk="1" hangingPunct="1">
              <a:buFontTx/>
              <a:buNone/>
            </a:pPr>
            <a:r>
              <a:rPr lang="en-US" sz="1400" dirty="0" smtClean="0"/>
              <a:t>Void Contract		      Implied		        	      </a:t>
            </a:r>
            <a:r>
              <a:rPr lang="en-US" sz="1400" dirty="0" err="1" smtClean="0"/>
              <a:t>Executory</a:t>
            </a:r>
            <a:r>
              <a:rPr lang="en-US" sz="1400" dirty="0" smtClean="0"/>
              <a:t>/Bilateral</a:t>
            </a:r>
          </a:p>
          <a:p>
            <a:pPr eaLnBrk="1" hangingPunct="1">
              <a:buFontTx/>
              <a:buNone/>
            </a:pPr>
            <a:r>
              <a:rPr lang="en-US" sz="1400" dirty="0" smtClean="0"/>
              <a:t>Illegal Agreement</a:t>
            </a:r>
          </a:p>
          <a:p>
            <a:pPr eaLnBrk="1" hangingPunct="1">
              <a:buFontTx/>
              <a:buNone/>
            </a:pPr>
            <a:r>
              <a:rPr lang="en-US" sz="1400" dirty="0" smtClean="0"/>
              <a:t>Void Agreement		     Quasi contracts	      	       Unilateral</a:t>
            </a:r>
          </a:p>
          <a:p>
            <a:pPr eaLnBrk="1" hangingPunct="1">
              <a:buFontTx/>
              <a:buNone/>
            </a:pPr>
            <a:r>
              <a:rPr lang="en-US" sz="1400" dirty="0" smtClean="0"/>
              <a:t>Unenforceable Contract</a:t>
            </a:r>
          </a:p>
          <a:p>
            <a:pPr eaLnBrk="1" hangingPunct="1">
              <a:buFontTx/>
              <a:buNone/>
            </a:pPr>
            <a:endParaRPr lang="en-US" sz="2400" dirty="0" smtClean="0"/>
          </a:p>
          <a:p>
            <a:pPr eaLnBrk="1" hangingPunct="1"/>
            <a:endParaRPr lang="en-US" dirty="0" smtClean="0"/>
          </a:p>
          <a:p>
            <a:pPr eaLnBrk="1" hangingPunct="1"/>
            <a:endParaRPr lang="en-US" dirty="0" smtClean="0"/>
          </a:p>
        </p:txBody>
      </p:sp>
      <p:sp>
        <p:nvSpPr>
          <p:cNvPr id="18436" name="Line 4"/>
          <p:cNvSpPr>
            <a:spLocks noChangeShapeType="1"/>
          </p:cNvSpPr>
          <p:nvPr/>
        </p:nvSpPr>
        <p:spPr bwMode="auto">
          <a:xfrm>
            <a:off x="990600" y="1828800"/>
            <a:ext cx="0" cy="914400"/>
          </a:xfrm>
          <a:prstGeom prst="line">
            <a:avLst/>
          </a:prstGeom>
          <a:noFill/>
          <a:ln w="9525">
            <a:solidFill>
              <a:schemeClr val="tx1"/>
            </a:solidFill>
            <a:round/>
            <a:headEnd/>
            <a:tailEnd type="triangle" w="med" len="med"/>
          </a:ln>
        </p:spPr>
        <p:txBody>
          <a:bodyPr/>
          <a:lstStyle/>
          <a:p>
            <a:endParaRPr lang="en-US"/>
          </a:p>
        </p:txBody>
      </p:sp>
      <p:sp>
        <p:nvSpPr>
          <p:cNvPr id="18437" name="Line 5"/>
          <p:cNvSpPr>
            <a:spLocks noChangeShapeType="1"/>
          </p:cNvSpPr>
          <p:nvPr/>
        </p:nvSpPr>
        <p:spPr bwMode="auto">
          <a:xfrm>
            <a:off x="4419600" y="1828800"/>
            <a:ext cx="0" cy="838200"/>
          </a:xfrm>
          <a:prstGeom prst="line">
            <a:avLst/>
          </a:prstGeom>
          <a:noFill/>
          <a:ln w="9525">
            <a:solidFill>
              <a:schemeClr val="tx1"/>
            </a:solidFill>
            <a:round/>
            <a:headEnd/>
            <a:tailEnd type="triangle" w="med" len="med"/>
          </a:ln>
        </p:spPr>
        <p:txBody>
          <a:bodyPr/>
          <a:lstStyle/>
          <a:p>
            <a:endParaRPr lang="en-US"/>
          </a:p>
        </p:txBody>
      </p:sp>
      <p:sp>
        <p:nvSpPr>
          <p:cNvPr id="18438" name="Line 6"/>
          <p:cNvSpPr>
            <a:spLocks noChangeShapeType="1"/>
          </p:cNvSpPr>
          <p:nvPr/>
        </p:nvSpPr>
        <p:spPr bwMode="auto">
          <a:xfrm>
            <a:off x="7467600" y="1828800"/>
            <a:ext cx="0" cy="838200"/>
          </a:xfrm>
          <a:prstGeom prst="line">
            <a:avLst/>
          </a:prstGeom>
          <a:noFill/>
          <a:ln w="9525">
            <a:solidFill>
              <a:schemeClr val="tx1"/>
            </a:solidFill>
            <a:round/>
            <a:headEnd/>
            <a:tailEnd type="triangle" w="med" len="med"/>
          </a:ln>
        </p:spPr>
        <p:txBody>
          <a:bodyPr/>
          <a:lstStyle/>
          <a:p>
            <a:endParaRPr lang="en-US"/>
          </a:p>
        </p:txBody>
      </p:sp>
      <p:sp>
        <p:nvSpPr>
          <p:cNvPr id="18439" name="Line 7"/>
          <p:cNvSpPr>
            <a:spLocks noChangeShapeType="1"/>
          </p:cNvSpPr>
          <p:nvPr/>
        </p:nvSpPr>
        <p:spPr bwMode="auto">
          <a:xfrm>
            <a:off x="990600" y="3886200"/>
            <a:ext cx="0" cy="381000"/>
          </a:xfrm>
          <a:prstGeom prst="line">
            <a:avLst/>
          </a:prstGeom>
          <a:noFill/>
          <a:ln w="9525">
            <a:solidFill>
              <a:schemeClr val="tx1"/>
            </a:solidFill>
            <a:round/>
            <a:headEnd/>
            <a:tailEnd type="triangle" w="med" len="med"/>
          </a:ln>
        </p:spPr>
        <p:txBody>
          <a:bodyPr/>
          <a:lstStyle/>
          <a:p>
            <a:endParaRPr lang="en-US"/>
          </a:p>
        </p:txBody>
      </p:sp>
      <p:sp>
        <p:nvSpPr>
          <p:cNvPr id="18440" name="Line 8"/>
          <p:cNvSpPr>
            <a:spLocks noChangeShapeType="1"/>
          </p:cNvSpPr>
          <p:nvPr/>
        </p:nvSpPr>
        <p:spPr bwMode="auto">
          <a:xfrm>
            <a:off x="4114800" y="3886200"/>
            <a:ext cx="0" cy="381000"/>
          </a:xfrm>
          <a:prstGeom prst="line">
            <a:avLst/>
          </a:prstGeom>
          <a:noFill/>
          <a:ln w="9525">
            <a:solidFill>
              <a:schemeClr val="tx1"/>
            </a:solidFill>
            <a:round/>
            <a:headEnd/>
            <a:tailEnd type="triangle" w="med" len="med"/>
          </a:ln>
        </p:spPr>
        <p:txBody>
          <a:bodyPr/>
          <a:lstStyle/>
          <a:p>
            <a:endParaRPr lang="en-US"/>
          </a:p>
        </p:txBody>
      </p:sp>
      <p:sp>
        <p:nvSpPr>
          <p:cNvPr id="18441" name="Line 9"/>
          <p:cNvSpPr>
            <a:spLocks noChangeShapeType="1"/>
          </p:cNvSpPr>
          <p:nvPr/>
        </p:nvSpPr>
        <p:spPr bwMode="auto">
          <a:xfrm>
            <a:off x="6781800" y="3886200"/>
            <a:ext cx="0" cy="381000"/>
          </a:xfrm>
          <a:prstGeom prst="line">
            <a:avLst/>
          </a:prstGeom>
          <a:noFill/>
          <a:ln w="9525">
            <a:solidFill>
              <a:schemeClr val="tx1"/>
            </a:solidFill>
            <a:round/>
            <a:headEnd/>
            <a:tailEnd type="triangle" w="med" len="med"/>
          </a:ln>
        </p:spPr>
        <p:txBody>
          <a:bodyPr/>
          <a:lstStyle/>
          <a:p>
            <a:endParaRPr lang="en-US"/>
          </a:p>
        </p:txBody>
      </p:sp>
      <p:sp>
        <p:nvSpPr>
          <p:cNvPr id="18442" name="Line 10"/>
          <p:cNvSpPr>
            <a:spLocks noChangeShapeType="1"/>
          </p:cNvSpPr>
          <p:nvPr/>
        </p:nvSpPr>
        <p:spPr bwMode="auto">
          <a:xfrm>
            <a:off x="990600" y="3886200"/>
            <a:ext cx="5791200" cy="0"/>
          </a:xfrm>
          <a:prstGeom prst="line">
            <a:avLst/>
          </a:prstGeom>
          <a:noFill/>
          <a:ln w="9525">
            <a:solidFill>
              <a:schemeClr val="tx1"/>
            </a:solidFill>
            <a:round/>
            <a:headEnd/>
            <a:tailEnd/>
          </a:ln>
        </p:spPr>
        <p:txBody>
          <a:bodyPr/>
          <a:lstStyle/>
          <a:p>
            <a:endParaRPr lang="en-US"/>
          </a:p>
        </p:txBody>
      </p:sp>
      <p:sp>
        <p:nvSpPr>
          <p:cNvPr id="18443" name="Line 11"/>
          <p:cNvSpPr>
            <a:spLocks noChangeShapeType="1"/>
          </p:cNvSpPr>
          <p:nvPr/>
        </p:nvSpPr>
        <p:spPr bwMode="auto">
          <a:xfrm>
            <a:off x="990600" y="1828800"/>
            <a:ext cx="64770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u="sng" dirty="0" smtClean="0"/>
              <a:t>Validity</a:t>
            </a:r>
            <a:endParaRPr lang="en-US" b="1" u="sng"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marL="514350" indent="-514350">
              <a:buAutoNum type="arabicPeriod"/>
            </a:pPr>
            <a:r>
              <a:rPr lang="en-US" b="1" dirty="0" smtClean="0">
                <a:solidFill>
                  <a:srgbClr val="00B050"/>
                </a:solidFill>
              </a:rPr>
              <a:t>Valid Contracts </a:t>
            </a:r>
            <a:r>
              <a:rPr lang="en-US" dirty="0" smtClean="0"/>
              <a:t>– If ‘</a:t>
            </a:r>
            <a:r>
              <a:rPr lang="en-US" i="1" u="sng" dirty="0" smtClean="0"/>
              <a:t>all</a:t>
            </a:r>
            <a:r>
              <a:rPr lang="en-US" dirty="0" smtClean="0"/>
              <a:t> the </a:t>
            </a:r>
            <a:r>
              <a:rPr lang="en-US" i="1" u="sng" dirty="0" smtClean="0"/>
              <a:t>elements</a:t>
            </a:r>
            <a:r>
              <a:rPr lang="en-US" dirty="0" smtClean="0"/>
              <a:t> of a contract’ are ‘</a:t>
            </a:r>
            <a:r>
              <a:rPr lang="en-US" i="1" u="sng" dirty="0" smtClean="0"/>
              <a:t>satisfied</a:t>
            </a:r>
            <a:r>
              <a:rPr lang="en-US" dirty="0" smtClean="0"/>
              <a:t>’.</a:t>
            </a:r>
          </a:p>
          <a:p>
            <a:pPr marL="514350" indent="-514350">
              <a:buAutoNum type="arabicPeriod"/>
            </a:pPr>
            <a:endParaRPr lang="en-US" dirty="0" smtClean="0"/>
          </a:p>
          <a:p>
            <a:pPr marL="514350" indent="-514350">
              <a:buAutoNum type="arabicPeriod"/>
            </a:pPr>
            <a:r>
              <a:rPr lang="en-US" b="1" dirty="0" smtClean="0">
                <a:solidFill>
                  <a:srgbClr val="00B050"/>
                </a:solidFill>
              </a:rPr>
              <a:t>Voidable Contracts </a:t>
            </a:r>
            <a:r>
              <a:rPr lang="en-US" dirty="0" smtClean="0"/>
              <a:t>–  When one of the elements of a contract named ‘</a:t>
            </a:r>
            <a:r>
              <a:rPr lang="en-US" i="1" u="sng" dirty="0" smtClean="0"/>
              <a:t>free consent</a:t>
            </a:r>
            <a:r>
              <a:rPr lang="en-US" dirty="0" smtClean="0"/>
              <a:t>’ is ‘</a:t>
            </a:r>
            <a:r>
              <a:rPr lang="en-US" i="1" u="sng" dirty="0" smtClean="0"/>
              <a:t>not satisfied</a:t>
            </a:r>
            <a:r>
              <a:rPr lang="en-US" dirty="0" smtClean="0"/>
              <a:t>’. </a:t>
            </a:r>
          </a:p>
          <a:p>
            <a:pPr marL="514350" indent="-514350">
              <a:buAutoNum type="arabicPeriod"/>
            </a:pPr>
            <a:endParaRPr lang="en-US" dirty="0" smtClean="0"/>
          </a:p>
          <a:p>
            <a:pPr marL="514350" indent="-514350">
              <a:buAutoNum type="arabicPeriod"/>
            </a:pPr>
            <a:r>
              <a:rPr lang="en-US" b="1" dirty="0" smtClean="0">
                <a:solidFill>
                  <a:srgbClr val="00B050"/>
                </a:solidFill>
              </a:rPr>
              <a:t>Void contract </a:t>
            </a:r>
            <a:r>
              <a:rPr lang="en-US" dirty="0" smtClean="0"/>
              <a:t>–  A valid contract which ceases to be enforceable by law, becomes void when it ceases to be enforceable. When </a:t>
            </a:r>
            <a:r>
              <a:rPr lang="en-US" i="1" u="sng" dirty="0" smtClean="0"/>
              <a:t>originally</a:t>
            </a:r>
            <a:r>
              <a:rPr lang="en-US" dirty="0" smtClean="0"/>
              <a:t> entered into </a:t>
            </a:r>
            <a:r>
              <a:rPr lang="en-US" i="1" u="sng" dirty="0" smtClean="0"/>
              <a:t>is valid </a:t>
            </a:r>
            <a:r>
              <a:rPr lang="en-US" dirty="0" smtClean="0"/>
              <a:t>&amp; binding on parties, but </a:t>
            </a:r>
            <a:r>
              <a:rPr lang="en-US" i="1" u="sng" dirty="0" smtClean="0">
                <a:solidFill>
                  <a:srgbClr val="00B050"/>
                </a:solidFill>
              </a:rPr>
              <a:t>subsequently</a:t>
            </a:r>
            <a:r>
              <a:rPr lang="en-US" i="1" u="sng" dirty="0" smtClean="0"/>
              <a:t> becomes void</a:t>
            </a:r>
            <a:r>
              <a:rPr lang="en-US" dirty="0" smtClean="0"/>
              <a:t>. </a:t>
            </a:r>
          </a:p>
          <a:p>
            <a:pPr marL="514350" indent="-514350">
              <a:buNone/>
            </a:pPr>
            <a:r>
              <a:rPr lang="en-US" dirty="0" smtClean="0"/>
              <a:t>	</a:t>
            </a:r>
          </a:p>
          <a:p>
            <a:pPr marL="514350" indent="-514350">
              <a:buNone/>
            </a:pPr>
            <a:r>
              <a:rPr lang="en-US" dirty="0" smtClean="0"/>
              <a:t>Ex: War breaks (becomes and alien enemy), party (</a:t>
            </a:r>
            <a:r>
              <a:rPr lang="en-US" dirty="0" err="1" smtClean="0"/>
              <a:t>ies</a:t>
            </a:r>
            <a:r>
              <a:rPr lang="en-US" dirty="0" smtClean="0"/>
              <a:t>) lose their competency to continue with the contract (insanity, death, becomes a convict, becomes insolvent, etc).</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92500" lnSpcReduction="20000"/>
          </a:bodyPr>
          <a:lstStyle/>
          <a:p>
            <a:pPr>
              <a:buNone/>
            </a:pPr>
            <a:r>
              <a:rPr lang="en-US" dirty="0" smtClean="0">
                <a:solidFill>
                  <a:srgbClr val="00B050"/>
                </a:solidFill>
              </a:rPr>
              <a:t>4.	</a:t>
            </a:r>
            <a:r>
              <a:rPr lang="en-US" b="1" dirty="0" smtClean="0">
                <a:solidFill>
                  <a:srgbClr val="00B050"/>
                </a:solidFill>
              </a:rPr>
              <a:t>Unenforceable contracts </a:t>
            </a:r>
            <a:r>
              <a:rPr lang="en-US" dirty="0" smtClean="0"/>
              <a:t>– It is one which cannot be enforced in a court of law. A contract which cannot be enforced is </a:t>
            </a:r>
            <a:r>
              <a:rPr lang="en-US" i="1" u="sng" dirty="0" smtClean="0"/>
              <a:t>a valid contract </a:t>
            </a:r>
            <a:r>
              <a:rPr lang="en-US" dirty="0" smtClean="0"/>
              <a:t>in law, but </a:t>
            </a:r>
            <a:r>
              <a:rPr lang="en-US" i="1" u="sng" dirty="0" smtClean="0"/>
              <a:t>is incapable of proof</a:t>
            </a:r>
            <a:r>
              <a:rPr lang="en-US" dirty="0" smtClean="0"/>
              <a:t>, and therefore cannot be enforced in the court of law. </a:t>
            </a:r>
          </a:p>
          <a:p>
            <a:pPr marL="514350" indent="-514350">
              <a:buAutoNum type="arabicPeriod" startAt="4"/>
            </a:pPr>
            <a:endParaRPr lang="en-US" dirty="0" smtClean="0"/>
          </a:p>
          <a:p>
            <a:pPr marL="514350" indent="-514350">
              <a:buAutoNum type="arabicPeriod" startAt="5"/>
            </a:pPr>
            <a:r>
              <a:rPr lang="en-US" b="1" dirty="0" smtClean="0">
                <a:solidFill>
                  <a:srgbClr val="00B050"/>
                </a:solidFill>
              </a:rPr>
              <a:t>Illegal agreements </a:t>
            </a:r>
            <a:r>
              <a:rPr lang="en-US" dirty="0" smtClean="0"/>
              <a:t>– It  is criminal in nature or immoral. All illegal agreements are void. Ex: drugs, kidnapping, murder, etc. Collateral transactions, Ex: 3</a:t>
            </a:r>
            <a:r>
              <a:rPr lang="en-US" baseline="30000" dirty="0" smtClean="0"/>
              <a:t>rd</a:t>
            </a:r>
            <a:r>
              <a:rPr lang="en-US" dirty="0" smtClean="0"/>
              <a:t> party giving loan knowing that it is for illegal purpose – becomes illegal.</a:t>
            </a:r>
          </a:p>
          <a:p>
            <a:pPr marL="514350" indent="-514350">
              <a:buAutoNum type="arabicPeriod" startAt="5"/>
            </a:pPr>
            <a:endParaRPr lang="en-US" dirty="0" smtClean="0"/>
          </a:p>
          <a:p>
            <a:pPr marL="514350" indent="-514350">
              <a:buAutoNum type="arabicPeriod" startAt="5"/>
            </a:pPr>
            <a:r>
              <a:rPr lang="en-US" b="1" dirty="0" smtClean="0">
                <a:solidFill>
                  <a:srgbClr val="00B050"/>
                </a:solidFill>
              </a:rPr>
              <a:t>Void agreement </a:t>
            </a:r>
            <a:r>
              <a:rPr lang="en-US" b="1" dirty="0" err="1" smtClean="0">
                <a:solidFill>
                  <a:srgbClr val="00B050"/>
                </a:solidFill>
              </a:rPr>
              <a:t>ab</a:t>
            </a:r>
            <a:r>
              <a:rPr lang="en-US" b="1" dirty="0" smtClean="0">
                <a:solidFill>
                  <a:srgbClr val="00B050"/>
                </a:solidFill>
              </a:rPr>
              <a:t> initio </a:t>
            </a:r>
            <a:r>
              <a:rPr lang="en-US" dirty="0" smtClean="0"/>
              <a:t>- if one of the parties is ‘not competent’ to enter into a contract. Ex: Minor, Convict, Alien enemy, </a:t>
            </a:r>
            <a:r>
              <a:rPr lang="en-US" dirty="0" err="1" smtClean="0"/>
              <a:t>parda</a:t>
            </a:r>
            <a:r>
              <a:rPr lang="en-US" dirty="0" smtClean="0"/>
              <a:t>-</a:t>
            </a:r>
            <a:r>
              <a:rPr lang="en-US" dirty="0" err="1" smtClean="0"/>
              <a:t>na</a:t>
            </a:r>
            <a:r>
              <a:rPr lang="en-US" dirty="0" smtClean="0"/>
              <a:t>-shin women, insolvent, etc.</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838200"/>
          </a:xfrm>
        </p:spPr>
        <p:txBody>
          <a:bodyPr/>
          <a:lstStyle/>
          <a:p>
            <a:pPr eaLnBrk="1" hangingPunct="1"/>
            <a:r>
              <a:rPr lang="en-US" b="1" u="sng" dirty="0" smtClean="0"/>
              <a:t>FORMATION</a:t>
            </a:r>
          </a:p>
        </p:txBody>
      </p:sp>
      <p:sp>
        <p:nvSpPr>
          <p:cNvPr id="24579" name="Rectangle 3"/>
          <p:cNvSpPr>
            <a:spLocks noGrp="1" noChangeArrowheads="1"/>
          </p:cNvSpPr>
          <p:nvPr>
            <p:ph type="body" idx="1"/>
          </p:nvPr>
        </p:nvSpPr>
        <p:spPr>
          <a:xfrm>
            <a:off x="457200" y="1295400"/>
            <a:ext cx="8229600" cy="5334000"/>
          </a:xfrm>
        </p:spPr>
        <p:txBody>
          <a:bodyPr>
            <a:normAutofit/>
          </a:bodyPr>
          <a:lstStyle/>
          <a:p>
            <a:pPr eaLnBrk="1" hangingPunct="1">
              <a:lnSpc>
                <a:spcPct val="80000"/>
              </a:lnSpc>
            </a:pPr>
            <a:r>
              <a:rPr lang="en-US" sz="2400" b="1" u="sng" dirty="0" smtClean="0"/>
              <a:t>Express contract</a:t>
            </a:r>
            <a:r>
              <a:rPr lang="en-US" sz="2400" dirty="0" smtClean="0"/>
              <a:t>: </a:t>
            </a:r>
          </a:p>
          <a:p>
            <a:pPr eaLnBrk="1" hangingPunct="1">
              <a:lnSpc>
                <a:spcPct val="80000"/>
              </a:lnSpc>
              <a:buFontTx/>
              <a:buNone/>
            </a:pPr>
            <a:r>
              <a:rPr lang="en-US" sz="2400" dirty="0" smtClean="0"/>
              <a:t>	by words spoken or written</a:t>
            </a:r>
          </a:p>
          <a:p>
            <a:pPr eaLnBrk="1" hangingPunct="1">
              <a:lnSpc>
                <a:spcPct val="80000"/>
              </a:lnSpc>
              <a:buFontTx/>
              <a:buNone/>
            </a:pPr>
            <a:r>
              <a:rPr lang="en-US" sz="2400" dirty="0" smtClean="0"/>
              <a:t>	express promise results in express contract</a:t>
            </a:r>
          </a:p>
          <a:p>
            <a:pPr eaLnBrk="1" hangingPunct="1">
              <a:lnSpc>
                <a:spcPct val="80000"/>
              </a:lnSpc>
            </a:pPr>
            <a:endParaRPr lang="en-US" sz="2400" u="sng" dirty="0" smtClean="0"/>
          </a:p>
          <a:p>
            <a:pPr eaLnBrk="1" hangingPunct="1">
              <a:lnSpc>
                <a:spcPct val="80000"/>
              </a:lnSpc>
            </a:pPr>
            <a:r>
              <a:rPr lang="en-US" sz="2400" b="1" u="sng" dirty="0" smtClean="0"/>
              <a:t>Implied contract</a:t>
            </a:r>
            <a:r>
              <a:rPr lang="en-US" sz="2400" dirty="0" smtClean="0"/>
              <a:t>: </a:t>
            </a:r>
          </a:p>
          <a:p>
            <a:pPr eaLnBrk="1" hangingPunct="1">
              <a:lnSpc>
                <a:spcPct val="80000"/>
              </a:lnSpc>
              <a:buFontTx/>
              <a:buNone/>
            </a:pPr>
            <a:r>
              <a:rPr lang="en-US" sz="2400" dirty="0" smtClean="0"/>
              <a:t>	is inferred from the acts or conduct of the parties</a:t>
            </a:r>
          </a:p>
          <a:p>
            <a:pPr eaLnBrk="1" hangingPunct="1">
              <a:lnSpc>
                <a:spcPct val="80000"/>
              </a:lnSpc>
              <a:buFontTx/>
              <a:buNone/>
            </a:pPr>
            <a:r>
              <a:rPr lang="en-US" sz="2400" dirty="0" smtClean="0"/>
              <a:t>	ex- purchase of ticket, boarding a bus at the terminal.</a:t>
            </a:r>
          </a:p>
          <a:p>
            <a:pPr eaLnBrk="1" hangingPunct="1">
              <a:lnSpc>
                <a:spcPct val="80000"/>
              </a:lnSpc>
            </a:pPr>
            <a:endParaRPr lang="en-US" sz="2400" u="sng" dirty="0" smtClean="0"/>
          </a:p>
          <a:p>
            <a:pPr eaLnBrk="1" hangingPunct="1">
              <a:lnSpc>
                <a:spcPct val="80000"/>
              </a:lnSpc>
            </a:pPr>
            <a:r>
              <a:rPr lang="en-US" sz="2400" b="1" u="sng" dirty="0" smtClean="0"/>
              <a:t>Quasi contract</a:t>
            </a:r>
            <a:r>
              <a:rPr lang="en-US" sz="2400" dirty="0" smtClean="0"/>
              <a:t>: an obligation created by law regardless of agreement.</a:t>
            </a:r>
          </a:p>
          <a:p>
            <a:pPr eaLnBrk="1" hangingPunct="1">
              <a:lnSpc>
                <a:spcPct val="80000"/>
              </a:lnSpc>
            </a:pPr>
            <a:endParaRPr lang="en-US" sz="2400" dirty="0" smtClean="0"/>
          </a:p>
          <a:p>
            <a:pPr eaLnBrk="1" hangingPunct="1">
              <a:lnSpc>
                <a:spcPct val="80000"/>
              </a:lnSpc>
              <a:buFontTx/>
              <a:buNone/>
            </a:pPr>
            <a:r>
              <a:rPr lang="en-US" sz="2400" dirty="0" smtClean="0"/>
              <a:t>	“a” a tradesman leaves his goods in </a:t>
            </a:r>
            <a:r>
              <a:rPr lang="en-US" sz="2400" dirty="0" err="1" smtClean="0"/>
              <a:t>anothers</a:t>
            </a:r>
            <a:r>
              <a:rPr lang="en-US" sz="2400" dirty="0" smtClean="0"/>
              <a:t> house “b”.</a:t>
            </a:r>
          </a:p>
          <a:p>
            <a:pPr eaLnBrk="1" hangingPunct="1">
              <a:lnSpc>
                <a:spcPct val="80000"/>
              </a:lnSpc>
              <a:buFontTx/>
              <a:buNone/>
            </a:pPr>
            <a:r>
              <a:rPr lang="en-US" sz="2400" dirty="0" smtClean="0"/>
              <a:t>	 “b” treats it as his own. </a:t>
            </a:r>
          </a:p>
          <a:p>
            <a:pPr eaLnBrk="1" hangingPunct="1">
              <a:lnSpc>
                <a:spcPct val="80000"/>
              </a:lnSpc>
              <a:buFontTx/>
              <a:buNone/>
            </a:pPr>
            <a:r>
              <a:rPr lang="en-US" sz="2400" dirty="0" smtClean="0"/>
              <a:t>	then “b” is bound to pay for it.</a:t>
            </a:r>
          </a:p>
          <a:p>
            <a:pPr eaLnBrk="1" hangingPunct="1">
              <a:lnSpc>
                <a:spcPct val="80000"/>
              </a:lnSpc>
            </a:pPr>
            <a:endParaRPr lang="en-US"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1143000"/>
          </a:xfrm>
        </p:spPr>
        <p:txBody>
          <a:bodyPr/>
          <a:lstStyle/>
          <a:p>
            <a:pPr eaLnBrk="1" hangingPunct="1"/>
            <a:r>
              <a:rPr lang="en-US" sz="4000" b="1" u="sng" dirty="0" smtClean="0"/>
              <a:t>PERFORMANCE</a:t>
            </a:r>
          </a:p>
        </p:txBody>
      </p:sp>
      <p:sp>
        <p:nvSpPr>
          <p:cNvPr id="25603" name="Rectangle 3"/>
          <p:cNvSpPr>
            <a:spLocks noGrp="1" noChangeArrowheads="1"/>
          </p:cNvSpPr>
          <p:nvPr>
            <p:ph type="body" idx="1"/>
          </p:nvPr>
        </p:nvSpPr>
        <p:spPr>
          <a:xfrm>
            <a:off x="457200" y="3124200"/>
            <a:ext cx="8686800" cy="4525963"/>
          </a:xfrm>
        </p:spPr>
        <p:txBody>
          <a:bodyPr/>
          <a:lstStyle/>
          <a:p>
            <a:pPr eaLnBrk="1" hangingPunct="1">
              <a:buFontTx/>
              <a:buNone/>
            </a:pPr>
            <a:r>
              <a:rPr lang="en-US" sz="2400" dirty="0" smtClean="0"/>
              <a:t>EXECUTED               EXECUTORY/BILATERAL                      UNILATERAL                                               </a:t>
            </a:r>
          </a:p>
        </p:txBody>
      </p:sp>
      <p:sp>
        <p:nvSpPr>
          <p:cNvPr id="25604" name="Line 4"/>
          <p:cNvSpPr>
            <a:spLocks noChangeShapeType="1"/>
          </p:cNvSpPr>
          <p:nvPr/>
        </p:nvSpPr>
        <p:spPr bwMode="auto">
          <a:xfrm>
            <a:off x="914400" y="1905000"/>
            <a:ext cx="7543800" cy="0"/>
          </a:xfrm>
          <a:prstGeom prst="line">
            <a:avLst/>
          </a:prstGeom>
          <a:noFill/>
          <a:ln w="9525">
            <a:solidFill>
              <a:schemeClr val="tx1"/>
            </a:solidFill>
            <a:round/>
            <a:headEnd/>
            <a:tailEnd/>
          </a:ln>
        </p:spPr>
        <p:txBody>
          <a:bodyPr/>
          <a:lstStyle/>
          <a:p>
            <a:endParaRPr lang="en-US"/>
          </a:p>
        </p:txBody>
      </p:sp>
      <p:sp>
        <p:nvSpPr>
          <p:cNvPr id="25605" name="Line 5"/>
          <p:cNvSpPr>
            <a:spLocks noChangeShapeType="1"/>
          </p:cNvSpPr>
          <p:nvPr/>
        </p:nvSpPr>
        <p:spPr bwMode="auto">
          <a:xfrm>
            <a:off x="1143000" y="1905000"/>
            <a:ext cx="0" cy="609600"/>
          </a:xfrm>
          <a:prstGeom prst="line">
            <a:avLst/>
          </a:prstGeom>
          <a:noFill/>
          <a:ln w="9525">
            <a:solidFill>
              <a:schemeClr val="tx1"/>
            </a:solidFill>
            <a:round/>
            <a:headEnd/>
            <a:tailEnd type="triangle" w="med" len="med"/>
          </a:ln>
        </p:spPr>
        <p:txBody>
          <a:bodyPr/>
          <a:lstStyle/>
          <a:p>
            <a:endParaRPr lang="en-US"/>
          </a:p>
        </p:txBody>
      </p:sp>
      <p:sp>
        <p:nvSpPr>
          <p:cNvPr id="25606" name="Line 6"/>
          <p:cNvSpPr>
            <a:spLocks noChangeShapeType="1"/>
          </p:cNvSpPr>
          <p:nvPr/>
        </p:nvSpPr>
        <p:spPr bwMode="auto">
          <a:xfrm>
            <a:off x="4343400" y="1905000"/>
            <a:ext cx="0" cy="609600"/>
          </a:xfrm>
          <a:prstGeom prst="line">
            <a:avLst/>
          </a:prstGeom>
          <a:noFill/>
          <a:ln w="9525">
            <a:solidFill>
              <a:schemeClr val="tx1"/>
            </a:solidFill>
            <a:round/>
            <a:headEnd/>
            <a:tailEnd type="triangle" w="med" len="med"/>
          </a:ln>
        </p:spPr>
        <p:txBody>
          <a:bodyPr/>
          <a:lstStyle/>
          <a:p>
            <a:endParaRPr lang="en-US"/>
          </a:p>
        </p:txBody>
      </p:sp>
      <p:sp>
        <p:nvSpPr>
          <p:cNvPr id="25607" name="Line 7"/>
          <p:cNvSpPr>
            <a:spLocks noChangeShapeType="1"/>
          </p:cNvSpPr>
          <p:nvPr/>
        </p:nvSpPr>
        <p:spPr bwMode="auto">
          <a:xfrm>
            <a:off x="8077200" y="1905000"/>
            <a:ext cx="0" cy="685800"/>
          </a:xfrm>
          <a:prstGeom prst="line">
            <a:avLst/>
          </a:prstGeom>
          <a:noFill/>
          <a:ln w="9525">
            <a:solidFill>
              <a:schemeClr val="tx1"/>
            </a:solidFill>
            <a:round/>
            <a:headEnd/>
            <a:tailEnd type="triangle" w="med" len="med"/>
          </a:ln>
        </p:spPr>
        <p:txBody>
          <a:bodyPr/>
          <a:lstStyle/>
          <a:p>
            <a:endParaRPr lang="en-US"/>
          </a:p>
        </p:txBody>
      </p:sp>
      <p:sp>
        <p:nvSpPr>
          <p:cNvPr id="9" name="TextBox 8"/>
          <p:cNvSpPr txBox="1"/>
          <p:nvPr/>
        </p:nvSpPr>
        <p:spPr>
          <a:xfrm>
            <a:off x="533400" y="4694872"/>
            <a:ext cx="1524000" cy="1477328"/>
          </a:xfrm>
          <a:prstGeom prst="rect">
            <a:avLst/>
          </a:prstGeom>
          <a:noFill/>
        </p:spPr>
        <p:txBody>
          <a:bodyPr wrap="square" rtlCol="0">
            <a:spAutoFit/>
          </a:bodyPr>
          <a:lstStyle/>
          <a:p>
            <a:r>
              <a:rPr lang="en-US" dirty="0" smtClean="0"/>
              <a:t>a contract which is wholly performed by both parties </a:t>
            </a:r>
            <a:endParaRPr lang="en-US" dirty="0"/>
          </a:p>
        </p:txBody>
      </p:sp>
      <p:sp>
        <p:nvSpPr>
          <p:cNvPr id="10" name="TextBox 9"/>
          <p:cNvSpPr txBox="1"/>
          <p:nvPr/>
        </p:nvSpPr>
        <p:spPr>
          <a:xfrm>
            <a:off x="3200400" y="4715470"/>
            <a:ext cx="2667000" cy="923330"/>
          </a:xfrm>
          <a:prstGeom prst="rect">
            <a:avLst/>
          </a:prstGeom>
          <a:noFill/>
        </p:spPr>
        <p:txBody>
          <a:bodyPr wrap="square" rtlCol="0">
            <a:spAutoFit/>
          </a:bodyPr>
          <a:lstStyle/>
          <a:p>
            <a:r>
              <a:rPr lang="en-US" dirty="0" smtClean="0"/>
              <a:t>both the parties are yet to perform</a:t>
            </a:r>
          </a:p>
          <a:p>
            <a:endParaRPr lang="en-US" dirty="0"/>
          </a:p>
        </p:txBody>
      </p:sp>
      <p:sp>
        <p:nvSpPr>
          <p:cNvPr id="11" name="TextBox 10"/>
          <p:cNvSpPr txBox="1"/>
          <p:nvPr/>
        </p:nvSpPr>
        <p:spPr>
          <a:xfrm>
            <a:off x="6858000" y="4724400"/>
            <a:ext cx="1905000" cy="646331"/>
          </a:xfrm>
          <a:prstGeom prst="rect">
            <a:avLst/>
          </a:prstGeom>
          <a:noFill/>
        </p:spPr>
        <p:txBody>
          <a:bodyPr wrap="square" rtlCol="0">
            <a:spAutoFit/>
          </a:bodyPr>
          <a:lstStyle/>
          <a:p>
            <a:r>
              <a:rPr lang="en-US" dirty="0" smtClean="0"/>
              <a:t>one party is yet to perform</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457200"/>
            <a:ext cx="8229600" cy="1143000"/>
          </a:xfrm>
        </p:spPr>
        <p:txBody>
          <a:bodyPr>
            <a:normAutofit fontScale="90000"/>
          </a:bodyPr>
          <a:lstStyle/>
          <a:p>
            <a:pPr eaLnBrk="1" hangingPunct="1"/>
            <a:r>
              <a:rPr lang="en-US" sz="4000" b="1" dirty="0" smtClean="0">
                <a:solidFill>
                  <a:srgbClr val="0070C0"/>
                </a:solidFill>
              </a:rPr>
              <a:t>ESSENTIAL REQUIREMENTS OF A VALID CONTRACT</a:t>
            </a:r>
          </a:p>
        </p:txBody>
      </p:sp>
      <p:sp>
        <p:nvSpPr>
          <p:cNvPr id="27651" name="Rectangle 3"/>
          <p:cNvSpPr>
            <a:spLocks noGrp="1" noChangeArrowheads="1"/>
          </p:cNvSpPr>
          <p:nvPr>
            <p:ph type="body" idx="1"/>
          </p:nvPr>
        </p:nvSpPr>
        <p:spPr>
          <a:xfrm>
            <a:off x="457200" y="1600200"/>
            <a:ext cx="8229600" cy="5029200"/>
          </a:xfrm>
        </p:spPr>
        <p:txBody>
          <a:bodyPr>
            <a:normAutofit lnSpcReduction="10000"/>
          </a:bodyPr>
          <a:lstStyle/>
          <a:p>
            <a:pPr eaLnBrk="1" hangingPunct="1">
              <a:lnSpc>
                <a:spcPct val="80000"/>
              </a:lnSpc>
            </a:pPr>
            <a:endParaRPr lang="en-US" sz="2000" dirty="0" smtClean="0"/>
          </a:p>
          <a:p>
            <a:pPr eaLnBrk="1" hangingPunct="1">
              <a:lnSpc>
                <a:spcPct val="80000"/>
              </a:lnSpc>
              <a:buFontTx/>
              <a:buNone/>
            </a:pPr>
            <a:endParaRPr lang="en-US" sz="2000" dirty="0" smtClean="0"/>
          </a:p>
          <a:p>
            <a:pPr eaLnBrk="1" hangingPunct="1">
              <a:lnSpc>
                <a:spcPct val="80000"/>
              </a:lnSpc>
              <a:buBlip>
                <a:blip r:embed="rId2"/>
              </a:buBlip>
            </a:pPr>
            <a:r>
              <a:rPr lang="en-US" sz="2400" dirty="0" smtClean="0"/>
              <a:t>Agreement (</a:t>
            </a:r>
            <a:r>
              <a:rPr lang="en-US" sz="2400" dirty="0" smtClean="0">
                <a:solidFill>
                  <a:srgbClr val="FF0000"/>
                </a:solidFill>
              </a:rPr>
              <a:t>Offer</a:t>
            </a:r>
            <a:r>
              <a:rPr lang="en-US" sz="2400" dirty="0" smtClean="0"/>
              <a:t> and its </a:t>
            </a:r>
            <a:r>
              <a:rPr lang="en-US" sz="2400" dirty="0" smtClean="0">
                <a:solidFill>
                  <a:srgbClr val="FF0000"/>
                </a:solidFill>
              </a:rPr>
              <a:t>acceptance)</a:t>
            </a:r>
          </a:p>
          <a:p>
            <a:pPr eaLnBrk="1" hangingPunct="1">
              <a:lnSpc>
                <a:spcPct val="80000"/>
              </a:lnSpc>
              <a:buBlip>
                <a:blip r:embed="rId2"/>
              </a:buBlip>
            </a:pPr>
            <a:r>
              <a:rPr lang="en-US" sz="2400" dirty="0" smtClean="0"/>
              <a:t>It should be </a:t>
            </a:r>
            <a:r>
              <a:rPr lang="en-US" sz="2400" dirty="0" smtClean="0">
                <a:solidFill>
                  <a:srgbClr val="FF0000"/>
                </a:solidFill>
              </a:rPr>
              <a:t>enforceable by law</a:t>
            </a:r>
            <a:r>
              <a:rPr lang="en-US" sz="2400" dirty="0" smtClean="0"/>
              <a:t>. Hence, intention should be  	to create </a:t>
            </a:r>
            <a:r>
              <a:rPr lang="en-US" sz="2400" dirty="0" smtClean="0">
                <a:solidFill>
                  <a:srgbClr val="FF0000"/>
                </a:solidFill>
              </a:rPr>
              <a:t>legal relationship</a:t>
            </a:r>
            <a:r>
              <a:rPr lang="en-US" sz="2400" dirty="0" smtClean="0"/>
              <a:t>. Agreements of social or 	domestic nature are not contracts</a:t>
            </a:r>
          </a:p>
          <a:p>
            <a:pPr eaLnBrk="1" hangingPunct="1">
              <a:lnSpc>
                <a:spcPct val="80000"/>
              </a:lnSpc>
              <a:buBlip>
                <a:blip r:embed="rId2"/>
              </a:buBlip>
            </a:pPr>
            <a:r>
              <a:rPr lang="en-US" sz="2400" dirty="0" smtClean="0">
                <a:solidFill>
                  <a:srgbClr val="FF0000"/>
                </a:solidFill>
              </a:rPr>
              <a:t>Free consent</a:t>
            </a:r>
            <a:r>
              <a:rPr lang="en-US" sz="2400" dirty="0" smtClean="0"/>
              <a:t> of both parties </a:t>
            </a:r>
          </a:p>
          <a:p>
            <a:pPr eaLnBrk="1" hangingPunct="1">
              <a:lnSpc>
                <a:spcPct val="80000"/>
              </a:lnSpc>
              <a:buBlip>
                <a:blip r:embed="rId2"/>
              </a:buBlip>
            </a:pPr>
            <a:r>
              <a:rPr lang="en-US" sz="2400" dirty="0" smtClean="0"/>
              <a:t> Mutual and lawful </a:t>
            </a:r>
            <a:r>
              <a:rPr lang="en-US" sz="2400" dirty="0" smtClean="0">
                <a:solidFill>
                  <a:srgbClr val="FF0000"/>
                </a:solidFill>
              </a:rPr>
              <a:t>consideration</a:t>
            </a:r>
            <a:r>
              <a:rPr lang="en-US" sz="2400" dirty="0" smtClean="0"/>
              <a:t> for agreement </a:t>
            </a:r>
          </a:p>
          <a:p>
            <a:pPr eaLnBrk="1" hangingPunct="1">
              <a:lnSpc>
                <a:spcPct val="80000"/>
              </a:lnSpc>
              <a:buBlip>
                <a:blip r:embed="rId2"/>
              </a:buBlip>
            </a:pPr>
            <a:r>
              <a:rPr lang="en-US" sz="2400" dirty="0" smtClean="0"/>
              <a:t>Parties’ </a:t>
            </a:r>
            <a:r>
              <a:rPr lang="en-US" sz="2400" dirty="0" smtClean="0">
                <a:solidFill>
                  <a:srgbClr val="FF0000"/>
                </a:solidFill>
              </a:rPr>
              <a:t>capacity/competency</a:t>
            </a:r>
            <a:r>
              <a:rPr lang="en-US" sz="2400" dirty="0" smtClean="0"/>
              <a:t> to contract </a:t>
            </a:r>
          </a:p>
          <a:p>
            <a:pPr eaLnBrk="1" hangingPunct="1">
              <a:lnSpc>
                <a:spcPct val="80000"/>
              </a:lnSpc>
              <a:buBlip>
                <a:blip r:embed="rId2"/>
              </a:buBlip>
            </a:pPr>
            <a:r>
              <a:rPr lang="en-US" sz="2400" dirty="0" smtClean="0"/>
              <a:t>Object should be </a:t>
            </a:r>
            <a:r>
              <a:rPr lang="en-US" sz="2400" dirty="0" smtClean="0">
                <a:solidFill>
                  <a:srgbClr val="FF0000"/>
                </a:solidFill>
              </a:rPr>
              <a:t>lawful</a:t>
            </a:r>
            <a:r>
              <a:rPr lang="en-US" sz="2400" dirty="0" smtClean="0"/>
              <a:t> </a:t>
            </a:r>
          </a:p>
          <a:p>
            <a:pPr eaLnBrk="1" hangingPunct="1">
              <a:lnSpc>
                <a:spcPct val="80000"/>
              </a:lnSpc>
              <a:buBlip>
                <a:blip r:embed="rId2"/>
              </a:buBlip>
            </a:pPr>
            <a:r>
              <a:rPr lang="en-US" sz="2400" dirty="0" smtClean="0"/>
              <a:t>Certainty in meaning</a:t>
            </a:r>
          </a:p>
          <a:p>
            <a:pPr eaLnBrk="1" hangingPunct="1">
              <a:lnSpc>
                <a:spcPct val="80000"/>
              </a:lnSpc>
              <a:buBlip>
                <a:blip r:embed="rId2"/>
              </a:buBlip>
            </a:pPr>
            <a:r>
              <a:rPr lang="en-US" sz="2400" dirty="0" smtClean="0"/>
              <a:t>Possibility of </a:t>
            </a:r>
            <a:r>
              <a:rPr lang="en-US" sz="2400" dirty="0" smtClean="0">
                <a:solidFill>
                  <a:srgbClr val="FF0000"/>
                </a:solidFill>
              </a:rPr>
              <a:t>performance</a:t>
            </a:r>
            <a:r>
              <a:rPr lang="en-US" sz="2400" dirty="0" smtClean="0"/>
              <a:t> of contract</a:t>
            </a:r>
          </a:p>
          <a:p>
            <a:pPr eaLnBrk="1" hangingPunct="1">
              <a:lnSpc>
                <a:spcPct val="80000"/>
              </a:lnSpc>
              <a:buBlip>
                <a:blip r:embed="rId2"/>
              </a:buBlip>
            </a:pPr>
            <a:r>
              <a:rPr lang="en-US" sz="2400" dirty="0" smtClean="0"/>
              <a:t>Contract should not have been declared as </a:t>
            </a:r>
            <a:r>
              <a:rPr lang="en-US" sz="2400" dirty="0" smtClean="0">
                <a:solidFill>
                  <a:srgbClr val="FF0000"/>
                </a:solidFill>
              </a:rPr>
              <a:t>void</a:t>
            </a:r>
            <a:r>
              <a:rPr lang="en-US" sz="2400" dirty="0" smtClean="0"/>
              <a:t> under 	Contract Act or any other law</a:t>
            </a:r>
          </a:p>
          <a:p>
            <a:pPr eaLnBrk="1" hangingPunct="1">
              <a:lnSpc>
                <a:spcPct val="80000"/>
              </a:lnSpc>
              <a:buBlip>
                <a:blip r:embed="rId2"/>
              </a:buBlip>
            </a:pPr>
            <a:r>
              <a:rPr lang="en-US" sz="2400" dirty="0" smtClean="0"/>
              <a:t>Legal formalities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006600"/>
                </a:solidFill>
              </a:rPr>
              <a:t>Definitions</a:t>
            </a:r>
            <a:endParaRPr lang="en-US" b="1" dirty="0">
              <a:solidFill>
                <a:srgbClr val="006600"/>
              </a:solidFill>
            </a:endParaRPr>
          </a:p>
        </p:txBody>
      </p:sp>
      <p:sp>
        <p:nvSpPr>
          <p:cNvPr id="3" name="Content Placeholder 2"/>
          <p:cNvSpPr>
            <a:spLocks noGrp="1"/>
          </p:cNvSpPr>
          <p:nvPr>
            <p:ph idx="1"/>
          </p:nvPr>
        </p:nvSpPr>
        <p:spPr/>
        <p:txBody>
          <a:bodyPr>
            <a:normAutofit fontScale="77500" lnSpcReduction="20000"/>
          </a:bodyPr>
          <a:lstStyle/>
          <a:p>
            <a:pPr>
              <a:lnSpc>
                <a:spcPct val="90000"/>
              </a:lnSpc>
            </a:pPr>
            <a:r>
              <a:rPr lang="en-US" dirty="0" smtClean="0"/>
              <a:t>As per section 2(h) of the Indian Contract Act,, </a:t>
            </a:r>
            <a:r>
              <a:rPr lang="en-US" i="1" dirty="0" smtClean="0"/>
              <a:t>“an agreement enforceable by law is </a:t>
            </a:r>
            <a:r>
              <a:rPr lang="en-US" b="1" i="1" dirty="0" smtClean="0"/>
              <a:t>a contract</a:t>
            </a:r>
            <a:r>
              <a:rPr lang="en-US" i="1" dirty="0" smtClean="0"/>
              <a:t>.”</a:t>
            </a:r>
          </a:p>
          <a:p>
            <a:pPr>
              <a:lnSpc>
                <a:spcPct val="90000"/>
              </a:lnSpc>
              <a:buNone/>
            </a:pPr>
            <a:endParaRPr lang="en-US" i="1" dirty="0" smtClean="0"/>
          </a:p>
          <a:p>
            <a:r>
              <a:rPr lang="en-US" dirty="0" smtClean="0"/>
              <a:t>As per Sec 2(e) of the Indian Contract Act, </a:t>
            </a:r>
            <a:r>
              <a:rPr lang="en-US" i="1" dirty="0" smtClean="0"/>
              <a:t>“every promise and every set of promises forming the consideration for each other is </a:t>
            </a:r>
            <a:r>
              <a:rPr lang="en-US" b="1" i="1" dirty="0" smtClean="0"/>
              <a:t>an agreement</a:t>
            </a:r>
            <a:r>
              <a:rPr lang="en-US" i="1" dirty="0" smtClean="0"/>
              <a:t>” </a:t>
            </a:r>
          </a:p>
          <a:p>
            <a:pPr>
              <a:buNone/>
            </a:pPr>
            <a:r>
              <a:rPr lang="en-US" i="1" dirty="0" smtClean="0"/>
              <a:t>	</a:t>
            </a:r>
          </a:p>
          <a:p>
            <a:pPr>
              <a:buNone/>
            </a:pPr>
            <a:r>
              <a:rPr lang="en-US" i="1" dirty="0" smtClean="0"/>
              <a:t>	</a:t>
            </a:r>
            <a:r>
              <a:rPr lang="en-US" dirty="0" smtClean="0"/>
              <a:t>AGREEMENT = OFFER + ACCEPTANCE</a:t>
            </a:r>
          </a:p>
          <a:p>
            <a:pPr>
              <a:buNone/>
            </a:pPr>
            <a:endParaRPr lang="en-US" dirty="0" smtClean="0"/>
          </a:p>
          <a:p>
            <a:r>
              <a:rPr lang="en-US" dirty="0" smtClean="0"/>
              <a:t>As per Sec 2(b) of the Indian Contract Act, </a:t>
            </a:r>
            <a:r>
              <a:rPr lang="en-US" i="1" dirty="0" smtClean="0"/>
              <a:t>“when the person to whom the proposal is made signifies his assent thereto, the proposal is said to be accepted. A proposal when accepted, becomes </a:t>
            </a:r>
            <a:r>
              <a:rPr lang="en-US" b="1" i="1" dirty="0" smtClean="0"/>
              <a:t>a promise</a:t>
            </a:r>
            <a:r>
              <a:rPr lang="en-US" i="1" dirty="0" smtClean="0"/>
              <a:t>”</a:t>
            </a:r>
          </a:p>
          <a:p>
            <a:pPr>
              <a:lnSpc>
                <a:spcPct val="90000"/>
              </a:lnSpc>
              <a:buNone/>
            </a:pPr>
            <a:endParaRPr lang="en-US" i="1" dirty="0" smtClean="0"/>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57200"/>
            <a:ext cx="8229600" cy="1143000"/>
          </a:xfrm>
        </p:spPr>
        <p:txBody>
          <a:bodyPr>
            <a:normAutofit fontScale="90000"/>
          </a:bodyPr>
          <a:lstStyle/>
          <a:p>
            <a:pPr eaLnBrk="1" hangingPunct="1"/>
            <a:r>
              <a:rPr lang="en-US" sz="4000" b="1" dirty="0" smtClean="0">
                <a:solidFill>
                  <a:srgbClr val="006600"/>
                </a:solidFill>
              </a:rPr>
              <a:t>WHAT IS ENFORCEABILITY OF AGREEMENT</a:t>
            </a:r>
          </a:p>
        </p:txBody>
      </p:sp>
      <p:sp>
        <p:nvSpPr>
          <p:cNvPr id="30723" name="Rectangle 3"/>
          <p:cNvSpPr>
            <a:spLocks noGrp="1" noChangeArrowheads="1"/>
          </p:cNvSpPr>
          <p:nvPr>
            <p:ph type="body" idx="1"/>
          </p:nvPr>
        </p:nvSpPr>
        <p:spPr>
          <a:xfrm>
            <a:off x="457200" y="1600200"/>
            <a:ext cx="8229600" cy="5257800"/>
          </a:xfrm>
        </p:spPr>
        <p:txBody>
          <a:bodyPr/>
          <a:lstStyle/>
          <a:p>
            <a:pPr eaLnBrk="1" hangingPunct="1">
              <a:lnSpc>
                <a:spcPct val="80000"/>
              </a:lnSpc>
              <a:buFontTx/>
              <a:buNone/>
            </a:pPr>
            <a:endParaRPr lang="en-US" sz="2000" smtClean="0"/>
          </a:p>
          <a:p>
            <a:pPr algn="ctr" eaLnBrk="1" hangingPunct="1">
              <a:lnSpc>
                <a:spcPct val="80000"/>
              </a:lnSpc>
              <a:buFontTx/>
              <a:buNone/>
            </a:pPr>
            <a:endParaRPr lang="en-US" sz="2000" b="1" smtClean="0">
              <a:solidFill>
                <a:srgbClr val="FF0000"/>
              </a:solidFill>
            </a:endParaRPr>
          </a:p>
          <a:p>
            <a:pPr algn="ctr" eaLnBrk="1" hangingPunct="1">
              <a:lnSpc>
                <a:spcPct val="80000"/>
              </a:lnSpc>
              <a:buFontTx/>
              <a:buNone/>
            </a:pPr>
            <a:r>
              <a:rPr lang="en-US" sz="2000" b="1" smtClean="0">
                <a:solidFill>
                  <a:srgbClr val="FF0000"/>
                </a:solidFill>
              </a:rPr>
              <a:t>IT HAS TO CREATE LEGAL OBLIGATION</a:t>
            </a:r>
          </a:p>
          <a:p>
            <a:pPr eaLnBrk="1" hangingPunct="1">
              <a:lnSpc>
                <a:spcPct val="80000"/>
              </a:lnSpc>
              <a:buFontTx/>
              <a:buNone/>
            </a:pPr>
            <a:endParaRPr lang="en-US" sz="2000" smtClean="0"/>
          </a:p>
          <a:p>
            <a:pPr eaLnBrk="1" hangingPunct="1">
              <a:lnSpc>
                <a:spcPct val="80000"/>
              </a:lnSpc>
              <a:buFontTx/>
              <a:buNone/>
            </a:pPr>
            <a:endParaRPr lang="en-US" sz="2000" smtClean="0"/>
          </a:p>
          <a:p>
            <a:pPr eaLnBrk="1" hangingPunct="1">
              <a:lnSpc>
                <a:spcPct val="80000"/>
              </a:lnSpc>
              <a:buFontTx/>
              <a:buNone/>
            </a:pPr>
            <a:r>
              <a:rPr lang="en-US" sz="2000" smtClean="0"/>
              <a:t>ie., incase of default by either parties, it must be sued.</a:t>
            </a:r>
          </a:p>
          <a:p>
            <a:pPr eaLnBrk="1" hangingPunct="1">
              <a:lnSpc>
                <a:spcPct val="80000"/>
              </a:lnSpc>
              <a:buFontTx/>
              <a:buChar char="-"/>
            </a:pPr>
            <a:r>
              <a:rPr lang="en-US" sz="2000" smtClean="0">
                <a:solidFill>
                  <a:srgbClr val="FF0000"/>
                </a:solidFill>
              </a:rPr>
              <a:t>An intention</a:t>
            </a:r>
            <a:r>
              <a:rPr lang="en-US" sz="2000" smtClean="0"/>
              <a:t> to sue in a court of law</a:t>
            </a:r>
          </a:p>
          <a:p>
            <a:pPr eaLnBrk="1" hangingPunct="1">
              <a:lnSpc>
                <a:spcPct val="80000"/>
              </a:lnSpc>
              <a:buFontTx/>
              <a:buNone/>
            </a:pPr>
            <a:endParaRPr lang="en-US" sz="2000" smtClean="0"/>
          </a:p>
          <a:p>
            <a:pPr eaLnBrk="1" hangingPunct="1">
              <a:lnSpc>
                <a:spcPct val="80000"/>
              </a:lnSpc>
              <a:buFontTx/>
              <a:buNone/>
            </a:pPr>
            <a:r>
              <a:rPr lang="en-US" sz="2000" smtClean="0"/>
              <a:t>There is </a:t>
            </a:r>
            <a:r>
              <a:rPr lang="en-US" sz="2000" b="1" smtClean="0">
                <a:solidFill>
                  <a:srgbClr val="C00000"/>
                </a:solidFill>
              </a:rPr>
              <a:t>no provision in the Indian Contract Act </a:t>
            </a:r>
            <a:r>
              <a:rPr lang="en-US" sz="2000" smtClean="0"/>
              <a:t>requiring that an offer or its acceptance should be made with the intention of creating legal relations.</a:t>
            </a:r>
          </a:p>
          <a:p>
            <a:pPr eaLnBrk="1" hangingPunct="1">
              <a:lnSpc>
                <a:spcPct val="80000"/>
              </a:lnSpc>
              <a:buFontTx/>
              <a:buNone/>
            </a:pPr>
            <a:endParaRPr lang="en-US" sz="2000" smtClean="0"/>
          </a:p>
          <a:p>
            <a:pPr eaLnBrk="1" hangingPunct="1">
              <a:lnSpc>
                <a:spcPct val="80000"/>
              </a:lnSpc>
              <a:buFontTx/>
              <a:buNone/>
            </a:pPr>
            <a:r>
              <a:rPr lang="en-US" sz="2000" smtClean="0"/>
              <a:t>But in English law it is a settled principle that to create a contract there must be a common intention of the parties to enter into legal obligations</a:t>
            </a:r>
          </a:p>
          <a:p>
            <a:pPr eaLnBrk="1" hangingPunct="1">
              <a:lnSpc>
                <a:spcPct val="80000"/>
              </a:lnSpc>
              <a:buFontTx/>
              <a:buNone/>
            </a:pPr>
            <a:endParaRPr lang="en-US" sz="2000" smtClean="0"/>
          </a:p>
          <a:p>
            <a:pPr eaLnBrk="1" hangingPunct="1">
              <a:lnSpc>
                <a:spcPct val="80000"/>
              </a:lnSpc>
              <a:buFontTx/>
              <a:buNone/>
            </a:pPr>
            <a:endParaRPr lang="en-US" sz="2000" smtClean="0"/>
          </a:p>
          <a:p>
            <a:pPr eaLnBrk="1" hangingPunct="1">
              <a:lnSpc>
                <a:spcPct val="80000"/>
              </a:lnSpc>
              <a:buFontTx/>
              <a:buNone/>
            </a:pPr>
            <a:endParaRPr lang="en-US" sz="2000" smtClean="0"/>
          </a:p>
          <a:p>
            <a:pPr eaLnBrk="1" hangingPunct="1">
              <a:lnSpc>
                <a:spcPct val="80000"/>
              </a:lnSpc>
              <a:buFontTx/>
              <a:buNone/>
            </a:pPr>
            <a:endParaRPr lang="en-US" sz="2000" smtClean="0"/>
          </a:p>
          <a:p>
            <a:pPr eaLnBrk="1" hangingPunct="1">
              <a:lnSpc>
                <a:spcPct val="80000"/>
              </a:lnSpc>
              <a:buFontTx/>
              <a:buNone/>
            </a:pPr>
            <a:endParaRPr lang="en-US" sz="2000" smtClean="0"/>
          </a:p>
          <a:p>
            <a:pPr eaLnBrk="1" hangingPunct="1">
              <a:lnSpc>
                <a:spcPct val="80000"/>
              </a:lnSpc>
              <a:buFontTx/>
              <a:buNone/>
            </a:pPr>
            <a:endParaRPr lang="en-US" sz="2000" b="1"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Concept of Law</a:t>
            </a:r>
          </a:p>
          <a:p>
            <a:pPr>
              <a:buFont typeface="Wingdings" pitchFamily="2" charset="2"/>
              <a:buChar char="Ø"/>
            </a:pPr>
            <a:r>
              <a:rPr lang="en-US" dirty="0" smtClean="0"/>
              <a:t>History and development  of mercantile law in India</a:t>
            </a:r>
          </a:p>
          <a:p>
            <a:pPr>
              <a:buFont typeface="Wingdings" pitchFamily="2" charset="2"/>
              <a:buChar char="Ø"/>
            </a:pPr>
            <a:r>
              <a:rPr lang="en-US" dirty="0" smtClean="0"/>
              <a:t>Scope of the Indian Contract Act, 1872 </a:t>
            </a:r>
          </a:p>
          <a:p>
            <a:pPr>
              <a:buFont typeface="Wingdings" pitchFamily="2" charset="2"/>
              <a:buChar char="Ø"/>
            </a:pPr>
            <a:r>
              <a:rPr lang="en-US" dirty="0" smtClean="0"/>
              <a:t>Sources of mercantile law in India</a:t>
            </a:r>
          </a:p>
          <a:p>
            <a:pPr>
              <a:buFont typeface="Wingdings" pitchFamily="2" charset="2"/>
              <a:buChar char="Ø"/>
            </a:pPr>
            <a:r>
              <a:rPr lang="en-US" dirty="0" smtClean="0"/>
              <a:t>Codification of the Indian Contract Act, 1872.</a:t>
            </a:r>
          </a:p>
          <a:p>
            <a:pPr>
              <a:buFont typeface="Wingdings" pitchFamily="2" charset="2"/>
              <a:buChar char="Ø"/>
            </a:pPr>
            <a:r>
              <a:rPr lang="en-US" dirty="0" smtClean="0"/>
              <a:t>Limiting factors of the Indian Contract Act, 1872.</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381000"/>
            <a:ext cx="8229600" cy="1143000"/>
          </a:xfrm>
        </p:spPr>
        <p:txBody>
          <a:bodyPr>
            <a:normAutofit fontScale="90000"/>
          </a:bodyPr>
          <a:lstStyle/>
          <a:p>
            <a:r>
              <a:rPr lang="en-US" sz="4100" b="1" dirty="0" smtClean="0">
                <a:solidFill>
                  <a:srgbClr val="006600"/>
                </a:solidFill>
              </a:rPr>
              <a:t>Examples for non enforceability of agreement:</a:t>
            </a:r>
          </a:p>
        </p:txBody>
      </p:sp>
      <p:sp>
        <p:nvSpPr>
          <p:cNvPr id="31747" name="Content Placeholder 2"/>
          <p:cNvSpPr>
            <a:spLocks noGrp="1"/>
          </p:cNvSpPr>
          <p:nvPr>
            <p:ph idx="1"/>
          </p:nvPr>
        </p:nvSpPr>
        <p:spPr>
          <a:xfrm>
            <a:off x="152400" y="1600200"/>
            <a:ext cx="8763000" cy="5257800"/>
          </a:xfrm>
        </p:spPr>
        <p:txBody>
          <a:bodyPr/>
          <a:lstStyle/>
          <a:p>
            <a:pPr eaLnBrk="1" hangingPunct="1">
              <a:lnSpc>
                <a:spcPct val="80000"/>
              </a:lnSpc>
              <a:buFontTx/>
              <a:buNone/>
            </a:pPr>
            <a:r>
              <a:rPr lang="en-US" sz="3100" smtClean="0"/>
              <a:t>Social or domestic agreements {generally no intention to sue}</a:t>
            </a:r>
          </a:p>
          <a:p>
            <a:pPr eaLnBrk="1" hangingPunct="1">
              <a:lnSpc>
                <a:spcPct val="80000"/>
              </a:lnSpc>
              <a:buFontTx/>
              <a:buNone/>
            </a:pPr>
            <a:endParaRPr lang="en-US" sz="3100" smtClean="0"/>
          </a:p>
          <a:p>
            <a:pPr eaLnBrk="1" hangingPunct="1">
              <a:lnSpc>
                <a:spcPct val="80000"/>
              </a:lnSpc>
              <a:buFontTx/>
              <a:buChar char="-"/>
            </a:pPr>
            <a:r>
              <a:rPr lang="en-US" sz="3100" smtClean="0"/>
              <a:t>Invitation to dinner (social)</a:t>
            </a:r>
          </a:p>
          <a:p>
            <a:pPr eaLnBrk="1" hangingPunct="1">
              <a:lnSpc>
                <a:spcPct val="80000"/>
              </a:lnSpc>
              <a:buFontTx/>
              <a:buChar char="-"/>
            </a:pPr>
            <a:r>
              <a:rPr lang="en-US" sz="3100" smtClean="0"/>
              <a:t>Balfour </a:t>
            </a:r>
            <a:r>
              <a:rPr lang="en-US" sz="3100" i="1" smtClean="0"/>
              <a:t>vs.</a:t>
            </a:r>
            <a:r>
              <a:rPr lang="en-US" sz="3100" smtClean="0"/>
              <a:t> Balfour (domestic) </a:t>
            </a:r>
            <a:r>
              <a:rPr lang="en-US" sz="3100" smtClean="0">
                <a:solidFill>
                  <a:srgbClr val="FF0000"/>
                </a:solidFill>
              </a:rPr>
              <a:t>Case 1</a:t>
            </a:r>
          </a:p>
          <a:p>
            <a:pPr eaLnBrk="1" hangingPunct="1">
              <a:lnSpc>
                <a:spcPct val="80000"/>
              </a:lnSpc>
              <a:buFontTx/>
              <a:buNone/>
            </a:pPr>
            <a:endParaRPr lang="en-US" sz="3100" smtClean="0"/>
          </a:p>
          <a:p>
            <a:pPr eaLnBrk="1" hangingPunct="1">
              <a:lnSpc>
                <a:spcPct val="80000"/>
              </a:lnSpc>
              <a:buFontTx/>
              <a:buNone/>
            </a:pPr>
            <a:r>
              <a:rPr lang="en-US" sz="3100" smtClean="0"/>
              <a:t>(– hence no enforceability of such agreements – and no contract)</a:t>
            </a:r>
          </a:p>
          <a:p>
            <a:pPr eaLnBrk="1" hangingPunct="1">
              <a:lnSpc>
                <a:spcPct val="80000"/>
              </a:lnSpc>
              <a:buFontTx/>
              <a:buNone/>
            </a:pPr>
            <a:endParaRPr lang="en-US" sz="3100" b="1" smtClean="0"/>
          </a:p>
          <a:p>
            <a:pPr eaLnBrk="1" hangingPunct="1">
              <a:lnSpc>
                <a:spcPct val="80000"/>
              </a:lnSpc>
              <a:buFontTx/>
              <a:buNone/>
            </a:pPr>
            <a:r>
              <a:rPr lang="en-US" sz="3100" b="1" smtClean="0">
                <a:solidFill>
                  <a:srgbClr val="FF0000"/>
                </a:solidFill>
              </a:rPr>
              <a:t>	So, we can say that all contracts are agreements, but not all agreements are contracts</a:t>
            </a:r>
          </a:p>
          <a:p>
            <a:pPr>
              <a:buFontTx/>
              <a:buNone/>
            </a:pPr>
            <a:endParaRPr lang="en-US" sz="31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228600" y="762000"/>
            <a:ext cx="8686800" cy="5943600"/>
          </a:xfrm>
        </p:spPr>
        <p:txBody>
          <a:bodyPr>
            <a:normAutofit lnSpcReduction="10000"/>
          </a:bodyPr>
          <a:lstStyle/>
          <a:p>
            <a:pPr>
              <a:buFontTx/>
              <a:buNone/>
            </a:pPr>
            <a:r>
              <a:rPr lang="en-US" sz="2800" dirty="0" smtClean="0"/>
              <a:t>	This does not, however, mean that in family or social matters there cannot be a legally binding contract. </a:t>
            </a:r>
          </a:p>
          <a:p>
            <a:pPr>
              <a:buFontTx/>
              <a:buNone/>
            </a:pPr>
            <a:endParaRPr lang="en-US" sz="2800" dirty="0" smtClean="0"/>
          </a:p>
          <a:p>
            <a:pPr>
              <a:buFontTx/>
              <a:buNone/>
            </a:pPr>
            <a:r>
              <a:rPr lang="en-US" sz="2800" dirty="0" smtClean="0"/>
              <a:t>	All that the law requires is that the parties must intend legal consequences. </a:t>
            </a:r>
          </a:p>
          <a:p>
            <a:pPr>
              <a:buFontTx/>
              <a:buNone/>
            </a:pPr>
            <a:endParaRPr lang="en-US" sz="2800" dirty="0" smtClean="0"/>
          </a:p>
          <a:p>
            <a:pPr>
              <a:buFontTx/>
              <a:buNone/>
            </a:pPr>
            <a:r>
              <a:rPr lang="en-US" sz="2800" b="1" dirty="0" smtClean="0"/>
              <a:t>McGregor v. McGregor, 1888 </a:t>
            </a:r>
            <a:r>
              <a:rPr lang="en-US" sz="2800" b="1" dirty="0" smtClean="0">
                <a:solidFill>
                  <a:srgbClr val="FF0000"/>
                </a:solidFill>
              </a:rPr>
              <a:t>Case 2</a:t>
            </a:r>
          </a:p>
          <a:p>
            <a:pPr>
              <a:buFontTx/>
              <a:buNone/>
            </a:pPr>
            <a:r>
              <a:rPr lang="en-US" sz="2800" dirty="0" smtClean="0"/>
              <a:t>	A binding engagement between a husband and wife. The husband and wife withdrew their complaints under an agreement by which the husband promised to pay her an allowance and the wife to refrain from pledging his credit, the agreement was held to be a binding contract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1143000"/>
          </a:xfrm>
        </p:spPr>
        <p:txBody>
          <a:bodyPr/>
          <a:lstStyle/>
          <a:p>
            <a:r>
              <a:rPr lang="en-US" b="1" u="sng" smtClean="0">
                <a:solidFill>
                  <a:srgbClr val="C00000"/>
                </a:solidFill>
              </a:rPr>
              <a:t>Objective test of </a:t>
            </a:r>
            <a:r>
              <a:rPr lang="en-US" b="1" u="sng" smtClean="0">
                <a:solidFill>
                  <a:srgbClr val="00B050"/>
                </a:solidFill>
              </a:rPr>
              <a:t>‘intention’</a:t>
            </a:r>
          </a:p>
        </p:txBody>
      </p:sp>
      <p:sp>
        <p:nvSpPr>
          <p:cNvPr id="33795" name="Content Placeholder 2"/>
          <p:cNvSpPr>
            <a:spLocks noGrp="1"/>
          </p:cNvSpPr>
          <p:nvPr>
            <p:ph idx="1"/>
          </p:nvPr>
        </p:nvSpPr>
        <p:spPr>
          <a:xfrm>
            <a:off x="228600" y="1219200"/>
            <a:ext cx="8686800" cy="5638800"/>
          </a:xfrm>
        </p:spPr>
        <p:txBody>
          <a:bodyPr/>
          <a:lstStyle/>
          <a:p>
            <a:pPr>
              <a:buFontTx/>
              <a:buNone/>
            </a:pPr>
            <a:r>
              <a:rPr lang="en-US" sz="2800" smtClean="0"/>
              <a:t>The test of contractual intention is objective, not subjective. What matters is </a:t>
            </a:r>
            <a:r>
              <a:rPr lang="en-US" sz="2800" b="1" smtClean="0"/>
              <a:t>not</a:t>
            </a:r>
            <a:r>
              <a:rPr lang="en-US" sz="2800" smtClean="0"/>
              <a:t> what the </a:t>
            </a:r>
            <a:r>
              <a:rPr lang="en-US" sz="2800" b="1" smtClean="0"/>
              <a:t>parties</a:t>
            </a:r>
            <a:r>
              <a:rPr lang="en-US" sz="2800" smtClean="0"/>
              <a:t> had in </a:t>
            </a:r>
            <a:r>
              <a:rPr lang="en-US" sz="2800" b="1" smtClean="0"/>
              <a:t>mind</a:t>
            </a:r>
            <a:r>
              <a:rPr lang="en-US" sz="2800" smtClean="0"/>
              <a:t>, </a:t>
            </a:r>
            <a:r>
              <a:rPr lang="en-US" sz="2800" smtClean="0">
                <a:solidFill>
                  <a:srgbClr val="FF0000"/>
                </a:solidFill>
              </a:rPr>
              <a:t>but</a:t>
            </a:r>
            <a:r>
              <a:rPr lang="en-US" sz="2800" smtClean="0"/>
              <a:t> what a </a:t>
            </a:r>
            <a:r>
              <a:rPr lang="en-US" sz="2800" b="1" smtClean="0"/>
              <a:t>reasonable person would think</a:t>
            </a:r>
            <a:r>
              <a:rPr lang="en-US" sz="2800" smtClean="0"/>
              <a:t>, in the circumstances, their intention to be. </a:t>
            </a:r>
          </a:p>
          <a:p>
            <a:pPr>
              <a:buFontTx/>
              <a:buNone/>
            </a:pPr>
            <a:endParaRPr lang="en-US" sz="2800" smtClean="0"/>
          </a:p>
          <a:p>
            <a:pPr>
              <a:buFontTx/>
              <a:buNone/>
            </a:pPr>
            <a:r>
              <a:rPr lang="en-US" sz="2800" smtClean="0"/>
              <a:t>The </a:t>
            </a:r>
            <a:r>
              <a:rPr lang="en-US" sz="2800" b="1" smtClean="0"/>
              <a:t>results</a:t>
            </a:r>
            <a:r>
              <a:rPr lang="en-US" sz="2800" smtClean="0"/>
              <a:t> of cases on this subject are bound to be </a:t>
            </a:r>
            <a:r>
              <a:rPr lang="en-US" sz="2800" b="1" smtClean="0"/>
              <a:t>variable</a:t>
            </a:r>
            <a:r>
              <a:rPr lang="en-US" sz="2800" smtClean="0"/>
              <a:t>, for the matter wholly depends upon the fact whether the </a:t>
            </a:r>
            <a:r>
              <a:rPr lang="en-US" sz="2800" b="1" smtClean="0"/>
              <a:t>conduct of the parties </a:t>
            </a:r>
            <a:r>
              <a:rPr lang="en-US" sz="2800" smtClean="0"/>
              <a:t>in the surrounding circumstances affords evidence of objective intention.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457200" y="76200"/>
            <a:ext cx="8229600" cy="6629400"/>
          </a:xfrm>
        </p:spPr>
        <p:txBody>
          <a:bodyPr/>
          <a:lstStyle/>
          <a:p>
            <a:pPr>
              <a:buFontTx/>
              <a:buNone/>
            </a:pPr>
            <a:r>
              <a:rPr lang="en-US" sz="1800" dirty="0" smtClean="0"/>
              <a:t>Thus,</a:t>
            </a:r>
          </a:p>
          <a:p>
            <a:pPr>
              <a:buFontTx/>
              <a:buNone/>
            </a:pPr>
            <a:endParaRPr lang="en-US" sz="1800" dirty="0" smtClean="0"/>
          </a:p>
          <a:p>
            <a:pPr>
              <a:buFontTx/>
              <a:buNone/>
            </a:pPr>
            <a:r>
              <a:rPr lang="en-US" sz="1800" b="1" dirty="0" smtClean="0"/>
              <a:t>In Simpkins v. Pays, 1955 </a:t>
            </a:r>
            <a:r>
              <a:rPr lang="en-US" sz="1800" b="1" dirty="0" smtClean="0">
                <a:solidFill>
                  <a:srgbClr val="FF0000"/>
                </a:solidFill>
              </a:rPr>
              <a:t>Case – 3.</a:t>
            </a:r>
          </a:p>
          <a:p>
            <a:pPr>
              <a:buFontTx/>
              <a:buNone/>
            </a:pPr>
            <a:r>
              <a:rPr lang="en-US" sz="1800" dirty="0" smtClean="0"/>
              <a:t>Where 3 people together, two of them being mother and daughter and 3</a:t>
            </a:r>
            <a:r>
              <a:rPr lang="en-US" sz="1800" baseline="30000" dirty="0" smtClean="0"/>
              <a:t>rd</a:t>
            </a:r>
            <a:r>
              <a:rPr lang="en-US" sz="1800" dirty="0" smtClean="0"/>
              <a:t> being a guest made entries in a crossword puzzle in the name of the mother, the expenses being met by one or the other without any rules. The entry was successful one week and the mother refused to divide the prize.</a:t>
            </a:r>
          </a:p>
          <a:p>
            <a:pPr>
              <a:buFontTx/>
              <a:buNone/>
            </a:pPr>
            <a:endParaRPr lang="en-US" sz="1800" dirty="0" smtClean="0"/>
          </a:p>
          <a:p>
            <a:pPr>
              <a:buFontTx/>
              <a:buNone/>
            </a:pPr>
            <a:r>
              <a:rPr lang="en-US" sz="1800" dirty="0" smtClean="0"/>
              <a:t>The court held,</a:t>
            </a:r>
          </a:p>
          <a:p>
            <a:pPr>
              <a:buFontTx/>
              <a:buNone/>
            </a:pPr>
            <a:r>
              <a:rPr lang="en-US" sz="1800" dirty="0" smtClean="0"/>
              <a:t>She </a:t>
            </a:r>
            <a:r>
              <a:rPr lang="en-US" sz="1800" b="1" dirty="0" smtClean="0">
                <a:solidFill>
                  <a:srgbClr val="FF0000"/>
                </a:solidFill>
              </a:rPr>
              <a:t>was bound </a:t>
            </a:r>
            <a:r>
              <a:rPr lang="en-US" sz="1800" dirty="0" smtClean="0"/>
              <a:t>to do so, for any reasonable man looking at their </a:t>
            </a:r>
            <a:r>
              <a:rPr lang="en-US" sz="1800" b="1" dirty="0" smtClean="0"/>
              <a:t>conduct</a:t>
            </a:r>
            <a:r>
              <a:rPr lang="en-US" sz="1800" dirty="0" smtClean="0"/>
              <a:t> would at once conclude that they must have </a:t>
            </a:r>
            <a:r>
              <a:rPr lang="en-US" sz="1800" b="1" dirty="0" smtClean="0"/>
              <a:t>intended to share the prize</a:t>
            </a:r>
          </a:p>
          <a:p>
            <a:pPr>
              <a:buFontTx/>
              <a:buNone/>
            </a:pPr>
            <a:endParaRPr lang="en-US" sz="1800" dirty="0" smtClean="0"/>
          </a:p>
          <a:p>
            <a:pPr>
              <a:buFontTx/>
              <a:buNone/>
            </a:pPr>
            <a:r>
              <a:rPr lang="en-US" sz="1800" b="1" dirty="0" smtClean="0"/>
              <a:t>In </a:t>
            </a:r>
            <a:r>
              <a:rPr lang="en-US" sz="1800" b="1" dirty="0" err="1" smtClean="0"/>
              <a:t>Merrit</a:t>
            </a:r>
            <a:r>
              <a:rPr lang="en-US" sz="1800" b="1" dirty="0" smtClean="0"/>
              <a:t> v. </a:t>
            </a:r>
            <a:r>
              <a:rPr lang="en-US" sz="1800" b="1" dirty="0" err="1" smtClean="0"/>
              <a:t>Merrit</a:t>
            </a:r>
            <a:r>
              <a:rPr lang="en-US" sz="1800" b="1" dirty="0" smtClean="0"/>
              <a:t>, 1970 </a:t>
            </a:r>
            <a:r>
              <a:rPr lang="en-US" sz="1800" b="1" dirty="0" smtClean="0">
                <a:solidFill>
                  <a:srgbClr val="FF0000"/>
                </a:solidFill>
              </a:rPr>
              <a:t>Case – 4.</a:t>
            </a:r>
          </a:p>
          <a:p>
            <a:pPr>
              <a:buFontTx/>
              <a:buNone/>
            </a:pPr>
            <a:r>
              <a:rPr lang="en-US" sz="1800" dirty="0" smtClean="0"/>
              <a:t>An agreement to transfer to the wife the beneficial ownership of the matrimonial home made at the time of separation was held to be </a:t>
            </a:r>
            <a:r>
              <a:rPr lang="en-US" sz="1800" b="1" dirty="0" smtClean="0">
                <a:solidFill>
                  <a:srgbClr val="FF0000"/>
                </a:solidFill>
              </a:rPr>
              <a:t>binding.</a:t>
            </a:r>
            <a:r>
              <a:rPr lang="en-US" sz="1800" dirty="0" smtClean="0"/>
              <a:t> </a:t>
            </a:r>
          </a:p>
          <a:p>
            <a:pPr>
              <a:buFontTx/>
              <a:buNone/>
            </a:pPr>
            <a:endParaRPr lang="en-US" sz="1800" dirty="0" smtClean="0"/>
          </a:p>
          <a:p>
            <a:pPr>
              <a:buFontTx/>
              <a:buNone/>
            </a:pPr>
            <a:r>
              <a:rPr lang="en-US" sz="1800" b="1" dirty="0" smtClean="0"/>
              <a:t>In Gould v. Gould, 1970 </a:t>
            </a:r>
            <a:r>
              <a:rPr lang="en-US" sz="1800" b="1" dirty="0" smtClean="0">
                <a:solidFill>
                  <a:srgbClr val="FF0000"/>
                </a:solidFill>
              </a:rPr>
              <a:t>Case 5.</a:t>
            </a:r>
          </a:p>
          <a:p>
            <a:pPr>
              <a:buFontTx/>
              <a:buNone/>
            </a:pPr>
            <a:r>
              <a:rPr lang="en-US" sz="1800" dirty="0" smtClean="0"/>
              <a:t>An agreement was held to be </a:t>
            </a:r>
            <a:r>
              <a:rPr lang="en-US" sz="1800" b="1" dirty="0" smtClean="0">
                <a:solidFill>
                  <a:srgbClr val="FF0000"/>
                </a:solidFill>
              </a:rPr>
              <a:t>not binding </a:t>
            </a:r>
            <a:r>
              <a:rPr lang="en-US" sz="1800" dirty="0" smtClean="0"/>
              <a:t>as the husband  undertook  to pay only </a:t>
            </a:r>
            <a:r>
              <a:rPr lang="en-US" sz="1800" b="1" dirty="0" smtClean="0"/>
              <a:t>as long as </a:t>
            </a:r>
            <a:r>
              <a:rPr lang="en-US" sz="1800" dirty="0" smtClean="0"/>
              <a:t>he had the means to pay. </a:t>
            </a:r>
            <a:r>
              <a:rPr lang="en-US" sz="1800" b="1" dirty="0" smtClean="0"/>
              <a:t>Uncertainty</a:t>
            </a:r>
            <a:r>
              <a:rPr lang="en-US" sz="1800" dirty="0" smtClean="0"/>
              <a:t> of these words showed that no legal relations were contemplated.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152400" y="1066800"/>
            <a:ext cx="8839200" cy="5562600"/>
          </a:xfrm>
        </p:spPr>
        <p:txBody>
          <a:bodyPr>
            <a:normAutofit lnSpcReduction="10000"/>
          </a:bodyPr>
          <a:lstStyle/>
          <a:p>
            <a:pPr>
              <a:buFontTx/>
              <a:buNone/>
            </a:pPr>
            <a:r>
              <a:rPr lang="en-US" sz="2000" dirty="0" smtClean="0"/>
              <a:t>Even in Business Matters parties may intend to rely on each other’s good faith and </a:t>
            </a:r>
            <a:r>
              <a:rPr lang="en-US" sz="2000" dirty="0" err="1" smtClean="0"/>
              <a:t>honour</a:t>
            </a:r>
            <a:r>
              <a:rPr lang="en-US" sz="2000" dirty="0" smtClean="0"/>
              <a:t> and not on courts.</a:t>
            </a:r>
          </a:p>
          <a:p>
            <a:pPr>
              <a:buFontTx/>
              <a:buNone/>
            </a:pPr>
            <a:endParaRPr lang="en-US" sz="2000" dirty="0" smtClean="0"/>
          </a:p>
          <a:p>
            <a:pPr>
              <a:buFontTx/>
              <a:buNone/>
            </a:pPr>
            <a:r>
              <a:rPr lang="en-US" sz="2000" dirty="0" smtClean="0"/>
              <a:t>Example:</a:t>
            </a:r>
          </a:p>
          <a:p>
            <a:pPr>
              <a:buFontTx/>
              <a:buNone/>
            </a:pPr>
            <a:r>
              <a:rPr lang="en-US" sz="2000" b="1" dirty="0" smtClean="0"/>
              <a:t>Rose &amp; Frank Co v. J R Crompton, 1925 </a:t>
            </a:r>
            <a:r>
              <a:rPr lang="en-US" sz="2000" b="1" dirty="0" smtClean="0">
                <a:solidFill>
                  <a:srgbClr val="FF0000"/>
                </a:solidFill>
              </a:rPr>
              <a:t>Case – 6.</a:t>
            </a:r>
          </a:p>
          <a:p>
            <a:pPr>
              <a:buFontTx/>
              <a:buNone/>
            </a:pPr>
            <a:r>
              <a:rPr lang="en-US" sz="2000" dirty="0" smtClean="0"/>
              <a:t>An exhaustive agreement was drawn between one American and two English firms for their dealings in paper tissues. The </a:t>
            </a:r>
            <a:r>
              <a:rPr lang="en-US" sz="2000" b="1" dirty="0" smtClean="0"/>
              <a:t>agreement</a:t>
            </a:r>
            <a:r>
              <a:rPr lang="en-US" sz="2000" dirty="0" smtClean="0"/>
              <a:t> contained the following </a:t>
            </a:r>
            <a:r>
              <a:rPr lang="en-US" sz="2000" b="1" dirty="0" smtClean="0"/>
              <a:t>clause</a:t>
            </a:r>
            <a:r>
              <a:rPr lang="en-US" sz="2000" dirty="0" smtClean="0"/>
              <a:t>:</a:t>
            </a:r>
          </a:p>
          <a:p>
            <a:pPr>
              <a:buFontTx/>
              <a:buNone/>
            </a:pPr>
            <a:endParaRPr lang="en-US" sz="2000" dirty="0" smtClean="0"/>
          </a:p>
          <a:p>
            <a:pPr>
              <a:buFontTx/>
              <a:buNone/>
            </a:pPr>
            <a:r>
              <a:rPr lang="en-US" sz="2000" dirty="0" smtClean="0"/>
              <a:t>‘this arrangement is </a:t>
            </a:r>
            <a:r>
              <a:rPr lang="en-US" sz="2000" b="1" dirty="0" smtClean="0"/>
              <a:t>not entered into as a formal legal agreement </a:t>
            </a:r>
            <a:r>
              <a:rPr lang="en-US" sz="2000" dirty="0" smtClean="0"/>
              <a:t>and shall </a:t>
            </a:r>
            <a:r>
              <a:rPr lang="en-US" sz="2000" b="1" dirty="0" smtClean="0"/>
              <a:t>not be subject to a legal jurisdiction </a:t>
            </a:r>
            <a:r>
              <a:rPr lang="en-US" sz="2000" dirty="0" smtClean="0"/>
              <a:t>in the law courts either in the U.S. or in England’</a:t>
            </a:r>
          </a:p>
          <a:p>
            <a:pPr>
              <a:buFontTx/>
              <a:buNone/>
            </a:pPr>
            <a:endParaRPr lang="en-US" sz="2000" dirty="0" smtClean="0"/>
          </a:p>
          <a:p>
            <a:pPr>
              <a:buFontTx/>
              <a:buNone/>
            </a:pPr>
            <a:r>
              <a:rPr lang="en-US" sz="2000" dirty="0" smtClean="0"/>
              <a:t>the agreement was terminated by one of the parties contrary to its terms. The American firm brought an action for breach. </a:t>
            </a:r>
          </a:p>
          <a:p>
            <a:pPr>
              <a:buFontTx/>
              <a:buNone/>
            </a:pPr>
            <a:endParaRPr lang="en-US" sz="2000" dirty="0" smtClean="0"/>
          </a:p>
          <a:p>
            <a:pPr>
              <a:buFontTx/>
              <a:buNone/>
            </a:pPr>
            <a:r>
              <a:rPr lang="en-US" sz="2000" dirty="0" smtClean="0"/>
              <a:t>It was held that the document </a:t>
            </a:r>
            <a:r>
              <a:rPr lang="en-US" sz="2000" b="1" dirty="0" smtClean="0"/>
              <a:t>did not constitute a binding contract </a:t>
            </a:r>
            <a:r>
              <a:rPr lang="en-US" sz="2000" dirty="0" smtClean="0"/>
              <a:t>as there was no intention to affect legal relations.</a:t>
            </a:r>
          </a:p>
          <a:p>
            <a:pPr>
              <a:buFontTx/>
              <a:buNone/>
            </a:pPr>
            <a:endParaRPr lang="en-US"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533400"/>
            <a:ext cx="8229600" cy="1143000"/>
          </a:xfrm>
        </p:spPr>
        <p:txBody>
          <a:bodyPr>
            <a:normAutofit fontScale="90000"/>
          </a:bodyPr>
          <a:lstStyle/>
          <a:p>
            <a:r>
              <a:rPr lang="en-US" sz="4100" b="1" dirty="0" smtClean="0">
                <a:solidFill>
                  <a:srgbClr val="006600"/>
                </a:solidFill>
              </a:rPr>
              <a:t>Obligations that does not give rise to contract</a:t>
            </a:r>
          </a:p>
        </p:txBody>
      </p:sp>
      <p:sp>
        <p:nvSpPr>
          <p:cNvPr id="36867" name="Content Placeholder 2"/>
          <p:cNvSpPr>
            <a:spLocks noGrp="1"/>
          </p:cNvSpPr>
          <p:nvPr>
            <p:ph idx="1"/>
          </p:nvPr>
        </p:nvSpPr>
        <p:spPr>
          <a:xfrm>
            <a:off x="457200" y="2590800"/>
            <a:ext cx="8229600" cy="3535363"/>
          </a:xfrm>
        </p:spPr>
        <p:txBody>
          <a:bodyPr>
            <a:normAutofit fontScale="92500" lnSpcReduction="10000"/>
          </a:bodyPr>
          <a:lstStyle/>
          <a:p>
            <a:pPr>
              <a:buFont typeface="Wingdings" pitchFamily="2" charset="2"/>
              <a:buChar char="ü"/>
            </a:pPr>
            <a:r>
              <a:rPr lang="en-US" smtClean="0"/>
              <a:t>Torts or civil wrongs</a:t>
            </a:r>
          </a:p>
          <a:p>
            <a:pPr>
              <a:buFont typeface="Wingdings" pitchFamily="2" charset="2"/>
              <a:buChar char="ü"/>
            </a:pPr>
            <a:r>
              <a:rPr lang="en-US" smtClean="0"/>
              <a:t>Quasi-contract</a:t>
            </a:r>
          </a:p>
          <a:p>
            <a:pPr>
              <a:buFont typeface="Wingdings" pitchFamily="2" charset="2"/>
              <a:buChar char="ü"/>
            </a:pPr>
            <a:r>
              <a:rPr lang="en-US" smtClean="0"/>
              <a:t>Relation between husband and wife, status obligations (HUF business)</a:t>
            </a:r>
          </a:p>
          <a:p>
            <a:pPr>
              <a:buFontTx/>
              <a:buNone/>
            </a:pPr>
            <a:endParaRPr lang="en-US" smtClean="0"/>
          </a:p>
          <a:p>
            <a:pPr>
              <a:buFontTx/>
              <a:buNone/>
            </a:pPr>
            <a:r>
              <a:rPr lang="en-US" smtClean="0"/>
              <a:t>These are not contractual in nature, but enforceable in a court of law</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838200"/>
          </a:xfrm>
        </p:spPr>
        <p:txBody>
          <a:bodyPr/>
          <a:lstStyle/>
          <a:p>
            <a:r>
              <a:rPr lang="en-US" b="1" dirty="0" smtClean="0">
                <a:solidFill>
                  <a:srgbClr val="006600"/>
                </a:solidFill>
              </a:rPr>
              <a:t>Torts </a:t>
            </a:r>
          </a:p>
        </p:txBody>
      </p:sp>
      <p:sp>
        <p:nvSpPr>
          <p:cNvPr id="37891" name="Content Placeholder 2"/>
          <p:cNvSpPr>
            <a:spLocks noGrp="1"/>
          </p:cNvSpPr>
          <p:nvPr>
            <p:ph idx="1"/>
          </p:nvPr>
        </p:nvSpPr>
        <p:spPr>
          <a:xfrm>
            <a:off x="304800" y="1066800"/>
            <a:ext cx="8534400" cy="5562600"/>
          </a:xfrm>
        </p:spPr>
        <p:txBody>
          <a:bodyPr/>
          <a:lstStyle/>
          <a:p>
            <a:pPr>
              <a:buFontTx/>
              <a:buNone/>
            </a:pPr>
            <a:r>
              <a:rPr lang="en-US" sz="2000" smtClean="0"/>
              <a:t>you would probably take civil action against the grocery store to recoup compensation for pain, suffering, medical bills and expenses incurred as a result of the fall.</a:t>
            </a:r>
          </a:p>
          <a:p>
            <a:pPr>
              <a:buFontTx/>
              <a:buNone/>
            </a:pPr>
            <a:endParaRPr lang="en-US" sz="2000" smtClean="0"/>
          </a:p>
          <a:p>
            <a:pPr>
              <a:buFontTx/>
              <a:buNone/>
            </a:pPr>
            <a:r>
              <a:rPr lang="en-US" sz="2000" smtClean="0"/>
              <a:t>torts are a civil action involving private parties, punishment does not include a fine or incarceration. The punishment for tortuous acts usually involves restoring the injured party monetarily. Sometimes a court order may force the tortfeasor to either do or not do something. </a:t>
            </a:r>
          </a:p>
          <a:p>
            <a:pPr>
              <a:buFontTx/>
              <a:buNone/>
            </a:pPr>
            <a:r>
              <a:rPr lang="en-US" sz="2000" smtClean="0"/>
              <a:t>Ex:</a:t>
            </a:r>
          </a:p>
          <a:p>
            <a:pPr>
              <a:buFontTx/>
              <a:buNone/>
            </a:pPr>
            <a:r>
              <a:rPr lang="en-US" sz="2000" smtClean="0"/>
              <a:t> trespassing, defamation (libel/slander)</a:t>
            </a:r>
          </a:p>
          <a:p>
            <a:pPr>
              <a:buFontTx/>
              <a:buNone/>
            </a:pPr>
            <a:endParaRPr lang="en-US" sz="2000" smtClean="0"/>
          </a:p>
          <a:p>
            <a:pPr>
              <a:buFontTx/>
              <a:buNone/>
            </a:pPr>
            <a:r>
              <a:rPr lang="en-US" sz="2000" smtClean="0"/>
              <a:t>Types of torts: </a:t>
            </a:r>
          </a:p>
          <a:p>
            <a:r>
              <a:rPr lang="en-US" sz="2000" b="1" smtClean="0"/>
              <a:t>Intentional torts</a:t>
            </a:r>
            <a:r>
              <a:rPr lang="en-US" sz="2000" smtClean="0"/>
              <a:t>  (Battery – hitting someone, Assault – attempting, false imprisonment – confinement without legal authority, etc)</a:t>
            </a:r>
          </a:p>
          <a:p>
            <a:r>
              <a:rPr lang="en-US" sz="2000" b="1" smtClean="0"/>
              <a:t>Negligence torts</a:t>
            </a:r>
          </a:p>
          <a:p>
            <a:r>
              <a:rPr lang="en-US" sz="2000" b="1" smtClean="0"/>
              <a:t>Strict liability / Absolute liability</a:t>
            </a:r>
            <a:endParaRPr lang="en-US" sz="2000" smtClean="0"/>
          </a:p>
          <a:p>
            <a:pPr>
              <a:buFontTx/>
              <a:buNone/>
            </a:pPr>
            <a:endParaRPr lang="en-US" sz="20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76200" y="76200"/>
            <a:ext cx="8915400" cy="6629400"/>
          </a:xfrm>
        </p:spPr>
        <p:txBody>
          <a:bodyPr/>
          <a:lstStyle/>
          <a:p>
            <a:pPr>
              <a:buFontTx/>
              <a:buNone/>
            </a:pPr>
            <a:r>
              <a:rPr lang="en-US" sz="1700" smtClean="0"/>
              <a:t>	An </a:t>
            </a:r>
            <a:r>
              <a:rPr lang="en-US" sz="1700" b="1" smtClean="0"/>
              <a:t>intentional tort</a:t>
            </a:r>
            <a:r>
              <a:rPr lang="en-US" sz="1700" smtClean="0"/>
              <a:t> is a civil wrong that occurs when the wrongdoer engages in intentional conduct that results in damages to another.  </a:t>
            </a:r>
          </a:p>
          <a:p>
            <a:pPr>
              <a:buFontTx/>
              <a:buNone/>
            </a:pPr>
            <a:endParaRPr lang="en-US" sz="1700" smtClean="0"/>
          </a:p>
          <a:p>
            <a:pPr>
              <a:buFontTx/>
              <a:buNone/>
            </a:pPr>
            <a:r>
              <a:rPr lang="en-US" sz="1700" smtClean="0"/>
              <a:t>EX: Striking another person in a fight is an intentional act that would be the tort of battery.  </a:t>
            </a:r>
          </a:p>
          <a:p>
            <a:pPr>
              <a:buFontTx/>
              <a:buNone/>
            </a:pPr>
            <a:r>
              <a:rPr lang="en-US" sz="1700" smtClean="0"/>
              <a:t>EX: Striking a person accidentally would not be an intentional tort since there was not intent to strike the person. This may, however, be a negligent act. Careless conduct that results in damage to another is </a:t>
            </a:r>
            <a:r>
              <a:rPr lang="en-US" sz="1700" b="1" smtClean="0"/>
              <a:t>negligence.</a:t>
            </a:r>
          </a:p>
          <a:p>
            <a:pPr>
              <a:buFontTx/>
              <a:buNone/>
            </a:pPr>
            <a:endParaRPr lang="en-US" sz="1700" b="1" smtClean="0"/>
          </a:p>
          <a:p>
            <a:pPr>
              <a:buFontTx/>
              <a:buNone/>
            </a:pPr>
            <a:r>
              <a:rPr lang="en-US" sz="1700" smtClean="0"/>
              <a:t>	Generally, liability because of a tort only arises where the defendant either intended to cause harm to the plaintiff or in situations where the defendant is negligent.  </a:t>
            </a:r>
          </a:p>
          <a:p>
            <a:pPr>
              <a:buFontTx/>
              <a:buNone/>
            </a:pPr>
            <a:endParaRPr lang="en-US" sz="1700" smtClean="0"/>
          </a:p>
          <a:p>
            <a:pPr>
              <a:buFontTx/>
              <a:buNone/>
            </a:pPr>
            <a:r>
              <a:rPr lang="en-US" sz="1700" smtClean="0"/>
              <a:t>	</a:t>
            </a:r>
            <a:r>
              <a:rPr lang="en-US" sz="1700" smtClean="0">
                <a:solidFill>
                  <a:srgbClr val="FF0000"/>
                </a:solidFill>
              </a:rPr>
              <a:t>However, </a:t>
            </a:r>
            <a:r>
              <a:rPr lang="en-US" sz="1700" smtClean="0"/>
              <a:t>in some areas, liability can arise even when there is no intention to cause harm or negligence.  </a:t>
            </a:r>
          </a:p>
          <a:p>
            <a:pPr>
              <a:buFontTx/>
              <a:buNone/>
            </a:pPr>
            <a:endParaRPr lang="en-US" sz="1700" smtClean="0"/>
          </a:p>
          <a:p>
            <a:pPr>
              <a:buFontTx/>
              <a:buNone/>
            </a:pPr>
            <a:r>
              <a:rPr lang="en-US" sz="1700" smtClean="0"/>
              <a:t>	For example, in most states, when a contractor uses dynamite  which causes debris to be thrown onto the land of another and damages the landowner’s house, the landowner may recover damages from the contractor even if the contractor was not negligent and did not intend to cause any harm.  </a:t>
            </a:r>
          </a:p>
          <a:p>
            <a:pPr>
              <a:buFontTx/>
              <a:buNone/>
            </a:pPr>
            <a:endParaRPr lang="en-US" sz="1700" smtClean="0"/>
          </a:p>
          <a:p>
            <a:pPr>
              <a:buFontTx/>
              <a:buNone/>
            </a:pPr>
            <a:r>
              <a:rPr lang="en-US" sz="1700" smtClean="0"/>
              <a:t>	This is called </a:t>
            </a:r>
            <a:r>
              <a:rPr lang="en-US" sz="1700" b="1" smtClean="0"/>
              <a:t>strict liability</a:t>
            </a:r>
            <a:r>
              <a:rPr lang="en-US" sz="1700" smtClean="0"/>
              <a:t> or absolute liability.  Basically, society is saying that the activity is so dangerous to the public that there must be liability.  However, society is not going so far as to outlaw the activity. </a:t>
            </a:r>
          </a:p>
          <a:p>
            <a:pPr>
              <a:buFontTx/>
              <a:buNone/>
            </a:pPr>
            <a:endParaRPr lang="en-US" sz="17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7"/>
            <a:ext cx="8229600" cy="792163"/>
          </a:xfrm>
        </p:spPr>
        <p:txBody>
          <a:bodyPr/>
          <a:lstStyle/>
          <a:p>
            <a:pPr eaLnBrk="1" hangingPunct="1"/>
            <a:r>
              <a:rPr lang="en-US" b="1" dirty="0" smtClean="0">
                <a:solidFill>
                  <a:srgbClr val="006600"/>
                </a:solidFill>
              </a:rPr>
              <a:t>Rules as to Offer</a:t>
            </a:r>
          </a:p>
        </p:txBody>
      </p:sp>
      <p:sp>
        <p:nvSpPr>
          <p:cNvPr id="39939" name="Rectangle 3"/>
          <p:cNvSpPr>
            <a:spLocks noGrp="1" noChangeArrowheads="1"/>
          </p:cNvSpPr>
          <p:nvPr>
            <p:ph type="body" idx="1"/>
          </p:nvPr>
        </p:nvSpPr>
        <p:spPr>
          <a:xfrm>
            <a:off x="76200" y="990600"/>
            <a:ext cx="8915400" cy="5867400"/>
          </a:xfrm>
        </p:spPr>
        <p:txBody>
          <a:bodyPr/>
          <a:lstStyle/>
          <a:p>
            <a:pPr marL="609600" indent="-609600" eaLnBrk="1" hangingPunct="1">
              <a:lnSpc>
                <a:spcPct val="80000"/>
              </a:lnSpc>
              <a:buFontTx/>
              <a:buNone/>
            </a:pPr>
            <a:r>
              <a:rPr lang="en-US" sz="1600" smtClean="0"/>
              <a:t>DEF 2 (a):</a:t>
            </a:r>
          </a:p>
          <a:p>
            <a:pPr marL="609600" indent="-609600" eaLnBrk="1" hangingPunct="1">
              <a:lnSpc>
                <a:spcPct val="80000"/>
              </a:lnSpc>
              <a:buFontTx/>
              <a:buNone/>
            </a:pPr>
            <a:endParaRPr lang="en-US" sz="1600" smtClean="0"/>
          </a:p>
          <a:p>
            <a:pPr marL="609600" indent="-609600" eaLnBrk="1" hangingPunct="1">
              <a:lnSpc>
                <a:spcPct val="80000"/>
              </a:lnSpc>
              <a:buFontTx/>
              <a:buNone/>
            </a:pPr>
            <a:r>
              <a:rPr lang="en-US" sz="1600" smtClean="0"/>
              <a:t>	“SIGNIFYING TO ANOTHER HIS WILLINGNESS TO DO OR TO ABSTAIN FROM DOING ANYTHING, WITH A VIEW TO OBTAINING THE ASSENT OF THAT OTHER TO SUCH ACT OR ABSTINENCE”</a:t>
            </a:r>
          </a:p>
          <a:p>
            <a:pPr marL="609600" indent="-609600" eaLnBrk="1" hangingPunct="1">
              <a:lnSpc>
                <a:spcPct val="80000"/>
              </a:lnSpc>
              <a:buFontTx/>
              <a:buNone/>
            </a:pPr>
            <a:endParaRPr lang="en-US" sz="1600" smtClean="0"/>
          </a:p>
          <a:p>
            <a:pPr marL="609600" indent="-609600" eaLnBrk="1" hangingPunct="1">
              <a:lnSpc>
                <a:spcPct val="80000"/>
              </a:lnSpc>
              <a:buFontTx/>
              <a:buNone/>
            </a:pPr>
            <a:r>
              <a:rPr lang="en-US" sz="1600" smtClean="0"/>
              <a:t>	</a:t>
            </a:r>
            <a:r>
              <a:rPr lang="en-US" sz="1600" smtClean="0">
                <a:solidFill>
                  <a:srgbClr val="FF0000"/>
                </a:solidFill>
              </a:rPr>
              <a:t>It must fulfill the following three elements:</a:t>
            </a:r>
          </a:p>
          <a:p>
            <a:pPr marL="609600" indent="-609600" eaLnBrk="1" hangingPunct="1">
              <a:lnSpc>
                <a:spcPct val="80000"/>
              </a:lnSpc>
              <a:buFontTx/>
              <a:buAutoNum type="arabicPeriod"/>
            </a:pPr>
            <a:r>
              <a:rPr lang="en-US" sz="1600" smtClean="0"/>
              <a:t>Must be made by one person to another</a:t>
            </a:r>
          </a:p>
          <a:p>
            <a:pPr marL="609600" indent="-609600" eaLnBrk="1" hangingPunct="1">
              <a:lnSpc>
                <a:spcPct val="80000"/>
              </a:lnSpc>
              <a:buFontTx/>
              <a:buAutoNum type="arabicPeriod"/>
            </a:pPr>
            <a:r>
              <a:rPr lang="en-US" sz="1600" smtClean="0"/>
              <a:t>Must be an expression of readiness or willingness to do (+ve act or –ve act)</a:t>
            </a:r>
          </a:p>
          <a:p>
            <a:pPr marL="609600" indent="-609600" eaLnBrk="1" hangingPunct="1">
              <a:lnSpc>
                <a:spcPct val="80000"/>
              </a:lnSpc>
              <a:buFontTx/>
              <a:buAutoNum type="arabicPeriod"/>
            </a:pPr>
            <a:r>
              <a:rPr lang="en-US" sz="1600" smtClean="0"/>
              <a:t>Must be made with a view to obtain the consent of the other person to proposed act or abstinence.</a:t>
            </a:r>
          </a:p>
          <a:p>
            <a:pPr marL="609600" indent="-609600" eaLnBrk="1" hangingPunct="1">
              <a:lnSpc>
                <a:spcPct val="80000"/>
              </a:lnSpc>
              <a:buFontTx/>
              <a:buNone/>
            </a:pPr>
            <a:endParaRPr lang="en-US" sz="1600" smtClean="0"/>
          </a:p>
          <a:p>
            <a:pPr marL="609600" indent="-609600" eaLnBrk="1" hangingPunct="1">
              <a:lnSpc>
                <a:spcPct val="80000"/>
              </a:lnSpc>
            </a:pPr>
            <a:r>
              <a:rPr lang="en-US" sz="1600" smtClean="0"/>
              <a:t>EXPRESS OFFER	</a:t>
            </a:r>
            <a:r>
              <a:rPr lang="en-US" sz="1600" b="1" smtClean="0"/>
              <a:t>how to make an offer</a:t>
            </a:r>
          </a:p>
          <a:p>
            <a:pPr marL="609600" indent="-609600" eaLnBrk="1" hangingPunct="1">
              <a:lnSpc>
                <a:spcPct val="80000"/>
              </a:lnSpc>
            </a:pPr>
            <a:r>
              <a:rPr lang="en-US" sz="1600" smtClean="0"/>
              <a:t>IMPLIED OFFER	auction (one need not say that in auction u will have a sale, but it   			is understood)</a:t>
            </a:r>
          </a:p>
          <a:p>
            <a:pPr marL="609600" indent="-609600" eaLnBrk="1" hangingPunct="1">
              <a:lnSpc>
                <a:spcPct val="80000"/>
              </a:lnSpc>
            </a:pPr>
            <a:r>
              <a:rPr lang="en-US" sz="1600" smtClean="0"/>
              <a:t>SPECIFIC OFFER	</a:t>
            </a:r>
          </a:p>
          <a:p>
            <a:pPr marL="609600" indent="-609600" eaLnBrk="1" hangingPunct="1">
              <a:lnSpc>
                <a:spcPct val="80000"/>
              </a:lnSpc>
              <a:buFontTx/>
              <a:buNone/>
            </a:pPr>
            <a:r>
              <a:rPr lang="en-US" sz="1600" b="1" smtClean="0"/>
              <a:t>	</a:t>
            </a:r>
            <a:r>
              <a:rPr lang="en-US" sz="1600" smtClean="0"/>
              <a:t>GENERAL OFFER             </a:t>
            </a:r>
            <a:r>
              <a:rPr lang="en-US" sz="1600" b="1" smtClean="0"/>
              <a:t>to whom an offer is made</a:t>
            </a:r>
          </a:p>
          <a:p>
            <a:pPr marL="609600" indent="-609600" eaLnBrk="1" hangingPunct="1">
              <a:lnSpc>
                <a:spcPct val="80000"/>
              </a:lnSpc>
              <a:buFontTx/>
              <a:buNone/>
            </a:pPr>
            <a:r>
              <a:rPr lang="en-US" sz="1600" smtClean="0"/>
              <a:t>	</a:t>
            </a:r>
          </a:p>
          <a:p>
            <a:pPr marL="609600" indent="-609600" eaLnBrk="1" hangingPunct="1">
              <a:lnSpc>
                <a:spcPct val="80000"/>
              </a:lnSpc>
              <a:buFontTx/>
              <a:buNone/>
            </a:pPr>
            <a:r>
              <a:rPr lang="en-US" sz="1600" smtClean="0"/>
              <a:t>	CARLILL v. CARBOLIC SMOKE BALL COMPANY – an ad in newspaper to use smoke balls – no influenza – if so can claim damages – she claimed - they said acceptance not communicated</a:t>
            </a:r>
          </a:p>
          <a:p>
            <a:pPr marL="609600" indent="-609600" eaLnBrk="1" hangingPunct="1">
              <a:lnSpc>
                <a:spcPct val="80000"/>
              </a:lnSpc>
              <a:buFontTx/>
              <a:buNone/>
            </a:pPr>
            <a:endParaRPr lang="en-US" sz="1600" smtClean="0"/>
          </a:p>
          <a:p>
            <a:pPr marL="609600" indent="-609600" eaLnBrk="1" hangingPunct="1">
              <a:lnSpc>
                <a:spcPct val="80000"/>
              </a:lnSpc>
              <a:buFontTx/>
              <a:buNone/>
            </a:pPr>
            <a:r>
              <a:rPr lang="en-US" sz="1600" smtClean="0"/>
              <a:t>	Any one who complies with the conditions contained in the General Offer can bind the person who has made the offer.</a:t>
            </a:r>
          </a:p>
        </p:txBody>
      </p:sp>
      <p:sp>
        <p:nvSpPr>
          <p:cNvPr id="39940" name="AutoShape 4"/>
          <p:cNvSpPr>
            <a:spLocks/>
          </p:cNvSpPr>
          <p:nvPr/>
        </p:nvSpPr>
        <p:spPr bwMode="auto">
          <a:xfrm>
            <a:off x="2743200" y="3886200"/>
            <a:ext cx="76200" cy="304800"/>
          </a:xfrm>
          <a:prstGeom prst="rightBrace">
            <a:avLst>
              <a:gd name="adj1" fmla="val 33333"/>
              <a:gd name="adj2" fmla="val 50000"/>
            </a:avLst>
          </a:prstGeom>
          <a:noFill/>
          <a:ln w="9525">
            <a:solidFill>
              <a:schemeClr val="tx1"/>
            </a:solidFill>
            <a:round/>
            <a:headEnd/>
            <a:tailEnd/>
          </a:ln>
        </p:spPr>
        <p:txBody>
          <a:bodyPr wrap="none" anchor="ctr"/>
          <a:lstStyle/>
          <a:p>
            <a:endParaRPr lang="en-US"/>
          </a:p>
        </p:txBody>
      </p:sp>
      <p:sp>
        <p:nvSpPr>
          <p:cNvPr id="39941" name="AutoShape 5"/>
          <p:cNvSpPr>
            <a:spLocks/>
          </p:cNvSpPr>
          <p:nvPr/>
        </p:nvSpPr>
        <p:spPr bwMode="auto">
          <a:xfrm>
            <a:off x="2743200" y="4572000"/>
            <a:ext cx="76200" cy="304800"/>
          </a:xfrm>
          <a:prstGeom prst="rightBrace">
            <a:avLst>
              <a:gd name="adj1" fmla="val 33333"/>
              <a:gd name="adj2" fmla="val 50000"/>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upload.wikimedia.org/wikipedia/commons/7/7e/Carbolic_smoke_ball_co.jpg"/>
          <p:cNvPicPr>
            <a:picLocks noChangeAspect="1" noChangeArrowheads="1"/>
          </p:cNvPicPr>
          <p:nvPr/>
        </p:nvPicPr>
        <p:blipFill>
          <a:blip r:embed="rId2"/>
          <a:srcRect/>
          <a:stretch>
            <a:fillRect/>
          </a:stretch>
        </p:blipFill>
        <p:spPr bwMode="auto">
          <a:xfrm>
            <a:off x="304800" y="228600"/>
            <a:ext cx="8153400" cy="6262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3886200" cy="1143000"/>
          </a:xfrm>
        </p:spPr>
        <p:txBody>
          <a:bodyPr/>
          <a:lstStyle/>
          <a:p>
            <a:pPr eaLnBrk="1" hangingPunct="1"/>
            <a:r>
              <a:rPr lang="en-US" sz="3200" smtClean="0">
                <a:solidFill>
                  <a:srgbClr val="FF0000"/>
                </a:solidFill>
              </a:rPr>
              <a:t>WHAT IS LAW? </a:t>
            </a:r>
          </a:p>
        </p:txBody>
      </p:sp>
      <p:sp>
        <p:nvSpPr>
          <p:cNvPr id="6147" name="Rectangle 3"/>
          <p:cNvSpPr>
            <a:spLocks noGrp="1" noChangeArrowheads="1"/>
          </p:cNvSpPr>
          <p:nvPr>
            <p:ph type="body" idx="1"/>
          </p:nvPr>
        </p:nvSpPr>
        <p:spPr>
          <a:xfrm>
            <a:off x="76200" y="1295400"/>
            <a:ext cx="5638800" cy="533400"/>
          </a:xfrm>
        </p:spPr>
        <p:txBody>
          <a:bodyPr>
            <a:normAutofit fontScale="55000" lnSpcReduction="20000"/>
          </a:bodyPr>
          <a:lstStyle/>
          <a:p>
            <a:pPr eaLnBrk="1" hangingPunct="1">
              <a:buFontTx/>
              <a:buNone/>
            </a:pPr>
            <a:r>
              <a:rPr lang="en-US" sz="2000" smtClean="0"/>
              <a:t>A set of rules of conduct recognised &amp; enforced by state</a:t>
            </a:r>
          </a:p>
          <a:p>
            <a:pPr eaLnBrk="1" hangingPunct="1">
              <a:buFontTx/>
              <a:buNone/>
            </a:pPr>
            <a:r>
              <a:rPr lang="en-US" sz="2000" smtClean="0"/>
              <a:t/>
            </a:r>
            <a:br>
              <a:rPr lang="en-US" sz="2000" smtClean="0"/>
            </a:br>
            <a:endParaRPr lang="en-US" sz="2000" smtClean="0"/>
          </a:p>
        </p:txBody>
      </p:sp>
      <p:pic>
        <p:nvPicPr>
          <p:cNvPr id="6148" name="Picture 5" descr="http://franthony.com/wp-content/uploads/2012/10/ignorance.jpg"/>
          <p:cNvPicPr>
            <a:picLocks noChangeAspect="1" noChangeArrowheads="1"/>
          </p:cNvPicPr>
          <p:nvPr/>
        </p:nvPicPr>
        <p:blipFill>
          <a:blip r:embed="rId2"/>
          <a:srcRect/>
          <a:stretch>
            <a:fillRect/>
          </a:stretch>
        </p:blipFill>
        <p:spPr bwMode="auto">
          <a:xfrm>
            <a:off x="0" y="2514600"/>
            <a:ext cx="5105400" cy="4343400"/>
          </a:xfrm>
          <a:prstGeom prst="rect">
            <a:avLst/>
          </a:prstGeom>
          <a:noFill/>
          <a:ln w="9525">
            <a:noFill/>
            <a:miter lim="800000"/>
            <a:headEnd/>
            <a:tailEnd/>
          </a:ln>
        </p:spPr>
      </p:pic>
      <p:sp>
        <p:nvSpPr>
          <p:cNvPr id="6149" name="TextBox 4"/>
          <p:cNvSpPr txBox="1">
            <a:spLocks noChangeArrowheads="1"/>
          </p:cNvSpPr>
          <p:nvPr/>
        </p:nvSpPr>
        <p:spPr bwMode="auto">
          <a:xfrm>
            <a:off x="5265738" y="2676525"/>
            <a:ext cx="3878262" cy="523875"/>
          </a:xfrm>
          <a:prstGeom prst="rect">
            <a:avLst/>
          </a:prstGeom>
          <a:noFill/>
          <a:ln w="9525">
            <a:noFill/>
            <a:miter lim="800000"/>
            <a:headEnd/>
            <a:tailEnd/>
          </a:ln>
        </p:spPr>
        <p:txBody>
          <a:bodyPr wrap="none">
            <a:spAutoFit/>
          </a:bodyPr>
          <a:lstStyle/>
          <a:p>
            <a:r>
              <a:rPr lang="en-US" sz="2800">
                <a:solidFill>
                  <a:srgbClr val="FF0000"/>
                </a:solidFill>
              </a:rPr>
              <a:t>WHY TO KNOW LAW?</a:t>
            </a:r>
          </a:p>
        </p:txBody>
      </p:sp>
      <p:sp>
        <p:nvSpPr>
          <p:cNvPr id="6150" name="TextBox 5"/>
          <p:cNvSpPr txBox="1">
            <a:spLocks noChangeArrowheads="1"/>
          </p:cNvSpPr>
          <p:nvPr/>
        </p:nvSpPr>
        <p:spPr bwMode="auto">
          <a:xfrm>
            <a:off x="4724400" y="3316288"/>
            <a:ext cx="4267200" cy="1200150"/>
          </a:xfrm>
          <a:prstGeom prst="rect">
            <a:avLst/>
          </a:prstGeom>
          <a:noFill/>
          <a:ln w="9525">
            <a:noFill/>
            <a:miter lim="800000"/>
            <a:headEnd/>
            <a:tailEnd/>
          </a:ln>
        </p:spPr>
        <p:txBody>
          <a:bodyPr>
            <a:spAutoFit/>
          </a:bodyPr>
          <a:lstStyle/>
          <a:p>
            <a:pPr eaLnBrk="1" hangingPunct="1"/>
            <a:r>
              <a:rPr lang="en-US"/>
              <a:t>“ignorance of law is no excuse” </a:t>
            </a:r>
          </a:p>
          <a:p>
            <a:pPr eaLnBrk="1" hangingPunct="1"/>
            <a:endParaRPr lang="en-US"/>
          </a:p>
          <a:p>
            <a:pPr eaLnBrk="1" hangingPunct="1"/>
            <a:r>
              <a:rPr lang="en-US"/>
              <a:t>In Latin - Ignorantia juris non excusat / Ignorantia legis neminem excusat</a:t>
            </a:r>
          </a:p>
        </p:txBody>
      </p:sp>
      <p:pic>
        <p:nvPicPr>
          <p:cNvPr id="6151" name="Picture 7" descr="http://www.accidentshappenatty.com/userfiles/images/what-is-criminal-law.jpg"/>
          <p:cNvPicPr>
            <a:picLocks noChangeAspect="1" noChangeArrowheads="1"/>
          </p:cNvPicPr>
          <p:nvPr/>
        </p:nvPicPr>
        <p:blipFill>
          <a:blip r:embed="rId3"/>
          <a:srcRect/>
          <a:stretch>
            <a:fillRect/>
          </a:stretch>
        </p:blipFill>
        <p:spPr bwMode="auto">
          <a:xfrm>
            <a:off x="5562600" y="0"/>
            <a:ext cx="3581400" cy="247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52400"/>
            <a:ext cx="8229600" cy="639763"/>
          </a:xfrm>
        </p:spPr>
        <p:txBody>
          <a:bodyPr/>
          <a:lstStyle/>
          <a:p>
            <a:pPr eaLnBrk="1" hangingPunct="1"/>
            <a:r>
              <a:rPr lang="en-US" sz="3200" b="1" dirty="0" smtClean="0">
                <a:solidFill>
                  <a:srgbClr val="006600"/>
                </a:solidFill>
              </a:rPr>
              <a:t>LEGAL RULES AS TO OFFER</a:t>
            </a:r>
          </a:p>
        </p:txBody>
      </p:sp>
      <p:sp>
        <p:nvSpPr>
          <p:cNvPr id="41987" name="Rectangle 3"/>
          <p:cNvSpPr>
            <a:spLocks noGrp="1" noChangeArrowheads="1"/>
          </p:cNvSpPr>
          <p:nvPr>
            <p:ph type="body" idx="1"/>
          </p:nvPr>
        </p:nvSpPr>
        <p:spPr>
          <a:xfrm>
            <a:off x="457200" y="914400"/>
            <a:ext cx="8229600" cy="5943600"/>
          </a:xfrm>
        </p:spPr>
        <p:txBody>
          <a:bodyPr/>
          <a:lstStyle/>
          <a:p>
            <a:pPr marL="609600" indent="-609600" eaLnBrk="1" hangingPunct="1">
              <a:lnSpc>
                <a:spcPct val="80000"/>
              </a:lnSpc>
              <a:buFontTx/>
              <a:buAutoNum type="arabicPeriod"/>
            </a:pPr>
            <a:r>
              <a:rPr lang="en-US" sz="1800" smtClean="0"/>
              <a:t>must be as in law is capable of being accepted giving rise to </a:t>
            </a:r>
            <a:r>
              <a:rPr lang="en-US" sz="1800" b="1" smtClean="0"/>
              <a:t>legal relationship (the intention must exist with the parties)</a:t>
            </a:r>
          </a:p>
          <a:p>
            <a:pPr marL="609600" indent="-609600" eaLnBrk="1" hangingPunct="1">
              <a:lnSpc>
                <a:spcPct val="80000"/>
              </a:lnSpc>
              <a:buFontTx/>
              <a:buNone/>
            </a:pPr>
            <a:r>
              <a:rPr lang="en-US" sz="1800" smtClean="0"/>
              <a:t>	</a:t>
            </a:r>
          </a:p>
          <a:p>
            <a:pPr marL="609600" indent="-609600" eaLnBrk="1" hangingPunct="1">
              <a:lnSpc>
                <a:spcPct val="80000"/>
              </a:lnSpc>
              <a:buFontTx/>
              <a:buAutoNum type="arabicPeriod" startAt="2"/>
            </a:pPr>
            <a:r>
              <a:rPr lang="en-US" sz="1800" smtClean="0"/>
              <a:t>terms must be definite, unambiguous, certain and not vague</a:t>
            </a:r>
          </a:p>
          <a:p>
            <a:pPr marL="609600" indent="-609600" eaLnBrk="1" hangingPunct="1">
              <a:lnSpc>
                <a:spcPct val="80000"/>
              </a:lnSpc>
              <a:buFontTx/>
              <a:buAutoNum type="arabicPeriod" startAt="2"/>
            </a:pPr>
            <a:endParaRPr lang="en-US" sz="1800" smtClean="0"/>
          </a:p>
          <a:p>
            <a:pPr marL="609600" indent="-609600" eaLnBrk="1" hangingPunct="1">
              <a:lnSpc>
                <a:spcPct val="80000"/>
              </a:lnSpc>
              <a:buFontTx/>
              <a:buNone/>
            </a:pPr>
            <a:r>
              <a:rPr lang="en-US" sz="1800" smtClean="0"/>
              <a:t>3.	an </a:t>
            </a:r>
            <a:r>
              <a:rPr lang="en-US" sz="1800" smtClean="0">
                <a:solidFill>
                  <a:srgbClr val="FF0000"/>
                </a:solidFill>
              </a:rPr>
              <a:t>offer</a:t>
            </a:r>
            <a:r>
              <a:rPr lang="en-US" sz="1800" smtClean="0"/>
              <a:t> may be </a:t>
            </a:r>
            <a:r>
              <a:rPr lang="en-US" sz="1800" smtClean="0">
                <a:solidFill>
                  <a:srgbClr val="FF0000"/>
                </a:solidFill>
              </a:rPr>
              <a:t>distinguished</a:t>
            </a:r>
            <a:r>
              <a:rPr lang="en-US" sz="1800" smtClean="0"/>
              <a:t> from</a:t>
            </a:r>
          </a:p>
          <a:p>
            <a:pPr marL="609600" indent="-609600" eaLnBrk="1" hangingPunct="1">
              <a:lnSpc>
                <a:spcPct val="80000"/>
              </a:lnSpc>
              <a:buFontTx/>
              <a:buNone/>
            </a:pPr>
            <a:r>
              <a:rPr lang="en-US" sz="1800" smtClean="0"/>
              <a:t>	</a:t>
            </a:r>
          </a:p>
          <a:p>
            <a:pPr marL="609600" indent="-609600" eaLnBrk="1" hangingPunct="1">
              <a:lnSpc>
                <a:spcPct val="80000"/>
              </a:lnSpc>
              <a:buFontTx/>
              <a:buNone/>
            </a:pPr>
            <a:r>
              <a:rPr lang="en-US" sz="1800" smtClean="0"/>
              <a:t>	i. a </a:t>
            </a:r>
            <a:r>
              <a:rPr lang="en-US" sz="1800" smtClean="0">
                <a:solidFill>
                  <a:srgbClr val="FF0000"/>
                </a:solidFill>
              </a:rPr>
              <a:t>declaration of intention (intending to do but has not yet confirmed the act)</a:t>
            </a:r>
          </a:p>
          <a:p>
            <a:pPr marL="609600" indent="-609600" eaLnBrk="1" hangingPunct="1">
              <a:lnSpc>
                <a:spcPct val="80000"/>
              </a:lnSpc>
              <a:buFontTx/>
              <a:buNone/>
            </a:pPr>
            <a:r>
              <a:rPr lang="en-US" sz="1800" smtClean="0"/>
              <a:t>		declaration: means that an offer will be made or invited in future &amp; not now.</a:t>
            </a:r>
          </a:p>
          <a:p>
            <a:pPr marL="609600" indent="-609600" eaLnBrk="1" hangingPunct="1">
              <a:lnSpc>
                <a:spcPct val="80000"/>
              </a:lnSpc>
              <a:buFontTx/>
              <a:buNone/>
            </a:pPr>
            <a:r>
              <a:rPr lang="en-US" sz="1800" smtClean="0"/>
              <a:t>		</a:t>
            </a:r>
            <a:endParaRPr lang="en-CA" altLang="zh-CN" sz="1800" smtClean="0">
              <a:ea typeface="SimSun" pitchFamily="2" charset="-122"/>
            </a:endParaRPr>
          </a:p>
          <a:p>
            <a:pPr marL="609600" indent="-609600" eaLnBrk="1" hangingPunct="1">
              <a:lnSpc>
                <a:spcPct val="80000"/>
              </a:lnSpc>
              <a:buFontTx/>
              <a:buNone/>
            </a:pPr>
            <a:r>
              <a:rPr lang="en-US" sz="1800" smtClean="0"/>
              <a:t>		ex:</a:t>
            </a:r>
          </a:p>
          <a:p>
            <a:pPr marL="609600" indent="-609600" eaLnBrk="1" hangingPunct="1">
              <a:lnSpc>
                <a:spcPct val="80000"/>
              </a:lnSpc>
              <a:buFontTx/>
              <a:buNone/>
            </a:pPr>
            <a:r>
              <a:rPr lang="en-US" sz="1800" smtClean="0"/>
              <a:t>	a declaration announcing in newspaper by auctioneer for sale of furniture.</a:t>
            </a:r>
          </a:p>
          <a:p>
            <a:pPr marL="609600" indent="-609600" eaLnBrk="1" hangingPunct="1">
              <a:lnSpc>
                <a:spcPct val="80000"/>
              </a:lnSpc>
              <a:buFontTx/>
              <a:buNone/>
            </a:pPr>
            <a:r>
              <a:rPr lang="en-US" sz="1800" smtClean="0"/>
              <a:t>	</a:t>
            </a:r>
          </a:p>
          <a:p>
            <a:pPr marL="609600" indent="-609600" eaLnBrk="1" hangingPunct="1">
              <a:lnSpc>
                <a:spcPct val="80000"/>
              </a:lnSpc>
              <a:buFontTx/>
              <a:buNone/>
            </a:pPr>
            <a:r>
              <a:rPr lang="en-US" sz="1800" smtClean="0"/>
              <a:t>	an auctioneer </a:t>
            </a:r>
            <a:r>
              <a:rPr lang="en-US" sz="1800" b="1" smtClean="0"/>
              <a:t>N</a:t>
            </a:r>
            <a:r>
              <a:rPr lang="en-US" sz="1800" smtClean="0"/>
              <a:t> advertised that a sale of office furniture would take place at a particular place. </a:t>
            </a:r>
            <a:r>
              <a:rPr lang="en-US" sz="1800" b="1" smtClean="0"/>
              <a:t>M</a:t>
            </a:r>
            <a:r>
              <a:rPr lang="en-US" sz="1800" smtClean="0"/>
              <a:t> travelled down about 100 km. to attend the sale but found the furniture was with-drawn from the sale. </a:t>
            </a:r>
            <a:r>
              <a:rPr lang="en-US" sz="1800" b="1" smtClean="0"/>
              <a:t>M</a:t>
            </a:r>
            <a:r>
              <a:rPr lang="en-US" sz="1800" smtClean="0"/>
              <a:t> sued the auctioneer for his loss of time and expenses. </a:t>
            </a:r>
          </a:p>
          <a:p>
            <a:pPr marL="609600" indent="-609600" eaLnBrk="1" hangingPunct="1">
              <a:lnSpc>
                <a:spcPct val="80000"/>
              </a:lnSpc>
              <a:buFontTx/>
              <a:buNone/>
            </a:pPr>
            <a:r>
              <a:rPr lang="en-US" sz="1800" smtClean="0"/>
              <a:t>	</a:t>
            </a:r>
          </a:p>
          <a:p>
            <a:pPr marL="609600" indent="-609600" eaLnBrk="1" hangingPunct="1">
              <a:lnSpc>
                <a:spcPct val="80000"/>
              </a:lnSpc>
              <a:buFontTx/>
              <a:buNone/>
            </a:pPr>
            <a:r>
              <a:rPr lang="en-US" sz="1800" smtClean="0"/>
              <a:t>	held: </a:t>
            </a:r>
            <a:r>
              <a:rPr lang="en-US" sz="1800" b="1" smtClean="0"/>
              <a:t>N</a:t>
            </a:r>
            <a:r>
              <a:rPr lang="en-US" sz="1800" smtClean="0"/>
              <a:t> was not liable (Harris v. Nickerson)</a:t>
            </a:r>
          </a:p>
          <a:p>
            <a:pPr marL="609600" indent="-609600" eaLnBrk="1" hangingPunct="1">
              <a:lnSpc>
                <a:spcPct val="80000"/>
              </a:lnSpc>
              <a:buFontTx/>
              <a:buNone/>
            </a:pPr>
            <a:endParaRPr lang="en-US" sz="1800" smtClean="0"/>
          </a:p>
          <a:p>
            <a:pPr marL="609600" indent="-609600" eaLnBrk="1" hangingPunct="1">
              <a:lnSpc>
                <a:spcPct val="80000"/>
              </a:lnSpc>
              <a:buFontTx/>
              <a:buNone/>
            </a:pPr>
            <a:r>
              <a:rPr lang="en-US" sz="1800" smtClean="0"/>
              <a:t>	</a:t>
            </a:r>
          </a:p>
          <a:p>
            <a:pPr marL="609600" indent="-609600" eaLnBrk="1" hangingPunct="1">
              <a:lnSpc>
                <a:spcPct val="80000"/>
              </a:lnSpc>
              <a:buFontTx/>
              <a:buNone/>
            </a:pPr>
            <a:endParaRPr lang="en-US" sz="18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457200" y="0"/>
            <a:ext cx="8458200" cy="6858000"/>
          </a:xfrm>
        </p:spPr>
        <p:txBody>
          <a:bodyPr/>
          <a:lstStyle/>
          <a:p>
            <a:pPr eaLnBrk="1" hangingPunct="1">
              <a:lnSpc>
                <a:spcPct val="90000"/>
              </a:lnSpc>
            </a:pPr>
            <a:endParaRPr lang="en-US" sz="2400" smtClean="0"/>
          </a:p>
          <a:p>
            <a:pPr eaLnBrk="1" hangingPunct="1">
              <a:lnSpc>
                <a:spcPct val="90000"/>
              </a:lnSpc>
              <a:buFontTx/>
              <a:buNone/>
            </a:pPr>
            <a:r>
              <a:rPr lang="en-US" sz="2400" smtClean="0"/>
              <a:t>ii. invitation to make an offer – (</a:t>
            </a:r>
            <a:r>
              <a:rPr lang="en-US" sz="2000" smtClean="0"/>
              <a:t>its an offer to make an offer</a:t>
            </a:r>
            <a:r>
              <a:rPr lang="en-US" sz="2400" smtClean="0"/>
              <a:t>)</a:t>
            </a:r>
            <a:endParaRPr lang="en-CA" altLang="zh-CN" sz="2400" smtClean="0">
              <a:ea typeface="SimSun" pitchFamily="2" charset="-122"/>
            </a:endParaRPr>
          </a:p>
          <a:p>
            <a:pPr eaLnBrk="1" hangingPunct="1">
              <a:lnSpc>
                <a:spcPct val="90000"/>
              </a:lnSpc>
            </a:pPr>
            <a:endParaRPr lang="en-CA" altLang="zh-CN" sz="2400" smtClean="0">
              <a:ea typeface="SimSun" pitchFamily="2" charset="-122"/>
            </a:endParaRPr>
          </a:p>
          <a:p>
            <a:pPr eaLnBrk="1" hangingPunct="1">
              <a:lnSpc>
                <a:spcPct val="90000"/>
              </a:lnSpc>
            </a:pPr>
            <a:endParaRPr lang="en-CA" altLang="zh-CN" sz="2400" smtClean="0">
              <a:ea typeface="SimSun" pitchFamily="2" charset="-122"/>
            </a:endParaRPr>
          </a:p>
          <a:p>
            <a:pPr eaLnBrk="1" hangingPunct="1">
              <a:lnSpc>
                <a:spcPct val="90000"/>
              </a:lnSpc>
            </a:pPr>
            <a:r>
              <a:rPr lang="en-CA" altLang="zh-CN" sz="2400" smtClean="0">
                <a:ea typeface="SimSun" pitchFamily="2" charset="-122"/>
              </a:rPr>
              <a:t>an invitation to offer is a party's manifestation (clear appearance) of intention to invite the other party to make an offer thereto.</a:t>
            </a:r>
          </a:p>
          <a:p>
            <a:pPr eaLnBrk="1" hangingPunct="1">
              <a:lnSpc>
                <a:spcPct val="90000"/>
              </a:lnSpc>
            </a:pPr>
            <a:endParaRPr lang="en-CA" altLang="zh-CN" sz="2400" smtClean="0">
              <a:ea typeface="SimSun" pitchFamily="2" charset="-122"/>
            </a:endParaRPr>
          </a:p>
          <a:p>
            <a:pPr lvl="1" eaLnBrk="1" hangingPunct="1">
              <a:lnSpc>
                <a:spcPct val="90000"/>
              </a:lnSpc>
            </a:pPr>
            <a:r>
              <a:rPr lang="en-CA" altLang="zh-CN" sz="2400" smtClean="0">
                <a:ea typeface="SimSun" pitchFamily="2" charset="-122"/>
              </a:rPr>
              <a:t>call for tender (in response to an invitation to offer)</a:t>
            </a:r>
          </a:p>
          <a:p>
            <a:pPr lvl="1" eaLnBrk="1" hangingPunct="1">
              <a:lnSpc>
                <a:spcPct val="90000"/>
              </a:lnSpc>
            </a:pPr>
            <a:r>
              <a:rPr lang="en-CA" altLang="zh-CN" sz="2400" smtClean="0">
                <a:ea typeface="SimSun" pitchFamily="2" charset="-122"/>
              </a:rPr>
              <a:t>prospectus</a:t>
            </a:r>
          </a:p>
          <a:p>
            <a:pPr lvl="1" eaLnBrk="1" hangingPunct="1">
              <a:lnSpc>
                <a:spcPct val="90000"/>
              </a:lnSpc>
            </a:pPr>
            <a:r>
              <a:rPr lang="en-CA" altLang="zh-CN" sz="2400" smtClean="0">
                <a:ea typeface="SimSun" pitchFamily="2" charset="-122"/>
              </a:rPr>
              <a:t>display goods by the shopkeeper with prices marked on them – self service system – here the contract starts when the cashier accepts the offer from the customer to buy and receives the price.</a:t>
            </a:r>
          </a:p>
          <a:p>
            <a:pPr lvl="1" eaLnBrk="1" hangingPunct="1">
              <a:lnSpc>
                <a:spcPct val="90000"/>
              </a:lnSpc>
            </a:pPr>
            <a:endParaRPr lang="en-CA" altLang="zh-CN" sz="2400" smtClean="0">
              <a:ea typeface="SimSun" pitchFamily="2" charset="-122"/>
            </a:endParaRPr>
          </a:p>
          <a:p>
            <a:pPr lvl="1" eaLnBrk="1" hangingPunct="1">
              <a:lnSpc>
                <a:spcPct val="90000"/>
              </a:lnSpc>
            </a:pPr>
            <a:endParaRPr lang="en-CA" altLang="zh-CN" sz="2000" smtClean="0">
              <a:ea typeface="SimSun" pitchFamily="2" charset="-122"/>
            </a:endParaRPr>
          </a:p>
          <a:p>
            <a:pPr eaLnBrk="1" hangingPunct="1">
              <a:lnSpc>
                <a:spcPct val="90000"/>
              </a:lnSpc>
            </a:pPr>
            <a:endParaRPr lang="en-CA" altLang="zh-CN" sz="2400" smtClean="0">
              <a:ea typeface="SimSun" pitchFamily="2" charset="-122"/>
            </a:endParaRPr>
          </a:p>
          <a:p>
            <a:pPr eaLnBrk="1" hangingPunct="1">
              <a:lnSpc>
                <a:spcPct val="90000"/>
              </a:lnSpc>
            </a:pPr>
            <a:endParaRPr lang="en-CA" altLang="zh-CN" sz="2400" smtClean="0">
              <a:ea typeface="SimSun" pitchFamily="2" charset="-122"/>
            </a:endParaRPr>
          </a:p>
          <a:p>
            <a:pPr eaLnBrk="1" hangingPunct="1">
              <a:lnSpc>
                <a:spcPct val="90000"/>
              </a:lnSpc>
            </a:pPr>
            <a:endParaRPr lang="en-CA" altLang="zh-CN" sz="2400" smtClean="0">
              <a:ea typeface="SimSun" pitchFamily="2" charset="-122"/>
            </a:endParaRPr>
          </a:p>
          <a:p>
            <a:pPr lvl="1" eaLnBrk="1" hangingPunct="1">
              <a:lnSpc>
                <a:spcPct val="90000"/>
              </a:lnSpc>
            </a:pPr>
            <a:endParaRPr lang="en-CA" altLang="zh-CN" sz="2400" smtClean="0">
              <a:ea typeface="SimSun" pitchFamily="2" charset="-122"/>
            </a:endParaRPr>
          </a:p>
          <a:p>
            <a:pPr lvl="1" eaLnBrk="1" hangingPunct="1">
              <a:lnSpc>
                <a:spcPct val="90000"/>
              </a:lnSpc>
              <a:buFontTx/>
              <a:buNone/>
            </a:pPr>
            <a:endParaRPr lang="en-CA" altLang="zh-CN" sz="2400" smtClean="0">
              <a:ea typeface="SimSun" pitchFamily="2" charset="-122"/>
            </a:endParaRPr>
          </a:p>
          <a:p>
            <a:pPr lvl="1" eaLnBrk="1" hangingPunct="1">
              <a:lnSpc>
                <a:spcPct val="90000"/>
              </a:lnSpc>
            </a:pPr>
            <a:endParaRPr lang="en-CA" altLang="zh-CN" sz="2400" smtClean="0">
              <a:ea typeface="SimSun" pitchFamily="2" charset="-122"/>
            </a:endParaRPr>
          </a:p>
          <a:p>
            <a:pPr lvl="1" eaLnBrk="1" hangingPunct="1">
              <a:lnSpc>
                <a:spcPct val="90000"/>
              </a:lnSpc>
              <a:buFontTx/>
              <a:buNone/>
            </a:pPr>
            <a:endParaRPr lang="en-CA" altLang="zh-CN" sz="2400" smtClean="0">
              <a:ea typeface="SimSun"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76200"/>
            <a:ext cx="8229600" cy="1143000"/>
          </a:xfrm>
        </p:spPr>
        <p:txBody>
          <a:bodyPr/>
          <a:lstStyle/>
          <a:p>
            <a:pPr eaLnBrk="1" hangingPunct="1"/>
            <a:r>
              <a:rPr lang="en-US" sz="4000" b="1" dirty="0" smtClean="0">
                <a:solidFill>
                  <a:srgbClr val="006600"/>
                </a:solidFill>
              </a:rPr>
              <a:t>LEGAL RULES AS TO OFFER </a:t>
            </a:r>
            <a:r>
              <a:rPr lang="en-US" sz="4000" b="1" dirty="0" err="1" smtClean="0">
                <a:solidFill>
                  <a:srgbClr val="006600"/>
                </a:solidFill>
              </a:rPr>
              <a:t>contd</a:t>
            </a:r>
            <a:r>
              <a:rPr lang="en-US" sz="4000" b="1" dirty="0" smtClean="0">
                <a:solidFill>
                  <a:srgbClr val="006600"/>
                </a:solidFill>
              </a:rPr>
              <a:t>….</a:t>
            </a:r>
          </a:p>
        </p:txBody>
      </p:sp>
      <p:sp>
        <p:nvSpPr>
          <p:cNvPr id="44035" name="Rectangle 3"/>
          <p:cNvSpPr>
            <a:spLocks noGrp="1" noChangeArrowheads="1"/>
          </p:cNvSpPr>
          <p:nvPr>
            <p:ph type="body" idx="1"/>
          </p:nvPr>
        </p:nvSpPr>
        <p:spPr>
          <a:xfrm>
            <a:off x="457200" y="1524000"/>
            <a:ext cx="8229600" cy="4572000"/>
          </a:xfrm>
        </p:spPr>
        <p:txBody>
          <a:bodyPr>
            <a:normAutofit lnSpcReduction="10000"/>
          </a:bodyPr>
          <a:lstStyle/>
          <a:p>
            <a:pPr eaLnBrk="1" hangingPunct="1">
              <a:lnSpc>
                <a:spcPct val="80000"/>
              </a:lnSpc>
              <a:buFontTx/>
              <a:buNone/>
            </a:pPr>
            <a:r>
              <a:rPr lang="en-US" sz="1800" dirty="0" smtClean="0"/>
              <a:t>4. offer must be communicated:</a:t>
            </a:r>
          </a:p>
          <a:p>
            <a:pPr eaLnBrk="1" hangingPunct="1">
              <a:lnSpc>
                <a:spcPct val="80000"/>
              </a:lnSpc>
              <a:buFontTx/>
              <a:buNone/>
            </a:pPr>
            <a:r>
              <a:rPr lang="en-US" sz="1800" dirty="0" smtClean="0"/>
              <a:t>	Ex:</a:t>
            </a:r>
          </a:p>
          <a:p>
            <a:pPr eaLnBrk="1" hangingPunct="1">
              <a:lnSpc>
                <a:spcPct val="80000"/>
              </a:lnSpc>
              <a:buFontTx/>
              <a:buNone/>
            </a:pPr>
            <a:r>
              <a:rPr lang="en-US" sz="1800" dirty="0" smtClean="0"/>
              <a:t>	A offered to reward the one finds his lost goods. </a:t>
            </a:r>
          </a:p>
          <a:p>
            <a:pPr eaLnBrk="1" hangingPunct="1">
              <a:lnSpc>
                <a:spcPct val="80000"/>
              </a:lnSpc>
              <a:buFontTx/>
              <a:buNone/>
            </a:pPr>
            <a:r>
              <a:rPr lang="en-US" sz="1800" dirty="0" smtClean="0"/>
              <a:t>	B without the knowledge of the offer finds it, but he was not entitled for the reward.</a:t>
            </a:r>
          </a:p>
          <a:p>
            <a:pPr eaLnBrk="1" hangingPunct="1">
              <a:lnSpc>
                <a:spcPct val="80000"/>
              </a:lnSpc>
              <a:buFontTx/>
              <a:buNone/>
            </a:pPr>
            <a:endParaRPr lang="en-US" sz="1800" dirty="0" smtClean="0"/>
          </a:p>
          <a:p>
            <a:pPr eaLnBrk="1" hangingPunct="1">
              <a:lnSpc>
                <a:spcPct val="80000"/>
              </a:lnSpc>
              <a:buFontTx/>
              <a:buNone/>
            </a:pPr>
            <a:r>
              <a:rPr lang="en-US" sz="1800" dirty="0" smtClean="0"/>
              <a:t>5. offer must be made with a view to obtaining the assent and to disclose that intention of making an offer</a:t>
            </a:r>
          </a:p>
          <a:p>
            <a:pPr eaLnBrk="1" hangingPunct="1">
              <a:lnSpc>
                <a:spcPct val="80000"/>
              </a:lnSpc>
              <a:buFontTx/>
              <a:buNone/>
            </a:pPr>
            <a:endParaRPr lang="en-US" sz="1800" dirty="0" smtClean="0"/>
          </a:p>
          <a:p>
            <a:pPr eaLnBrk="1" hangingPunct="1">
              <a:lnSpc>
                <a:spcPct val="80000"/>
              </a:lnSpc>
              <a:buFontTx/>
              <a:buNone/>
            </a:pPr>
            <a:r>
              <a:rPr lang="en-US" sz="1800" dirty="0" smtClean="0"/>
              <a:t>6. should not contain terms such as </a:t>
            </a:r>
          </a:p>
          <a:p>
            <a:pPr eaLnBrk="1" hangingPunct="1">
              <a:lnSpc>
                <a:spcPct val="80000"/>
              </a:lnSpc>
              <a:buFontTx/>
              <a:buNone/>
            </a:pPr>
            <a:endParaRPr lang="en-US" sz="1800" dirty="0" smtClean="0"/>
          </a:p>
          <a:p>
            <a:pPr eaLnBrk="1" hangingPunct="1">
              <a:lnSpc>
                <a:spcPct val="80000"/>
              </a:lnSpc>
              <a:buFontTx/>
              <a:buNone/>
            </a:pPr>
            <a:r>
              <a:rPr lang="en-US" sz="1800" dirty="0" smtClean="0"/>
              <a:t>	“non compliance of which may be assumed to amount of acceptance”</a:t>
            </a:r>
          </a:p>
          <a:p>
            <a:pPr eaLnBrk="1" hangingPunct="1">
              <a:lnSpc>
                <a:spcPct val="80000"/>
              </a:lnSpc>
              <a:buFontTx/>
              <a:buNone/>
            </a:pPr>
            <a:r>
              <a:rPr lang="en-US" sz="1800" dirty="0" smtClean="0"/>
              <a:t>		</a:t>
            </a:r>
          </a:p>
          <a:p>
            <a:pPr eaLnBrk="1" hangingPunct="1">
              <a:lnSpc>
                <a:spcPct val="80000"/>
              </a:lnSpc>
              <a:buFontTx/>
              <a:buNone/>
            </a:pPr>
            <a:r>
              <a:rPr lang="en-US" sz="1800" dirty="0" smtClean="0"/>
              <a:t>	“if acceptance is not made within a certain time then offer is considered as accepted “</a:t>
            </a:r>
          </a:p>
          <a:p>
            <a:pPr eaLnBrk="1" hangingPunct="1">
              <a:lnSpc>
                <a:spcPct val="80000"/>
              </a:lnSpc>
              <a:buFontTx/>
              <a:buNone/>
            </a:pPr>
            <a:endParaRPr lang="en-US" sz="1800" dirty="0" smtClean="0"/>
          </a:p>
          <a:p>
            <a:pPr eaLnBrk="1" hangingPunct="1">
              <a:lnSpc>
                <a:spcPct val="80000"/>
              </a:lnSpc>
              <a:buFontTx/>
              <a:buNone/>
            </a:pPr>
            <a:r>
              <a:rPr lang="en-US" sz="1800" dirty="0" smtClean="0"/>
              <a:t>	“if no reply…” etc  </a:t>
            </a:r>
          </a:p>
          <a:p>
            <a:pPr eaLnBrk="1" hangingPunct="1">
              <a:lnSpc>
                <a:spcPct val="80000"/>
              </a:lnSpc>
              <a:buFontTx/>
              <a:buNone/>
            </a:pPr>
            <a:endParaRPr lang="en-US" sz="1800" dirty="0" smtClean="0"/>
          </a:p>
          <a:p>
            <a:pPr eaLnBrk="1" hangingPunct="1">
              <a:lnSpc>
                <a:spcPct val="80000"/>
              </a:lnSpc>
              <a:buFontTx/>
              <a:buNone/>
            </a:pPr>
            <a:r>
              <a:rPr lang="en-US" sz="1800" dirty="0" smtClean="0"/>
              <a:t>7. a statement of price is not an offer – Harvey vs. </a:t>
            </a:r>
            <a:r>
              <a:rPr lang="en-US" sz="1800" dirty="0" err="1" smtClean="0"/>
              <a:t>Facey</a:t>
            </a:r>
            <a:r>
              <a:rPr lang="en-US" sz="1800" dirty="0" smtClean="0"/>
              <a:t> – bumper hall pen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457200" y="228600"/>
            <a:ext cx="8229600" cy="6629400"/>
          </a:xfrm>
        </p:spPr>
        <p:txBody>
          <a:bodyPr/>
          <a:lstStyle/>
          <a:p>
            <a:pPr eaLnBrk="1" hangingPunct="1">
              <a:lnSpc>
                <a:spcPct val="80000"/>
              </a:lnSpc>
              <a:buFontTx/>
              <a:buNone/>
            </a:pPr>
            <a:r>
              <a:rPr lang="en-US" sz="1600" b="1" i="1" smtClean="0"/>
              <a:t>Harvey v. Facey</a:t>
            </a:r>
            <a:r>
              <a:rPr lang="en-US" sz="1600" smtClean="0"/>
              <a:t>, [1893] AC 552 </a:t>
            </a:r>
          </a:p>
          <a:p>
            <a:pPr eaLnBrk="1" hangingPunct="1">
              <a:lnSpc>
                <a:spcPct val="80000"/>
              </a:lnSpc>
            </a:pPr>
            <a:r>
              <a:rPr lang="en-US" sz="1600" smtClean="0">
                <a:hlinkClick r:id="rId2" tooltip="Contract law"/>
              </a:rPr>
              <a:t>contract law</a:t>
            </a:r>
            <a:r>
              <a:rPr lang="en-US" sz="1600" smtClean="0"/>
              <a:t> on the difference between an </a:t>
            </a:r>
            <a:r>
              <a:rPr lang="en-US" sz="1600" smtClean="0">
                <a:hlinkClick r:id="rId3" tooltip="Offer"/>
              </a:rPr>
              <a:t>offer</a:t>
            </a:r>
            <a:r>
              <a:rPr lang="en-US" sz="1600" smtClean="0"/>
              <a:t> and an </a:t>
            </a:r>
            <a:r>
              <a:rPr lang="en-US" sz="1600" b="1" smtClean="0"/>
              <a:t>invitation</a:t>
            </a:r>
            <a:r>
              <a:rPr lang="en-US" sz="1600" smtClean="0"/>
              <a:t>. The Judicial Committee held that indication of lowest acceptable price does not constitute an offer to sell. </a:t>
            </a:r>
          </a:p>
          <a:p>
            <a:pPr eaLnBrk="1" hangingPunct="1">
              <a:lnSpc>
                <a:spcPct val="80000"/>
              </a:lnSpc>
            </a:pPr>
            <a:r>
              <a:rPr lang="en-US" sz="1600" smtClean="0"/>
              <a:t>Rather, it is considered an offer to treat (i.e., to enter into negotiations).</a:t>
            </a:r>
            <a:endParaRPr lang="en-US" sz="1600" b="1" smtClean="0"/>
          </a:p>
          <a:p>
            <a:pPr eaLnBrk="1" hangingPunct="1">
              <a:lnSpc>
                <a:spcPct val="80000"/>
              </a:lnSpc>
              <a:buFontTx/>
              <a:buNone/>
            </a:pPr>
            <a:r>
              <a:rPr lang="en-US" sz="1600" b="1" smtClean="0"/>
              <a:t>Background</a:t>
            </a:r>
          </a:p>
          <a:p>
            <a:pPr eaLnBrk="1" hangingPunct="1">
              <a:lnSpc>
                <a:spcPct val="80000"/>
              </a:lnSpc>
            </a:pPr>
            <a:r>
              <a:rPr lang="en-US" sz="1600" smtClean="0"/>
              <a:t>The case was regarding the sale of property. </a:t>
            </a:r>
          </a:p>
          <a:p>
            <a:pPr eaLnBrk="1" hangingPunct="1">
              <a:lnSpc>
                <a:spcPct val="80000"/>
              </a:lnSpc>
            </a:pPr>
            <a:r>
              <a:rPr lang="en-US" sz="1600" smtClean="0"/>
              <a:t>The respondent L. M. Facey was carrying on negotiations with the Mayor and Council of Kingston for the sale of the property in question. </a:t>
            </a:r>
          </a:p>
          <a:p>
            <a:pPr eaLnBrk="1" hangingPunct="1">
              <a:lnSpc>
                <a:spcPct val="80000"/>
              </a:lnSpc>
            </a:pPr>
            <a:r>
              <a:rPr lang="en-US" sz="1600" smtClean="0"/>
              <a:t>On the 7th of October 1891, Facey was travelling from </a:t>
            </a:r>
            <a:r>
              <a:rPr lang="en-US" sz="1600" smtClean="0">
                <a:hlinkClick r:id="rId4" tooltip="Kingston, Jamaica"/>
              </a:rPr>
              <a:t>Kingston</a:t>
            </a:r>
            <a:r>
              <a:rPr lang="en-US" sz="1600" smtClean="0"/>
              <a:t> to </a:t>
            </a:r>
            <a:r>
              <a:rPr lang="en-US" sz="1600" smtClean="0">
                <a:hlinkClick r:id="rId5" tooltip="Porus, Jamaica"/>
              </a:rPr>
              <a:t>Porus</a:t>
            </a:r>
            <a:r>
              <a:rPr lang="en-US" sz="1600" smtClean="0"/>
              <a:t> by train and the appellants caused a telegram to be sent to him saying:</a:t>
            </a:r>
            <a:br>
              <a:rPr lang="en-US" sz="1600" smtClean="0"/>
            </a:br>
            <a:endParaRPr lang="en-US" sz="1600" smtClean="0"/>
          </a:p>
          <a:p>
            <a:pPr eaLnBrk="1" hangingPunct="1">
              <a:lnSpc>
                <a:spcPct val="80000"/>
              </a:lnSpc>
              <a:buFontTx/>
              <a:buNone/>
            </a:pPr>
            <a:r>
              <a:rPr lang="en-US" sz="1600" smtClean="0"/>
              <a:t>"Will you sell us Bumper Hall Pen? Telegraph lowest cash price-answer paid"</a:t>
            </a:r>
            <a:br>
              <a:rPr lang="en-US" sz="1600" smtClean="0"/>
            </a:br>
            <a:r>
              <a:rPr lang="en-US" sz="1600" smtClean="0"/>
              <a:t/>
            </a:r>
            <a:br>
              <a:rPr lang="en-US" sz="1600" smtClean="0"/>
            </a:br>
            <a:r>
              <a:rPr lang="en-US" sz="1600" smtClean="0"/>
              <a:t>Facey replied on the same day:</a:t>
            </a:r>
            <a:br>
              <a:rPr lang="en-US" sz="1600" smtClean="0"/>
            </a:br>
            <a:endParaRPr lang="en-US" sz="1600" smtClean="0"/>
          </a:p>
          <a:p>
            <a:pPr eaLnBrk="1" hangingPunct="1">
              <a:lnSpc>
                <a:spcPct val="80000"/>
              </a:lnSpc>
              <a:buFontTx/>
              <a:buNone/>
            </a:pPr>
            <a:r>
              <a:rPr lang="en-US" sz="1600" smtClean="0"/>
              <a:t>"Lowest price for Bumper Hall Pen £900."</a:t>
            </a:r>
            <a:br>
              <a:rPr lang="en-US" sz="1600" smtClean="0"/>
            </a:br>
            <a:r>
              <a:rPr lang="en-US" sz="1600" smtClean="0"/>
              <a:t/>
            </a:r>
            <a:br>
              <a:rPr lang="en-US" sz="1600" smtClean="0"/>
            </a:br>
            <a:r>
              <a:rPr lang="en-US" sz="1600" smtClean="0"/>
              <a:t>The appellants then replied in the following words:</a:t>
            </a:r>
            <a:br>
              <a:rPr lang="en-US" sz="1600" smtClean="0"/>
            </a:br>
            <a:r>
              <a:rPr lang="en-US" sz="1600" smtClean="0"/>
              <a:t>"We agree to buy Bumper Hall Pen for the sum of nine hundred pounds asked by you. Please send us your title deed in order that we may get early possession."</a:t>
            </a:r>
            <a:br>
              <a:rPr lang="en-US" sz="1600" smtClean="0"/>
            </a:br>
            <a:endParaRPr lang="en-US" sz="1600" smtClean="0"/>
          </a:p>
          <a:p>
            <a:pPr eaLnBrk="1" hangingPunct="1">
              <a:lnSpc>
                <a:spcPct val="80000"/>
              </a:lnSpc>
              <a:buFontTx/>
              <a:buNone/>
            </a:pPr>
            <a:r>
              <a:rPr lang="en-US" sz="1600" smtClean="0"/>
              <a:t>The defendant however refused to sell at that price.</a:t>
            </a:r>
          </a:p>
          <a:p>
            <a:pPr eaLnBrk="1" hangingPunct="1">
              <a:lnSpc>
                <a:spcPct val="80000"/>
              </a:lnSpc>
              <a:buFontTx/>
              <a:buNone/>
            </a:pPr>
            <a:endParaRPr lang="en-US" sz="1600" b="1" smtClean="0"/>
          </a:p>
          <a:p>
            <a:pPr eaLnBrk="1" hangingPunct="1">
              <a:lnSpc>
                <a:spcPct val="80000"/>
              </a:lnSpc>
              <a:buFontTx/>
              <a:buNone/>
            </a:pPr>
            <a:r>
              <a:rPr lang="en-US" sz="1600" b="1" smtClean="0"/>
              <a:t> Opinion of the Court</a:t>
            </a:r>
          </a:p>
          <a:p>
            <a:pPr eaLnBrk="1" hangingPunct="1">
              <a:lnSpc>
                <a:spcPct val="80000"/>
              </a:lnSpc>
            </a:pPr>
            <a:r>
              <a:rPr lang="en-US" sz="1600" smtClean="0"/>
              <a:t>No contract existed between the two parties. The first telegram was simply a request for information, so at no stage did the defendant make a definite offer that could be accepted.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304800" y="762000"/>
            <a:ext cx="3276600" cy="6096000"/>
          </a:xfrm>
        </p:spPr>
        <p:txBody>
          <a:bodyPr/>
          <a:lstStyle/>
          <a:p>
            <a:pPr eaLnBrk="1" hangingPunct="1">
              <a:lnSpc>
                <a:spcPct val="90000"/>
              </a:lnSpc>
              <a:buFontTx/>
              <a:buNone/>
            </a:pPr>
            <a:r>
              <a:rPr lang="en-US" sz="1900" dirty="0" smtClean="0"/>
              <a:t>8. </a:t>
            </a:r>
            <a:r>
              <a:rPr lang="en-US" sz="1900" dirty="0" err="1" smtClean="0"/>
              <a:t>Spl</a:t>
            </a:r>
            <a:r>
              <a:rPr lang="en-US" sz="1900" dirty="0" smtClean="0"/>
              <a:t>. terms in contract must be brought to the notice of the </a:t>
            </a:r>
            <a:r>
              <a:rPr lang="en-US" sz="1900" dirty="0" err="1" smtClean="0"/>
              <a:t>offeree</a:t>
            </a:r>
            <a:r>
              <a:rPr lang="en-US" sz="1900" dirty="0" smtClean="0"/>
              <a:t>. (generally big companies exploit the weakness of general public by including certain terms which may limit their liabilities, hence.)</a:t>
            </a:r>
          </a:p>
          <a:p>
            <a:pPr eaLnBrk="1" hangingPunct="1">
              <a:lnSpc>
                <a:spcPct val="90000"/>
              </a:lnSpc>
              <a:buFontTx/>
              <a:buNone/>
            </a:pPr>
            <a:r>
              <a:rPr lang="en-US" sz="1900" dirty="0" smtClean="0"/>
              <a:t>	ex: notice in hotel bedroom</a:t>
            </a:r>
          </a:p>
          <a:p>
            <a:pPr eaLnBrk="1" hangingPunct="1">
              <a:lnSpc>
                <a:spcPct val="90000"/>
              </a:lnSpc>
            </a:pPr>
            <a:endParaRPr lang="en-US" sz="1900" dirty="0" smtClean="0"/>
          </a:p>
          <a:p>
            <a:pPr eaLnBrk="1" hangingPunct="1">
              <a:lnSpc>
                <a:spcPct val="90000"/>
              </a:lnSpc>
              <a:buFontTx/>
              <a:buNone/>
            </a:pPr>
            <a:r>
              <a:rPr lang="en-US" sz="1900" dirty="0" smtClean="0"/>
              <a:t>9. Conditions attached to transactions</a:t>
            </a:r>
          </a:p>
          <a:p>
            <a:pPr eaLnBrk="1" hangingPunct="1">
              <a:lnSpc>
                <a:spcPct val="90000"/>
              </a:lnSpc>
              <a:buFontTx/>
              <a:buNone/>
            </a:pPr>
            <a:r>
              <a:rPr lang="en-US" sz="1900" dirty="0" smtClean="0"/>
              <a:t>		ex: for terms see back</a:t>
            </a:r>
          </a:p>
          <a:p>
            <a:pPr eaLnBrk="1" hangingPunct="1">
              <a:lnSpc>
                <a:spcPct val="90000"/>
              </a:lnSpc>
            </a:pPr>
            <a:endParaRPr lang="en-US" sz="1900" dirty="0" smtClean="0"/>
          </a:p>
          <a:p>
            <a:pPr eaLnBrk="1" hangingPunct="1">
              <a:lnSpc>
                <a:spcPct val="90000"/>
              </a:lnSpc>
              <a:buFontTx/>
              <a:buNone/>
            </a:pPr>
            <a:r>
              <a:rPr lang="en-US" sz="1900" dirty="0" smtClean="0"/>
              <a:t>10. Cross offer:- in ignorance make similar offers</a:t>
            </a:r>
          </a:p>
          <a:p>
            <a:pPr eaLnBrk="1" hangingPunct="1">
              <a:lnSpc>
                <a:spcPct val="90000"/>
              </a:lnSpc>
            </a:pPr>
            <a:endParaRPr lang="en-US" sz="1900" dirty="0" smtClean="0"/>
          </a:p>
          <a:p>
            <a:pPr eaLnBrk="1" hangingPunct="1">
              <a:lnSpc>
                <a:spcPct val="90000"/>
              </a:lnSpc>
              <a:buFontTx/>
              <a:buNone/>
            </a:pPr>
            <a:r>
              <a:rPr lang="en-US" sz="1900" dirty="0" smtClean="0"/>
              <a:t>11. Counter offer:- sell for 1000 – will purchase for 500</a:t>
            </a:r>
          </a:p>
        </p:txBody>
      </p:sp>
      <p:pic>
        <p:nvPicPr>
          <p:cNvPr id="46083" name="Picture 3" descr="C:\Users\VIT-Laptop\Desktop\nepal\20140716_114740.jpg"/>
          <p:cNvPicPr>
            <a:picLocks noChangeAspect="1" noChangeArrowheads="1"/>
          </p:cNvPicPr>
          <p:nvPr/>
        </p:nvPicPr>
        <p:blipFill>
          <a:blip r:embed="rId2"/>
          <a:srcRect/>
          <a:stretch>
            <a:fillRect/>
          </a:stretch>
        </p:blipFill>
        <p:spPr bwMode="auto">
          <a:xfrm>
            <a:off x="3657600" y="0"/>
            <a:ext cx="2819400" cy="2057400"/>
          </a:xfrm>
          <a:prstGeom prst="rect">
            <a:avLst/>
          </a:prstGeom>
          <a:noFill/>
          <a:ln w="9525">
            <a:noFill/>
            <a:miter lim="800000"/>
            <a:headEnd/>
            <a:tailEnd/>
          </a:ln>
        </p:spPr>
      </p:pic>
      <p:pic>
        <p:nvPicPr>
          <p:cNvPr id="46084" name="Picture 4" descr="C:\Users\VIT-Laptop\Desktop\nepal\20140716_114758.jpg"/>
          <p:cNvPicPr>
            <a:picLocks noChangeAspect="1" noChangeArrowheads="1"/>
          </p:cNvPicPr>
          <p:nvPr/>
        </p:nvPicPr>
        <p:blipFill>
          <a:blip r:embed="rId3"/>
          <a:srcRect/>
          <a:stretch>
            <a:fillRect/>
          </a:stretch>
        </p:blipFill>
        <p:spPr bwMode="auto">
          <a:xfrm>
            <a:off x="6553200" y="0"/>
            <a:ext cx="2463800" cy="1981200"/>
          </a:xfrm>
          <a:prstGeom prst="rect">
            <a:avLst/>
          </a:prstGeom>
          <a:noFill/>
          <a:ln w="9525">
            <a:noFill/>
            <a:miter lim="800000"/>
            <a:headEnd/>
            <a:tailEnd/>
          </a:ln>
        </p:spPr>
      </p:pic>
      <p:pic>
        <p:nvPicPr>
          <p:cNvPr id="46085" name="Picture 5" descr="C:\Users\VIT-Laptop\Desktop\nepal\20140716_114823.jpg"/>
          <p:cNvPicPr>
            <a:picLocks noChangeAspect="1" noChangeArrowheads="1"/>
          </p:cNvPicPr>
          <p:nvPr/>
        </p:nvPicPr>
        <p:blipFill>
          <a:blip r:embed="rId4"/>
          <a:srcRect/>
          <a:stretch>
            <a:fillRect/>
          </a:stretch>
        </p:blipFill>
        <p:spPr bwMode="auto">
          <a:xfrm>
            <a:off x="3657600" y="1905000"/>
            <a:ext cx="2819400" cy="2514600"/>
          </a:xfrm>
          <a:prstGeom prst="rect">
            <a:avLst/>
          </a:prstGeom>
          <a:noFill/>
          <a:ln w="9525">
            <a:noFill/>
            <a:miter lim="800000"/>
            <a:headEnd/>
            <a:tailEnd/>
          </a:ln>
        </p:spPr>
      </p:pic>
      <p:pic>
        <p:nvPicPr>
          <p:cNvPr id="46086" name="Picture 6" descr="C:\Users\VIT-Laptop\Desktop\nepal\20140716_114832.jpg"/>
          <p:cNvPicPr>
            <a:picLocks noChangeAspect="1" noChangeArrowheads="1"/>
          </p:cNvPicPr>
          <p:nvPr/>
        </p:nvPicPr>
        <p:blipFill>
          <a:blip r:embed="rId5" cstate="print"/>
          <a:srcRect/>
          <a:stretch>
            <a:fillRect/>
          </a:stretch>
        </p:blipFill>
        <p:spPr bwMode="auto">
          <a:xfrm>
            <a:off x="6553200" y="1981200"/>
            <a:ext cx="2438400" cy="2438400"/>
          </a:xfrm>
          <a:prstGeom prst="rect">
            <a:avLst/>
          </a:prstGeom>
          <a:noFill/>
          <a:ln w="9525">
            <a:noFill/>
            <a:miter lim="800000"/>
            <a:headEnd/>
            <a:tailEnd/>
          </a:ln>
        </p:spPr>
      </p:pic>
      <p:pic>
        <p:nvPicPr>
          <p:cNvPr id="7" name="Picture 20" descr="C:\Users\VIT-Laptop\Desktop\nepal\20140709_121425.jpg"/>
          <p:cNvPicPr>
            <a:picLocks noChangeAspect="1" noChangeArrowheads="1"/>
          </p:cNvPicPr>
          <p:nvPr/>
        </p:nvPicPr>
        <p:blipFill>
          <a:blip r:embed="rId6"/>
          <a:srcRect/>
          <a:stretch>
            <a:fillRect/>
          </a:stretch>
        </p:blipFill>
        <p:spPr bwMode="auto">
          <a:xfrm>
            <a:off x="4648200" y="4495800"/>
            <a:ext cx="32766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0"/>
            <a:ext cx="8229600" cy="1143000"/>
          </a:xfrm>
        </p:spPr>
        <p:txBody>
          <a:bodyPr/>
          <a:lstStyle/>
          <a:p>
            <a:pPr eaLnBrk="1" hangingPunct="1"/>
            <a:r>
              <a:rPr lang="en-US" b="1" dirty="0" smtClean="0">
                <a:solidFill>
                  <a:srgbClr val="006600"/>
                </a:solidFill>
              </a:rPr>
              <a:t>ACCEPTANCE</a:t>
            </a:r>
          </a:p>
        </p:txBody>
      </p:sp>
      <p:sp>
        <p:nvSpPr>
          <p:cNvPr id="47107" name="Rectangle 3"/>
          <p:cNvSpPr>
            <a:spLocks noGrp="1" noChangeArrowheads="1"/>
          </p:cNvSpPr>
          <p:nvPr>
            <p:ph type="body" idx="1"/>
          </p:nvPr>
        </p:nvSpPr>
        <p:spPr>
          <a:xfrm>
            <a:off x="457200" y="1600200"/>
            <a:ext cx="8229600" cy="5105400"/>
          </a:xfrm>
        </p:spPr>
        <p:txBody>
          <a:bodyPr/>
          <a:lstStyle/>
          <a:p>
            <a:pPr marL="533400" indent="-533400" eaLnBrk="1" hangingPunct="1">
              <a:lnSpc>
                <a:spcPct val="80000"/>
              </a:lnSpc>
            </a:pPr>
            <a:r>
              <a:rPr lang="en-US" sz="2000" smtClean="0"/>
              <a:t>Express and Implied</a:t>
            </a:r>
          </a:p>
          <a:p>
            <a:pPr marL="533400" indent="-533400" eaLnBrk="1" hangingPunct="1">
              <a:lnSpc>
                <a:spcPct val="80000"/>
              </a:lnSpc>
            </a:pPr>
            <a:endParaRPr lang="en-US" sz="2000" smtClean="0"/>
          </a:p>
          <a:p>
            <a:pPr marL="533400" indent="-533400" eaLnBrk="1" hangingPunct="1">
              <a:lnSpc>
                <a:spcPct val="80000"/>
              </a:lnSpc>
              <a:buFontTx/>
              <a:buNone/>
            </a:pPr>
            <a:r>
              <a:rPr lang="en-US" sz="2000" smtClean="0"/>
              <a:t>Who can accept?</a:t>
            </a:r>
          </a:p>
          <a:p>
            <a:pPr marL="533400" indent="-533400" eaLnBrk="1" hangingPunct="1">
              <a:lnSpc>
                <a:spcPct val="80000"/>
              </a:lnSpc>
            </a:pPr>
            <a:r>
              <a:rPr lang="en-US" sz="2000" smtClean="0"/>
              <a:t>Specific: particular person only to whom it is made</a:t>
            </a:r>
          </a:p>
          <a:p>
            <a:pPr marL="533400" indent="-533400" eaLnBrk="1" hangingPunct="1">
              <a:lnSpc>
                <a:spcPct val="80000"/>
              </a:lnSpc>
            </a:pPr>
            <a:r>
              <a:rPr lang="en-US" sz="2000" smtClean="0"/>
              <a:t>General: any one</a:t>
            </a:r>
          </a:p>
          <a:p>
            <a:pPr marL="533400" indent="-533400" eaLnBrk="1" hangingPunct="1">
              <a:lnSpc>
                <a:spcPct val="80000"/>
              </a:lnSpc>
            </a:pPr>
            <a:r>
              <a:rPr lang="en-US" sz="2000" smtClean="0"/>
              <a:t>Rules</a:t>
            </a:r>
          </a:p>
          <a:p>
            <a:pPr marL="1535113" lvl="1" indent="-457200" eaLnBrk="1" hangingPunct="1">
              <a:lnSpc>
                <a:spcPct val="80000"/>
              </a:lnSpc>
            </a:pPr>
            <a:r>
              <a:rPr lang="en-US" sz="2000" smtClean="0"/>
              <a:t>absolute and unqualified – it must conform with the offer</a:t>
            </a:r>
          </a:p>
          <a:p>
            <a:pPr marL="1535113" lvl="1" indent="-457200" eaLnBrk="1" hangingPunct="1">
              <a:lnSpc>
                <a:spcPct val="80000"/>
              </a:lnSpc>
            </a:pPr>
            <a:r>
              <a:rPr lang="en-US" sz="2000" smtClean="0"/>
              <a:t>communicate to the offeror</a:t>
            </a:r>
          </a:p>
          <a:p>
            <a:pPr marL="1714500" lvl="2" indent="0" eaLnBrk="1" hangingPunct="1">
              <a:lnSpc>
                <a:spcPct val="80000"/>
              </a:lnSpc>
            </a:pPr>
            <a:r>
              <a:rPr lang="en-US" sz="2000" smtClean="0"/>
              <a:t> mere intention is not enough</a:t>
            </a:r>
          </a:p>
          <a:p>
            <a:pPr marL="1714500" lvl="2" indent="0" eaLnBrk="1" hangingPunct="1">
              <a:lnSpc>
                <a:spcPct val="80000"/>
              </a:lnSpc>
            </a:pPr>
            <a:r>
              <a:rPr lang="en-US" sz="2000" smtClean="0"/>
              <a:t> a tells b his intension to marry c, but  does not tell c. no contract. – sacrament</a:t>
            </a:r>
          </a:p>
          <a:p>
            <a:pPr marL="1714500" lvl="2" indent="0" eaLnBrk="1" hangingPunct="1">
              <a:lnSpc>
                <a:spcPct val="80000"/>
              </a:lnSpc>
            </a:pPr>
            <a:endParaRPr lang="en-US" sz="2000" smtClean="0"/>
          </a:p>
          <a:p>
            <a:pPr marL="1535113" lvl="1" indent="-457200" eaLnBrk="1" hangingPunct="1">
              <a:lnSpc>
                <a:spcPct val="80000"/>
              </a:lnSpc>
            </a:pPr>
            <a:r>
              <a:rPr lang="en-US" sz="2000" smtClean="0"/>
              <a:t>it must be according to the mode prescribed</a:t>
            </a:r>
          </a:p>
          <a:p>
            <a:pPr marL="1535113" lvl="1" indent="-457200" eaLnBrk="1" hangingPunct="1">
              <a:lnSpc>
                <a:spcPct val="80000"/>
              </a:lnSpc>
            </a:pPr>
            <a:r>
              <a:rPr lang="en-US" sz="2000" smtClean="0"/>
              <a:t>must be given within a reasonable time</a:t>
            </a:r>
          </a:p>
          <a:p>
            <a:pPr marL="1535113" lvl="1" indent="-457200" eaLnBrk="1" hangingPunct="1">
              <a:lnSpc>
                <a:spcPct val="80000"/>
              </a:lnSpc>
            </a:pPr>
            <a:r>
              <a:rPr lang="en-US" sz="2000" smtClean="0"/>
              <a:t>it should not precede an offer</a:t>
            </a:r>
          </a:p>
          <a:p>
            <a:pPr marL="1714500" lvl="2" indent="0" eaLnBrk="1" hangingPunct="1">
              <a:lnSpc>
                <a:spcPct val="80000"/>
              </a:lnSpc>
            </a:pPr>
            <a:r>
              <a:rPr lang="en-US" sz="2000" smtClean="0"/>
              <a:t>shares allotted to a person not applied to it – he applies later unaware of the allotment – the earlier is invalid</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457200" y="228600"/>
            <a:ext cx="8229600" cy="6400800"/>
          </a:xfrm>
        </p:spPr>
        <p:txBody>
          <a:bodyPr/>
          <a:lstStyle/>
          <a:p>
            <a:pPr lvl="2" eaLnBrk="1" hangingPunct="1"/>
            <a:endParaRPr lang="en-US" sz="2200" smtClean="0"/>
          </a:p>
          <a:p>
            <a:pPr lvl="1" eaLnBrk="1" hangingPunct="1"/>
            <a:r>
              <a:rPr lang="en-US" sz="2200" smtClean="0"/>
              <a:t>must show intention by acceptor to fulfill terms of promise</a:t>
            </a:r>
          </a:p>
          <a:p>
            <a:pPr lvl="1" eaLnBrk="1" hangingPunct="1"/>
            <a:r>
              <a:rPr lang="en-US" sz="2200" smtClean="0"/>
              <a:t>it must be given by the one to whom it is made</a:t>
            </a:r>
          </a:p>
          <a:p>
            <a:pPr lvl="1" eaLnBrk="1" hangingPunct="1"/>
            <a:r>
              <a:rPr lang="en-US" sz="2200" smtClean="0"/>
              <a:t>it must be given before the offer lapses – discount sale</a:t>
            </a:r>
          </a:p>
          <a:p>
            <a:pPr lvl="1" eaLnBrk="1" hangingPunct="1"/>
            <a:r>
              <a:rPr lang="en-US" sz="2200" smtClean="0"/>
              <a:t>silence cannot be considered as implied acceptance.</a:t>
            </a:r>
          </a:p>
          <a:p>
            <a:pPr lvl="1" eaLnBrk="1" hangingPunct="1"/>
            <a:r>
              <a:rPr lang="en-US" sz="2200" smtClean="0"/>
              <a:t>acceptance subject to contract – a formal contract is to be prepared and signed – until then it remains in negotiation stage.</a:t>
            </a:r>
          </a:p>
          <a:p>
            <a:pPr lvl="1" eaLnBrk="1" hangingPunct="1"/>
            <a:endParaRPr lang="en-US" sz="2200" smtClean="0"/>
          </a:p>
          <a:p>
            <a:pPr lvl="1" eaLnBrk="1" hangingPunct="1">
              <a:buFontTx/>
              <a:buNone/>
            </a:pPr>
            <a:r>
              <a:rPr lang="en-US" sz="2200" smtClean="0"/>
              <a:t>Revocation</a:t>
            </a:r>
          </a:p>
          <a:p>
            <a:pPr lvl="1" eaLnBrk="1" hangingPunct="1">
              <a:buFontTx/>
              <a:buNone/>
            </a:pPr>
            <a:r>
              <a:rPr lang="en-US" sz="2200" smtClean="0"/>
              <a:t>-	revocation of offer must be made before acceptance.</a:t>
            </a:r>
          </a:p>
          <a:p>
            <a:pPr lvl="1" eaLnBrk="1" hangingPunct="1">
              <a:buFontTx/>
              <a:buChar char="-"/>
            </a:pPr>
            <a:r>
              <a:rPr lang="en-US" sz="2200" smtClean="0"/>
              <a:t>revocation of acceptance should be made before it reaches the offeror.</a:t>
            </a:r>
          </a:p>
          <a:p>
            <a:pPr lvl="1" eaLnBrk="1" hangingPunct="1">
              <a:buFontTx/>
              <a:buNone/>
            </a:pPr>
            <a:endParaRPr lang="en-US" sz="2200" smtClean="0"/>
          </a:p>
          <a:p>
            <a:pPr lvl="1" eaLnBrk="1" hangingPunct="1">
              <a:buFontTx/>
              <a:buNone/>
            </a:pPr>
            <a:r>
              <a:rPr lang="en-US" sz="2200" smtClean="0"/>
              <a:t>Loss of letter of acceptance in postal transit – here the contract is complete – </a:t>
            </a:r>
            <a:r>
              <a:rPr lang="en-US" sz="2200" b="1" smtClean="0"/>
              <a:t>Dunlop vs Higgins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1143000"/>
          </a:xfrm>
        </p:spPr>
        <p:txBody>
          <a:bodyPr/>
          <a:lstStyle/>
          <a:p>
            <a:r>
              <a:rPr lang="en-US" b="1" dirty="0" smtClean="0">
                <a:solidFill>
                  <a:srgbClr val="FF0000"/>
                </a:solidFill>
              </a:rPr>
              <a:t>E-contracts</a:t>
            </a:r>
            <a:endParaRPr lang="en-US" b="1" dirty="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lstStyle/>
          <a:p>
            <a:pPr algn="ctr">
              <a:buFontTx/>
              <a:buNone/>
            </a:pPr>
            <a:r>
              <a:rPr lang="en-US" smtClean="0"/>
              <a:t>	E – CONTRACTS </a:t>
            </a:r>
          </a:p>
          <a:p>
            <a:pPr algn="ctr">
              <a:buFontTx/>
              <a:buNone/>
            </a:pPr>
            <a:r>
              <a:rPr lang="en-US" smtClean="0"/>
              <a:t>&amp;</a:t>
            </a:r>
          </a:p>
          <a:p>
            <a:pPr algn="ctr">
              <a:buFontTx/>
              <a:buNone/>
            </a:pPr>
            <a:r>
              <a:rPr lang="en-US" smtClean="0"/>
              <a:t>UNCITRAL MODEL LAW</a:t>
            </a:r>
          </a:p>
          <a:p>
            <a:pPr algn="ctr">
              <a:buFontTx/>
              <a:buNone/>
            </a:pPr>
            <a:r>
              <a:rPr lang="en-US" smtClean="0"/>
              <a:t>&amp;</a:t>
            </a:r>
          </a:p>
          <a:p>
            <a:pPr algn="ctr">
              <a:buFontTx/>
              <a:buNone/>
            </a:pPr>
            <a:r>
              <a:rPr lang="en-US" smtClean="0"/>
              <a:t>IT ACT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smtClean="0"/>
              <a:t>Objectives of IT legislation in India</a:t>
            </a:r>
          </a:p>
        </p:txBody>
      </p:sp>
      <p:sp>
        <p:nvSpPr>
          <p:cNvPr id="29699" name="Rectangle 3"/>
          <p:cNvSpPr>
            <a:spLocks noGrp="1" noChangeArrowheads="1"/>
          </p:cNvSpPr>
          <p:nvPr>
            <p:ph type="body" idx="1"/>
          </p:nvPr>
        </p:nvSpPr>
        <p:spPr>
          <a:xfrm>
            <a:off x="457200" y="1600200"/>
            <a:ext cx="8229600" cy="4953000"/>
          </a:xfrm>
        </p:spPr>
        <p:txBody>
          <a:bodyPr/>
          <a:lstStyle/>
          <a:p>
            <a:pPr eaLnBrk="1" hangingPunct="1">
              <a:lnSpc>
                <a:spcPct val="130000"/>
              </a:lnSpc>
            </a:pPr>
            <a:r>
              <a:rPr lang="en-US" sz="2000" smtClean="0"/>
              <a:t>“to provide legal recognition for transactions carried out by means of electronic data interchange and other means of electronic communication, commonly referred to as "electronic commerce", which involve the use of alternatives to paper-based methods of communication and storage of information, to facilitate electronic filing of documents with the Government agencies and further to amend the Indian Penal Code, the Indian Evidence Act, 1872, the Bankers' Books Evidence Act, 1891 and the Reserve Bank of India Act, 1934 and for matters connected therewith or incidental thereto.”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Concept of Law</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Is necessary for the maintenance of peace and order in the society</a:t>
            </a:r>
          </a:p>
          <a:p>
            <a:endParaRPr lang="en-US" dirty="0" smtClean="0"/>
          </a:p>
          <a:p>
            <a:r>
              <a:rPr lang="en-US" dirty="0" smtClean="0"/>
              <a:t>Woodrow Wilson – </a:t>
            </a:r>
          </a:p>
          <a:p>
            <a:pPr>
              <a:buNone/>
            </a:pPr>
            <a:r>
              <a:rPr lang="en-US" dirty="0" smtClean="0"/>
              <a:t>	</a:t>
            </a:r>
          </a:p>
          <a:p>
            <a:pPr>
              <a:buNone/>
            </a:pPr>
            <a:r>
              <a:rPr lang="en-US" dirty="0" smtClean="0"/>
              <a:t>	Law is that portion of the established habit and thought of mankind which has gained distinct and formal recognition in the shape of uniform rules, backed by the authority and power of the government.</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hangingPunct="1"/>
            <a:r>
              <a:rPr lang="en-US" sz="4000" smtClean="0"/>
              <a:t>The Act essentially deals with the following issues:</a:t>
            </a:r>
          </a:p>
        </p:txBody>
      </p:sp>
      <p:sp>
        <p:nvSpPr>
          <p:cNvPr id="31747" name="Rectangle 3"/>
          <p:cNvSpPr>
            <a:spLocks noGrp="1" noChangeArrowheads="1"/>
          </p:cNvSpPr>
          <p:nvPr>
            <p:ph type="body" idx="1"/>
          </p:nvPr>
        </p:nvSpPr>
        <p:spPr/>
        <p:txBody>
          <a:bodyPr/>
          <a:lstStyle/>
          <a:p>
            <a:pPr eaLnBrk="1" hangingPunct="1"/>
            <a:endParaRPr lang="en-US" dirty="0" smtClean="0"/>
          </a:p>
          <a:p>
            <a:pPr eaLnBrk="1" hangingPunct="1"/>
            <a:r>
              <a:rPr lang="en-US" dirty="0" smtClean="0"/>
              <a:t> Legal Recognition of Electronic Documents</a:t>
            </a:r>
          </a:p>
          <a:p>
            <a:pPr eaLnBrk="1" hangingPunct="1"/>
            <a:r>
              <a:rPr lang="en-US" dirty="0" smtClean="0"/>
              <a:t> Legal Recognition of Digital Signatures</a:t>
            </a:r>
          </a:p>
          <a:p>
            <a:pPr eaLnBrk="1" hangingPunct="1"/>
            <a:r>
              <a:rPr lang="en-US" dirty="0" smtClean="0"/>
              <a:t> Offenses and Contraventions</a:t>
            </a:r>
          </a:p>
          <a:p>
            <a:pPr eaLnBrk="1" hangingPunct="1"/>
            <a:r>
              <a:rPr lang="en-US" dirty="0" smtClean="0"/>
              <a:t> Justice Dispensation Systems for cyber crimes.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p:txBody>
          <a:bodyPr/>
          <a:lstStyle/>
          <a:p>
            <a:pPr eaLnBrk="1" hangingPunct="1">
              <a:lnSpc>
                <a:spcPct val="80000"/>
              </a:lnSpc>
              <a:buFontTx/>
              <a:buNone/>
            </a:pPr>
            <a:r>
              <a:rPr lang="en-US" sz="2800" smtClean="0"/>
              <a:t>Now we have the ITAA 2008</a:t>
            </a:r>
          </a:p>
          <a:p>
            <a:pPr eaLnBrk="1" hangingPunct="1">
              <a:lnSpc>
                <a:spcPct val="80000"/>
              </a:lnSpc>
              <a:buFontTx/>
              <a:buNone/>
            </a:pPr>
            <a:endParaRPr lang="en-US" sz="2800" smtClean="0"/>
          </a:p>
          <a:p>
            <a:pPr eaLnBrk="1" hangingPunct="1">
              <a:lnSpc>
                <a:spcPct val="80000"/>
              </a:lnSpc>
            </a:pPr>
            <a:r>
              <a:rPr lang="en-US" sz="2800" smtClean="0"/>
              <a:t>This Amendment Act got the President assent on 5 Feb 2009 and was made effective from 27 October 2009.</a:t>
            </a:r>
          </a:p>
          <a:p>
            <a:pPr eaLnBrk="1" hangingPunct="1">
              <a:lnSpc>
                <a:spcPct val="80000"/>
              </a:lnSpc>
              <a:buFontTx/>
              <a:buNone/>
            </a:pPr>
            <a:endParaRPr lang="en-US" sz="2800" smtClean="0"/>
          </a:p>
          <a:p>
            <a:pPr eaLnBrk="1" hangingPunct="1">
              <a:lnSpc>
                <a:spcPct val="80000"/>
              </a:lnSpc>
            </a:pPr>
            <a:r>
              <a:rPr lang="en-US" sz="2800" smtClean="0"/>
              <a:t>This amendment took place as the earlier act laid more importance on IPC, even as technology has taken a leap, by which time the Mumbai terrorist attack of 26 November 2008 had taken place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sz="4000" smtClean="0"/>
              <a:t/>
            </a:r>
            <a:br>
              <a:rPr lang="en-US" sz="4000" smtClean="0"/>
            </a:br>
            <a:r>
              <a:rPr lang="en-US" sz="4000" smtClean="0"/>
              <a:t>Features of the ITAA are as follows</a:t>
            </a:r>
            <a:br>
              <a:rPr lang="en-US" sz="4000" smtClean="0"/>
            </a:br>
            <a:endParaRPr lang="en-US" sz="4000" smtClean="0"/>
          </a:p>
        </p:txBody>
      </p:sp>
      <p:sp>
        <p:nvSpPr>
          <p:cNvPr id="33795" name="Rectangle 3"/>
          <p:cNvSpPr>
            <a:spLocks noGrp="1" noChangeArrowheads="1"/>
          </p:cNvSpPr>
          <p:nvPr>
            <p:ph type="body" idx="1"/>
          </p:nvPr>
        </p:nvSpPr>
        <p:spPr>
          <a:xfrm>
            <a:off x="457200" y="1600200"/>
            <a:ext cx="8229600" cy="5029200"/>
          </a:xfrm>
        </p:spPr>
        <p:txBody>
          <a:bodyPr/>
          <a:lstStyle/>
          <a:p>
            <a:pPr eaLnBrk="1" hangingPunct="1">
              <a:lnSpc>
                <a:spcPct val="125000"/>
              </a:lnSpc>
            </a:pPr>
            <a:r>
              <a:rPr lang="en-US" sz="1800" smtClean="0"/>
              <a:t>Focussing on data privacy</a:t>
            </a:r>
          </a:p>
          <a:p>
            <a:pPr eaLnBrk="1" hangingPunct="1">
              <a:lnSpc>
                <a:spcPct val="125000"/>
              </a:lnSpc>
            </a:pPr>
            <a:r>
              <a:rPr lang="en-US" sz="1800" smtClean="0"/>
              <a:t> Focussing on Information Security</a:t>
            </a:r>
          </a:p>
          <a:p>
            <a:pPr eaLnBrk="1" hangingPunct="1">
              <a:lnSpc>
                <a:spcPct val="125000"/>
              </a:lnSpc>
            </a:pPr>
            <a:r>
              <a:rPr lang="en-US" sz="1800" smtClean="0"/>
              <a:t> Defining cyber café</a:t>
            </a:r>
          </a:p>
          <a:p>
            <a:pPr eaLnBrk="1" hangingPunct="1">
              <a:lnSpc>
                <a:spcPct val="125000"/>
              </a:lnSpc>
            </a:pPr>
            <a:r>
              <a:rPr lang="en-US" sz="1800" smtClean="0"/>
              <a:t> Making digital signature technology neutral</a:t>
            </a:r>
          </a:p>
          <a:p>
            <a:pPr eaLnBrk="1" hangingPunct="1">
              <a:lnSpc>
                <a:spcPct val="125000"/>
              </a:lnSpc>
            </a:pPr>
            <a:r>
              <a:rPr lang="en-US" sz="1800" smtClean="0"/>
              <a:t> Defining reasonable security practices to be followed by corporate</a:t>
            </a:r>
          </a:p>
          <a:p>
            <a:pPr eaLnBrk="1" hangingPunct="1">
              <a:lnSpc>
                <a:spcPct val="125000"/>
              </a:lnSpc>
            </a:pPr>
            <a:r>
              <a:rPr lang="en-US" sz="1800" smtClean="0"/>
              <a:t> Redefining the role of intermediaries</a:t>
            </a:r>
          </a:p>
          <a:p>
            <a:pPr eaLnBrk="1" hangingPunct="1">
              <a:lnSpc>
                <a:spcPct val="125000"/>
              </a:lnSpc>
            </a:pPr>
            <a:r>
              <a:rPr lang="en-US" sz="1800" smtClean="0"/>
              <a:t> Recognising the role of Indian Computer Emergency Response Team</a:t>
            </a:r>
          </a:p>
          <a:p>
            <a:pPr eaLnBrk="1" hangingPunct="1">
              <a:lnSpc>
                <a:spcPct val="125000"/>
              </a:lnSpc>
            </a:pPr>
            <a:r>
              <a:rPr lang="en-US" sz="1800" smtClean="0"/>
              <a:t> Inclusion of some additional cyber crimes like child pornography and cyber terrorism</a:t>
            </a:r>
          </a:p>
          <a:p>
            <a:pPr eaLnBrk="1" hangingPunct="1">
              <a:lnSpc>
                <a:spcPct val="125000"/>
              </a:lnSpc>
            </a:pPr>
            <a:r>
              <a:rPr lang="en-US" sz="1800" smtClean="0"/>
              <a:t> Authorizing an Inspector to investigate cyber offences (as against the DSP earlier)</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229600" cy="715962"/>
          </a:xfrm>
        </p:spPr>
        <p:txBody>
          <a:bodyPr/>
          <a:lstStyle/>
          <a:p>
            <a:pPr eaLnBrk="1" hangingPunct="1"/>
            <a:r>
              <a:rPr lang="en-US" sz="3600" smtClean="0"/>
              <a:t>The UNCITRAL model law</a:t>
            </a:r>
          </a:p>
        </p:txBody>
      </p:sp>
      <p:sp>
        <p:nvSpPr>
          <p:cNvPr id="36867" name="Rectangle 3"/>
          <p:cNvSpPr>
            <a:spLocks noGrp="1" noChangeArrowheads="1"/>
          </p:cNvSpPr>
          <p:nvPr>
            <p:ph type="body" idx="1"/>
          </p:nvPr>
        </p:nvSpPr>
        <p:spPr>
          <a:xfrm>
            <a:off x="457200" y="1143000"/>
            <a:ext cx="8229600" cy="5410200"/>
          </a:xfrm>
        </p:spPr>
        <p:txBody>
          <a:bodyPr/>
          <a:lstStyle/>
          <a:p>
            <a:pPr marL="609600" indent="-609600" algn="ctr" eaLnBrk="1" hangingPunct="1">
              <a:lnSpc>
                <a:spcPct val="90000"/>
              </a:lnSpc>
              <a:buFontTx/>
              <a:buNone/>
            </a:pPr>
            <a:r>
              <a:rPr lang="en-US" sz="1400" dirty="0" smtClean="0"/>
              <a:t>United Nations Commission on International Trade Law</a:t>
            </a:r>
          </a:p>
          <a:p>
            <a:pPr marL="609600" indent="-609600" eaLnBrk="1" hangingPunct="1">
              <a:lnSpc>
                <a:spcPct val="90000"/>
              </a:lnSpc>
              <a:buFontTx/>
              <a:buNone/>
            </a:pPr>
            <a:r>
              <a:rPr lang="en-US" sz="2000" dirty="0" smtClean="0"/>
              <a:t>It was formed to facilitate e - commerce and grant legal recognition to </a:t>
            </a:r>
          </a:p>
          <a:p>
            <a:pPr marL="609600" indent="-609600" eaLnBrk="1" hangingPunct="1">
              <a:lnSpc>
                <a:spcPct val="90000"/>
              </a:lnSpc>
              <a:buFontTx/>
              <a:buNone/>
            </a:pPr>
            <a:r>
              <a:rPr lang="en-US" sz="2000" dirty="0" smtClean="0"/>
              <a:t>E – contracting</a:t>
            </a:r>
          </a:p>
          <a:p>
            <a:pPr marL="609600" indent="-609600" eaLnBrk="1" hangingPunct="1">
              <a:lnSpc>
                <a:spcPct val="90000"/>
              </a:lnSpc>
              <a:buFontTx/>
              <a:buNone/>
            </a:pPr>
            <a:r>
              <a:rPr lang="en-US" sz="2000" dirty="0" smtClean="0"/>
              <a:t>3 important things</a:t>
            </a:r>
          </a:p>
          <a:p>
            <a:pPr marL="609600" indent="-609600" eaLnBrk="1" hangingPunct="1">
              <a:lnSpc>
                <a:spcPct val="90000"/>
              </a:lnSpc>
              <a:buFontTx/>
              <a:buAutoNum type="romanLcPeriod"/>
            </a:pPr>
            <a:r>
              <a:rPr lang="en-US" sz="2000" dirty="0" smtClean="0"/>
              <a:t>Legal recognition to electronic records</a:t>
            </a:r>
          </a:p>
          <a:p>
            <a:pPr marL="609600" indent="-609600" eaLnBrk="1" hangingPunct="1">
              <a:lnSpc>
                <a:spcPct val="90000"/>
              </a:lnSpc>
              <a:buFontTx/>
              <a:buAutoNum type="romanLcPeriod"/>
            </a:pPr>
            <a:r>
              <a:rPr lang="en-US" sz="2000" dirty="0" smtClean="0"/>
              <a:t>Legal recognition to e – sign</a:t>
            </a:r>
          </a:p>
          <a:p>
            <a:pPr marL="609600" indent="-609600" eaLnBrk="1" hangingPunct="1">
              <a:lnSpc>
                <a:spcPct val="90000"/>
              </a:lnSpc>
              <a:buFontTx/>
              <a:buAutoNum type="romanLcPeriod"/>
            </a:pPr>
            <a:r>
              <a:rPr lang="en-US" sz="2000" dirty="0" smtClean="0"/>
              <a:t>Authentication of e – records.</a:t>
            </a:r>
          </a:p>
          <a:p>
            <a:pPr marL="609600" indent="-609600" algn="ctr" eaLnBrk="1" hangingPunct="1">
              <a:lnSpc>
                <a:spcPct val="90000"/>
              </a:lnSpc>
              <a:buFontTx/>
              <a:buNone/>
            </a:pPr>
            <a:endParaRPr lang="en-US" sz="2000" dirty="0" smtClean="0"/>
          </a:p>
          <a:p>
            <a:pPr marL="609600" indent="-609600" eaLnBrk="1" hangingPunct="1">
              <a:lnSpc>
                <a:spcPct val="90000"/>
              </a:lnSpc>
              <a:buFontTx/>
              <a:buNone/>
            </a:pPr>
            <a:r>
              <a:rPr lang="en-US" sz="2000" dirty="0" smtClean="0"/>
              <a:t>It adopts a technological neutral approach and does not approve or specify any particular form of electronic signature for authentication.</a:t>
            </a:r>
          </a:p>
          <a:p>
            <a:pPr marL="609600" indent="-609600" eaLnBrk="1" hangingPunct="1">
              <a:lnSpc>
                <a:spcPct val="90000"/>
              </a:lnSpc>
              <a:buFontTx/>
              <a:buNone/>
            </a:pPr>
            <a:endParaRPr lang="en-US" sz="2000" dirty="0" smtClean="0"/>
          </a:p>
          <a:p>
            <a:pPr marL="609600" indent="-609600" eaLnBrk="1" hangingPunct="1">
              <a:lnSpc>
                <a:spcPct val="90000"/>
              </a:lnSpc>
              <a:buFontTx/>
              <a:buNone/>
            </a:pPr>
            <a:r>
              <a:rPr lang="en-US" sz="2000" dirty="0" smtClean="0"/>
              <a:t>On E – Commerce</a:t>
            </a:r>
          </a:p>
          <a:p>
            <a:pPr marL="609600" indent="-609600" eaLnBrk="1" hangingPunct="1">
              <a:lnSpc>
                <a:spcPct val="90000"/>
              </a:lnSpc>
              <a:buFontTx/>
              <a:buNone/>
            </a:pPr>
            <a:r>
              <a:rPr lang="en-US" sz="2000" dirty="0" smtClean="0"/>
              <a:t>Art. 7 recognizes two prime functions of a signature</a:t>
            </a:r>
          </a:p>
          <a:p>
            <a:pPr marL="609600" indent="-609600" eaLnBrk="1" hangingPunct="1">
              <a:lnSpc>
                <a:spcPct val="90000"/>
              </a:lnSpc>
              <a:buFontTx/>
              <a:buAutoNum type="arabicPeriod"/>
            </a:pPr>
            <a:r>
              <a:rPr lang="en-US" sz="2000" dirty="0" smtClean="0"/>
              <a:t>Identifying the person who is the signer of a document</a:t>
            </a:r>
          </a:p>
          <a:p>
            <a:pPr marL="609600" indent="-609600" eaLnBrk="1" hangingPunct="1">
              <a:lnSpc>
                <a:spcPct val="90000"/>
              </a:lnSpc>
              <a:buFontTx/>
              <a:buAutoNum type="arabicPeriod"/>
            </a:pPr>
            <a:r>
              <a:rPr lang="en-US" sz="2000" dirty="0" smtClean="0"/>
              <a:t>Verifying that the signer ‘approves the contents’ of that document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457200" y="533400"/>
            <a:ext cx="8229600" cy="5715000"/>
          </a:xfrm>
        </p:spPr>
        <p:txBody>
          <a:bodyPr/>
          <a:lstStyle/>
          <a:p>
            <a:pPr eaLnBrk="1" hangingPunct="1">
              <a:lnSpc>
                <a:spcPct val="90000"/>
              </a:lnSpc>
              <a:buFontTx/>
              <a:buNone/>
            </a:pPr>
            <a:r>
              <a:rPr lang="en-US" smtClean="0"/>
              <a:t>Business activities take place based on the </a:t>
            </a:r>
            <a:r>
              <a:rPr lang="en-US" b="1" smtClean="0"/>
              <a:t>contracts formed </a:t>
            </a:r>
            <a:r>
              <a:rPr lang="en-US" smtClean="0"/>
              <a:t>with T&amp;C</a:t>
            </a:r>
          </a:p>
          <a:p>
            <a:pPr eaLnBrk="1" hangingPunct="1">
              <a:lnSpc>
                <a:spcPct val="90000"/>
              </a:lnSpc>
              <a:buFontTx/>
              <a:buNone/>
            </a:pPr>
            <a:endParaRPr lang="en-US" smtClean="0"/>
          </a:p>
          <a:p>
            <a:pPr eaLnBrk="1" hangingPunct="1">
              <a:lnSpc>
                <a:spcPct val="90000"/>
              </a:lnSpc>
              <a:buFontTx/>
              <a:buNone/>
            </a:pPr>
            <a:endParaRPr lang="en-US" smtClean="0"/>
          </a:p>
          <a:p>
            <a:pPr eaLnBrk="1" hangingPunct="1">
              <a:lnSpc>
                <a:spcPct val="90000"/>
              </a:lnSpc>
              <a:buFontTx/>
              <a:buNone/>
            </a:pPr>
            <a:endParaRPr lang="en-US" smtClean="0"/>
          </a:p>
          <a:p>
            <a:pPr eaLnBrk="1" hangingPunct="1">
              <a:lnSpc>
                <a:spcPct val="90000"/>
              </a:lnSpc>
              <a:buFontTx/>
              <a:buNone/>
            </a:pPr>
            <a:endParaRPr lang="en-US" smtClean="0"/>
          </a:p>
          <a:p>
            <a:pPr eaLnBrk="1" hangingPunct="1">
              <a:lnSpc>
                <a:spcPct val="90000"/>
              </a:lnSpc>
              <a:buFontTx/>
              <a:buNone/>
            </a:pPr>
            <a:endParaRPr lang="en-US" smtClean="0"/>
          </a:p>
          <a:p>
            <a:pPr eaLnBrk="1" hangingPunct="1">
              <a:lnSpc>
                <a:spcPct val="90000"/>
              </a:lnSpc>
              <a:buFontTx/>
              <a:buNone/>
            </a:pPr>
            <a:r>
              <a:rPr lang="en-US" smtClean="0"/>
              <a:t>Conventional				E-contract</a:t>
            </a:r>
          </a:p>
          <a:p>
            <a:pPr eaLnBrk="1" hangingPunct="1">
              <a:lnSpc>
                <a:spcPct val="90000"/>
              </a:lnSpc>
              <a:buFontTx/>
              <a:buNone/>
            </a:pPr>
            <a:endParaRPr lang="en-US" smtClean="0"/>
          </a:p>
          <a:p>
            <a:pPr eaLnBrk="1" hangingPunct="1">
              <a:lnSpc>
                <a:spcPct val="90000"/>
              </a:lnSpc>
              <a:buFontTx/>
              <a:buNone/>
            </a:pPr>
            <a:r>
              <a:rPr lang="en-US" smtClean="0"/>
              <a:t>These are two ways of entering into a contract</a:t>
            </a:r>
          </a:p>
        </p:txBody>
      </p:sp>
      <p:sp>
        <p:nvSpPr>
          <p:cNvPr id="38915" name="Line 4"/>
          <p:cNvSpPr>
            <a:spLocks noChangeShapeType="1"/>
          </p:cNvSpPr>
          <p:nvPr/>
        </p:nvSpPr>
        <p:spPr bwMode="auto">
          <a:xfrm flipH="1">
            <a:off x="2438400" y="1676400"/>
            <a:ext cx="1752600" cy="1828800"/>
          </a:xfrm>
          <a:prstGeom prst="line">
            <a:avLst/>
          </a:prstGeom>
          <a:noFill/>
          <a:ln w="9525">
            <a:solidFill>
              <a:schemeClr val="tx1"/>
            </a:solidFill>
            <a:round/>
            <a:headEnd/>
            <a:tailEnd type="triangle" w="med" len="med"/>
          </a:ln>
        </p:spPr>
        <p:txBody>
          <a:bodyPr/>
          <a:lstStyle/>
          <a:p>
            <a:endParaRPr lang="en-US"/>
          </a:p>
        </p:txBody>
      </p:sp>
      <p:sp>
        <p:nvSpPr>
          <p:cNvPr id="38916" name="Line 5"/>
          <p:cNvSpPr>
            <a:spLocks noChangeShapeType="1"/>
          </p:cNvSpPr>
          <p:nvPr/>
        </p:nvSpPr>
        <p:spPr bwMode="auto">
          <a:xfrm>
            <a:off x="4191000" y="1676400"/>
            <a:ext cx="2133600" cy="1752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p:txBody>
          <a:bodyPr/>
          <a:lstStyle/>
          <a:p>
            <a:pPr eaLnBrk="1" hangingPunct="1">
              <a:buFontTx/>
              <a:buNone/>
            </a:pPr>
            <a:r>
              <a:rPr lang="en-US" smtClean="0"/>
              <a:t>Defining a contract under Indian Contract Law</a:t>
            </a:r>
          </a:p>
          <a:p>
            <a:pPr algn="ctr" eaLnBrk="1" hangingPunct="1">
              <a:buFontTx/>
              <a:buNone/>
            </a:pPr>
            <a:endParaRPr lang="en-US" smtClean="0"/>
          </a:p>
          <a:p>
            <a:pPr algn="ctr" eaLnBrk="1" hangingPunct="1">
              <a:buFontTx/>
              <a:buNone/>
            </a:pPr>
            <a:r>
              <a:rPr lang="en-US" smtClean="0"/>
              <a:t>“An agreement enforceable in a court of law is a contract”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Formation of offline contracts</a:t>
            </a:r>
          </a:p>
        </p:txBody>
      </p:sp>
      <p:sp>
        <p:nvSpPr>
          <p:cNvPr id="40963" name="Rectangle 3"/>
          <p:cNvSpPr>
            <a:spLocks noGrp="1" noChangeArrowheads="1"/>
          </p:cNvSpPr>
          <p:nvPr>
            <p:ph type="body" idx="1"/>
          </p:nvPr>
        </p:nvSpPr>
        <p:spPr/>
        <p:txBody>
          <a:bodyPr/>
          <a:lstStyle/>
          <a:p>
            <a:pPr eaLnBrk="1" hangingPunct="1">
              <a:lnSpc>
                <a:spcPct val="90000"/>
              </a:lnSpc>
            </a:pPr>
            <a:r>
              <a:rPr lang="en-US" sz="2400" smtClean="0"/>
              <a:t>It should be </a:t>
            </a:r>
            <a:r>
              <a:rPr lang="en-US" sz="2400" smtClean="0">
                <a:solidFill>
                  <a:srgbClr val="FF0000"/>
                </a:solidFill>
              </a:rPr>
              <a:t>enforceable by law</a:t>
            </a:r>
            <a:r>
              <a:rPr lang="en-US" sz="2400" smtClean="0"/>
              <a:t>. Hence, </a:t>
            </a:r>
            <a:r>
              <a:rPr lang="en-US" sz="2400" smtClean="0">
                <a:solidFill>
                  <a:srgbClr val="FF0000"/>
                </a:solidFill>
              </a:rPr>
              <a:t>intention</a:t>
            </a:r>
            <a:r>
              <a:rPr lang="en-US" sz="2400" smtClean="0"/>
              <a:t> should be </a:t>
            </a:r>
            <a:r>
              <a:rPr lang="en-US" sz="2400" smtClean="0">
                <a:solidFill>
                  <a:srgbClr val="FF0000"/>
                </a:solidFill>
              </a:rPr>
              <a:t>to create legal relationship</a:t>
            </a:r>
            <a:r>
              <a:rPr lang="en-US" sz="2400" smtClean="0"/>
              <a:t>. Agreements of social or domestic in nature are not contracts</a:t>
            </a:r>
            <a:endParaRPr lang="en-US" sz="2400" smtClean="0">
              <a:solidFill>
                <a:srgbClr val="FF0000"/>
              </a:solidFill>
            </a:endParaRPr>
          </a:p>
          <a:p>
            <a:pPr eaLnBrk="1" hangingPunct="1">
              <a:lnSpc>
                <a:spcPct val="90000"/>
              </a:lnSpc>
            </a:pPr>
            <a:r>
              <a:rPr lang="en-US" sz="2400" smtClean="0"/>
              <a:t>There has to be</a:t>
            </a:r>
            <a:r>
              <a:rPr lang="en-US" sz="2400" smtClean="0">
                <a:solidFill>
                  <a:srgbClr val="FF0000"/>
                </a:solidFill>
              </a:rPr>
              <a:t> offer</a:t>
            </a:r>
            <a:r>
              <a:rPr lang="en-US" sz="2400" smtClean="0"/>
              <a:t> and its </a:t>
            </a:r>
            <a:r>
              <a:rPr lang="en-US" sz="2400" smtClean="0">
                <a:solidFill>
                  <a:srgbClr val="FF0000"/>
                </a:solidFill>
              </a:rPr>
              <a:t>acceptance</a:t>
            </a:r>
            <a:r>
              <a:rPr lang="en-US" sz="2400" smtClean="0"/>
              <a:t> </a:t>
            </a:r>
          </a:p>
          <a:p>
            <a:pPr eaLnBrk="1" hangingPunct="1">
              <a:lnSpc>
                <a:spcPct val="90000"/>
              </a:lnSpc>
            </a:pPr>
            <a:r>
              <a:rPr lang="en-US" sz="2400" smtClean="0"/>
              <a:t> </a:t>
            </a:r>
            <a:r>
              <a:rPr lang="en-US" sz="2400" smtClean="0">
                <a:solidFill>
                  <a:srgbClr val="FF0000"/>
                </a:solidFill>
              </a:rPr>
              <a:t>Free consent</a:t>
            </a:r>
            <a:r>
              <a:rPr lang="en-US" sz="2400" smtClean="0"/>
              <a:t> of parties </a:t>
            </a:r>
          </a:p>
          <a:p>
            <a:pPr eaLnBrk="1" hangingPunct="1">
              <a:lnSpc>
                <a:spcPct val="90000"/>
              </a:lnSpc>
            </a:pPr>
            <a:r>
              <a:rPr lang="en-US" sz="2400" smtClean="0"/>
              <a:t>Mutual and lawful </a:t>
            </a:r>
            <a:r>
              <a:rPr lang="en-US" sz="2400" smtClean="0">
                <a:solidFill>
                  <a:srgbClr val="FF0000"/>
                </a:solidFill>
              </a:rPr>
              <a:t>consideration</a:t>
            </a:r>
            <a:endParaRPr lang="en-US" sz="2400" smtClean="0"/>
          </a:p>
          <a:p>
            <a:pPr eaLnBrk="1" hangingPunct="1">
              <a:lnSpc>
                <a:spcPct val="90000"/>
              </a:lnSpc>
            </a:pPr>
            <a:r>
              <a:rPr lang="en-US" sz="2400" smtClean="0"/>
              <a:t>Parties’ </a:t>
            </a:r>
            <a:r>
              <a:rPr lang="en-US" sz="2400" smtClean="0">
                <a:solidFill>
                  <a:srgbClr val="FF0000"/>
                </a:solidFill>
              </a:rPr>
              <a:t>capacity/competency</a:t>
            </a:r>
            <a:r>
              <a:rPr lang="en-US" sz="2400" smtClean="0"/>
              <a:t> to contract </a:t>
            </a:r>
          </a:p>
          <a:p>
            <a:pPr eaLnBrk="1" hangingPunct="1">
              <a:lnSpc>
                <a:spcPct val="90000"/>
              </a:lnSpc>
            </a:pPr>
            <a:r>
              <a:rPr lang="en-US" sz="2400" smtClean="0"/>
              <a:t>Object should be </a:t>
            </a:r>
            <a:r>
              <a:rPr lang="en-US" sz="2400" smtClean="0">
                <a:solidFill>
                  <a:srgbClr val="FF0000"/>
                </a:solidFill>
              </a:rPr>
              <a:t>lawful</a:t>
            </a:r>
            <a:r>
              <a:rPr lang="en-US" sz="2400" smtClean="0"/>
              <a:t> </a:t>
            </a:r>
          </a:p>
          <a:p>
            <a:pPr eaLnBrk="1" hangingPunct="1">
              <a:lnSpc>
                <a:spcPct val="90000"/>
              </a:lnSpc>
            </a:pPr>
            <a:r>
              <a:rPr lang="en-US" sz="2400" smtClean="0"/>
              <a:t>Certainty and possibility of </a:t>
            </a:r>
            <a:r>
              <a:rPr lang="en-US" sz="2400" smtClean="0">
                <a:solidFill>
                  <a:srgbClr val="FF0000"/>
                </a:solidFill>
              </a:rPr>
              <a:t>performance</a:t>
            </a:r>
            <a:r>
              <a:rPr lang="en-US" sz="2400" smtClean="0"/>
              <a:t> of contract</a:t>
            </a:r>
          </a:p>
          <a:p>
            <a:pPr eaLnBrk="1" hangingPunct="1">
              <a:lnSpc>
                <a:spcPct val="90000"/>
              </a:lnSpc>
            </a:pPr>
            <a:r>
              <a:rPr lang="en-US" sz="2400" smtClean="0"/>
              <a:t> Contract should not have been declared as </a:t>
            </a:r>
            <a:r>
              <a:rPr lang="en-US" sz="2400" smtClean="0">
                <a:solidFill>
                  <a:srgbClr val="FF0000"/>
                </a:solidFill>
              </a:rPr>
              <a:t>void</a:t>
            </a:r>
            <a:r>
              <a:rPr lang="en-US" sz="2400" smtClean="0"/>
              <a:t> under Contract Act or any other law</a:t>
            </a:r>
          </a:p>
          <a:p>
            <a:pPr eaLnBrk="1" hangingPunct="1">
              <a:lnSpc>
                <a:spcPct val="90000"/>
              </a:lnSpc>
              <a:buFontTx/>
              <a:buNone/>
            </a:pPr>
            <a:endParaRPr lang="en-US" sz="240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E - Contracting</a:t>
            </a:r>
          </a:p>
        </p:txBody>
      </p:sp>
      <p:sp>
        <p:nvSpPr>
          <p:cNvPr id="41987" name="Rectangle 3"/>
          <p:cNvSpPr>
            <a:spLocks noGrp="1" noChangeArrowheads="1"/>
          </p:cNvSpPr>
          <p:nvPr>
            <p:ph type="body" idx="1"/>
          </p:nvPr>
        </p:nvSpPr>
        <p:spPr/>
        <p:txBody>
          <a:bodyPr/>
          <a:lstStyle/>
          <a:p>
            <a:pPr algn="ctr" eaLnBrk="1" hangingPunct="1">
              <a:lnSpc>
                <a:spcPct val="80000"/>
              </a:lnSpc>
              <a:buFontTx/>
              <a:buNone/>
            </a:pPr>
            <a:r>
              <a:rPr lang="en-US" sz="2000" smtClean="0"/>
              <a:t>Used generally during internet transactions</a:t>
            </a:r>
          </a:p>
          <a:p>
            <a:pPr eaLnBrk="1" hangingPunct="1">
              <a:lnSpc>
                <a:spcPct val="80000"/>
              </a:lnSpc>
              <a:buFontTx/>
              <a:buNone/>
            </a:pPr>
            <a:endParaRPr lang="en-US" sz="2000" smtClean="0"/>
          </a:p>
          <a:p>
            <a:pPr eaLnBrk="1" hangingPunct="1">
              <a:lnSpc>
                <a:spcPct val="80000"/>
              </a:lnSpc>
              <a:buFontTx/>
              <a:buNone/>
            </a:pPr>
            <a:r>
              <a:rPr lang="en-US" sz="2000" smtClean="0"/>
              <a:t>When are e - contracts deemed to be formed?</a:t>
            </a:r>
          </a:p>
          <a:p>
            <a:pPr eaLnBrk="1" hangingPunct="1">
              <a:lnSpc>
                <a:spcPct val="80000"/>
              </a:lnSpc>
              <a:buFontTx/>
              <a:buNone/>
            </a:pPr>
            <a:r>
              <a:rPr lang="en-US" sz="2000" smtClean="0"/>
              <a:t>Do they differ from conventional / offline contracts?</a:t>
            </a:r>
          </a:p>
          <a:p>
            <a:pPr eaLnBrk="1" hangingPunct="1">
              <a:lnSpc>
                <a:spcPct val="80000"/>
              </a:lnSpc>
              <a:buFontTx/>
              <a:buNone/>
            </a:pPr>
            <a:endParaRPr lang="en-US" sz="2000" smtClean="0"/>
          </a:p>
          <a:p>
            <a:pPr eaLnBrk="1" hangingPunct="1">
              <a:lnSpc>
                <a:spcPct val="80000"/>
              </a:lnSpc>
              <a:buFontTx/>
              <a:buNone/>
            </a:pPr>
            <a:r>
              <a:rPr lang="en-US" sz="2000" smtClean="0"/>
              <a:t>Example:-</a:t>
            </a:r>
          </a:p>
          <a:p>
            <a:pPr eaLnBrk="1" hangingPunct="1">
              <a:lnSpc>
                <a:spcPct val="80000"/>
              </a:lnSpc>
              <a:buFontTx/>
              <a:buNone/>
            </a:pPr>
            <a:endParaRPr lang="en-US" sz="2000" smtClean="0"/>
          </a:p>
          <a:p>
            <a:pPr eaLnBrk="1" hangingPunct="1">
              <a:lnSpc>
                <a:spcPct val="80000"/>
              </a:lnSpc>
              <a:buFontTx/>
              <a:buNone/>
            </a:pPr>
            <a:r>
              <a:rPr lang="en-US" sz="2000" smtClean="0"/>
              <a:t>When will a contract be deemed to be formed?</a:t>
            </a:r>
          </a:p>
          <a:p>
            <a:pPr eaLnBrk="1" hangingPunct="1">
              <a:lnSpc>
                <a:spcPct val="80000"/>
              </a:lnSpc>
              <a:buFontTx/>
              <a:buNone/>
            </a:pPr>
            <a:endParaRPr lang="en-US" sz="2000" smtClean="0"/>
          </a:p>
          <a:p>
            <a:pPr eaLnBrk="1" hangingPunct="1">
              <a:lnSpc>
                <a:spcPct val="80000"/>
              </a:lnSpc>
              <a:buFontTx/>
              <a:buNone/>
            </a:pPr>
            <a:r>
              <a:rPr lang="en-US" sz="2000" smtClean="0"/>
              <a:t>1. At the time when an acceptance is sent through a click of a mouse</a:t>
            </a:r>
          </a:p>
          <a:p>
            <a:pPr eaLnBrk="1" hangingPunct="1">
              <a:lnSpc>
                <a:spcPct val="80000"/>
              </a:lnSpc>
              <a:buFontTx/>
              <a:buNone/>
            </a:pPr>
            <a:endParaRPr lang="en-US" sz="2000" smtClean="0"/>
          </a:p>
          <a:p>
            <a:pPr eaLnBrk="1" hangingPunct="1">
              <a:lnSpc>
                <a:spcPct val="80000"/>
              </a:lnSpc>
              <a:buFontTx/>
              <a:buNone/>
            </a:pPr>
            <a:r>
              <a:rPr lang="en-US" sz="2000" smtClean="0"/>
              <a:t>OR</a:t>
            </a:r>
          </a:p>
          <a:p>
            <a:pPr eaLnBrk="1" hangingPunct="1">
              <a:lnSpc>
                <a:spcPct val="80000"/>
              </a:lnSpc>
              <a:buFontTx/>
              <a:buNone/>
            </a:pPr>
            <a:endParaRPr lang="en-US" sz="2000" smtClean="0"/>
          </a:p>
          <a:p>
            <a:pPr eaLnBrk="1" hangingPunct="1">
              <a:lnSpc>
                <a:spcPct val="80000"/>
              </a:lnSpc>
              <a:buFontTx/>
              <a:buNone/>
            </a:pPr>
            <a:r>
              <a:rPr lang="en-US" sz="2000" smtClean="0"/>
              <a:t>2. When it is actually read by the recipient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pPr eaLnBrk="1" hangingPunct="1"/>
            <a:r>
              <a:rPr lang="en-US" sz="3800" smtClean="0"/>
              <a:t>They are different for different situations – according to common law</a:t>
            </a:r>
          </a:p>
        </p:txBody>
      </p:sp>
      <p:sp>
        <p:nvSpPr>
          <p:cNvPr id="43011" name="Rectangle 3"/>
          <p:cNvSpPr>
            <a:spLocks noGrp="1" noChangeArrowheads="1"/>
          </p:cNvSpPr>
          <p:nvPr>
            <p:ph type="body" idx="1"/>
          </p:nvPr>
        </p:nvSpPr>
        <p:spPr>
          <a:xfrm>
            <a:off x="457200" y="1600200"/>
            <a:ext cx="8229600" cy="5257800"/>
          </a:xfrm>
        </p:spPr>
        <p:txBody>
          <a:bodyPr/>
          <a:lstStyle/>
          <a:p>
            <a:pPr marL="609600" indent="-609600" eaLnBrk="1" hangingPunct="1">
              <a:lnSpc>
                <a:spcPct val="90000"/>
              </a:lnSpc>
              <a:buFontTx/>
              <a:buNone/>
            </a:pPr>
            <a:endParaRPr lang="en-US" sz="2400" smtClean="0"/>
          </a:p>
          <a:p>
            <a:pPr marL="609600" indent="-609600" eaLnBrk="1" hangingPunct="1">
              <a:lnSpc>
                <a:spcPct val="90000"/>
              </a:lnSpc>
              <a:buFontTx/>
              <a:buAutoNum type="arabicPeriod"/>
            </a:pPr>
            <a:r>
              <a:rPr lang="en-US" sz="2400" smtClean="0"/>
              <a:t>Postal – when communication of letter of acceptance is posted (Dunlop vs Higgins; Bhagwan Dass v Giridhari lal &amp; Co)</a:t>
            </a:r>
          </a:p>
          <a:p>
            <a:pPr marL="609600" indent="-609600" eaLnBrk="1" hangingPunct="1">
              <a:lnSpc>
                <a:spcPct val="90000"/>
              </a:lnSpc>
              <a:buFontTx/>
              <a:buAutoNum type="arabicPeriod"/>
            </a:pPr>
            <a:endParaRPr lang="en-US" sz="2400" smtClean="0"/>
          </a:p>
          <a:p>
            <a:pPr marL="609600" indent="-609600" eaLnBrk="1" hangingPunct="1">
              <a:lnSpc>
                <a:spcPct val="90000"/>
              </a:lnSpc>
              <a:buFontTx/>
              <a:buAutoNum type="arabicPeriod"/>
            </a:pPr>
            <a:r>
              <a:rPr lang="en-US" sz="2400" smtClean="0"/>
              <a:t>In instant forms – only when receipt is generated (ENTORES ltd v Miles Far East Corp.)</a:t>
            </a:r>
          </a:p>
          <a:p>
            <a:pPr marL="609600" indent="-609600" eaLnBrk="1" hangingPunct="1">
              <a:lnSpc>
                <a:spcPct val="90000"/>
              </a:lnSpc>
              <a:buFontTx/>
              <a:buAutoNum type="arabicPeriod"/>
            </a:pPr>
            <a:endParaRPr lang="en-US" sz="2400" smtClean="0"/>
          </a:p>
          <a:p>
            <a:pPr marL="609600" indent="-609600" eaLnBrk="1" hangingPunct="1">
              <a:lnSpc>
                <a:spcPct val="90000"/>
              </a:lnSpc>
              <a:buFontTx/>
              <a:buAutoNum type="arabicPeriod"/>
            </a:pPr>
            <a:r>
              <a:rPr lang="en-US" sz="2400" smtClean="0"/>
              <a:t>Telephone conversation – only when clearly heard (Kanhialal v Dinesh Chandra)</a:t>
            </a:r>
          </a:p>
          <a:p>
            <a:pPr marL="609600" indent="-609600" eaLnBrk="1" hangingPunct="1">
              <a:lnSpc>
                <a:spcPct val="90000"/>
              </a:lnSpc>
              <a:buFontTx/>
              <a:buAutoNum type="arabicPeriod"/>
            </a:pPr>
            <a:endParaRPr lang="en-US" sz="240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74638"/>
            <a:ext cx="8382000" cy="1143000"/>
          </a:xfrm>
        </p:spPr>
        <p:txBody>
          <a:bodyPr/>
          <a:lstStyle/>
          <a:p>
            <a:pPr algn="l"/>
            <a:r>
              <a:rPr lang="en-US" sz="3900" smtClean="0"/>
              <a:t>The Indian Approach on E-Contracts</a:t>
            </a:r>
          </a:p>
        </p:txBody>
      </p:sp>
      <p:sp>
        <p:nvSpPr>
          <p:cNvPr id="44035" name="Content Placeholder 2"/>
          <p:cNvSpPr>
            <a:spLocks noGrp="1"/>
          </p:cNvSpPr>
          <p:nvPr>
            <p:ph idx="1"/>
          </p:nvPr>
        </p:nvSpPr>
        <p:spPr/>
        <p:txBody>
          <a:bodyPr/>
          <a:lstStyle/>
          <a:p>
            <a:pPr>
              <a:buFontTx/>
              <a:buNone/>
            </a:pPr>
            <a:r>
              <a:rPr lang="en-US" sz="2800" smtClean="0">
                <a:solidFill>
                  <a:srgbClr val="FF0000"/>
                </a:solidFill>
              </a:rPr>
              <a:t>1. Legal Recognition to E contracts under Information Technology Act</a:t>
            </a:r>
          </a:p>
          <a:p>
            <a:pPr>
              <a:buFontTx/>
              <a:buNone/>
            </a:pPr>
            <a:r>
              <a:rPr lang="en-US" sz="2800" smtClean="0"/>
              <a:t>Aim of the act –</a:t>
            </a:r>
          </a:p>
          <a:p>
            <a:pPr>
              <a:buFontTx/>
              <a:buNone/>
            </a:pPr>
            <a:r>
              <a:rPr lang="en-US" sz="2800" smtClean="0"/>
              <a:t> “</a:t>
            </a:r>
            <a:r>
              <a:rPr lang="en-US" sz="2800" i="1" smtClean="0"/>
              <a:t>to provide for legal recognition for transaction carried out by means of electronic data interchange and other means of electronic communication… which involve use of alternatives to paper based methods of communication and storage information”</a:t>
            </a:r>
          </a:p>
          <a:p>
            <a:pPr>
              <a:buFontTx/>
              <a:buNone/>
            </a:pPr>
            <a:r>
              <a:rPr lang="en-US" sz="2800" smtClean="0"/>
              <a:t>(Shaktibhog Foods Ltd v Kola Shipping Ltd)</a:t>
            </a:r>
          </a:p>
          <a:p>
            <a:pPr>
              <a:buFontTx/>
              <a:buNone/>
            </a:pPr>
            <a:endParaRPr lang="en-US" sz="2000" smtClean="0"/>
          </a:p>
          <a:p>
            <a:pPr>
              <a:buFontTx/>
              <a:buNone/>
            </a:pPr>
            <a:endParaRPr lang="en-US" sz="20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solidFill>
                  <a:srgbClr val="FF0000"/>
                </a:solidFill>
              </a:rPr>
              <a:t>Legal Environment Significance</a:t>
            </a:r>
            <a:endParaRPr lang="en-US" b="1" dirty="0">
              <a:solidFill>
                <a:srgbClr val="FF0000"/>
              </a:solidFill>
            </a:endParaRPr>
          </a:p>
        </p:txBody>
      </p:sp>
      <p:sp>
        <p:nvSpPr>
          <p:cNvPr id="3" name="Content Placeholder 2"/>
          <p:cNvSpPr>
            <a:spLocks noGrp="1"/>
          </p:cNvSpPr>
          <p:nvPr>
            <p:ph idx="1"/>
          </p:nvPr>
        </p:nvSpPr>
        <p:spPr>
          <a:xfrm>
            <a:off x="457200" y="1905000"/>
            <a:ext cx="8229600" cy="4724400"/>
          </a:xfrm>
        </p:spPr>
        <p:txBody>
          <a:bodyPr>
            <a:normAutofit fontScale="85000" lnSpcReduction="20000"/>
          </a:bodyPr>
          <a:lstStyle/>
          <a:p>
            <a:pPr>
              <a:buBlip>
                <a:blip r:embed="rId2"/>
              </a:buBlip>
            </a:pPr>
            <a:r>
              <a:rPr lang="en-US" dirty="0" smtClean="0"/>
              <a:t>Every country is empowered to enact its own laws</a:t>
            </a:r>
          </a:p>
          <a:p>
            <a:pPr>
              <a:buBlip>
                <a:blip r:embed="rId2"/>
              </a:buBlip>
            </a:pPr>
            <a:endParaRPr lang="en-US" dirty="0" smtClean="0"/>
          </a:p>
          <a:p>
            <a:pPr>
              <a:buBlip>
                <a:blip r:embed="rId2"/>
              </a:buBlip>
            </a:pPr>
            <a:r>
              <a:rPr lang="en-US" dirty="0" smtClean="0"/>
              <a:t>They are recognized and enforced by state</a:t>
            </a:r>
          </a:p>
          <a:p>
            <a:pPr>
              <a:buBlip>
                <a:blip r:embed="rId2"/>
              </a:buBlip>
            </a:pPr>
            <a:endParaRPr lang="en-US" dirty="0" smtClean="0"/>
          </a:p>
          <a:p>
            <a:pPr>
              <a:buBlip>
                <a:blip r:embed="rId2"/>
              </a:buBlip>
            </a:pPr>
            <a:r>
              <a:rPr lang="en-US" dirty="0" smtClean="0"/>
              <a:t>They are applied in the administration of justice</a:t>
            </a:r>
          </a:p>
          <a:p>
            <a:pPr>
              <a:buBlip>
                <a:blip r:embed="rId2"/>
              </a:buBlip>
            </a:pPr>
            <a:endParaRPr lang="en-US" dirty="0" smtClean="0"/>
          </a:p>
          <a:p>
            <a:pPr>
              <a:buBlip>
                <a:blip r:embed="rId2"/>
              </a:buBlip>
            </a:pPr>
            <a:r>
              <a:rPr lang="en-US" dirty="0" smtClean="0"/>
              <a:t>Nobody is above law, all are equal before law</a:t>
            </a:r>
          </a:p>
          <a:p>
            <a:pPr>
              <a:buBlip>
                <a:blip r:embed="rId2"/>
              </a:buBlip>
            </a:pPr>
            <a:endParaRPr lang="en-US" dirty="0" smtClean="0"/>
          </a:p>
          <a:p>
            <a:pPr>
              <a:buBlip>
                <a:blip r:embed="rId2"/>
              </a:buBlip>
            </a:pPr>
            <a:r>
              <a:rPr lang="en-US" dirty="0" smtClean="0"/>
              <a:t>‘Rule of Law’: means equality before law – every citizen is subject to ordinary law of the land – the citizen has to face trial in the same courts irrespective of his status or position in the society.</a:t>
            </a:r>
          </a:p>
          <a:p>
            <a:pPr>
              <a:buNone/>
            </a:pPr>
            <a:endParaRPr lang="en-US" dirty="0" smtClean="0"/>
          </a:p>
          <a:p>
            <a:pPr>
              <a:buNone/>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z="3900" smtClean="0"/>
              <a:t>The Indian Approach on E Contracts</a:t>
            </a:r>
          </a:p>
        </p:txBody>
      </p:sp>
      <p:sp>
        <p:nvSpPr>
          <p:cNvPr id="49155" name="Content Placeholder 2"/>
          <p:cNvSpPr>
            <a:spLocks noGrp="1"/>
          </p:cNvSpPr>
          <p:nvPr>
            <p:ph idx="1"/>
          </p:nvPr>
        </p:nvSpPr>
        <p:spPr>
          <a:xfrm>
            <a:off x="457200" y="1600200"/>
            <a:ext cx="8229600" cy="5257800"/>
          </a:xfrm>
        </p:spPr>
        <p:txBody>
          <a:bodyPr/>
          <a:lstStyle/>
          <a:p>
            <a:pPr>
              <a:buFontTx/>
              <a:buNone/>
              <a:defRPr/>
            </a:pPr>
            <a:r>
              <a:rPr lang="en-US" dirty="0" smtClean="0">
                <a:solidFill>
                  <a:srgbClr val="FF0000"/>
                </a:solidFill>
              </a:rPr>
              <a:t>2. Attribution of Electronic Records – Sec. 11 of IT Act</a:t>
            </a:r>
          </a:p>
          <a:p>
            <a:pPr>
              <a:buFontTx/>
              <a:buNone/>
              <a:defRPr/>
            </a:pPr>
            <a:r>
              <a:rPr lang="en-US" dirty="0" smtClean="0"/>
              <a:t>	An electronic record is attributed to the originator if it was sent by </a:t>
            </a:r>
          </a:p>
          <a:p>
            <a:pPr marL="514350" indent="-514350">
              <a:buFontTx/>
              <a:buAutoNum type="arabicPeriod"/>
              <a:defRPr/>
            </a:pPr>
            <a:r>
              <a:rPr lang="en-US" dirty="0" smtClean="0"/>
              <a:t>the originator </a:t>
            </a:r>
            <a:r>
              <a:rPr lang="en-US" smtClean="0"/>
              <a:t>himself / </a:t>
            </a:r>
            <a:endParaRPr lang="en-US" dirty="0" smtClean="0"/>
          </a:p>
          <a:p>
            <a:pPr marL="514350" indent="-514350">
              <a:buFontTx/>
              <a:buAutoNum type="arabicPeriod"/>
              <a:defRPr/>
            </a:pPr>
            <a:r>
              <a:rPr lang="en-US" dirty="0" smtClean="0"/>
              <a:t>person duly authorized by the originator / </a:t>
            </a:r>
          </a:p>
          <a:p>
            <a:pPr marL="514350" indent="-514350">
              <a:buFontTx/>
              <a:buAutoNum type="arabicPeriod"/>
              <a:defRPr/>
            </a:pPr>
            <a:r>
              <a:rPr lang="en-US" dirty="0" smtClean="0"/>
              <a:t>an information system programmed by the originator to send message automatically.</a:t>
            </a:r>
          </a:p>
          <a:p>
            <a:pPr>
              <a:buFontTx/>
              <a:buNone/>
              <a:defRPr/>
            </a:pPr>
            <a:endParaRPr lang="en-US"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457200" y="1600200"/>
            <a:ext cx="8229600" cy="4953000"/>
          </a:xfrm>
        </p:spPr>
        <p:txBody>
          <a:bodyPr/>
          <a:lstStyle/>
          <a:p>
            <a:pPr>
              <a:buFontTx/>
              <a:buNone/>
            </a:pPr>
            <a:r>
              <a:rPr lang="en-US" sz="2800" smtClean="0">
                <a:solidFill>
                  <a:srgbClr val="FF0000"/>
                </a:solidFill>
              </a:rPr>
              <a:t>3. Acknowledgement of Receipt of Electronic Record - Sec. 12 of IT Act</a:t>
            </a:r>
          </a:p>
          <a:p>
            <a:pPr>
              <a:buFontTx/>
              <a:buNone/>
            </a:pPr>
            <a:endParaRPr lang="en-US" sz="2800" smtClean="0">
              <a:solidFill>
                <a:srgbClr val="FF0000"/>
              </a:solidFill>
            </a:endParaRPr>
          </a:p>
          <a:p>
            <a:pPr>
              <a:buFontTx/>
              <a:buNone/>
            </a:pPr>
            <a:r>
              <a:rPr lang="en-US" sz="2800" smtClean="0"/>
              <a:t>When the originator has not specified that an acknowledgement of receipt is required in a particular format or method, any means is accepted.</a:t>
            </a:r>
          </a:p>
          <a:p>
            <a:pPr>
              <a:buFontTx/>
              <a:buNone/>
            </a:pPr>
            <a:endParaRPr lang="en-US" sz="2800" smtClean="0"/>
          </a:p>
          <a:p>
            <a:pPr>
              <a:buFontTx/>
              <a:buNone/>
            </a:pPr>
            <a:r>
              <a:rPr lang="en-US" sz="2800" smtClean="0"/>
              <a:t>If not received within the specified time, the originator can give notice and treat the record as never been sent. </a:t>
            </a:r>
          </a:p>
          <a:p>
            <a:pPr>
              <a:buFontTx/>
              <a:buNone/>
            </a:pPr>
            <a:endParaRPr lang="en-US" sz="2800" smtClean="0"/>
          </a:p>
          <a:p>
            <a:pPr>
              <a:buFontTx/>
              <a:buNone/>
            </a:pPr>
            <a:endParaRPr lang="en-US" sz="2800" smtClean="0">
              <a:solidFill>
                <a:srgbClr val="FF0000"/>
              </a:solidFill>
            </a:endParaRPr>
          </a:p>
        </p:txBody>
      </p:sp>
      <p:sp>
        <p:nvSpPr>
          <p:cNvPr id="46083" name="Title 1"/>
          <p:cNvSpPr>
            <a:spLocks noGrp="1"/>
          </p:cNvSpPr>
          <p:nvPr>
            <p:ph type="title"/>
          </p:nvPr>
        </p:nvSpPr>
        <p:spPr/>
        <p:txBody>
          <a:bodyPr/>
          <a:lstStyle/>
          <a:p>
            <a:r>
              <a:rPr lang="en-US" sz="3900" smtClean="0"/>
              <a:t>The Indian Approach on E Contracts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457200" y="1600200"/>
            <a:ext cx="8229600" cy="5257800"/>
          </a:xfrm>
        </p:spPr>
        <p:txBody>
          <a:bodyPr/>
          <a:lstStyle/>
          <a:p>
            <a:pPr>
              <a:buFontTx/>
              <a:buNone/>
            </a:pPr>
            <a:r>
              <a:rPr lang="en-US" smtClean="0">
                <a:solidFill>
                  <a:srgbClr val="FF0000"/>
                </a:solidFill>
              </a:rPr>
              <a:t>4. Time and place of dispatch and receipt of electronic record – Sec. 13 of IT Act</a:t>
            </a:r>
          </a:p>
          <a:p>
            <a:pPr>
              <a:buFontTx/>
              <a:buNone/>
            </a:pPr>
            <a:endParaRPr lang="en-US" smtClean="0"/>
          </a:p>
          <a:p>
            <a:r>
              <a:rPr lang="en-US" sz="2000" smtClean="0"/>
              <a:t>The dispatch of electronic record occurs - ‘when it enters a computer resource outside the control of the originator’</a:t>
            </a:r>
          </a:p>
          <a:p>
            <a:r>
              <a:rPr lang="en-US" sz="2000" smtClean="0"/>
              <a:t>Receipt of Electronic record –</a:t>
            </a:r>
          </a:p>
          <a:p>
            <a:pPr>
              <a:buFontTx/>
              <a:buNone/>
            </a:pPr>
            <a:r>
              <a:rPr lang="en-US" sz="2000" smtClean="0"/>
              <a:t>	If provided a designated address, then receipt will be inferred when the e-record enters that address</a:t>
            </a:r>
          </a:p>
          <a:p>
            <a:pPr>
              <a:buFontTx/>
              <a:buNone/>
            </a:pPr>
            <a:r>
              <a:rPr lang="en-US" sz="2000" smtClean="0"/>
              <a:t>	If not sent to the designated address then the receipt is inferred when retrieved by the addressee</a:t>
            </a:r>
          </a:p>
          <a:p>
            <a:r>
              <a:rPr lang="en-US" sz="2000" smtClean="0"/>
              <a:t>Place of Dispatch</a:t>
            </a:r>
          </a:p>
          <a:p>
            <a:pPr>
              <a:buFontTx/>
              <a:buNone/>
            </a:pPr>
            <a:r>
              <a:rPr lang="en-US" sz="2000" smtClean="0"/>
              <a:t>	place of business / if more than one place of business, then the principal place of business / in case of absence then residence</a:t>
            </a:r>
          </a:p>
          <a:p>
            <a:pPr>
              <a:buFontTx/>
              <a:buNone/>
            </a:pPr>
            <a:endParaRPr lang="en-US" smtClean="0"/>
          </a:p>
        </p:txBody>
      </p:sp>
      <p:sp>
        <p:nvSpPr>
          <p:cNvPr id="47107" name="Title 1"/>
          <p:cNvSpPr>
            <a:spLocks noGrp="1"/>
          </p:cNvSpPr>
          <p:nvPr>
            <p:ph type="title"/>
          </p:nvPr>
        </p:nvSpPr>
        <p:spPr/>
        <p:txBody>
          <a:bodyPr/>
          <a:lstStyle/>
          <a:p>
            <a:r>
              <a:rPr lang="en-US" sz="3900" smtClean="0"/>
              <a:t>The Indian Approach on E Contracts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122238"/>
            <a:ext cx="8229600" cy="639762"/>
          </a:xfrm>
        </p:spPr>
        <p:txBody>
          <a:bodyPr>
            <a:normAutofit fontScale="90000"/>
          </a:bodyPr>
          <a:lstStyle/>
          <a:p>
            <a:r>
              <a:rPr lang="en-US" smtClean="0"/>
              <a:t>Postal rule vs Mail Box Rule</a:t>
            </a:r>
          </a:p>
        </p:txBody>
      </p:sp>
      <p:sp>
        <p:nvSpPr>
          <p:cNvPr id="3" name="Content Placeholder 2"/>
          <p:cNvSpPr>
            <a:spLocks noGrp="1"/>
          </p:cNvSpPr>
          <p:nvPr>
            <p:ph idx="1"/>
          </p:nvPr>
        </p:nvSpPr>
        <p:spPr>
          <a:xfrm>
            <a:off x="457200" y="1066800"/>
            <a:ext cx="8229600" cy="5562600"/>
          </a:xfrm>
        </p:spPr>
        <p:txBody>
          <a:bodyPr/>
          <a:lstStyle/>
          <a:p>
            <a:pPr>
              <a:buFontTx/>
              <a:buNone/>
              <a:defRPr/>
            </a:pPr>
            <a:r>
              <a:rPr lang="en-US" sz="2300" dirty="0" smtClean="0"/>
              <a:t>General postal rule is inapplicable and the receipt rule applies to e-mail communication (Article 15 of the UNCITRAL Model Law and Sec 12, 13 of the Indian IT Act, 2000)</a:t>
            </a:r>
          </a:p>
          <a:p>
            <a:pPr>
              <a:buFontTx/>
              <a:buNone/>
              <a:defRPr/>
            </a:pPr>
            <a:endParaRPr lang="en-US" sz="2300" dirty="0" smtClean="0"/>
          </a:p>
          <a:p>
            <a:pPr marL="609600" indent="-609600" eaLnBrk="1" hangingPunct="1">
              <a:lnSpc>
                <a:spcPct val="90000"/>
              </a:lnSpc>
              <a:buFontTx/>
              <a:buNone/>
              <a:defRPr/>
            </a:pPr>
            <a:r>
              <a:rPr lang="en-US" sz="2300" dirty="0" smtClean="0"/>
              <a:t>In US only the postal rule is followed. Available in sec 15 of UETA** &amp; sec 214 (a) of UCITA*</a:t>
            </a:r>
          </a:p>
          <a:p>
            <a:pPr marL="609600" indent="-609600" eaLnBrk="1" hangingPunct="1">
              <a:lnSpc>
                <a:spcPct val="90000"/>
              </a:lnSpc>
              <a:buFontTx/>
              <a:buNone/>
              <a:defRPr/>
            </a:pPr>
            <a:r>
              <a:rPr lang="en-US" sz="2300" dirty="0" smtClean="0"/>
              <a:t>Reasons – </a:t>
            </a:r>
          </a:p>
          <a:p>
            <a:pPr marL="609600" indent="-609600" eaLnBrk="1" hangingPunct="1">
              <a:lnSpc>
                <a:spcPct val="90000"/>
              </a:lnSpc>
              <a:buFontTx/>
              <a:buNone/>
              <a:defRPr/>
            </a:pPr>
            <a:r>
              <a:rPr lang="en-US" sz="2300" dirty="0" smtClean="0"/>
              <a:t>1. Internet transmission of message is not always error free and can have technical failures, interceptions, disruptions and the intended recipient may not receive or receive delayed communications. This is based on the views of commentators like Dr. </a:t>
            </a:r>
            <a:r>
              <a:rPr lang="en-US" sz="2300" dirty="0" err="1" smtClean="0"/>
              <a:t>Marwan</a:t>
            </a:r>
            <a:r>
              <a:rPr lang="en-US" sz="2300" dirty="0" smtClean="0"/>
              <a:t> Al Ibrahim, </a:t>
            </a:r>
            <a:r>
              <a:rPr lang="en-US" sz="2300" dirty="0" err="1" smtClean="0"/>
              <a:t>Mr</a:t>
            </a:r>
            <a:r>
              <a:rPr lang="en-US" sz="2300" dirty="0" smtClean="0"/>
              <a:t> </a:t>
            </a:r>
            <a:r>
              <a:rPr lang="en-US" sz="2300" dirty="0" err="1" smtClean="0"/>
              <a:t>Hisham</a:t>
            </a:r>
            <a:r>
              <a:rPr lang="en-US" sz="2300" dirty="0" smtClean="0"/>
              <a:t> </a:t>
            </a:r>
            <a:r>
              <a:rPr lang="en-US" sz="2300" dirty="0" err="1" smtClean="0"/>
              <a:t>Tahat</a:t>
            </a:r>
            <a:endParaRPr lang="en-US" sz="2300" dirty="0" smtClean="0"/>
          </a:p>
          <a:p>
            <a:pPr marL="609600" indent="-609600" eaLnBrk="1" hangingPunct="1">
              <a:lnSpc>
                <a:spcPct val="90000"/>
              </a:lnSpc>
              <a:buFontTx/>
              <a:buNone/>
              <a:defRPr/>
            </a:pPr>
            <a:r>
              <a:rPr lang="en-US" sz="2300" dirty="0" smtClean="0"/>
              <a:t>* Uniform Computer Information Transactions Act</a:t>
            </a:r>
          </a:p>
          <a:p>
            <a:pPr marL="609600" indent="-609600" eaLnBrk="1" hangingPunct="1">
              <a:lnSpc>
                <a:spcPct val="90000"/>
              </a:lnSpc>
              <a:buFontTx/>
              <a:buNone/>
              <a:defRPr/>
            </a:pPr>
            <a:r>
              <a:rPr lang="en-US" sz="2300" dirty="0" smtClean="0"/>
              <a:t>** Uniform Electronic transaction Act</a:t>
            </a:r>
          </a:p>
          <a:p>
            <a:pPr>
              <a:buFontTx/>
              <a:buNone/>
              <a:defRPr/>
            </a:pPr>
            <a:endParaRPr lang="en-US" sz="23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457200" y="457200"/>
            <a:ext cx="8229600" cy="6172200"/>
          </a:xfrm>
        </p:spPr>
        <p:txBody>
          <a:bodyPr/>
          <a:lstStyle/>
          <a:p>
            <a:pPr marL="609600" indent="-609600" eaLnBrk="1" hangingPunct="1">
              <a:buFontTx/>
              <a:buNone/>
            </a:pPr>
            <a:r>
              <a:rPr lang="en-US" smtClean="0"/>
              <a:t>Forming an E-contract through website</a:t>
            </a:r>
          </a:p>
          <a:p>
            <a:pPr marL="609600" indent="-609600" eaLnBrk="1" hangingPunct="1">
              <a:buFontTx/>
              <a:buNone/>
            </a:pPr>
            <a:endParaRPr lang="en-US" smtClean="0"/>
          </a:p>
          <a:p>
            <a:pPr marL="609600" indent="-609600" eaLnBrk="1" hangingPunct="1">
              <a:buFontTx/>
              <a:buNone/>
            </a:pPr>
            <a:r>
              <a:rPr lang="en-US" smtClean="0"/>
              <a:t>Four ways </a:t>
            </a:r>
          </a:p>
          <a:p>
            <a:pPr marL="609600" indent="-609600" eaLnBrk="1" hangingPunct="1">
              <a:buFontTx/>
              <a:buAutoNum type="arabicPeriod"/>
            </a:pPr>
            <a:r>
              <a:rPr lang="en-US" smtClean="0"/>
              <a:t>Click wrap</a:t>
            </a:r>
          </a:p>
          <a:p>
            <a:pPr marL="609600" indent="-609600" eaLnBrk="1" hangingPunct="1">
              <a:buFontTx/>
              <a:buAutoNum type="arabicPeriod"/>
            </a:pPr>
            <a:r>
              <a:rPr lang="en-US" smtClean="0"/>
              <a:t>Browse wrap</a:t>
            </a:r>
          </a:p>
          <a:p>
            <a:pPr marL="609600" indent="-609600" eaLnBrk="1" hangingPunct="1">
              <a:buFontTx/>
              <a:buAutoNum type="arabicPeriod"/>
            </a:pPr>
            <a:r>
              <a:rPr lang="en-US" smtClean="0"/>
              <a:t>Shrink wrap</a:t>
            </a:r>
          </a:p>
          <a:p>
            <a:pPr marL="609600" indent="-609600" eaLnBrk="1" hangingPunct="1">
              <a:buFontTx/>
              <a:buAutoNum type="arabicPeriod"/>
            </a:pPr>
            <a:r>
              <a:rPr lang="en-US" smtClean="0"/>
              <a:t>Box wrap</a:t>
            </a:r>
          </a:p>
          <a:p>
            <a:pPr marL="609600" indent="-609600" eaLnBrk="1" hangingPunct="1">
              <a:buFontTx/>
              <a:buNone/>
            </a:pPr>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t>Click wrap </a:t>
            </a:r>
          </a:p>
        </p:txBody>
      </p:sp>
      <p:sp>
        <p:nvSpPr>
          <p:cNvPr id="50179" name="Rectangle 3"/>
          <p:cNvSpPr>
            <a:spLocks noGrp="1" noChangeArrowheads="1"/>
          </p:cNvSpPr>
          <p:nvPr>
            <p:ph type="body" idx="1"/>
          </p:nvPr>
        </p:nvSpPr>
        <p:spPr/>
        <p:txBody>
          <a:bodyPr/>
          <a:lstStyle/>
          <a:p>
            <a:pPr eaLnBrk="1" hangingPunct="1">
              <a:buFontTx/>
              <a:buNone/>
            </a:pPr>
            <a:endParaRPr lang="en-US" smtClean="0"/>
          </a:p>
        </p:txBody>
      </p:sp>
      <p:pic>
        <p:nvPicPr>
          <p:cNvPr id="50180" name="Picture 4" descr="Click-wrap-image"/>
          <p:cNvPicPr>
            <a:picLocks noChangeAspect="1" noChangeArrowheads="1"/>
          </p:cNvPicPr>
          <p:nvPr/>
        </p:nvPicPr>
        <p:blipFill>
          <a:blip r:embed="rId2"/>
          <a:srcRect/>
          <a:stretch>
            <a:fillRect/>
          </a:stretch>
        </p:blipFill>
        <p:spPr bwMode="auto">
          <a:xfrm>
            <a:off x="228600" y="1219200"/>
            <a:ext cx="5334000" cy="5638800"/>
          </a:xfrm>
          <a:prstGeom prst="rect">
            <a:avLst/>
          </a:prstGeom>
          <a:noFill/>
          <a:ln w="9525">
            <a:noFill/>
            <a:miter lim="800000"/>
            <a:headEnd/>
            <a:tailEnd/>
          </a:ln>
        </p:spPr>
      </p:pic>
      <p:sp>
        <p:nvSpPr>
          <p:cNvPr id="50181" name="Text Box 5"/>
          <p:cNvSpPr txBox="1">
            <a:spLocks noChangeArrowheads="1"/>
          </p:cNvSpPr>
          <p:nvPr/>
        </p:nvSpPr>
        <p:spPr bwMode="auto">
          <a:xfrm>
            <a:off x="5562600" y="1981200"/>
            <a:ext cx="2971800" cy="2565400"/>
          </a:xfrm>
          <a:prstGeom prst="rect">
            <a:avLst/>
          </a:prstGeom>
          <a:noFill/>
          <a:ln w="9525">
            <a:noFill/>
            <a:miter lim="800000"/>
            <a:headEnd/>
            <a:tailEnd/>
          </a:ln>
        </p:spPr>
        <p:txBody>
          <a:bodyPr>
            <a:spAutoFit/>
          </a:bodyPr>
          <a:lstStyle/>
          <a:p>
            <a:pPr>
              <a:spcBef>
                <a:spcPct val="50000"/>
              </a:spcBef>
            </a:pPr>
            <a:r>
              <a:rPr lang="en-US"/>
              <a:t>Normally used for downloading software containing provisions to protect IP.</a:t>
            </a:r>
          </a:p>
          <a:p>
            <a:pPr>
              <a:spcBef>
                <a:spcPct val="50000"/>
              </a:spcBef>
            </a:pPr>
            <a:r>
              <a:rPr lang="en-US"/>
              <a:t>Restraining the licensee from selling the copy </a:t>
            </a:r>
          </a:p>
          <a:p>
            <a:pPr>
              <a:spcBef>
                <a:spcPct val="50000"/>
              </a:spcBef>
            </a:pPr>
            <a:r>
              <a:rPr lang="en-US"/>
              <a:t>Providing remedies of its choice</a:t>
            </a:r>
          </a:p>
        </p:txBody>
      </p:sp>
      <p:sp>
        <p:nvSpPr>
          <p:cNvPr id="50182" name="Text Box 6"/>
          <p:cNvSpPr txBox="1">
            <a:spLocks noChangeArrowheads="1"/>
          </p:cNvSpPr>
          <p:nvPr/>
        </p:nvSpPr>
        <p:spPr bwMode="auto">
          <a:xfrm>
            <a:off x="5791200" y="5410200"/>
            <a:ext cx="1905000" cy="366713"/>
          </a:xfrm>
          <a:prstGeom prst="rect">
            <a:avLst/>
          </a:prstGeom>
          <a:solidFill>
            <a:schemeClr val="folHlink"/>
          </a:solidFill>
          <a:ln w="9525">
            <a:noFill/>
            <a:miter lim="800000"/>
            <a:headEnd/>
            <a:tailEnd/>
          </a:ln>
        </p:spPr>
        <p:txBody>
          <a:bodyPr>
            <a:spAutoFit/>
          </a:bodyPr>
          <a:lstStyle/>
          <a:p>
            <a:pPr>
              <a:spcBef>
                <a:spcPct val="50000"/>
              </a:spcBef>
            </a:pPr>
            <a:r>
              <a:rPr lang="en-US" dirty="0"/>
              <a:t>I Agree button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Browse wrap </a:t>
            </a:r>
          </a:p>
        </p:txBody>
      </p:sp>
      <p:sp>
        <p:nvSpPr>
          <p:cNvPr id="51203" name="Rectangle 3"/>
          <p:cNvSpPr>
            <a:spLocks noGrp="1" noChangeArrowheads="1"/>
          </p:cNvSpPr>
          <p:nvPr>
            <p:ph type="body" idx="1"/>
          </p:nvPr>
        </p:nvSpPr>
        <p:spPr>
          <a:xfrm>
            <a:off x="457200" y="1600200"/>
            <a:ext cx="8229600" cy="4953000"/>
          </a:xfrm>
        </p:spPr>
        <p:txBody>
          <a:bodyPr>
            <a:normAutofit fontScale="77500" lnSpcReduction="20000"/>
          </a:bodyPr>
          <a:lstStyle/>
          <a:p>
            <a:pPr eaLnBrk="1" hangingPunct="1">
              <a:buFontTx/>
              <a:buNone/>
            </a:pPr>
            <a:r>
              <a:rPr lang="en-US" dirty="0" smtClean="0"/>
              <a:t>They are online contracts that are held over the internet but aren’t truly clear to the customer. </a:t>
            </a:r>
          </a:p>
          <a:p>
            <a:pPr eaLnBrk="1" hangingPunct="1">
              <a:buFontTx/>
              <a:buNone/>
            </a:pPr>
            <a:endParaRPr lang="en-US" dirty="0" smtClean="0"/>
          </a:p>
          <a:p>
            <a:pPr eaLnBrk="1" hangingPunct="1">
              <a:buFontTx/>
              <a:buNone/>
            </a:pPr>
            <a:r>
              <a:rPr lang="en-US" dirty="0" smtClean="0"/>
              <a:t>They are considered “known” agreements where the user automatically agrees to the website’s terms of use contract </a:t>
            </a:r>
            <a:r>
              <a:rPr lang="en-US" b="1" dirty="0" smtClean="0"/>
              <a:t>once they access and use the site. </a:t>
            </a:r>
          </a:p>
          <a:p>
            <a:pPr eaLnBrk="1" hangingPunct="1">
              <a:buFontTx/>
              <a:buNone/>
            </a:pPr>
            <a:endParaRPr lang="en-US" b="1" dirty="0" smtClean="0"/>
          </a:p>
          <a:p>
            <a:pPr>
              <a:buNone/>
            </a:pPr>
            <a:r>
              <a:rPr lang="en-US" b="1" dirty="0" smtClean="0"/>
              <a:t>Browse-wrap</a:t>
            </a:r>
            <a:r>
              <a:rPr lang="en-US" dirty="0" smtClean="0"/>
              <a:t> (also </a:t>
            </a:r>
            <a:r>
              <a:rPr lang="en-US" b="1" dirty="0" err="1" smtClean="0"/>
              <a:t>Browserwrap</a:t>
            </a:r>
            <a:r>
              <a:rPr lang="en-US" dirty="0" smtClean="0"/>
              <a:t> or </a:t>
            </a:r>
            <a:r>
              <a:rPr lang="en-US" b="1" dirty="0" smtClean="0"/>
              <a:t>browse-wrap license</a:t>
            </a:r>
            <a:r>
              <a:rPr lang="en-US" dirty="0" smtClean="0"/>
              <a:t>) is a term used in Internet law to refer to a contract or license agreement covering access to or use of materials on a web site or downloadable product. In a browse-wrap agreement, the terms and conditions of use for a website or other downloadable product are posted on the website, </a:t>
            </a:r>
            <a:r>
              <a:rPr lang="en-US" b="1" dirty="0" smtClean="0">
                <a:solidFill>
                  <a:srgbClr val="FF0000"/>
                </a:solidFill>
              </a:rPr>
              <a:t>typically as a hyperlink at the bottom of the screen</a:t>
            </a:r>
          </a:p>
          <a:p>
            <a:pPr eaLnBrk="1" hangingPunct="1">
              <a:buFontTx/>
              <a:buNone/>
            </a:pPr>
            <a:endParaRPr lang="en-US" b="1" dirty="0" smtClean="0"/>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Shrink wraps</a:t>
            </a:r>
          </a:p>
        </p:txBody>
      </p:sp>
      <p:sp>
        <p:nvSpPr>
          <p:cNvPr id="52227" name="Rectangle 3"/>
          <p:cNvSpPr>
            <a:spLocks noGrp="1" noChangeArrowheads="1"/>
          </p:cNvSpPr>
          <p:nvPr>
            <p:ph type="body" idx="1"/>
          </p:nvPr>
        </p:nvSpPr>
        <p:spPr/>
        <p:txBody>
          <a:bodyPr/>
          <a:lstStyle/>
          <a:p>
            <a:pPr eaLnBrk="1" hangingPunct="1">
              <a:lnSpc>
                <a:spcPct val="90000"/>
              </a:lnSpc>
              <a:buFontTx/>
              <a:buNone/>
            </a:pPr>
            <a:r>
              <a:rPr lang="en-US" sz="2400" smtClean="0"/>
              <a:t>They are paper based software license agreements. </a:t>
            </a:r>
          </a:p>
          <a:p>
            <a:pPr eaLnBrk="1" hangingPunct="1">
              <a:lnSpc>
                <a:spcPct val="90000"/>
              </a:lnSpc>
              <a:buFontTx/>
              <a:buNone/>
            </a:pPr>
            <a:endParaRPr lang="en-US" sz="2400" smtClean="0"/>
          </a:p>
          <a:p>
            <a:pPr eaLnBrk="1" hangingPunct="1">
              <a:lnSpc>
                <a:spcPct val="90000"/>
              </a:lnSpc>
              <a:buFontTx/>
              <a:buNone/>
            </a:pPr>
            <a:r>
              <a:rPr lang="en-US" sz="2400" smtClean="0"/>
              <a:t>Generally attached to the outside box of the software which is covered by plastic shrink wrap</a:t>
            </a:r>
          </a:p>
          <a:p>
            <a:pPr eaLnBrk="1" hangingPunct="1">
              <a:lnSpc>
                <a:spcPct val="90000"/>
              </a:lnSpc>
              <a:buFontTx/>
              <a:buNone/>
            </a:pPr>
            <a:endParaRPr lang="en-US" sz="2400" smtClean="0"/>
          </a:p>
          <a:p>
            <a:pPr eaLnBrk="1" hangingPunct="1">
              <a:lnSpc>
                <a:spcPct val="90000"/>
              </a:lnSpc>
              <a:buFontTx/>
              <a:buNone/>
            </a:pPr>
            <a:r>
              <a:rPr lang="en-US" sz="2400" smtClean="0"/>
              <a:t>The license agreement is </a:t>
            </a:r>
            <a:r>
              <a:rPr lang="en-US" sz="2400" b="1" smtClean="0"/>
              <a:t>clearly visible and readable through the shrink wrap</a:t>
            </a:r>
            <a:r>
              <a:rPr lang="en-US" sz="2400" smtClean="0"/>
              <a:t>. </a:t>
            </a:r>
          </a:p>
          <a:p>
            <a:pPr eaLnBrk="1" hangingPunct="1">
              <a:lnSpc>
                <a:spcPct val="90000"/>
              </a:lnSpc>
              <a:buFontTx/>
              <a:buNone/>
            </a:pPr>
            <a:endParaRPr lang="en-US" sz="2400" smtClean="0"/>
          </a:p>
          <a:p>
            <a:pPr eaLnBrk="1" hangingPunct="1">
              <a:lnSpc>
                <a:spcPct val="90000"/>
              </a:lnSpc>
              <a:buFontTx/>
              <a:buNone/>
            </a:pPr>
            <a:r>
              <a:rPr lang="en-US" sz="2400" smtClean="0"/>
              <a:t>Once an individual breaks the seal of the shrink wrap and opens the box, they essentially agree to the terms and conditions of the software license. </a:t>
            </a:r>
          </a:p>
          <a:p>
            <a:pPr eaLnBrk="1" hangingPunct="1">
              <a:lnSpc>
                <a:spcPct val="90000"/>
              </a:lnSpc>
              <a:buFontTx/>
              <a:buNone/>
            </a:pPr>
            <a:endParaRPr lang="en-US" sz="240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Box wrap </a:t>
            </a:r>
          </a:p>
        </p:txBody>
      </p:sp>
      <p:sp>
        <p:nvSpPr>
          <p:cNvPr id="53251" name="Rectangle 3"/>
          <p:cNvSpPr>
            <a:spLocks noGrp="1" noChangeArrowheads="1"/>
          </p:cNvSpPr>
          <p:nvPr>
            <p:ph type="body" idx="1"/>
          </p:nvPr>
        </p:nvSpPr>
        <p:spPr/>
        <p:txBody>
          <a:bodyPr/>
          <a:lstStyle/>
          <a:p>
            <a:pPr eaLnBrk="1" hangingPunct="1">
              <a:lnSpc>
                <a:spcPct val="90000"/>
              </a:lnSpc>
              <a:buFontTx/>
              <a:buNone/>
            </a:pPr>
            <a:r>
              <a:rPr lang="en-US" sz="2400" smtClean="0"/>
              <a:t>These agreements consist of a product or piece of software that has been shipped to a consumer in a box. </a:t>
            </a:r>
          </a:p>
          <a:p>
            <a:pPr eaLnBrk="1" hangingPunct="1">
              <a:lnSpc>
                <a:spcPct val="90000"/>
              </a:lnSpc>
              <a:buFontTx/>
              <a:buNone/>
            </a:pPr>
            <a:endParaRPr lang="en-US" sz="2400" smtClean="0"/>
          </a:p>
          <a:p>
            <a:pPr eaLnBrk="1" hangingPunct="1">
              <a:lnSpc>
                <a:spcPct val="90000"/>
              </a:lnSpc>
              <a:buFontTx/>
              <a:buNone/>
            </a:pPr>
            <a:r>
              <a:rPr lang="en-US" sz="2400" smtClean="0"/>
              <a:t>As soon as the consumer receives and opens the box, they will be presented with the company’s license agreement in regards to the software or product. </a:t>
            </a:r>
          </a:p>
          <a:p>
            <a:pPr eaLnBrk="1" hangingPunct="1">
              <a:lnSpc>
                <a:spcPct val="90000"/>
              </a:lnSpc>
              <a:buFontTx/>
              <a:buNone/>
            </a:pPr>
            <a:endParaRPr lang="en-US" sz="2400" smtClean="0"/>
          </a:p>
          <a:p>
            <a:pPr eaLnBrk="1" hangingPunct="1">
              <a:lnSpc>
                <a:spcPct val="90000"/>
              </a:lnSpc>
              <a:buFontTx/>
              <a:buNone/>
            </a:pPr>
            <a:r>
              <a:rPr lang="en-US" sz="2400" smtClean="0"/>
              <a:t>If the consumer doesn’t agree to the company’s software license agreement, then he has to seal the box back up and ship it back to the company without touching the software / product inside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Validity of wrap agreements</a:t>
            </a:r>
          </a:p>
        </p:txBody>
      </p:sp>
      <p:sp>
        <p:nvSpPr>
          <p:cNvPr id="54275" name="Rectangle 3"/>
          <p:cNvSpPr>
            <a:spLocks noGrp="1" noChangeArrowheads="1"/>
          </p:cNvSpPr>
          <p:nvPr>
            <p:ph type="body" idx="1"/>
          </p:nvPr>
        </p:nvSpPr>
        <p:spPr/>
        <p:txBody>
          <a:bodyPr/>
          <a:lstStyle/>
          <a:p>
            <a:pPr eaLnBrk="1" hangingPunct="1">
              <a:buFontTx/>
              <a:buNone/>
            </a:pPr>
            <a:r>
              <a:rPr lang="en-US" smtClean="0"/>
              <a:t>Very much valid, as long as all the essentials are fulfilled, including the essentials of offline contracts.</a:t>
            </a:r>
          </a:p>
          <a:p>
            <a:pPr eaLnBrk="1" hangingPunct="1">
              <a:buFontTx/>
              <a:buNone/>
            </a:pPr>
            <a:endParaRPr lang="en-US" smtClean="0"/>
          </a:p>
          <a:p>
            <a:pPr eaLnBrk="1" hangingPunct="1">
              <a:buFontTx/>
              <a:buNone/>
            </a:pPr>
            <a:r>
              <a:rPr lang="en-US" smtClean="0"/>
              <a:t>Till date no cases has been decided in relation to wrap agreements in India.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smtClean="0">
                <a:solidFill>
                  <a:srgbClr val="FF0000"/>
                </a:solidFill>
              </a:rPr>
              <a:t>Growth and Development of Judicial System in India</a:t>
            </a:r>
            <a:endParaRPr lang="en-US" b="1" dirty="0">
              <a:solidFill>
                <a:srgbClr val="FF0000"/>
              </a:solidFill>
            </a:endParaRPr>
          </a:p>
        </p:txBody>
      </p:sp>
      <p:sp>
        <p:nvSpPr>
          <p:cNvPr id="3" name="Content Placeholder 2"/>
          <p:cNvSpPr>
            <a:spLocks noGrp="1"/>
          </p:cNvSpPr>
          <p:nvPr>
            <p:ph idx="1"/>
          </p:nvPr>
        </p:nvSpPr>
        <p:spPr>
          <a:xfrm>
            <a:off x="457200" y="2027237"/>
            <a:ext cx="8229600" cy="4525963"/>
          </a:xfrm>
        </p:spPr>
        <p:txBody>
          <a:bodyPr>
            <a:normAutofit fontScale="92500" lnSpcReduction="20000"/>
          </a:bodyPr>
          <a:lstStyle/>
          <a:p>
            <a:pPr>
              <a:buBlip>
                <a:blip r:embed="rId2"/>
              </a:buBlip>
            </a:pPr>
            <a:r>
              <a:rPr lang="en-US" dirty="0" smtClean="0"/>
              <a:t>Around 2500 BC in the Indus river valley, first important civilization started developing and continued for 1000 years to be known as Harappa culture.</a:t>
            </a:r>
          </a:p>
          <a:p>
            <a:pPr>
              <a:buBlip>
                <a:blip r:embed="rId2"/>
              </a:buBlip>
            </a:pPr>
            <a:endParaRPr lang="en-US" dirty="0" smtClean="0"/>
          </a:p>
          <a:p>
            <a:pPr>
              <a:buBlip>
                <a:blip r:embed="rId2"/>
              </a:buBlip>
            </a:pPr>
            <a:r>
              <a:rPr lang="en-US" dirty="0" smtClean="0"/>
              <a:t>It is the culmination of thousands of years of settlement.</a:t>
            </a:r>
          </a:p>
          <a:p>
            <a:pPr>
              <a:buBlip>
                <a:blip r:embed="rId2"/>
              </a:buBlip>
            </a:pPr>
            <a:endParaRPr lang="en-US" dirty="0" smtClean="0"/>
          </a:p>
          <a:p>
            <a:pPr>
              <a:buBlip>
                <a:blip r:embed="rId2"/>
              </a:buBlip>
            </a:pPr>
            <a:r>
              <a:rPr lang="en-US" dirty="0" smtClean="0"/>
              <a:t>For Hindus, adherence to virtues and pious/religious practices is Dharma Law.</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In USA</a:t>
            </a:r>
          </a:p>
        </p:txBody>
      </p:sp>
      <p:sp>
        <p:nvSpPr>
          <p:cNvPr id="55299" name="Rectangle 3"/>
          <p:cNvSpPr>
            <a:spLocks noGrp="1" noChangeArrowheads="1"/>
          </p:cNvSpPr>
          <p:nvPr>
            <p:ph type="body" idx="1"/>
          </p:nvPr>
        </p:nvSpPr>
        <p:spPr>
          <a:xfrm>
            <a:off x="457200" y="1600200"/>
            <a:ext cx="8229600" cy="5029200"/>
          </a:xfrm>
        </p:spPr>
        <p:txBody>
          <a:bodyPr/>
          <a:lstStyle/>
          <a:p>
            <a:pPr marL="660400" indent="-660400" eaLnBrk="1" hangingPunct="1">
              <a:lnSpc>
                <a:spcPct val="80000"/>
              </a:lnSpc>
              <a:buFontTx/>
              <a:buNone/>
            </a:pPr>
            <a:r>
              <a:rPr lang="en-US" sz="2400" smtClean="0"/>
              <a:t>Uniform Computer Information Transactions Act (UCITA) contains provisions for click wrap agreements</a:t>
            </a:r>
          </a:p>
          <a:p>
            <a:pPr marL="660400" indent="-660400" eaLnBrk="1" hangingPunct="1">
              <a:lnSpc>
                <a:spcPct val="80000"/>
              </a:lnSpc>
              <a:buFontTx/>
              <a:buNone/>
            </a:pPr>
            <a:endParaRPr lang="en-US" sz="2400" smtClean="0"/>
          </a:p>
          <a:p>
            <a:pPr marL="660400" indent="-660400" eaLnBrk="1" hangingPunct="1">
              <a:lnSpc>
                <a:spcPct val="80000"/>
              </a:lnSpc>
              <a:buFontTx/>
              <a:buNone/>
            </a:pPr>
            <a:r>
              <a:rPr lang="en-US" sz="2400" smtClean="0"/>
              <a:t>3 criteria to be satisfied for validity (sec 209 b of UCITA)</a:t>
            </a:r>
          </a:p>
          <a:p>
            <a:pPr marL="660400" indent="-660400" eaLnBrk="1" hangingPunct="1">
              <a:lnSpc>
                <a:spcPct val="80000"/>
              </a:lnSpc>
              <a:buFontTx/>
              <a:buAutoNum type="romanLcPeriod"/>
            </a:pPr>
            <a:r>
              <a:rPr lang="en-US" sz="2400" smtClean="0"/>
              <a:t>The licensee should have reasons to believe that additional terms may be proposed by licensor after the basic agreement is formed.</a:t>
            </a:r>
          </a:p>
          <a:p>
            <a:pPr marL="660400" indent="-660400" eaLnBrk="1" hangingPunct="1">
              <a:lnSpc>
                <a:spcPct val="80000"/>
              </a:lnSpc>
              <a:buFontTx/>
              <a:buAutoNum type="romanLcPeriod"/>
            </a:pPr>
            <a:r>
              <a:rPr lang="en-US" sz="2400" smtClean="0"/>
              <a:t>The licensee must be entitled to return the product at the licensor’s cost</a:t>
            </a:r>
          </a:p>
          <a:p>
            <a:pPr marL="660400" indent="-660400" eaLnBrk="1" hangingPunct="1">
              <a:lnSpc>
                <a:spcPct val="80000"/>
              </a:lnSpc>
              <a:buFontTx/>
              <a:buAutoNum type="romanLcPeriod"/>
            </a:pPr>
            <a:r>
              <a:rPr lang="en-US" sz="2400" smtClean="0"/>
              <a:t>The licensee should be compensated for costs incurred to restore a system in case altered on installing the license terms for review</a:t>
            </a:r>
          </a:p>
          <a:p>
            <a:pPr marL="660400" indent="-660400" eaLnBrk="1" hangingPunct="1">
              <a:lnSpc>
                <a:spcPct val="80000"/>
              </a:lnSpc>
              <a:buFontTx/>
              <a:buNone/>
            </a:pPr>
            <a:endParaRPr lang="en-US" sz="2400" smtClean="0"/>
          </a:p>
          <a:p>
            <a:pPr marL="660400" indent="-660400" eaLnBrk="1" hangingPunct="1">
              <a:lnSpc>
                <a:spcPct val="80000"/>
              </a:lnSpc>
              <a:buFontTx/>
              <a:buNone/>
            </a:pPr>
            <a:r>
              <a:rPr lang="en-US" sz="2400" smtClean="0"/>
              <a:t>Manifesting assent (free consent) is applicable for click wrap agreement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z="4000" smtClean="0"/>
              <a:t>Hotmail Corp v Van $ Money Pie</a:t>
            </a:r>
          </a:p>
        </p:txBody>
      </p:sp>
      <p:sp>
        <p:nvSpPr>
          <p:cNvPr id="56323" name="Rectangle 3"/>
          <p:cNvSpPr>
            <a:spLocks noGrp="1" noChangeArrowheads="1"/>
          </p:cNvSpPr>
          <p:nvPr>
            <p:ph type="body" idx="1"/>
          </p:nvPr>
        </p:nvSpPr>
        <p:spPr/>
        <p:txBody>
          <a:bodyPr/>
          <a:lstStyle/>
          <a:p>
            <a:pPr eaLnBrk="1" hangingPunct="1">
              <a:buFontTx/>
              <a:buNone/>
            </a:pPr>
            <a:r>
              <a:rPr lang="en-US" sz="2800" b="1" smtClean="0"/>
              <a:t>A land mark decision</a:t>
            </a:r>
          </a:p>
          <a:p>
            <a:pPr eaLnBrk="1" hangingPunct="1">
              <a:buFontTx/>
              <a:buNone/>
            </a:pPr>
            <a:r>
              <a:rPr lang="en-US" sz="2800" smtClean="0"/>
              <a:t>Hotmail sued its customers for sending spam mails as if the mail was sent from hotmail a/c.</a:t>
            </a:r>
          </a:p>
          <a:p>
            <a:pPr eaLnBrk="1" hangingPunct="1">
              <a:buFontTx/>
              <a:buNone/>
            </a:pPr>
            <a:endParaRPr lang="en-US" sz="2800" smtClean="0"/>
          </a:p>
          <a:p>
            <a:pPr eaLnBrk="1" hangingPunct="1">
              <a:buFontTx/>
              <a:buNone/>
            </a:pPr>
            <a:r>
              <a:rPr lang="en-US" sz="2800" smtClean="0"/>
              <a:t>Court held the customers had violated the terms of the contract signed with hotmail </a:t>
            </a:r>
          </a:p>
          <a:p>
            <a:pPr eaLnBrk="1" hangingPunct="1">
              <a:buFontTx/>
              <a:buNone/>
            </a:pPr>
            <a:endParaRPr lang="en-US" sz="2800" smtClean="0"/>
          </a:p>
          <a:p>
            <a:pPr eaLnBrk="1" hangingPunct="1">
              <a:buFontTx/>
              <a:buNone/>
            </a:pPr>
            <a:r>
              <a:rPr lang="en-US" sz="2800" smtClean="0"/>
              <a:t>Held click wrap agreement is enforceable in court.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sz="3600" smtClean="0"/>
              <a:t>Hubbert vs Dell Corp. </a:t>
            </a:r>
            <a:br>
              <a:rPr lang="en-US" sz="3600" smtClean="0"/>
            </a:br>
            <a:r>
              <a:rPr lang="en-US" sz="3600" smtClean="0"/>
              <a:t>Specht vs. Netscape</a:t>
            </a:r>
          </a:p>
        </p:txBody>
      </p:sp>
      <p:sp>
        <p:nvSpPr>
          <p:cNvPr id="57347" name="Rectangle 3"/>
          <p:cNvSpPr>
            <a:spLocks noGrp="1" noChangeArrowheads="1"/>
          </p:cNvSpPr>
          <p:nvPr>
            <p:ph type="body" idx="1"/>
          </p:nvPr>
        </p:nvSpPr>
        <p:spPr>
          <a:xfrm>
            <a:off x="457200" y="1371600"/>
            <a:ext cx="8229600" cy="5181600"/>
          </a:xfrm>
        </p:spPr>
        <p:txBody>
          <a:bodyPr/>
          <a:lstStyle/>
          <a:p>
            <a:pPr algn="ctr" eaLnBrk="1" hangingPunct="1">
              <a:lnSpc>
                <a:spcPct val="80000"/>
              </a:lnSpc>
              <a:buFontTx/>
              <a:buNone/>
            </a:pPr>
            <a:r>
              <a:rPr lang="en-US" smtClean="0"/>
              <a:t>BROWSE WRAP AGREEMENT CASES</a:t>
            </a:r>
          </a:p>
          <a:p>
            <a:pPr algn="ctr" eaLnBrk="1" hangingPunct="1">
              <a:lnSpc>
                <a:spcPct val="80000"/>
              </a:lnSpc>
              <a:buFontTx/>
              <a:buNone/>
            </a:pPr>
            <a:endParaRPr lang="en-US" smtClean="0"/>
          </a:p>
          <a:p>
            <a:pPr eaLnBrk="1" hangingPunct="1">
              <a:lnSpc>
                <a:spcPct val="80000"/>
              </a:lnSpc>
              <a:buFontTx/>
              <a:buNone/>
            </a:pPr>
            <a:r>
              <a:rPr lang="en-US" sz="3000" smtClean="0"/>
              <a:t>Is the consent manifest (clear/free) in these cases?</a:t>
            </a:r>
          </a:p>
          <a:p>
            <a:pPr eaLnBrk="1" hangingPunct="1">
              <a:lnSpc>
                <a:spcPct val="80000"/>
              </a:lnSpc>
              <a:buFontTx/>
              <a:buNone/>
            </a:pPr>
            <a:endParaRPr lang="en-US" sz="3000" smtClean="0"/>
          </a:p>
          <a:p>
            <a:pPr eaLnBrk="1" hangingPunct="1">
              <a:lnSpc>
                <a:spcPct val="80000"/>
              </a:lnSpc>
              <a:buFontTx/>
              <a:buNone/>
            </a:pPr>
            <a:r>
              <a:rPr lang="en-US" sz="3000" smtClean="0"/>
              <a:t>Dell – repeated notice to read terms was displayed through hyperlink on Dell website – hence consent manifest</a:t>
            </a:r>
          </a:p>
          <a:p>
            <a:pPr eaLnBrk="1" hangingPunct="1">
              <a:lnSpc>
                <a:spcPct val="80000"/>
              </a:lnSpc>
              <a:buFontTx/>
              <a:buNone/>
            </a:pPr>
            <a:endParaRPr lang="en-US" sz="3000" smtClean="0"/>
          </a:p>
          <a:p>
            <a:pPr eaLnBrk="1" hangingPunct="1">
              <a:lnSpc>
                <a:spcPct val="80000"/>
              </a:lnSpc>
              <a:buFontTx/>
              <a:buNone/>
            </a:pPr>
            <a:r>
              <a:rPr lang="en-US" sz="3000" smtClean="0"/>
              <a:t>Netscape – the terms were mentioned much below the download button – hence manifest assent was only to download and not to terms</a:t>
            </a:r>
          </a:p>
          <a:p>
            <a:pPr eaLnBrk="1" hangingPunct="1">
              <a:lnSpc>
                <a:spcPct val="80000"/>
              </a:lnSpc>
              <a:buFontTx/>
              <a:buNone/>
            </a:pPr>
            <a:endParaRPr lang="en-US" sz="2000" smtClean="0"/>
          </a:p>
          <a:p>
            <a:pPr eaLnBrk="1" hangingPunct="1">
              <a:lnSpc>
                <a:spcPct val="80000"/>
              </a:lnSpc>
              <a:buFontTx/>
              <a:buNone/>
            </a:pPr>
            <a:endParaRPr lang="en-US" sz="2000" smtClean="0"/>
          </a:p>
          <a:p>
            <a:pPr eaLnBrk="1" hangingPunct="1">
              <a:lnSpc>
                <a:spcPct val="80000"/>
              </a:lnSpc>
              <a:buFontTx/>
              <a:buNone/>
            </a:pPr>
            <a:endParaRPr lang="en-US" sz="2000" smtClean="0"/>
          </a:p>
          <a:p>
            <a:pPr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524000" y="274638"/>
            <a:ext cx="7010400" cy="635000"/>
          </a:xfrm>
        </p:spPr>
        <p:txBody>
          <a:bodyPr/>
          <a:lstStyle/>
          <a:p>
            <a:pPr algn="ctr"/>
            <a:r>
              <a:rPr lang="en-AU" sz="3000" b="1">
                <a:solidFill>
                  <a:srgbClr val="F64E20"/>
                </a:solidFill>
              </a:rPr>
              <a:t>Civil Wrongs under IT Act</a:t>
            </a:r>
            <a:endParaRPr lang="en-US" sz="3000" b="1">
              <a:solidFill>
                <a:srgbClr val="F64E20"/>
              </a:solidFill>
            </a:endParaRPr>
          </a:p>
        </p:txBody>
      </p:sp>
      <p:sp>
        <p:nvSpPr>
          <p:cNvPr id="143363" name="Rectangle 3"/>
          <p:cNvSpPr>
            <a:spLocks noGrp="1" noChangeArrowheads="1"/>
          </p:cNvSpPr>
          <p:nvPr>
            <p:ph type="body" idx="1"/>
          </p:nvPr>
        </p:nvSpPr>
        <p:spPr>
          <a:xfrm>
            <a:off x="1524000" y="1676400"/>
            <a:ext cx="7315200" cy="3962400"/>
          </a:xfrm>
        </p:spPr>
        <p:txBody>
          <a:bodyPr>
            <a:normAutofit lnSpcReduction="10000"/>
          </a:bodyPr>
          <a:lstStyle/>
          <a:p>
            <a:pPr>
              <a:lnSpc>
                <a:spcPct val="90000"/>
              </a:lnSpc>
            </a:pPr>
            <a:r>
              <a:rPr lang="en-AU" sz="2000" dirty="0"/>
              <a:t>Chapter IX of IT Act, Section 43</a:t>
            </a:r>
          </a:p>
          <a:p>
            <a:pPr>
              <a:lnSpc>
                <a:spcPct val="90000"/>
              </a:lnSpc>
            </a:pPr>
            <a:r>
              <a:rPr lang="en-AU" sz="2000" dirty="0"/>
              <a:t>Whoever </a:t>
            </a:r>
            <a:r>
              <a:rPr lang="en-AU" sz="2000" u="sng" dirty="0"/>
              <a:t>without permission</a:t>
            </a:r>
            <a:r>
              <a:rPr lang="en-AU" sz="2000" dirty="0"/>
              <a:t> of owner of the computer</a:t>
            </a:r>
          </a:p>
          <a:p>
            <a:pPr lvl="1">
              <a:lnSpc>
                <a:spcPct val="90000"/>
              </a:lnSpc>
            </a:pPr>
            <a:r>
              <a:rPr lang="en-AU" sz="1900" dirty="0"/>
              <a:t>Secures access (mere U/A access)</a:t>
            </a:r>
          </a:p>
          <a:p>
            <a:pPr lvl="2">
              <a:lnSpc>
                <a:spcPct val="90000"/>
              </a:lnSpc>
            </a:pPr>
            <a:r>
              <a:rPr lang="en-AU" sz="1800" dirty="0">
                <a:solidFill>
                  <a:srgbClr val="FF3300"/>
                </a:solidFill>
              </a:rPr>
              <a:t>Not necessarily through a network</a:t>
            </a:r>
          </a:p>
          <a:p>
            <a:pPr lvl="1">
              <a:lnSpc>
                <a:spcPct val="90000"/>
              </a:lnSpc>
            </a:pPr>
            <a:r>
              <a:rPr lang="en-AU" sz="1900" dirty="0"/>
              <a:t>Downloads, copies, extracts any data</a:t>
            </a:r>
          </a:p>
          <a:p>
            <a:pPr lvl="1">
              <a:lnSpc>
                <a:spcPct val="90000"/>
              </a:lnSpc>
            </a:pPr>
            <a:r>
              <a:rPr lang="en-AU" sz="1900" dirty="0"/>
              <a:t>Introduces or causes to be introduced any viruses or contaminant</a:t>
            </a:r>
          </a:p>
          <a:p>
            <a:pPr lvl="1">
              <a:lnSpc>
                <a:spcPct val="90000"/>
              </a:lnSpc>
            </a:pPr>
            <a:r>
              <a:rPr lang="en-AU" sz="1900" dirty="0"/>
              <a:t>Damages or causes to be damaged any computer resource</a:t>
            </a:r>
          </a:p>
          <a:p>
            <a:pPr lvl="2">
              <a:lnSpc>
                <a:spcPct val="90000"/>
              </a:lnSpc>
            </a:pPr>
            <a:r>
              <a:rPr lang="en-AU" sz="1800" dirty="0">
                <a:solidFill>
                  <a:srgbClr val="FF3300"/>
                </a:solidFill>
              </a:rPr>
              <a:t>Destroy, alter, delete, add, modify or rearrange</a:t>
            </a:r>
          </a:p>
          <a:p>
            <a:pPr lvl="2">
              <a:lnSpc>
                <a:spcPct val="90000"/>
              </a:lnSpc>
            </a:pPr>
            <a:r>
              <a:rPr lang="en-AU" sz="1800" dirty="0">
                <a:solidFill>
                  <a:srgbClr val="FF3300"/>
                </a:solidFill>
              </a:rPr>
              <a:t>Change the format of a file</a:t>
            </a:r>
          </a:p>
          <a:p>
            <a:pPr lvl="1">
              <a:lnSpc>
                <a:spcPct val="90000"/>
              </a:lnSpc>
            </a:pPr>
            <a:r>
              <a:rPr lang="en-AU" sz="1900" dirty="0"/>
              <a:t>Disrupts or causes disruption of any computer resource</a:t>
            </a:r>
          </a:p>
          <a:p>
            <a:pPr lvl="2">
              <a:lnSpc>
                <a:spcPct val="90000"/>
              </a:lnSpc>
            </a:pPr>
            <a:r>
              <a:rPr lang="en-AU" sz="1800" dirty="0">
                <a:solidFill>
                  <a:srgbClr val="FF3300"/>
                </a:solidFill>
              </a:rPr>
              <a:t>Preventing normal continuance of computer</a:t>
            </a:r>
          </a:p>
          <a:p>
            <a:pPr lvl="1">
              <a:lnSpc>
                <a:spcPct val="90000"/>
              </a:lnSpc>
              <a:buFont typeface="Wingdings" pitchFamily="2" charset="2"/>
              <a:buNone/>
            </a:pPr>
            <a:r>
              <a:rPr lang="en-AU" sz="2000" dirty="0">
                <a:solidFill>
                  <a:srgbClr val="FFFF00"/>
                </a:solidFill>
              </a:rPr>
              <a:t>  </a:t>
            </a:r>
          </a:p>
          <a:p>
            <a:pPr>
              <a:lnSpc>
                <a:spcPct val="90000"/>
              </a:lnSpc>
            </a:pPr>
            <a:endParaRPr lang="en-US" sz="2400" dirty="0">
              <a:solidFill>
                <a:srgbClr val="FFFF00"/>
              </a:solidFill>
            </a:endParaRPr>
          </a:p>
        </p:txBody>
      </p:sp>
      <p:sp>
        <p:nvSpPr>
          <p:cNvPr id="143364" name="Rectangle 4"/>
          <p:cNvSpPr>
            <a:spLocks noChangeArrowheads="1"/>
          </p:cNvSpPr>
          <p:nvPr/>
        </p:nvSpPr>
        <p:spPr bwMode="auto">
          <a:xfrm>
            <a:off x="1371600" y="6096000"/>
            <a:ext cx="5943600" cy="457200"/>
          </a:xfrm>
          <a:prstGeom prst="rect">
            <a:avLst/>
          </a:prstGeom>
          <a:noFill/>
          <a:ln w="9525">
            <a:noFill/>
            <a:miter lim="800000"/>
            <a:headEnd/>
            <a:tailEnd/>
          </a:ln>
          <a:effectLst/>
        </p:spPr>
        <p:txBody>
          <a:bodyPr>
            <a:spAutoFit/>
          </a:bodyPr>
          <a:lstStyle/>
          <a:p>
            <a:pPr eaLnBrk="1" hangingPunct="1"/>
            <a:endParaRPr lang="en-AU" sz="3600" b="1" baseline="-25000">
              <a:solidFill>
                <a:srgbClr val="FF66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4294967295"/>
          </p:nvPr>
        </p:nvSpPr>
        <p:spPr>
          <a:xfrm>
            <a:off x="1371600" y="1600200"/>
            <a:ext cx="7543800" cy="4267200"/>
          </a:xfrm>
        </p:spPr>
        <p:txBody>
          <a:bodyPr/>
          <a:lstStyle/>
          <a:p>
            <a:pPr lvl="1">
              <a:lnSpc>
                <a:spcPct val="90000"/>
              </a:lnSpc>
            </a:pPr>
            <a:r>
              <a:rPr lang="en-AU" sz="1900" dirty="0"/>
              <a:t>Denies or causes denial of access by any means</a:t>
            </a:r>
          </a:p>
          <a:p>
            <a:pPr lvl="2">
              <a:lnSpc>
                <a:spcPct val="90000"/>
              </a:lnSpc>
            </a:pPr>
            <a:r>
              <a:rPr lang="en-AU" sz="1800" dirty="0">
                <a:solidFill>
                  <a:srgbClr val="FF3300"/>
                </a:solidFill>
              </a:rPr>
              <a:t>Denial of service attacks</a:t>
            </a:r>
          </a:p>
          <a:p>
            <a:pPr lvl="1">
              <a:lnSpc>
                <a:spcPct val="90000"/>
              </a:lnSpc>
            </a:pPr>
            <a:r>
              <a:rPr lang="en-AU" sz="1900" dirty="0"/>
              <a:t>Assists any person to do any </a:t>
            </a:r>
            <a:r>
              <a:rPr lang="en-AU" sz="1900" dirty="0" smtClean="0"/>
              <a:t>thing</a:t>
            </a:r>
            <a:endParaRPr lang="en-AU" sz="1900" dirty="0"/>
          </a:p>
          <a:p>
            <a:pPr lvl="2">
              <a:lnSpc>
                <a:spcPct val="90000"/>
              </a:lnSpc>
            </a:pPr>
            <a:r>
              <a:rPr lang="en-AU" sz="1800" dirty="0">
                <a:solidFill>
                  <a:srgbClr val="FF3300"/>
                </a:solidFill>
              </a:rPr>
              <a:t>Rogue Websites, Search Engines, Insiders providing vulnerabilities</a:t>
            </a:r>
          </a:p>
          <a:p>
            <a:pPr lvl="1">
              <a:lnSpc>
                <a:spcPct val="90000"/>
              </a:lnSpc>
            </a:pPr>
            <a:r>
              <a:rPr lang="en-AU" sz="1900" dirty="0"/>
              <a:t>Charges the services availed by a person to the account of another person by tampering or manipulating any computer resource</a:t>
            </a:r>
          </a:p>
          <a:p>
            <a:pPr lvl="2">
              <a:lnSpc>
                <a:spcPct val="90000"/>
              </a:lnSpc>
            </a:pPr>
            <a:r>
              <a:rPr lang="en-AU" sz="1800" dirty="0">
                <a:solidFill>
                  <a:srgbClr val="FF3300"/>
                </a:solidFill>
              </a:rPr>
              <a:t>Credit card frauds, Internet time thefts</a:t>
            </a:r>
          </a:p>
          <a:p>
            <a:pPr lvl="1">
              <a:lnSpc>
                <a:spcPct val="90000"/>
              </a:lnSpc>
            </a:pPr>
            <a:r>
              <a:rPr lang="en-AU" sz="1900" dirty="0"/>
              <a:t>Liable to pay damages not exceeding Rs. One </a:t>
            </a:r>
            <a:r>
              <a:rPr lang="en-AU" sz="1900" dirty="0" err="1"/>
              <a:t>crore</a:t>
            </a:r>
            <a:r>
              <a:rPr lang="en-AU" sz="1900" dirty="0"/>
              <a:t> to the affected </a:t>
            </a:r>
            <a:r>
              <a:rPr lang="en-AU" sz="1900" dirty="0" smtClean="0"/>
              <a:t>party</a:t>
            </a:r>
            <a:endParaRPr lang="en-AU" sz="1900" dirty="0"/>
          </a:p>
        </p:txBody>
      </p:sp>
      <p:sp>
        <p:nvSpPr>
          <p:cNvPr id="105475" name="Rectangle 3"/>
          <p:cNvSpPr>
            <a:spLocks noChangeArrowheads="1"/>
          </p:cNvSpPr>
          <p:nvPr/>
        </p:nvSpPr>
        <p:spPr bwMode="auto">
          <a:xfrm>
            <a:off x="1524000" y="457200"/>
            <a:ext cx="7010400" cy="762000"/>
          </a:xfrm>
          <a:prstGeom prst="rect">
            <a:avLst/>
          </a:prstGeom>
          <a:noFill/>
          <a:ln w="9525">
            <a:noFill/>
            <a:miter lim="800000"/>
            <a:headEnd/>
            <a:tailEnd/>
          </a:ln>
          <a:effectLst/>
        </p:spPr>
        <p:txBody>
          <a:bodyPr anchor="ctr"/>
          <a:lstStyle/>
          <a:p>
            <a:pPr algn="ctr" eaLnBrk="1" hangingPunct="1"/>
            <a:r>
              <a:rPr lang="en-AU" sz="3000" b="1">
                <a:solidFill>
                  <a:srgbClr val="F64E20"/>
                </a:solidFill>
              </a:rPr>
              <a:t>Civil Wrongs under IT Act (Contd.)</a:t>
            </a:r>
            <a:endParaRPr lang="en-US" sz="3000" b="1">
              <a:solidFill>
                <a:srgbClr val="F64E20"/>
              </a:solidFill>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z="4000" b="1" dirty="0" smtClean="0">
                <a:solidFill>
                  <a:srgbClr val="006600"/>
                </a:solidFill>
              </a:rPr>
              <a:t>DEFINITION OF ‘CONSIDERATION’</a:t>
            </a:r>
          </a:p>
        </p:txBody>
      </p:sp>
      <p:sp>
        <p:nvSpPr>
          <p:cNvPr id="49155" name="Rectangle 3"/>
          <p:cNvSpPr>
            <a:spLocks noGrp="1" noChangeArrowheads="1"/>
          </p:cNvSpPr>
          <p:nvPr>
            <p:ph type="body" idx="1"/>
          </p:nvPr>
        </p:nvSpPr>
        <p:spPr/>
        <p:txBody>
          <a:bodyPr/>
          <a:lstStyle/>
          <a:p>
            <a:pPr eaLnBrk="1" hangingPunct="1">
              <a:buFontTx/>
              <a:buNone/>
            </a:pPr>
            <a:r>
              <a:rPr lang="en-US" sz="2800" smtClean="0"/>
              <a:t>	 When, at the desire of the promisor, the promisee or any other person </a:t>
            </a:r>
          </a:p>
          <a:p>
            <a:pPr eaLnBrk="1" hangingPunct="1">
              <a:buFontTx/>
              <a:buNone/>
            </a:pPr>
            <a:r>
              <a:rPr lang="en-US" sz="2800" smtClean="0"/>
              <a:t>	</a:t>
            </a:r>
          </a:p>
          <a:p>
            <a:pPr eaLnBrk="1" hangingPunct="1">
              <a:buFontTx/>
              <a:buNone/>
            </a:pPr>
            <a:r>
              <a:rPr lang="en-US" sz="2800" smtClean="0"/>
              <a:t>	has </a:t>
            </a:r>
            <a:r>
              <a:rPr lang="en-US" sz="2800" smtClean="0">
                <a:solidFill>
                  <a:srgbClr val="FF0000"/>
                </a:solidFill>
              </a:rPr>
              <a:t>done</a:t>
            </a:r>
            <a:r>
              <a:rPr lang="en-US" sz="2800" smtClean="0"/>
              <a:t> or </a:t>
            </a:r>
            <a:r>
              <a:rPr lang="en-US" sz="2800" smtClean="0">
                <a:solidFill>
                  <a:srgbClr val="FF0000"/>
                </a:solidFill>
              </a:rPr>
              <a:t>abstained from doing</a:t>
            </a:r>
            <a:r>
              <a:rPr lang="en-US" sz="2800" smtClean="0"/>
              <a:t>, or </a:t>
            </a:r>
          </a:p>
          <a:p>
            <a:pPr eaLnBrk="1" hangingPunct="1">
              <a:buFontTx/>
              <a:buNone/>
            </a:pPr>
            <a:r>
              <a:rPr lang="en-US" sz="2800" smtClean="0"/>
              <a:t>	</a:t>
            </a:r>
            <a:r>
              <a:rPr lang="en-US" sz="2800" smtClean="0">
                <a:solidFill>
                  <a:srgbClr val="FF0000"/>
                </a:solidFill>
              </a:rPr>
              <a:t>does</a:t>
            </a:r>
            <a:r>
              <a:rPr lang="en-US" sz="2800" smtClean="0"/>
              <a:t> or </a:t>
            </a:r>
            <a:r>
              <a:rPr lang="en-US" sz="2800" smtClean="0">
                <a:solidFill>
                  <a:srgbClr val="FF0000"/>
                </a:solidFill>
              </a:rPr>
              <a:t>abstains from doing</a:t>
            </a:r>
            <a:r>
              <a:rPr lang="en-US" sz="2800" smtClean="0"/>
              <a:t>, or</a:t>
            </a:r>
          </a:p>
          <a:p>
            <a:pPr eaLnBrk="1" hangingPunct="1">
              <a:buFontTx/>
              <a:buNone/>
            </a:pPr>
            <a:r>
              <a:rPr lang="en-US" sz="2800" smtClean="0"/>
              <a:t>	 promises </a:t>
            </a:r>
            <a:r>
              <a:rPr lang="en-US" sz="2800" smtClean="0">
                <a:solidFill>
                  <a:srgbClr val="FF0000"/>
                </a:solidFill>
              </a:rPr>
              <a:t>to do</a:t>
            </a:r>
            <a:r>
              <a:rPr lang="en-US" sz="2800" smtClean="0"/>
              <a:t> or </a:t>
            </a:r>
            <a:r>
              <a:rPr lang="en-US" sz="2800" smtClean="0">
                <a:solidFill>
                  <a:srgbClr val="FF0000"/>
                </a:solidFill>
              </a:rPr>
              <a:t>to abstain from doing</a:t>
            </a:r>
            <a:r>
              <a:rPr lang="en-US" sz="2800" smtClean="0"/>
              <a:t>, </a:t>
            </a:r>
          </a:p>
          <a:p>
            <a:pPr eaLnBrk="1" hangingPunct="1">
              <a:buFontTx/>
              <a:buNone/>
            </a:pPr>
            <a:endParaRPr lang="en-US" sz="2800" smtClean="0"/>
          </a:p>
          <a:p>
            <a:pPr eaLnBrk="1" hangingPunct="1">
              <a:buFontTx/>
              <a:buNone/>
            </a:pPr>
            <a:r>
              <a:rPr lang="en-US" sz="2800" smtClean="0"/>
              <a:t>	something, such act or abstinence is called a consideration for the promise. [section 2(d)].</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304800"/>
            <a:ext cx="8229600" cy="762000"/>
          </a:xfrm>
        </p:spPr>
        <p:txBody>
          <a:bodyPr/>
          <a:lstStyle/>
          <a:p>
            <a:pPr eaLnBrk="1" hangingPunct="1"/>
            <a:r>
              <a:rPr lang="en-US" b="1" dirty="0" smtClean="0">
                <a:solidFill>
                  <a:srgbClr val="006600"/>
                </a:solidFill>
              </a:rPr>
              <a:t>CONSIDERATION</a:t>
            </a:r>
          </a:p>
        </p:txBody>
      </p:sp>
      <p:sp>
        <p:nvSpPr>
          <p:cNvPr id="50179" name="Rectangle 3"/>
          <p:cNvSpPr>
            <a:spLocks noGrp="1" noChangeArrowheads="1"/>
          </p:cNvSpPr>
          <p:nvPr>
            <p:ph type="body" idx="1"/>
          </p:nvPr>
        </p:nvSpPr>
        <p:spPr>
          <a:xfrm>
            <a:off x="533400" y="1295400"/>
            <a:ext cx="8229600" cy="5181600"/>
          </a:xfrm>
        </p:spPr>
        <p:txBody>
          <a:bodyPr>
            <a:noAutofit/>
          </a:bodyPr>
          <a:lstStyle/>
          <a:p>
            <a:pPr eaLnBrk="1" hangingPunct="1">
              <a:lnSpc>
                <a:spcPct val="80000"/>
              </a:lnSpc>
              <a:buFontTx/>
              <a:buNone/>
            </a:pPr>
            <a:r>
              <a:rPr lang="en-US" sz="1600" dirty="0" smtClean="0"/>
              <a:t>An agreement without consideration is void.</a:t>
            </a:r>
          </a:p>
          <a:p>
            <a:pPr eaLnBrk="1" hangingPunct="1">
              <a:lnSpc>
                <a:spcPct val="80000"/>
              </a:lnSpc>
              <a:buFontTx/>
              <a:buNone/>
            </a:pPr>
            <a:endParaRPr lang="en-US" sz="1600" dirty="0" smtClean="0"/>
          </a:p>
          <a:p>
            <a:pPr eaLnBrk="1" hangingPunct="1">
              <a:lnSpc>
                <a:spcPct val="80000"/>
              </a:lnSpc>
              <a:buFontTx/>
              <a:buNone/>
            </a:pPr>
            <a:r>
              <a:rPr lang="en-US" sz="1600" b="1" dirty="0" smtClean="0"/>
              <a:t>Need for consideration</a:t>
            </a:r>
          </a:p>
          <a:p>
            <a:pPr eaLnBrk="1" hangingPunct="1">
              <a:lnSpc>
                <a:spcPct val="80000"/>
              </a:lnSpc>
            </a:pPr>
            <a:r>
              <a:rPr lang="en-US" sz="1600" dirty="0" smtClean="0"/>
              <a:t>it is a remedy to compel the performance of agreement.</a:t>
            </a:r>
          </a:p>
          <a:p>
            <a:pPr eaLnBrk="1" hangingPunct="1">
              <a:lnSpc>
                <a:spcPct val="80000"/>
              </a:lnSpc>
              <a:buFontTx/>
              <a:buNone/>
            </a:pPr>
            <a:endParaRPr lang="en-US" sz="1600" dirty="0" smtClean="0"/>
          </a:p>
          <a:p>
            <a:pPr algn="ctr" eaLnBrk="1" hangingPunct="1">
              <a:lnSpc>
                <a:spcPct val="80000"/>
              </a:lnSpc>
              <a:buFontTx/>
              <a:buNone/>
            </a:pPr>
            <a:r>
              <a:rPr lang="en-US" sz="1600" b="1" dirty="0" smtClean="0"/>
              <a:t>LEGAL RULES</a:t>
            </a:r>
          </a:p>
          <a:p>
            <a:pPr eaLnBrk="1" hangingPunct="1">
              <a:lnSpc>
                <a:spcPct val="80000"/>
              </a:lnSpc>
              <a:buFontTx/>
              <a:buNone/>
            </a:pPr>
            <a:endParaRPr lang="en-US" sz="1600" b="1" dirty="0" smtClean="0"/>
          </a:p>
          <a:p>
            <a:pPr eaLnBrk="1" hangingPunct="1">
              <a:lnSpc>
                <a:spcPct val="80000"/>
              </a:lnSpc>
              <a:buFontTx/>
              <a:buNone/>
            </a:pPr>
            <a:r>
              <a:rPr lang="en-US" sz="1600" b="1" dirty="0" smtClean="0"/>
              <a:t>1.	To support every contract</a:t>
            </a:r>
          </a:p>
          <a:p>
            <a:pPr eaLnBrk="1" hangingPunct="1">
              <a:lnSpc>
                <a:spcPct val="80000"/>
              </a:lnSpc>
              <a:buFontTx/>
              <a:buNone/>
            </a:pPr>
            <a:endParaRPr lang="en-US" sz="1600" dirty="0" smtClean="0"/>
          </a:p>
          <a:p>
            <a:pPr eaLnBrk="1" hangingPunct="1">
              <a:lnSpc>
                <a:spcPct val="80000"/>
              </a:lnSpc>
              <a:buFontTx/>
              <a:buNone/>
            </a:pPr>
            <a:r>
              <a:rPr lang="en-US" sz="1600" b="1" dirty="0" smtClean="0"/>
              <a:t>2.	Must move at the desire of the </a:t>
            </a:r>
            <a:r>
              <a:rPr lang="en-US" sz="1600" b="1" dirty="0" err="1" smtClean="0"/>
              <a:t>promisor</a:t>
            </a:r>
            <a:r>
              <a:rPr lang="en-US" sz="1600" dirty="0" smtClean="0"/>
              <a:t>:</a:t>
            </a:r>
          </a:p>
          <a:p>
            <a:pPr eaLnBrk="1" hangingPunct="1">
              <a:lnSpc>
                <a:spcPct val="80000"/>
              </a:lnSpc>
              <a:buFontTx/>
              <a:buNone/>
            </a:pPr>
            <a:r>
              <a:rPr lang="en-US" sz="1600" dirty="0" smtClean="0"/>
              <a:t>Ex: A saves B’s goods from fire without being asked to do so. A cannot demand payment for his services.</a:t>
            </a:r>
          </a:p>
          <a:p>
            <a:pPr eaLnBrk="1" hangingPunct="1">
              <a:lnSpc>
                <a:spcPct val="80000"/>
              </a:lnSpc>
              <a:buFontTx/>
              <a:buNone/>
            </a:pPr>
            <a:endParaRPr lang="en-US" sz="1600" dirty="0" smtClean="0"/>
          </a:p>
          <a:p>
            <a:pPr eaLnBrk="1" hangingPunct="1">
              <a:lnSpc>
                <a:spcPct val="80000"/>
              </a:lnSpc>
              <a:buFontTx/>
              <a:buNone/>
            </a:pPr>
            <a:r>
              <a:rPr lang="en-US" sz="1600" b="1" dirty="0" smtClean="0"/>
              <a:t>3.	May move from the </a:t>
            </a:r>
            <a:r>
              <a:rPr lang="en-US" sz="1600" b="1" dirty="0" err="1" smtClean="0"/>
              <a:t>promisee</a:t>
            </a:r>
            <a:r>
              <a:rPr lang="en-US" sz="1600" b="1" dirty="0" smtClean="0"/>
              <a:t> or other person</a:t>
            </a:r>
            <a:r>
              <a:rPr lang="en-US" sz="1600" dirty="0" smtClean="0"/>
              <a:t>:</a:t>
            </a:r>
          </a:p>
          <a:p>
            <a:pPr eaLnBrk="1" hangingPunct="1">
              <a:lnSpc>
                <a:spcPct val="80000"/>
              </a:lnSpc>
              <a:buFontTx/>
              <a:buNone/>
            </a:pPr>
            <a:r>
              <a:rPr lang="en-US" sz="1600" dirty="0" smtClean="0"/>
              <a:t>Ex: ‘A’ gifted her property to ‘B’ directing that she should pay a certain sum of money to ‘C’. ‘B’ then entered into agreement with ‘C’ to pay the amount. Later ‘B’ refused to pay on the plea that no consideration had moved from ‘C’. ‘C’ filed a suit.</a:t>
            </a:r>
          </a:p>
          <a:p>
            <a:pPr eaLnBrk="1" hangingPunct="1">
              <a:lnSpc>
                <a:spcPct val="80000"/>
              </a:lnSpc>
              <a:buFontTx/>
              <a:buNone/>
            </a:pPr>
            <a:r>
              <a:rPr lang="en-US" sz="1600" dirty="0" smtClean="0"/>
              <a:t>	</a:t>
            </a:r>
          </a:p>
          <a:p>
            <a:pPr eaLnBrk="1" hangingPunct="1">
              <a:lnSpc>
                <a:spcPct val="80000"/>
              </a:lnSpc>
              <a:buFontTx/>
              <a:buNone/>
            </a:pPr>
            <a:r>
              <a:rPr lang="en-US" sz="1600" dirty="0" smtClean="0"/>
              <a:t>	</a:t>
            </a:r>
            <a:r>
              <a:rPr lang="en-US" sz="1600" i="1" u="sng" dirty="0" smtClean="0"/>
              <a:t>This means </a:t>
            </a:r>
            <a:r>
              <a:rPr lang="en-US" sz="1600" dirty="0" smtClean="0"/>
              <a:t>that even a stranger to the consideration can sue on a contract, provided he is a party to the contract. This is sometimes called as ‘Doctrine of Constructive Consideration’.</a:t>
            </a:r>
          </a:p>
          <a:p>
            <a:pPr eaLnBrk="1" hangingPunct="1">
              <a:lnSpc>
                <a:spcPct val="80000"/>
              </a:lnSpc>
              <a:buFontTx/>
              <a:buNone/>
            </a:pPr>
            <a:endParaRPr lang="en-US" sz="1600" dirty="0" smtClean="0"/>
          </a:p>
          <a:p>
            <a:pPr eaLnBrk="1" hangingPunct="1">
              <a:lnSpc>
                <a:spcPct val="80000"/>
              </a:lnSpc>
              <a:buFontTx/>
              <a:buNone/>
            </a:pPr>
            <a:r>
              <a:rPr lang="en-US" sz="1600" dirty="0" smtClean="0"/>
              <a:t>Ex: A borrows money from B but fails to return. B is about to file a suit. A agrees to pay higher rate of interest. Hence B does not file suit. This </a:t>
            </a:r>
            <a:r>
              <a:rPr lang="en-US" sz="1600" u="sng" dirty="0" smtClean="0"/>
              <a:t>forbearance</a:t>
            </a:r>
            <a:r>
              <a:rPr lang="en-US" sz="1600" dirty="0" smtClean="0"/>
              <a:t> is also a good consideration.</a:t>
            </a:r>
          </a:p>
          <a:p>
            <a:pPr eaLnBrk="1" hangingPunct="1">
              <a:lnSpc>
                <a:spcPct val="80000"/>
              </a:lnSpc>
              <a:buFontTx/>
              <a:buNone/>
            </a:pPr>
            <a:endParaRPr lang="en-US" sz="1600" dirty="0" smtClean="0"/>
          </a:p>
          <a:p>
            <a:pPr eaLnBrk="1" hangingPunct="1">
              <a:lnSpc>
                <a:spcPct val="80000"/>
              </a:lnSpc>
              <a:buFontTx/>
              <a:buNone/>
            </a:pPr>
            <a:r>
              <a:rPr lang="en-US" sz="1600" dirty="0" smtClean="0"/>
              <a:t>		</a:t>
            </a:r>
          </a:p>
          <a:p>
            <a:pPr eaLnBrk="1" hangingPunct="1">
              <a:lnSpc>
                <a:spcPct val="80000"/>
              </a:lnSpc>
              <a:buFontTx/>
              <a:buNone/>
            </a:pPr>
            <a:endParaRPr lang="en-US" sz="1600" dirty="0" smtClean="0"/>
          </a:p>
          <a:p>
            <a:pPr eaLnBrk="1" hangingPunct="1">
              <a:lnSpc>
                <a:spcPct val="80000"/>
              </a:lnSpc>
              <a:buFontTx/>
              <a:buNone/>
            </a:pPr>
            <a:endParaRPr lang="en-US" sz="1600"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		</a:t>
            </a:r>
          </a:p>
        </p:txBody>
      </p:sp>
      <p:sp>
        <p:nvSpPr>
          <p:cNvPr id="46083" name="Rectangle 3"/>
          <p:cNvSpPr>
            <a:spLocks noGrp="1" noChangeArrowheads="1"/>
          </p:cNvSpPr>
          <p:nvPr>
            <p:ph type="body" idx="1"/>
          </p:nvPr>
        </p:nvSpPr>
        <p:spPr>
          <a:xfrm>
            <a:off x="457200" y="228600"/>
            <a:ext cx="8229600" cy="6400800"/>
          </a:xfrm>
        </p:spPr>
        <p:txBody>
          <a:bodyPr/>
          <a:lstStyle/>
          <a:p>
            <a:pPr lvl="1" eaLnBrk="1" hangingPunct="1">
              <a:lnSpc>
                <a:spcPct val="80000"/>
              </a:lnSpc>
              <a:buFontTx/>
              <a:buNone/>
              <a:defRPr/>
            </a:pPr>
            <a:endParaRPr lang="en-US" sz="1600" dirty="0" smtClean="0"/>
          </a:p>
          <a:p>
            <a:pPr eaLnBrk="1" hangingPunct="1">
              <a:lnSpc>
                <a:spcPct val="80000"/>
              </a:lnSpc>
              <a:buFontTx/>
              <a:buNone/>
              <a:defRPr/>
            </a:pPr>
            <a:r>
              <a:rPr lang="en-US" sz="1600" b="1" dirty="0" smtClean="0"/>
              <a:t>4.	May be past present or future</a:t>
            </a:r>
            <a:r>
              <a:rPr lang="en-US" sz="1600" dirty="0" smtClean="0"/>
              <a:t>:</a:t>
            </a:r>
          </a:p>
          <a:p>
            <a:pPr eaLnBrk="1" hangingPunct="1">
              <a:lnSpc>
                <a:spcPct val="80000"/>
              </a:lnSpc>
              <a:buFontTx/>
              <a:buNone/>
              <a:defRPr/>
            </a:pPr>
            <a:endParaRPr lang="en-US" sz="1600" dirty="0" smtClean="0"/>
          </a:p>
          <a:p>
            <a:pPr eaLnBrk="1" hangingPunct="1">
              <a:lnSpc>
                <a:spcPct val="80000"/>
              </a:lnSpc>
              <a:buFontTx/>
              <a:buNone/>
              <a:defRPr/>
            </a:pPr>
            <a:r>
              <a:rPr lang="en-US" sz="1600" dirty="0" smtClean="0"/>
              <a:t>	  –   Past:	paying for past services:- Eng law its only gratitude or </a:t>
            </a:r>
            <a:r>
              <a:rPr lang="en-US" sz="1600" dirty="0" err="1" smtClean="0"/>
              <a:t>honour</a:t>
            </a:r>
            <a:endParaRPr lang="en-US" sz="1600" dirty="0" smtClean="0"/>
          </a:p>
          <a:p>
            <a:pPr lvl="1" eaLnBrk="1" hangingPunct="1">
              <a:lnSpc>
                <a:spcPct val="80000"/>
              </a:lnSpc>
              <a:defRPr/>
            </a:pPr>
            <a:r>
              <a:rPr lang="en-US" sz="1600" dirty="0" smtClean="0"/>
              <a:t>Present:	simultaneous and executed</a:t>
            </a:r>
          </a:p>
          <a:p>
            <a:pPr lvl="1" eaLnBrk="1" hangingPunct="1">
              <a:lnSpc>
                <a:spcPct val="80000"/>
              </a:lnSpc>
              <a:defRPr/>
            </a:pPr>
            <a:r>
              <a:rPr lang="en-US" sz="1600" dirty="0" smtClean="0"/>
              <a:t>Future:	A promises to deliver certain goods after a week. B promises to pay  		the price after a fortnight.</a:t>
            </a:r>
          </a:p>
          <a:p>
            <a:pPr lvl="1" eaLnBrk="1" hangingPunct="1">
              <a:lnSpc>
                <a:spcPct val="80000"/>
              </a:lnSpc>
              <a:buFontTx/>
              <a:buNone/>
              <a:defRPr/>
            </a:pPr>
            <a:endParaRPr lang="en-US" sz="1600" dirty="0" smtClean="0"/>
          </a:p>
          <a:p>
            <a:pPr marL="0" lvl="1" eaLnBrk="1" hangingPunct="1">
              <a:lnSpc>
                <a:spcPct val="80000"/>
              </a:lnSpc>
              <a:buFontTx/>
              <a:buNone/>
              <a:defRPr/>
            </a:pPr>
            <a:r>
              <a:rPr lang="en-US" sz="1600" b="1" dirty="0" smtClean="0"/>
              <a:t>5.    Need not be adequate</a:t>
            </a:r>
            <a:r>
              <a:rPr lang="en-US" sz="1600" dirty="0" smtClean="0"/>
              <a:t>:</a:t>
            </a:r>
          </a:p>
          <a:p>
            <a:pPr lvl="1" eaLnBrk="1" hangingPunct="1">
              <a:lnSpc>
                <a:spcPct val="80000"/>
              </a:lnSpc>
              <a:defRPr/>
            </a:pPr>
            <a:r>
              <a:rPr lang="en-US" sz="1600" dirty="0" smtClean="0"/>
              <a:t>need not be equal in value</a:t>
            </a:r>
          </a:p>
          <a:p>
            <a:pPr lvl="1" eaLnBrk="1" hangingPunct="1">
              <a:lnSpc>
                <a:spcPct val="80000"/>
              </a:lnSpc>
              <a:buFontTx/>
              <a:buNone/>
              <a:defRPr/>
            </a:pPr>
            <a:endParaRPr lang="en-US" sz="1600" b="1" dirty="0" smtClean="0"/>
          </a:p>
          <a:p>
            <a:pPr marL="0" lvl="1" eaLnBrk="1" hangingPunct="1">
              <a:lnSpc>
                <a:spcPct val="80000"/>
              </a:lnSpc>
              <a:buFontTx/>
              <a:buNone/>
              <a:defRPr/>
            </a:pPr>
            <a:r>
              <a:rPr lang="en-US" sz="1600" b="1" dirty="0" smtClean="0"/>
              <a:t>6.    Must be real and not illusory</a:t>
            </a:r>
            <a:r>
              <a:rPr lang="en-US" sz="1600" dirty="0" smtClean="0"/>
              <a:t>:</a:t>
            </a:r>
          </a:p>
          <a:p>
            <a:pPr lvl="1" eaLnBrk="1" hangingPunct="1">
              <a:lnSpc>
                <a:spcPct val="80000"/>
              </a:lnSpc>
              <a:defRPr/>
            </a:pPr>
            <a:r>
              <a:rPr lang="en-US" sz="1600" i="1" u="sng" dirty="0" smtClean="0"/>
              <a:t>physical impossibility</a:t>
            </a:r>
            <a:r>
              <a:rPr lang="en-US" sz="1600" dirty="0" smtClean="0"/>
              <a:t>		:- putting life into a dead persons body.</a:t>
            </a:r>
          </a:p>
          <a:p>
            <a:pPr lvl="1" eaLnBrk="1" hangingPunct="1">
              <a:lnSpc>
                <a:spcPct val="80000"/>
              </a:lnSpc>
              <a:defRPr/>
            </a:pPr>
            <a:r>
              <a:rPr lang="en-US" sz="1600" i="1" u="sng" dirty="0" smtClean="0"/>
              <a:t>legal impossibility</a:t>
            </a:r>
            <a:r>
              <a:rPr lang="en-US" sz="1600" dirty="0" smtClean="0"/>
              <a:t>		:- A owes to B, C asks to pay some money to 				    him, so that he [C] will discharge A from debt.</a:t>
            </a:r>
          </a:p>
          <a:p>
            <a:pPr lvl="1" eaLnBrk="1" hangingPunct="1">
              <a:lnSpc>
                <a:spcPct val="80000"/>
              </a:lnSpc>
              <a:defRPr/>
            </a:pPr>
            <a:r>
              <a:rPr lang="en-US" sz="1600" i="1" u="sng" dirty="0" smtClean="0"/>
              <a:t>uncertain consideration</a:t>
            </a:r>
            <a:r>
              <a:rPr lang="en-US" sz="1600" dirty="0" smtClean="0"/>
              <a:t>	:- pay ‘reasonable’ money.</a:t>
            </a:r>
          </a:p>
          <a:p>
            <a:pPr lvl="1" eaLnBrk="1" hangingPunct="1">
              <a:lnSpc>
                <a:spcPct val="80000"/>
              </a:lnSpc>
              <a:buFontTx/>
              <a:buNone/>
              <a:defRPr/>
            </a:pPr>
            <a:endParaRPr lang="en-US" sz="1600" dirty="0" smtClean="0"/>
          </a:p>
          <a:p>
            <a:pPr eaLnBrk="1" hangingPunct="1">
              <a:lnSpc>
                <a:spcPct val="80000"/>
              </a:lnSpc>
              <a:buFontTx/>
              <a:buNone/>
              <a:defRPr/>
            </a:pPr>
            <a:r>
              <a:rPr lang="en-US" sz="1600" b="1" dirty="0" smtClean="0"/>
              <a:t>7.	It must not be something which the </a:t>
            </a:r>
            <a:r>
              <a:rPr lang="en-US" sz="1600" b="1" dirty="0" err="1" smtClean="0"/>
              <a:t>promisor</a:t>
            </a:r>
            <a:r>
              <a:rPr lang="en-US" sz="1600" b="1" dirty="0" smtClean="0"/>
              <a:t> is already legally or contractually bound to do</a:t>
            </a:r>
          </a:p>
          <a:p>
            <a:pPr lvl="1" eaLnBrk="1" hangingPunct="1">
              <a:lnSpc>
                <a:spcPct val="80000"/>
              </a:lnSpc>
              <a:buFontTx/>
              <a:buNone/>
              <a:defRPr/>
            </a:pPr>
            <a:endParaRPr lang="en-US" sz="1600" dirty="0" smtClean="0"/>
          </a:p>
          <a:p>
            <a:pPr lvl="1" eaLnBrk="1" hangingPunct="1">
              <a:lnSpc>
                <a:spcPct val="80000"/>
              </a:lnSpc>
              <a:defRPr/>
            </a:pPr>
            <a:r>
              <a:rPr lang="en-US" sz="1600" dirty="0" smtClean="0"/>
              <a:t>A promise to pay an advocate additional amount, if the suit was successful. Not a good consideration? – Must render the best services.</a:t>
            </a:r>
          </a:p>
          <a:p>
            <a:pPr lvl="1" eaLnBrk="1" hangingPunct="1">
              <a:lnSpc>
                <a:spcPct val="80000"/>
              </a:lnSpc>
              <a:defRPr/>
            </a:pPr>
            <a:r>
              <a:rPr lang="en-US" sz="1600" b="1" u="sng" dirty="0" smtClean="0"/>
              <a:t>But</a:t>
            </a:r>
            <a:r>
              <a:rPr lang="en-US" sz="1600" dirty="0" smtClean="0"/>
              <a:t> where a person being already under a legal or contractual duty to do something undertakes to do something more than he is bound to do </a:t>
            </a:r>
            <a:r>
              <a:rPr lang="en-US" sz="1600" i="1" u="sng" dirty="0" smtClean="0"/>
              <a:t>under the original contract</a:t>
            </a:r>
            <a:r>
              <a:rPr lang="en-US" sz="1600" dirty="0" smtClean="0"/>
              <a:t> – a good consideration – a teacher’s service </a:t>
            </a:r>
          </a:p>
          <a:p>
            <a:pPr lvl="1" eaLnBrk="1" hangingPunct="1">
              <a:lnSpc>
                <a:spcPct val="80000"/>
              </a:lnSpc>
              <a:buFontTx/>
              <a:buNone/>
              <a:defRPr/>
            </a:pPr>
            <a:endParaRPr lang="en-US" sz="1600" b="1" dirty="0" smtClean="0"/>
          </a:p>
          <a:p>
            <a:pPr marL="0" lvl="1" eaLnBrk="1" hangingPunct="1">
              <a:lnSpc>
                <a:spcPct val="80000"/>
              </a:lnSpc>
              <a:buFontTx/>
              <a:buNone/>
              <a:defRPr/>
            </a:pPr>
            <a:r>
              <a:rPr lang="en-US" sz="1600" b="1" dirty="0" smtClean="0"/>
              <a:t>8.    Not be illegal, immoral</a:t>
            </a:r>
          </a:p>
          <a:p>
            <a:pPr lvl="1" eaLnBrk="1" hangingPunct="1">
              <a:lnSpc>
                <a:spcPct val="80000"/>
              </a:lnSpc>
              <a:defRPr/>
            </a:pPr>
            <a:endParaRPr lang="en-US" sz="1600" dirty="0" smtClean="0"/>
          </a:p>
          <a:p>
            <a:pPr lvl="1" eaLnBrk="1" hangingPunct="1">
              <a:lnSpc>
                <a:spcPct val="80000"/>
              </a:lnSpc>
              <a:defRPr/>
            </a:pPr>
            <a:endParaRPr lang="en-US" sz="1600" dirty="0" smtClean="0"/>
          </a:p>
          <a:p>
            <a:pPr lvl="1" eaLnBrk="1" hangingPunct="1">
              <a:lnSpc>
                <a:spcPct val="80000"/>
              </a:lnSpc>
              <a:defRPr/>
            </a:pPr>
            <a:endParaRPr lang="en-US" sz="1600" dirty="0" smtClean="0"/>
          </a:p>
          <a:p>
            <a:pPr lvl="1" eaLnBrk="1" hangingPunct="1">
              <a:lnSpc>
                <a:spcPct val="80000"/>
              </a:lnSpc>
              <a:defRPr/>
            </a:pPr>
            <a:endParaRPr lang="en-US" sz="1600"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04800" y="152400"/>
            <a:ext cx="8610600" cy="868363"/>
          </a:xfrm>
        </p:spPr>
        <p:txBody>
          <a:bodyPr>
            <a:normAutofit fontScale="90000"/>
          </a:bodyPr>
          <a:lstStyle/>
          <a:p>
            <a:pPr eaLnBrk="1" hangingPunct="1"/>
            <a:r>
              <a:rPr lang="en-US" sz="3200" b="1" dirty="0" smtClean="0">
                <a:solidFill>
                  <a:srgbClr val="006600"/>
                </a:solidFill>
              </a:rPr>
              <a:t>A CONTRACT WITHOUT CONSIDERATION IS VOID – EXCEPTIONS</a:t>
            </a:r>
          </a:p>
        </p:txBody>
      </p:sp>
      <p:sp>
        <p:nvSpPr>
          <p:cNvPr id="52227" name="Rectangle 3"/>
          <p:cNvSpPr>
            <a:spLocks noGrp="1" noChangeArrowheads="1"/>
          </p:cNvSpPr>
          <p:nvPr>
            <p:ph type="body" idx="1"/>
          </p:nvPr>
        </p:nvSpPr>
        <p:spPr>
          <a:xfrm>
            <a:off x="228600" y="1828800"/>
            <a:ext cx="8686800" cy="4297363"/>
          </a:xfrm>
        </p:spPr>
        <p:txBody>
          <a:bodyPr/>
          <a:lstStyle/>
          <a:p>
            <a:pPr eaLnBrk="1" hangingPunct="1">
              <a:lnSpc>
                <a:spcPct val="90000"/>
              </a:lnSpc>
            </a:pPr>
            <a:r>
              <a:rPr lang="en-US" sz="2400" smtClean="0"/>
              <a:t>LOVE AND AFFECTION – consideration not mandatory</a:t>
            </a:r>
          </a:p>
          <a:p>
            <a:pPr eaLnBrk="1" hangingPunct="1">
              <a:lnSpc>
                <a:spcPct val="90000"/>
              </a:lnSpc>
            </a:pPr>
            <a:endParaRPr lang="en-US" sz="2400" smtClean="0"/>
          </a:p>
          <a:p>
            <a:pPr eaLnBrk="1" hangingPunct="1">
              <a:lnSpc>
                <a:spcPct val="90000"/>
              </a:lnSpc>
            </a:pPr>
            <a:r>
              <a:rPr lang="en-US" sz="2400" smtClean="0"/>
              <a:t>COMPENSATION FOR VOLUNTARY SERVICES – consideration not mandatory</a:t>
            </a:r>
          </a:p>
          <a:p>
            <a:pPr eaLnBrk="1" hangingPunct="1">
              <a:lnSpc>
                <a:spcPct val="90000"/>
              </a:lnSpc>
            </a:pPr>
            <a:endParaRPr lang="en-US" sz="2400" smtClean="0"/>
          </a:p>
          <a:p>
            <a:pPr eaLnBrk="1" hangingPunct="1">
              <a:lnSpc>
                <a:spcPct val="90000"/>
              </a:lnSpc>
            </a:pPr>
            <a:r>
              <a:rPr lang="en-US" sz="2400" smtClean="0"/>
              <a:t>PROMISE TO PAY TIME BARRED DEBT</a:t>
            </a:r>
          </a:p>
          <a:p>
            <a:pPr lvl="1" eaLnBrk="1" hangingPunct="1">
              <a:lnSpc>
                <a:spcPct val="90000"/>
              </a:lnSpc>
            </a:pPr>
            <a:endParaRPr lang="en-US" sz="2000" smtClean="0"/>
          </a:p>
          <a:p>
            <a:pPr lvl="1" eaLnBrk="1" hangingPunct="1">
              <a:lnSpc>
                <a:spcPct val="90000"/>
              </a:lnSpc>
            </a:pPr>
            <a:r>
              <a:rPr lang="en-US" sz="2000" smtClean="0"/>
              <a:t>a debt is barred if it is not claimed within 3 yrs of time. </a:t>
            </a:r>
          </a:p>
          <a:p>
            <a:pPr lvl="1" eaLnBrk="1" hangingPunct="1">
              <a:lnSpc>
                <a:spcPct val="90000"/>
              </a:lnSpc>
            </a:pPr>
            <a:endParaRPr lang="en-US" sz="2000" smtClean="0"/>
          </a:p>
          <a:p>
            <a:pPr lvl="2" eaLnBrk="1" hangingPunct="1">
              <a:lnSpc>
                <a:spcPct val="90000"/>
              </a:lnSpc>
            </a:pPr>
            <a:r>
              <a:rPr lang="en-US" sz="1600" smtClean="0"/>
              <a:t>a promise to pay in this regard made in writing is enforceable – consideration not mandatory</a:t>
            </a:r>
          </a:p>
          <a:p>
            <a:pPr lvl="1" eaLnBrk="1" hangingPunct="1">
              <a:lnSpc>
                <a:spcPct val="90000"/>
              </a:lnSpc>
            </a:pPr>
            <a:endParaRPr lang="en-US" sz="200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1143000"/>
          </a:xfrm>
        </p:spPr>
        <p:txBody>
          <a:bodyPr/>
          <a:lstStyle/>
          <a:p>
            <a:pPr eaLnBrk="1" hangingPunct="1"/>
            <a:r>
              <a:rPr lang="en-US" sz="3600" b="1" dirty="0" smtClean="0">
                <a:solidFill>
                  <a:srgbClr val="006600"/>
                </a:solidFill>
              </a:rPr>
              <a:t>GENERAL RULE OF CONTRACT</a:t>
            </a:r>
          </a:p>
        </p:txBody>
      </p:sp>
      <p:sp>
        <p:nvSpPr>
          <p:cNvPr id="53251" name="Rectangle 3"/>
          <p:cNvSpPr>
            <a:spLocks noGrp="1" noChangeArrowheads="1"/>
          </p:cNvSpPr>
          <p:nvPr>
            <p:ph type="body" idx="1"/>
          </p:nvPr>
        </p:nvSpPr>
        <p:spPr/>
        <p:txBody>
          <a:bodyPr/>
          <a:lstStyle/>
          <a:p>
            <a:pPr eaLnBrk="1" hangingPunct="1">
              <a:lnSpc>
                <a:spcPct val="90000"/>
              </a:lnSpc>
              <a:buFontTx/>
              <a:buNone/>
            </a:pPr>
            <a:r>
              <a:rPr lang="en-US" sz="2800" dirty="0" smtClean="0"/>
              <a:t>	PRIVITY OF CONTRACT:– Only parties to the contract may sue and be sued.</a:t>
            </a:r>
          </a:p>
          <a:p>
            <a:pPr eaLnBrk="1" hangingPunct="1">
              <a:lnSpc>
                <a:spcPct val="90000"/>
              </a:lnSpc>
              <a:buFontTx/>
              <a:buNone/>
            </a:pPr>
            <a:endParaRPr lang="en-US" sz="2800" dirty="0" smtClean="0"/>
          </a:p>
          <a:p>
            <a:pPr eaLnBrk="1" hangingPunct="1">
              <a:lnSpc>
                <a:spcPct val="90000"/>
              </a:lnSpc>
              <a:buFontTx/>
              <a:buNone/>
            </a:pPr>
            <a:r>
              <a:rPr lang="en-US" sz="2800" dirty="0" smtClean="0"/>
              <a:t>Example:</a:t>
            </a:r>
          </a:p>
          <a:p>
            <a:pPr eaLnBrk="1" hangingPunct="1">
              <a:lnSpc>
                <a:spcPct val="90000"/>
              </a:lnSpc>
              <a:buFontTx/>
              <a:buNone/>
            </a:pPr>
            <a:r>
              <a:rPr lang="en-US" sz="2800" dirty="0" smtClean="0"/>
              <a:t>   -	X bought </a:t>
            </a:r>
            <a:r>
              <a:rPr lang="en-US" sz="2800" dirty="0" err="1" smtClean="0"/>
              <a:t>tyres</a:t>
            </a:r>
            <a:r>
              <a:rPr lang="en-US" sz="2800" dirty="0" smtClean="0"/>
              <a:t> from J &amp; Co. </a:t>
            </a:r>
          </a:p>
          <a:p>
            <a:pPr eaLnBrk="1" hangingPunct="1">
              <a:lnSpc>
                <a:spcPct val="90000"/>
              </a:lnSpc>
              <a:buFontTx/>
              <a:buNone/>
            </a:pPr>
            <a:r>
              <a:rPr lang="en-US" sz="2800" dirty="0" smtClean="0"/>
              <a:t>	-	sold it to Y a sub dealer.</a:t>
            </a:r>
          </a:p>
          <a:p>
            <a:pPr eaLnBrk="1" hangingPunct="1">
              <a:lnSpc>
                <a:spcPct val="90000"/>
              </a:lnSpc>
              <a:buFontTx/>
              <a:buNone/>
            </a:pPr>
            <a:r>
              <a:rPr lang="en-US" sz="2800" dirty="0" smtClean="0"/>
              <a:t>	-	</a:t>
            </a:r>
            <a:r>
              <a:rPr lang="en-US" sz="2400" dirty="0" smtClean="0"/>
              <a:t>Y agreed with X not to sell the same at a lower price 	than J &amp; Co.’s list price</a:t>
            </a:r>
          </a:p>
          <a:p>
            <a:pPr eaLnBrk="1" hangingPunct="1">
              <a:lnSpc>
                <a:spcPct val="90000"/>
              </a:lnSpc>
              <a:buFontTx/>
              <a:buNone/>
            </a:pPr>
            <a:r>
              <a:rPr lang="en-US" sz="2400" dirty="0" smtClean="0"/>
              <a:t>	-	if he (Y) sold, then has to pay 5 pounds.</a:t>
            </a:r>
          </a:p>
          <a:p>
            <a:pPr eaLnBrk="1" hangingPunct="1">
              <a:lnSpc>
                <a:spcPct val="90000"/>
              </a:lnSpc>
              <a:buFontTx/>
              <a:buNone/>
            </a:pPr>
            <a:r>
              <a:rPr lang="en-US" sz="2400" dirty="0" smtClean="0"/>
              <a:t>	-	he(Y) sold and J &amp; Co sued to pay 5 pounds.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Blip>
                <a:blip r:embed="rId2"/>
              </a:buBlip>
            </a:pPr>
            <a:r>
              <a:rPr lang="en-US" dirty="0" smtClean="0"/>
              <a:t>The Vedas, are still the supreme source of authority for all codes which contained what was then understood as law or dharma</a:t>
            </a:r>
          </a:p>
          <a:p>
            <a:pPr>
              <a:buBlip>
                <a:blip r:embed="rId2"/>
              </a:buBlip>
            </a:pPr>
            <a:endParaRPr lang="en-US" dirty="0" smtClean="0"/>
          </a:p>
          <a:p>
            <a:pPr>
              <a:buBlip>
                <a:blip r:embed="rId2"/>
              </a:buBlip>
            </a:pPr>
            <a:r>
              <a:rPr lang="en-US" dirty="0" smtClean="0"/>
              <a:t>Justice was administered in ancient India according to the rules of civil and criminal law as provided in the </a:t>
            </a:r>
            <a:r>
              <a:rPr lang="en-US" dirty="0" err="1" smtClean="0"/>
              <a:t>Manusmriti</a:t>
            </a:r>
            <a:r>
              <a:rPr lang="en-US" dirty="0" smtClean="0"/>
              <a:t> </a:t>
            </a:r>
            <a:r>
              <a:rPr lang="en-US" sz="2000" dirty="0" smtClean="0"/>
              <a:t>(The most important and most studied ancient legal text among the many </a:t>
            </a:r>
            <a:r>
              <a:rPr lang="en-US" sz="2000" dirty="0" err="1" smtClean="0"/>
              <a:t>Dharmasāstras</a:t>
            </a:r>
            <a:r>
              <a:rPr lang="en-US" sz="2000" dirty="0" smtClean="0"/>
              <a:t>. </a:t>
            </a:r>
            <a:r>
              <a:rPr lang="en-US" sz="2000" i="1" dirty="0" err="1" smtClean="0"/>
              <a:t>Manusmriti</a:t>
            </a:r>
            <a:r>
              <a:rPr lang="en-US" sz="2000" dirty="0" smtClean="0"/>
              <a:t> has some rigid rules which are offending to the women and </a:t>
            </a:r>
            <a:r>
              <a:rPr lang="en-US" sz="2000" dirty="0" err="1" smtClean="0"/>
              <a:t>shudras</a:t>
            </a:r>
            <a:r>
              <a:rPr lang="en-US" sz="2000" dirty="0" smtClean="0"/>
              <a:t>. Not all Hindus follow </a:t>
            </a:r>
            <a:r>
              <a:rPr lang="en-US" sz="2000" i="1" dirty="0" smtClean="0"/>
              <a:t>Manu </a:t>
            </a:r>
            <a:r>
              <a:rPr lang="en-US" sz="2000" i="1" dirty="0" err="1" smtClean="0"/>
              <a:t>Smriti</a:t>
            </a:r>
            <a:r>
              <a:rPr lang="en-US" sz="2000" i="1" dirty="0" smtClean="0"/>
              <a:t>)</a:t>
            </a:r>
            <a:endParaRPr lang="en-US" sz="20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0"/>
            <a:ext cx="8229600" cy="838200"/>
          </a:xfrm>
        </p:spPr>
        <p:txBody>
          <a:bodyPr>
            <a:normAutofit fontScale="90000"/>
          </a:bodyPr>
          <a:lstStyle/>
          <a:p>
            <a:pPr eaLnBrk="1" hangingPunct="1"/>
            <a:r>
              <a:rPr lang="en-US" sz="2800" b="1" dirty="0" smtClean="0">
                <a:solidFill>
                  <a:srgbClr val="006600"/>
                </a:solidFill>
              </a:rPr>
              <a:t>EXCEPTIONS TO GENERAL RULE (PRIVITY TO CONTRACT) – STRANGER TO A CONTRACT</a:t>
            </a:r>
          </a:p>
        </p:txBody>
      </p:sp>
      <p:sp>
        <p:nvSpPr>
          <p:cNvPr id="54275" name="Rectangle 3"/>
          <p:cNvSpPr>
            <a:spLocks noGrp="1" noChangeArrowheads="1"/>
          </p:cNvSpPr>
          <p:nvPr>
            <p:ph type="body" idx="1"/>
          </p:nvPr>
        </p:nvSpPr>
        <p:spPr>
          <a:xfrm>
            <a:off x="457200" y="990600"/>
            <a:ext cx="8229600" cy="5486400"/>
          </a:xfrm>
        </p:spPr>
        <p:txBody>
          <a:bodyPr/>
          <a:lstStyle/>
          <a:p>
            <a:pPr eaLnBrk="1" hangingPunct="1">
              <a:lnSpc>
                <a:spcPct val="80000"/>
              </a:lnSpc>
            </a:pPr>
            <a:r>
              <a:rPr lang="en-US" sz="2000" smtClean="0"/>
              <a:t>A STRANGER TO CONTRACT CAN SUE IF THE CONTRACT IS A:</a:t>
            </a:r>
          </a:p>
          <a:p>
            <a:pPr lvl="1" eaLnBrk="1" hangingPunct="1">
              <a:lnSpc>
                <a:spcPct val="80000"/>
              </a:lnSpc>
            </a:pPr>
            <a:endParaRPr lang="en-US" sz="1800" smtClean="0"/>
          </a:p>
          <a:p>
            <a:pPr lvl="1" eaLnBrk="1" hangingPunct="1">
              <a:lnSpc>
                <a:spcPct val="80000"/>
              </a:lnSpc>
            </a:pPr>
            <a:r>
              <a:rPr lang="en-US" sz="1800" smtClean="0"/>
              <a:t>1. TRUST: </a:t>
            </a:r>
          </a:p>
          <a:p>
            <a:pPr lvl="2" eaLnBrk="1" hangingPunct="1">
              <a:lnSpc>
                <a:spcPct val="80000"/>
              </a:lnSpc>
            </a:pPr>
            <a:endParaRPr lang="en-US" sz="1600" smtClean="0"/>
          </a:p>
          <a:p>
            <a:pPr lvl="2" eaLnBrk="1" hangingPunct="1">
              <a:lnSpc>
                <a:spcPct val="80000"/>
              </a:lnSpc>
            </a:pPr>
            <a:r>
              <a:rPr lang="en-US" sz="1600" smtClean="0"/>
              <a:t>A AGREES TO TRANSFER CERTAIN PROPERTIES TO BE HELD BY B IN TRUST FOR THE BENEFIT OF C. C CAN ENFORCE THE AGREEMENT.</a:t>
            </a:r>
          </a:p>
          <a:p>
            <a:pPr lvl="1" eaLnBrk="1" hangingPunct="1">
              <a:lnSpc>
                <a:spcPct val="80000"/>
              </a:lnSpc>
            </a:pPr>
            <a:endParaRPr lang="en-US" sz="1800" smtClean="0"/>
          </a:p>
          <a:p>
            <a:pPr lvl="1" eaLnBrk="1" hangingPunct="1">
              <a:lnSpc>
                <a:spcPct val="80000"/>
              </a:lnSpc>
            </a:pPr>
            <a:r>
              <a:rPr lang="en-US" sz="1800" smtClean="0"/>
              <a:t>2. MARRIAGE SETTLEMENT, PARTITION, OTHER FAMILY ARRANGEMENTS:</a:t>
            </a:r>
          </a:p>
          <a:p>
            <a:pPr lvl="2" eaLnBrk="1" hangingPunct="1">
              <a:lnSpc>
                <a:spcPct val="80000"/>
              </a:lnSpc>
            </a:pPr>
            <a:endParaRPr lang="en-US" sz="1600" smtClean="0"/>
          </a:p>
          <a:p>
            <a:pPr lvl="2" eaLnBrk="1" hangingPunct="1">
              <a:lnSpc>
                <a:spcPct val="80000"/>
              </a:lnSpc>
            </a:pPr>
            <a:r>
              <a:rPr lang="en-US" sz="1600" smtClean="0"/>
              <a:t>2 BROS ON PARTITION AGREED TO INVEST IN EQUAL SHARES A CERTAIN SUM OF MONEY FOR MOTHER’S MAINTENANCE. </a:t>
            </a:r>
          </a:p>
          <a:p>
            <a:pPr lvl="2" eaLnBrk="1" hangingPunct="1">
              <a:lnSpc>
                <a:spcPct val="80000"/>
              </a:lnSpc>
            </a:pPr>
            <a:endParaRPr lang="en-US" sz="1600" smtClean="0"/>
          </a:p>
          <a:p>
            <a:pPr lvl="2" eaLnBrk="1" hangingPunct="1">
              <a:lnSpc>
                <a:spcPct val="80000"/>
              </a:lnSpc>
            </a:pPr>
            <a:r>
              <a:rPr lang="en-US" sz="1600" smtClean="0"/>
              <a:t>MOTHER ENTITLED TO SUE IF SONS FAILED.</a:t>
            </a:r>
          </a:p>
          <a:p>
            <a:pPr lvl="1" eaLnBrk="1" hangingPunct="1">
              <a:lnSpc>
                <a:spcPct val="80000"/>
              </a:lnSpc>
            </a:pPr>
            <a:endParaRPr lang="en-US" sz="1800" smtClean="0"/>
          </a:p>
          <a:p>
            <a:pPr lvl="1" eaLnBrk="1" hangingPunct="1">
              <a:lnSpc>
                <a:spcPct val="80000"/>
              </a:lnSpc>
            </a:pPr>
            <a:r>
              <a:rPr lang="en-US" sz="1800" smtClean="0"/>
              <a:t> 3. ACKNOWLEDGEMENT:</a:t>
            </a:r>
          </a:p>
          <a:p>
            <a:pPr lvl="2" eaLnBrk="1" hangingPunct="1">
              <a:lnSpc>
                <a:spcPct val="80000"/>
              </a:lnSpc>
            </a:pPr>
            <a:endParaRPr lang="en-US" sz="1600" smtClean="0"/>
          </a:p>
          <a:p>
            <a:pPr lvl="2" eaLnBrk="1" hangingPunct="1">
              <a:lnSpc>
                <a:spcPct val="80000"/>
              </a:lnSpc>
            </a:pPr>
            <a:r>
              <a:rPr lang="en-US" sz="1600" smtClean="0"/>
              <a:t>‘A’ RECEIVES MONEY FROM ‘B’ TO PAY IT TO ‘C’. </a:t>
            </a:r>
          </a:p>
          <a:p>
            <a:pPr lvl="2" eaLnBrk="1" hangingPunct="1">
              <a:lnSpc>
                <a:spcPct val="80000"/>
              </a:lnSpc>
            </a:pPr>
            <a:r>
              <a:rPr lang="en-US" sz="1600" smtClean="0"/>
              <a:t>‘A’ TELLS THIS TO ‘C’. </a:t>
            </a:r>
          </a:p>
          <a:p>
            <a:pPr lvl="2" eaLnBrk="1" hangingPunct="1">
              <a:lnSpc>
                <a:spcPct val="80000"/>
              </a:lnSpc>
            </a:pPr>
            <a:r>
              <a:rPr lang="en-US" sz="1600" smtClean="0"/>
              <a:t>‘C’ SHALL RECOVER FROM A. – HERE ‘A’ BECOMES AGENT OF ‘C’</a:t>
            </a:r>
          </a:p>
          <a:p>
            <a:pPr lvl="1" eaLnBrk="1" hangingPunct="1">
              <a:lnSpc>
                <a:spcPct val="80000"/>
              </a:lnSpc>
              <a:buFontTx/>
              <a:buNone/>
            </a:pPr>
            <a:endParaRPr lang="en-US" sz="180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0"/>
            <a:ext cx="8229600" cy="762000"/>
          </a:xfrm>
        </p:spPr>
        <p:txBody>
          <a:bodyPr/>
          <a:lstStyle/>
          <a:p>
            <a:pPr eaLnBrk="1" hangingPunct="1"/>
            <a:r>
              <a:rPr lang="en-US" b="1" dirty="0" smtClean="0">
                <a:solidFill>
                  <a:srgbClr val="006600"/>
                </a:solidFill>
              </a:rPr>
              <a:t>Capacity of parties</a:t>
            </a:r>
          </a:p>
        </p:txBody>
      </p:sp>
      <p:sp>
        <p:nvSpPr>
          <p:cNvPr id="55299" name="Rectangle 3"/>
          <p:cNvSpPr>
            <a:spLocks noGrp="1" noChangeArrowheads="1"/>
          </p:cNvSpPr>
          <p:nvPr>
            <p:ph type="body" idx="1"/>
          </p:nvPr>
        </p:nvSpPr>
        <p:spPr>
          <a:xfrm>
            <a:off x="457200" y="685800"/>
            <a:ext cx="8229600" cy="6019800"/>
          </a:xfrm>
        </p:spPr>
        <p:txBody>
          <a:bodyPr/>
          <a:lstStyle/>
          <a:p>
            <a:pPr eaLnBrk="1" hangingPunct="1">
              <a:lnSpc>
                <a:spcPct val="80000"/>
              </a:lnSpc>
              <a:buFontTx/>
              <a:buNone/>
            </a:pPr>
            <a:r>
              <a:rPr lang="en-US" sz="1600" b="1" dirty="0" smtClean="0"/>
              <a:t>1</a:t>
            </a:r>
            <a:r>
              <a:rPr lang="en-US" sz="1600" b="1" baseline="30000" dirty="0" smtClean="0"/>
              <a:t>ST</a:t>
            </a:r>
            <a:r>
              <a:rPr lang="en-US" sz="1600" b="1" dirty="0" smtClean="0"/>
              <a:t> CATEGORY: </a:t>
            </a:r>
          </a:p>
          <a:p>
            <a:pPr eaLnBrk="1" hangingPunct="1">
              <a:lnSpc>
                <a:spcPct val="80000"/>
              </a:lnSpc>
              <a:buFontTx/>
              <a:buNone/>
            </a:pPr>
            <a:r>
              <a:rPr lang="en-US" sz="1600" b="1" dirty="0" smtClean="0"/>
              <a:t>MINORS</a:t>
            </a:r>
          </a:p>
          <a:p>
            <a:pPr lvl="1" eaLnBrk="1" hangingPunct="1">
              <a:lnSpc>
                <a:spcPct val="80000"/>
              </a:lnSpc>
            </a:pPr>
            <a:r>
              <a:rPr lang="en-US" sz="1600" dirty="0" smtClean="0"/>
              <a:t>GUARDIAN APPOINTED UNDER GUARDIANS &amp; WARDS ACT 1890</a:t>
            </a:r>
          </a:p>
          <a:p>
            <a:pPr lvl="1" eaLnBrk="1" hangingPunct="1">
              <a:lnSpc>
                <a:spcPct val="80000"/>
              </a:lnSpc>
              <a:buFontTx/>
              <a:buNone/>
            </a:pPr>
            <a:endParaRPr lang="en-US" sz="1600" dirty="0" smtClean="0"/>
          </a:p>
          <a:p>
            <a:pPr lvl="1" eaLnBrk="1" hangingPunct="1">
              <a:lnSpc>
                <a:spcPct val="80000"/>
              </a:lnSpc>
              <a:buFontTx/>
              <a:buNone/>
            </a:pPr>
            <a:r>
              <a:rPr lang="en-US" sz="1600" dirty="0" smtClean="0"/>
              <a:t>1. An agreement is void </a:t>
            </a:r>
            <a:r>
              <a:rPr lang="en-US" sz="1600" dirty="0" err="1" smtClean="0"/>
              <a:t>ab</a:t>
            </a:r>
            <a:r>
              <a:rPr lang="en-US" sz="1600" dirty="0" smtClean="0"/>
              <a:t> initio with a minor:</a:t>
            </a:r>
          </a:p>
          <a:p>
            <a:pPr lvl="1" eaLnBrk="1" hangingPunct="1">
              <a:lnSpc>
                <a:spcPct val="80000"/>
              </a:lnSpc>
              <a:buFontTx/>
              <a:buNone/>
            </a:pPr>
            <a:r>
              <a:rPr lang="en-US" sz="1600" dirty="0" smtClean="0"/>
              <a:t>    </a:t>
            </a:r>
            <a:r>
              <a:rPr lang="en-US" sz="1600" dirty="0" err="1" smtClean="0"/>
              <a:t>Mohiri</a:t>
            </a:r>
            <a:r>
              <a:rPr lang="en-US" sz="1600" dirty="0" smtClean="0"/>
              <a:t> </a:t>
            </a:r>
            <a:r>
              <a:rPr lang="en-US" sz="1600" dirty="0" err="1" smtClean="0"/>
              <a:t>Bibi</a:t>
            </a:r>
            <a:r>
              <a:rPr lang="en-US" sz="1600" dirty="0" smtClean="0"/>
              <a:t> </a:t>
            </a:r>
            <a:r>
              <a:rPr lang="en-US" sz="1600" dirty="0" err="1" smtClean="0"/>
              <a:t>vs</a:t>
            </a:r>
            <a:r>
              <a:rPr lang="en-US" sz="1600" dirty="0" smtClean="0"/>
              <a:t> </a:t>
            </a:r>
            <a:r>
              <a:rPr lang="en-US" sz="1600" dirty="0" err="1" smtClean="0"/>
              <a:t>Dharmodas</a:t>
            </a:r>
            <a:r>
              <a:rPr lang="en-US" sz="1600" dirty="0" smtClean="0"/>
              <a:t> Gosh</a:t>
            </a:r>
          </a:p>
          <a:p>
            <a:pPr lvl="1" eaLnBrk="1" hangingPunct="1">
              <a:lnSpc>
                <a:spcPct val="80000"/>
              </a:lnSpc>
              <a:buFontTx/>
              <a:buNone/>
            </a:pPr>
            <a:endParaRPr lang="en-US" sz="1600" dirty="0" smtClean="0"/>
          </a:p>
          <a:p>
            <a:pPr lvl="1" eaLnBrk="1" hangingPunct="1">
              <a:lnSpc>
                <a:spcPct val="80000"/>
              </a:lnSpc>
              <a:buFontTx/>
              <a:buNone/>
            </a:pPr>
            <a:r>
              <a:rPr lang="en-US" sz="1600" dirty="0" smtClean="0"/>
              <a:t>2. he can be a </a:t>
            </a:r>
            <a:r>
              <a:rPr lang="en-US" sz="1600" dirty="0" err="1" smtClean="0"/>
              <a:t>promisee</a:t>
            </a:r>
            <a:endParaRPr lang="en-US" sz="1600" dirty="0" smtClean="0"/>
          </a:p>
          <a:p>
            <a:pPr lvl="1" eaLnBrk="1" hangingPunct="1">
              <a:lnSpc>
                <a:spcPct val="80000"/>
              </a:lnSpc>
              <a:buFontTx/>
              <a:buNone/>
            </a:pPr>
            <a:r>
              <a:rPr lang="en-US" sz="1600" dirty="0" smtClean="0"/>
              <a:t>    sale of a house – once entered the </a:t>
            </a:r>
            <a:r>
              <a:rPr lang="en-US" sz="1600" dirty="0" err="1" smtClean="0"/>
              <a:t>promisor</a:t>
            </a:r>
            <a:r>
              <a:rPr lang="en-US" sz="1600" dirty="0" smtClean="0"/>
              <a:t> cannot avoid the contract.</a:t>
            </a:r>
          </a:p>
          <a:p>
            <a:pPr lvl="1" eaLnBrk="1" hangingPunct="1">
              <a:lnSpc>
                <a:spcPct val="80000"/>
              </a:lnSpc>
              <a:buFontTx/>
              <a:buNone/>
            </a:pPr>
            <a:endParaRPr lang="en-US" sz="1600" dirty="0" smtClean="0"/>
          </a:p>
          <a:p>
            <a:pPr lvl="1" eaLnBrk="1" hangingPunct="1">
              <a:lnSpc>
                <a:spcPct val="80000"/>
              </a:lnSpc>
              <a:buFontTx/>
              <a:buNone/>
            </a:pPr>
            <a:r>
              <a:rPr lang="en-US" sz="1600" dirty="0" smtClean="0"/>
              <a:t>3.  he can be a beneficiary (taking benefits but not responsible for loss)</a:t>
            </a:r>
          </a:p>
          <a:p>
            <a:pPr lvl="1" eaLnBrk="1" hangingPunct="1">
              <a:lnSpc>
                <a:spcPct val="80000"/>
              </a:lnSpc>
              <a:buFontTx/>
              <a:buNone/>
            </a:pPr>
            <a:endParaRPr lang="en-US" sz="1600" dirty="0" smtClean="0"/>
          </a:p>
          <a:p>
            <a:pPr lvl="1" eaLnBrk="1" hangingPunct="1">
              <a:lnSpc>
                <a:spcPct val="80000"/>
              </a:lnSpc>
              <a:buFontTx/>
              <a:buNone/>
            </a:pPr>
            <a:r>
              <a:rPr lang="en-US" sz="1600" dirty="0" smtClean="0"/>
              <a:t>4.  ratification:</a:t>
            </a:r>
          </a:p>
          <a:p>
            <a:pPr lvl="1" eaLnBrk="1" hangingPunct="1">
              <a:lnSpc>
                <a:spcPct val="80000"/>
              </a:lnSpc>
              <a:buFontTx/>
              <a:buNone/>
            </a:pPr>
            <a:r>
              <a:rPr lang="en-US" sz="1600" dirty="0" smtClean="0"/>
              <a:t>     consideration under earlier contract- cannot imply when he attains majority age - either fresh contract or continue with the same by ratifying (confirming the old one) it. </a:t>
            </a:r>
          </a:p>
          <a:p>
            <a:pPr lvl="1" eaLnBrk="1" hangingPunct="1">
              <a:lnSpc>
                <a:spcPct val="80000"/>
              </a:lnSpc>
              <a:buFontTx/>
              <a:buNone/>
            </a:pPr>
            <a:endParaRPr lang="en-US" sz="1600" dirty="0" smtClean="0"/>
          </a:p>
          <a:p>
            <a:pPr lvl="1" eaLnBrk="1" hangingPunct="1">
              <a:lnSpc>
                <a:spcPct val="80000"/>
              </a:lnSpc>
              <a:buFontTx/>
              <a:buNone/>
            </a:pPr>
            <a:r>
              <a:rPr lang="en-US" sz="1600" dirty="0" smtClean="0"/>
              <a:t>5. if minor has received benefit – cannot be asked</a:t>
            </a:r>
          </a:p>
          <a:p>
            <a:pPr lvl="1" eaLnBrk="1" hangingPunct="1">
              <a:lnSpc>
                <a:spcPct val="80000"/>
              </a:lnSpc>
              <a:buFontTx/>
              <a:buNone/>
            </a:pPr>
            <a:endParaRPr lang="en-US" sz="1600" dirty="0" smtClean="0"/>
          </a:p>
          <a:p>
            <a:pPr lvl="1" eaLnBrk="1" hangingPunct="1">
              <a:lnSpc>
                <a:spcPct val="80000"/>
              </a:lnSpc>
              <a:buFontTx/>
              <a:buNone/>
            </a:pPr>
            <a:r>
              <a:rPr lang="en-US" sz="1600" dirty="0" smtClean="0"/>
              <a:t>6. he can always plead minority – by misrepresenting his age.</a:t>
            </a:r>
          </a:p>
          <a:p>
            <a:pPr lvl="1" eaLnBrk="1" hangingPunct="1">
              <a:lnSpc>
                <a:spcPct val="80000"/>
              </a:lnSpc>
              <a:buFontTx/>
              <a:buNone/>
            </a:pPr>
            <a:endParaRPr lang="en-US" sz="1600" dirty="0" smtClean="0"/>
          </a:p>
          <a:p>
            <a:pPr lvl="1" eaLnBrk="1" hangingPunct="1">
              <a:lnSpc>
                <a:spcPct val="80000"/>
              </a:lnSpc>
              <a:buFontTx/>
              <a:buNone/>
            </a:pPr>
            <a:r>
              <a:rPr lang="en-US" sz="1600" dirty="0" smtClean="0"/>
              <a:t>7. if the minor is holding the property in specie (actually) – made to restore</a:t>
            </a:r>
          </a:p>
          <a:p>
            <a:pPr lvl="1" eaLnBrk="1" hangingPunct="1">
              <a:lnSpc>
                <a:spcPct val="80000"/>
              </a:lnSpc>
              <a:buFontTx/>
              <a:buNone/>
            </a:pPr>
            <a:r>
              <a:rPr lang="en-US" sz="1600" dirty="0" smtClean="0"/>
              <a:t>	etc</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57200" y="914400"/>
            <a:ext cx="8229600" cy="5211763"/>
          </a:xfrm>
        </p:spPr>
        <p:txBody>
          <a:bodyPr/>
          <a:lstStyle/>
          <a:p>
            <a:pPr eaLnBrk="1" hangingPunct="1">
              <a:lnSpc>
                <a:spcPct val="80000"/>
              </a:lnSpc>
              <a:buFontTx/>
              <a:buNone/>
            </a:pPr>
            <a:r>
              <a:rPr lang="en-US" sz="2400" b="1" dirty="0" smtClean="0"/>
              <a:t>2</a:t>
            </a:r>
            <a:r>
              <a:rPr lang="en-US" sz="2400" b="1" baseline="30000" dirty="0" smtClean="0"/>
              <a:t>ND</a:t>
            </a:r>
            <a:r>
              <a:rPr lang="en-US" sz="2400" b="1" dirty="0" smtClean="0"/>
              <a:t> Category:</a:t>
            </a:r>
          </a:p>
          <a:p>
            <a:pPr eaLnBrk="1" hangingPunct="1">
              <a:lnSpc>
                <a:spcPct val="80000"/>
              </a:lnSpc>
              <a:buFontTx/>
              <a:buNone/>
            </a:pPr>
            <a:r>
              <a:rPr lang="en-US" sz="2400" b="1" dirty="0" smtClean="0"/>
              <a:t>Persons of unsound mind</a:t>
            </a:r>
          </a:p>
          <a:p>
            <a:pPr eaLnBrk="1" hangingPunct="1">
              <a:lnSpc>
                <a:spcPct val="80000"/>
              </a:lnSpc>
            </a:pPr>
            <a:endParaRPr lang="en-US" sz="2400" dirty="0" smtClean="0"/>
          </a:p>
          <a:p>
            <a:pPr eaLnBrk="1" hangingPunct="1">
              <a:lnSpc>
                <a:spcPct val="80000"/>
              </a:lnSpc>
            </a:pPr>
            <a:r>
              <a:rPr lang="en-US" sz="2400" dirty="0" smtClean="0"/>
              <a:t>Sec 12 says</a:t>
            </a:r>
          </a:p>
          <a:p>
            <a:pPr lvl="1" eaLnBrk="1" hangingPunct="1">
              <a:lnSpc>
                <a:spcPct val="80000"/>
              </a:lnSpc>
            </a:pPr>
            <a:r>
              <a:rPr lang="en-US" sz="2000" dirty="0" smtClean="0"/>
              <a:t>For the purpose of making a contract if at the time when he makes it he is capable of understanding it and of forming a rational judgment as to its effect upon his interests.</a:t>
            </a:r>
          </a:p>
          <a:p>
            <a:pPr lvl="1" eaLnBrk="1" hangingPunct="1">
              <a:lnSpc>
                <a:spcPct val="80000"/>
              </a:lnSpc>
            </a:pPr>
            <a:r>
              <a:rPr lang="en-US" sz="2000" dirty="0" smtClean="0"/>
              <a:t>Usually sound mind, occasionally unsound – yes</a:t>
            </a:r>
          </a:p>
          <a:p>
            <a:pPr lvl="1" eaLnBrk="1" hangingPunct="1">
              <a:lnSpc>
                <a:spcPct val="80000"/>
              </a:lnSpc>
            </a:pPr>
            <a:r>
              <a:rPr lang="en-US" sz="2000" dirty="0" smtClean="0"/>
              <a:t>When drunk cannot understand – no</a:t>
            </a:r>
          </a:p>
          <a:p>
            <a:pPr lvl="1" eaLnBrk="1" hangingPunct="1">
              <a:lnSpc>
                <a:spcPct val="80000"/>
              </a:lnSpc>
            </a:pPr>
            <a:r>
              <a:rPr lang="en-US" sz="2000" dirty="0" smtClean="0"/>
              <a:t>Sound or unsound mind – court decides</a:t>
            </a:r>
          </a:p>
          <a:p>
            <a:pPr lvl="1" eaLnBrk="1" hangingPunct="1">
              <a:lnSpc>
                <a:spcPct val="80000"/>
              </a:lnSpc>
            </a:pPr>
            <a:r>
              <a:rPr lang="en-US" sz="2000" dirty="0" smtClean="0"/>
              <a:t>Agreements with unsound mind persons – void</a:t>
            </a:r>
          </a:p>
          <a:p>
            <a:pPr lvl="1" eaLnBrk="1" hangingPunct="1">
              <a:lnSpc>
                <a:spcPct val="80000"/>
              </a:lnSpc>
              <a:buFontTx/>
              <a:buNone/>
            </a:pPr>
            <a:endParaRPr lang="en-US" sz="2000" dirty="0" smtClean="0"/>
          </a:p>
          <a:p>
            <a:pPr lvl="1" eaLnBrk="1" hangingPunct="1">
              <a:lnSpc>
                <a:spcPct val="80000"/>
              </a:lnSpc>
              <a:buFontTx/>
              <a:buNone/>
            </a:pPr>
            <a:r>
              <a:rPr lang="en-US" sz="2000" dirty="0" smtClean="0"/>
              <a:t>Lunatics - mentally deranged due to some mental strain its periodical</a:t>
            </a:r>
          </a:p>
          <a:p>
            <a:pPr lvl="1" eaLnBrk="1" hangingPunct="1">
              <a:lnSpc>
                <a:spcPct val="80000"/>
              </a:lnSpc>
              <a:buFontTx/>
              <a:buNone/>
            </a:pPr>
            <a:r>
              <a:rPr lang="en-US" sz="2000" dirty="0" smtClean="0"/>
              <a:t>Idiots - completely lost his mental powers – void</a:t>
            </a:r>
          </a:p>
          <a:p>
            <a:pPr lvl="1" eaLnBrk="1" hangingPunct="1">
              <a:lnSpc>
                <a:spcPct val="80000"/>
              </a:lnSpc>
              <a:buFontTx/>
              <a:buNone/>
            </a:pPr>
            <a:r>
              <a:rPr lang="en-US" sz="2000" dirty="0" smtClean="0"/>
              <a:t>Drunken - position is similar to lunatic</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457200" y="914400"/>
            <a:ext cx="8229600" cy="5791200"/>
          </a:xfrm>
        </p:spPr>
        <p:txBody>
          <a:bodyPr/>
          <a:lstStyle/>
          <a:p>
            <a:pPr eaLnBrk="1" hangingPunct="1">
              <a:lnSpc>
                <a:spcPct val="80000"/>
              </a:lnSpc>
              <a:buFontTx/>
              <a:buNone/>
            </a:pPr>
            <a:r>
              <a:rPr lang="en-US" sz="2000" b="1" dirty="0" smtClean="0"/>
              <a:t>3</a:t>
            </a:r>
            <a:r>
              <a:rPr lang="en-US" sz="2000" b="1" baseline="30000" dirty="0" smtClean="0"/>
              <a:t>rd</a:t>
            </a:r>
            <a:r>
              <a:rPr lang="en-US" sz="2000" b="1" dirty="0" smtClean="0"/>
              <a:t> category: </a:t>
            </a:r>
          </a:p>
          <a:p>
            <a:pPr eaLnBrk="1" hangingPunct="1">
              <a:lnSpc>
                <a:spcPct val="80000"/>
              </a:lnSpc>
              <a:buFontTx/>
              <a:buNone/>
            </a:pPr>
            <a:r>
              <a:rPr lang="en-US" sz="2000" b="1" dirty="0" smtClean="0"/>
              <a:t>Other persons</a:t>
            </a:r>
          </a:p>
          <a:p>
            <a:pPr eaLnBrk="1" hangingPunct="1">
              <a:lnSpc>
                <a:spcPct val="80000"/>
              </a:lnSpc>
              <a:buFontTx/>
              <a:buNone/>
            </a:pPr>
            <a:r>
              <a:rPr lang="en-US" sz="1800" u="sng" dirty="0" smtClean="0"/>
              <a:t>Alien enemies: </a:t>
            </a:r>
          </a:p>
          <a:p>
            <a:pPr lvl="1" eaLnBrk="1" hangingPunct="1">
              <a:lnSpc>
                <a:spcPct val="80000"/>
              </a:lnSpc>
            </a:pPr>
            <a:r>
              <a:rPr lang="en-US" sz="1800" dirty="0" smtClean="0"/>
              <a:t>During war cannot enter</a:t>
            </a:r>
          </a:p>
          <a:p>
            <a:pPr lvl="1" eaLnBrk="1" hangingPunct="1">
              <a:lnSpc>
                <a:spcPct val="80000"/>
              </a:lnSpc>
            </a:pPr>
            <a:r>
              <a:rPr lang="en-US" sz="1800" dirty="0" smtClean="0"/>
              <a:t>Contracts made before war</a:t>
            </a:r>
          </a:p>
          <a:p>
            <a:pPr lvl="2" eaLnBrk="1" hangingPunct="1">
              <a:lnSpc>
                <a:spcPct val="80000"/>
              </a:lnSpc>
            </a:pPr>
            <a:r>
              <a:rPr lang="en-US" sz="1800" dirty="0" smtClean="0"/>
              <a:t>Either suspended or dissolved</a:t>
            </a:r>
          </a:p>
          <a:p>
            <a:pPr lvl="2" eaLnBrk="1" hangingPunct="1">
              <a:lnSpc>
                <a:spcPct val="80000"/>
              </a:lnSpc>
              <a:buFontTx/>
              <a:buNone/>
            </a:pPr>
            <a:endParaRPr lang="en-US" sz="1800" dirty="0" smtClean="0"/>
          </a:p>
          <a:p>
            <a:pPr lvl="2" eaLnBrk="1" hangingPunct="1">
              <a:lnSpc>
                <a:spcPct val="80000"/>
              </a:lnSpc>
              <a:buFontTx/>
              <a:buNone/>
            </a:pPr>
            <a:r>
              <a:rPr lang="en-US" sz="1800" dirty="0" smtClean="0"/>
              <a:t>In case of ambassadors - take permission from central govt.</a:t>
            </a:r>
          </a:p>
          <a:p>
            <a:pPr lvl="2" eaLnBrk="1" hangingPunct="1">
              <a:lnSpc>
                <a:spcPct val="80000"/>
              </a:lnSpc>
              <a:buFontTx/>
              <a:buNone/>
            </a:pPr>
            <a:r>
              <a:rPr lang="en-US" sz="1800" dirty="0" smtClean="0"/>
              <a:t>	</a:t>
            </a:r>
          </a:p>
          <a:p>
            <a:pPr lvl="2" eaLnBrk="1" hangingPunct="1">
              <a:lnSpc>
                <a:spcPct val="80000"/>
              </a:lnSpc>
            </a:pPr>
            <a:r>
              <a:rPr lang="en-US" sz="1800" dirty="0" smtClean="0"/>
              <a:t>Corporations cannot enter into contract of a personal nature </a:t>
            </a:r>
          </a:p>
          <a:p>
            <a:pPr lvl="2" eaLnBrk="1" hangingPunct="1">
              <a:lnSpc>
                <a:spcPct val="80000"/>
              </a:lnSpc>
            </a:pPr>
            <a:r>
              <a:rPr lang="en-US" sz="1800" dirty="0" smtClean="0"/>
              <a:t>A contract of personal nature or those involving personal skills is such that it needs to be performed by the </a:t>
            </a:r>
            <a:r>
              <a:rPr lang="en-US" sz="1800" dirty="0" err="1" smtClean="0"/>
              <a:t>promisor</a:t>
            </a:r>
            <a:r>
              <a:rPr lang="en-US" sz="1800" dirty="0" smtClean="0"/>
              <a:t> himself and, therefore, is not assignable. </a:t>
            </a:r>
          </a:p>
          <a:p>
            <a:pPr lvl="2" eaLnBrk="1" hangingPunct="1">
              <a:lnSpc>
                <a:spcPct val="80000"/>
              </a:lnSpc>
            </a:pPr>
            <a:r>
              <a:rPr lang="en-US" sz="1800" dirty="0" smtClean="0"/>
              <a:t>As contractual capacity is regulated by terms in MOA. – void if</a:t>
            </a:r>
          </a:p>
          <a:p>
            <a:pPr lvl="2" eaLnBrk="1" hangingPunct="1">
              <a:lnSpc>
                <a:spcPct val="80000"/>
              </a:lnSpc>
              <a:buFontTx/>
              <a:buNone/>
            </a:pPr>
            <a:endParaRPr lang="en-US" sz="1800"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457200" y="228600"/>
            <a:ext cx="8229600" cy="6629400"/>
          </a:xfrm>
        </p:spPr>
        <p:txBody>
          <a:bodyPr/>
          <a:lstStyle/>
          <a:p>
            <a:pPr lvl="2" eaLnBrk="1" hangingPunct="1">
              <a:buFontTx/>
              <a:buNone/>
            </a:pPr>
            <a:r>
              <a:rPr lang="en-US" u="sng" smtClean="0"/>
              <a:t>Insolvents</a:t>
            </a:r>
            <a:r>
              <a:rPr lang="en-US" smtClean="0"/>
              <a:t>- only the official assignee can enter, be sued and sue.</a:t>
            </a:r>
          </a:p>
          <a:p>
            <a:pPr lvl="2" eaLnBrk="1" hangingPunct="1">
              <a:buFontTx/>
              <a:buNone/>
            </a:pPr>
            <a:endParaRPr lang="en-US" u="sng" smtClean="0"/>
          </a:p>
          <a:p>
            <a:pPr lvl="2" eaLnBrk="1" hangingPunct="1">
              <a:buFontTx/>
              <a:buNone/>
            </a:pPr>
            <a:r>
              <a:rPr lang="en-US" u="sng" smtClean="0"/>
              <a:t>Parda-na-shin woman</a:t>
            </a:r>
          </a:p>
          <a:p>
            <a:pPr lvl="2" eaLnBrk="1" hangingPunct="1">
              <a:buFontTx/>
              <a:buNone/>
            </a:pPr>
            <a:endParaRPr lang="en-US" smtClean="0"/>
          </a:p>
          <a:p>
            <a:pPr lvl="2" eaLnBrk="1" hangingPunct="1">
              <a:buFontTx/>
              <a:buNone/>
            </a:pPr>
            <a:r>
              <a:rPr lang="en-US" u="sng" smtClean="0"/>
              <a:t>Convicts</a:t>
            </a:r>
            <a:r>
              <a:rPr lang="en-US" smtClean="0"/>
              <a:t>- while undergoing imprisonment cannot. But can when under a license called TOL</a:t>
            </a:r>
          </a:p>
          <a:p>
            <a:pPr lvl="2" eaLnBrk="1" hangingPunct="1">
              <a:buFontTx/>
              <a:buNone/>
            </a:pPr>
            <a:r>
              <a:rPr lang="en-US" b="1" smtClean="0"/>
              <a:t>Tickets of Leave</a:t>
            </a:r>
            <a:r>
              <a:rPr lang="en-US" smtClean="0"/>
              <a:t/>
            </a:r>
            <a:br>
              <a:rPr lang="en-US" smtClean="0"/>
            </a:br>
            <a:r>
              <a:rPr lang="en-US" sz="2000" smtClean="0"/>
              <a:t>A Ticket of Leave (TOL) is a document given to convicts when granting them freedom to work and live within a given district of the colony before their sentence expired or they were pardoned. TOL convicts could hire themselves out or be self-employed. They could also acquire property. Attendance was compulsory, as was appearing before a Magistrate when required. Permission was needed before moving to another district and 'passports' were issued to those convicts whose work required regular travel between districts.</a:t>
            </a:r>
          </a:p>
          <a:p>
            <a:pPr lvl="2" eaLnBrk="1" hangingPunct="1">
              <a:buFontTx/>
              <a:buNone/>
            </a:pP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0"/>
            <a:ext cx="8229600" cy="685800"/>
          </a:xfrm>
        </p:spPr>
        <p:txBody>
          <a:bodyPr>
            <a:normAutofit fontScale="90000"/>
          </a:bodyPr>
          <a:lstStyle/>
          <a:p>
            <a:pPr eaLnBrk="1" hangingPunct="1"/>
            <a:r>
              <a:rPr lang="en-US" sz="4000" b="1" dirty="0" smtClean="0">
                <a:solidFill>
                  <a:srgbClr val="006600"/>
                </a:solidFill>
              </a:rPr>
              <a:t>FREE CONSENT</a:t>
            </a:r>
          </a:p>
        </p:txBody>
      </p:sp>
      <p:sp>
        <p:nvSpPr>
          <p:cNvPr id="59395" name="Rectangle 3"/>
          <p:cNvSpPr>
            <a:spLocks noGrp="1" noChangeArrowheads="1"/>
          </p:cNvSpPr>
          <p:nvPr>
            <p:ph type="body" idx="1"/>
          </p:nvPr>
        </p:nvSpPr>
        <p:spPr>
          <a:xfrm>
            <a:off x="457200" y="838200"/>
            <a:ext cx="8229600" cy="5715000"/>
          </a:xfrm>
        </p:spPr>
        <p:txBody>
          <a:bodyPr/>
          <a:lstStyle/>
          <a:p>
            <a:pPr eaLnBrk="1" hangingPunct="1">
              <a:lnSpc>
                <a:spcPct val="90000"/>
              </a:lnSpc>
            </a:pPr>
            <a:r>
              <a:rPr lang="en-US" sz="2400" dirty="0" smtClean="0"/>
              <a:t>The contract is the agreement between two or more persons. </a:t>
            </a:r>
          </a:p>
          <a:p>
            <a:pPr eaLnBrk="1" hangingPunct="1">
              <a:lnSpc>
                <a:spcPct val="90000"/>
              </a:lnSpc>
            </a:pPr>
            <a:r>
              <a:rPr lang="en-US" sz="2400" dirty="0" smtClean="0"/>
              <a:t>So there must be meeting of minds in similar manner &amp; the meeting must be voluntary.</a:t>
            </a:r>
          </a:p>
          <a:p>
            <a:pPr eaLnBrk="1" hangingPunct="1">
              <a:lnSpc>
                <a:spcPct val="90000"/>
              </a:lnSpc>
            </a:pPr>
            <a:r>
              <a:rPr lang="en-US" sz="2400" dirty="0" smtClean="0"/>
              <a:t> It must be free from any compulsion or pressure. </a:t>
            </a:r>
          </a:p>
          <a:p>
            <a:pPr eaLnBrk="1" hangingPunct="1">
              <a:lnSpc>
                <a:spcPct val="90000"/>
              </a:lnSpc>
            </a:pPr>
            <a:r>
              <a:rPr lang="en-US" sz="2400" dirty="0" smtClean="0"/>
              <a:t>A contract without free consent </a:t>
            </a:r>
            <a:r>
              <a:rPr lang="en-US" sz="2400" dirty="0" smtClean="0">
                <a:solidFill>
                  <a:srgbClr val="FF0000"/>
                </a:solidFill>
              </a:rPr>
              <a:t>is not proper, </a:t>
            </a:r>
            <a:r>
              <a:rPr lang="en-US" sz="2400" dirty="0" smtClean="0">
                <a:solidFill>
                  <a:srgbClr val="00B0F0"/>
                </a:solidFill>
              </a:rPr>
              <a:t>but is valid until proved of the inconsistency in the court.</a:t>
            </a:r>
          </a:p>
          <a:p>
            <a:pPr eaLnBrk="1" hangingPunct="1">
              <a:lnSpc>
                <a:spcPct val="90000"/>
              </a:lnSpc>
            </a:pPr>
            <a:r>
              <a:rPr lang="en-US" sz="2400" dirty="0" smtClean="0"/>
              <a:t>Section 13 of the Indian Contract Act, 1872 says that when two or more persons agree upon the same thing in the same sense, there is consent. </a:t>
            </a:r>
          </a:p>
          <a:p>
            <a:pPr lvl="1" eaLnBrk="1" hangingPunct="1">
              <a:lnSpc>
                <a:spcPct val="90000"/>
              </a:lnSpc>
            </a:pPr>
            <a:r>
              <a:rPr lang="en-US" sz="2000" dirty="0" smtClean="0"/>
              <a:t>Consent can be express and implied. </a:t>
            </a:r>
          </a:p>
          <a:p>
            <a:pPr lvl="1" eaLnBrk="1" hangingPunct="1">
              <a:lnSpc>
                <a:spcPct val="90000"/>
              </a:lnSpc>
            </a:pPr>
            <a:r>
              <a:rPr lang="en-US" sz="2000" dirty="0" smtClean="0"/>
              <a:t>Section 14 of the Act goes on saying what is free consent. </a:t>
            </a:r>
          </a:p>
          <a:p>
            <a:pPr lvl="1" eaLnBrk="1" hangingPunct="1">
              <a:lnSpc>
                <a:spcPct val="90000"/>
              </a:lnSpc>
            </a:pPr>
            <a:r>
              <a:rPr lang="en-US" sz="2000" dirty="0" smtClean="0"/>
              <a:t>There are different elements the presence of which will compel someone to enter into a contract. </a:t>
            </a:r>
          </a:p>
          <a:p>
            <a:pPr lvl="1" eaLnBrk="1" hangingPunct="1">
              <a:lnSpc>
                <a:spcPct val="90000"/>
              </a:lnSpc>
            </a:pPr>
            <a:r>
              <a:rPr lang="en-US" sz="2000" dirty="0" smtClean="0"/>
              <a:t>So if those elements are present the contract is not formed by free consent </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 If the following acts take place</a:t>
            </a:r>
          </a:p>
        </p:txBody>
      </p:sp>
      <p:sp>
        <p:nvSpPr>
          <p:cNvPr id="3" name="Content Placeholder 2"/>
          <p:cNvSpPr>
            <a:spLocks noGrp="1"/>
          </p:cNvSpPr>
          <p:nvPr>
            <p:ph idx="1"/>
          </p:nvPr>
        </p:nvSpPr>
        <p:spPr/>
        <p:txBody>
          <a:bodyPr>
            <a:normAutofit lnSpcReduction="10000"/>
          </a:bodyPr>
          <a:lstStyle/>
          <a:p>
            <a:pPr>
              <a:buFontTx/>
              <a:buNone/>
              <a:defRPr/>
            </a:pPr>
            <a:r>
              <a:rPr lang="en-US" dirty="0" smtClean="0"/>
              <a:t>Like –</a:t>
            </a:r>
          </a:p>
          <a:p>
            <a:pPr marL="514350" indent="-514350">
              <a:buFontTx/>
              <a:buAutoNum type="arabicPeriod"/>
              <a:defRPr/>
            </a:pPr>
            <a:r>
              <a:rPr lang="en-US" dirty="0" smtClean="0"/>
              <a:t>Coercion</a:t>
            </a:r>
          </a:p>
          <a:p>
            <a:pPr marL="514350" indent="-514350">
              <a:buFontTx/>
              <a:buAutoNum type="arabicPeriod"/>
              <a:defRPr/>
            </a:pPr>
            <a:r>
              <a:rPr lang="en-US" dirty="0" smtClean="0"/>
              <a:t>Undue influence</a:t>
            </a:r>
          </a:p>
          <a:p>
            <a:pPr marL="514350" indent="-514350">
              <a:buFontTx/>
              <a:buAutoNum type="arabicPeriod"/>
              <a:defRPr/>
            </a:pPr>
            <a:r>
              <a:rPr lang="en-US" dirty="0" smtClean="0"/>
              <a:t>Fraud</a:t>
            </a:r>
          </a:p>
          <a:p>
            <a:pPr marL="514350" indent="-514350">
              <a:buFontTx/>
              <a:buAutoNum type="arabicPeriod"/>
              <a:defRPr/>
            </a:pPr>
            <a:r>
              <a:rPr lang="en-US" dirty="0" smtClean="0"/>
              <a:t>Misrepresentation</a:t>
            </a:r>
          </a:p>
          <a:p>
            <a:pPr marL="514350" indent="-514350">
              <a:buFontTx/>
              <a:buAutoNum type="arabicPeriod"/>
              <a:defRPr/>
            </a:pPr>
            <a:r>
              <a:rPr lang="en-US" dirty="0" smtClean="0"/>
              <a:t>Mistake</a:t>
            </a:r>
          </a:p>
          <a:p>
            <a:pPr marL="514350" indent="-514350">
              <a:buFontTx/>
              <a:buNone/>
              <a:defRPr/>
            </a:pPr>
            <a:endParaRPr lang="en-US" dirty="0" smtClean="0"/>
          </a:p>
          <a:p>
            <a:pPr marL="514350" indent="-514350">
              <a:buFontTx/>
              <a:buNone/>
              <a:defRPr/>
            </a:pPr>
            <a:r>
              <a:rPr lang="en-US" dirty="0" smtClean="0"/>
              <a:t>Then such contracts are voidable.</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457200" y="228600"/>
            <a:ext cx="8229600" cy="6324600"/>
          </a:xfrm>
        </p:spPr>
        <p:txBody>
          <a:bodyPr/>
          <a:lstStyle/>
          <a:p>
            <a:pPr eaLnBrk="1" hangingPunct="1">
              <a:lnSpc>
                <a:spcPct val="90000"/>
              </a:lnSpc>
              <a:buFontTx/>
              <a:buNone/>
            </a:pPr>
            <a:r>
              <a:rPr lang="en-US" sz="2400" smtClean="0"/>
              <a:t>Coersion:</a:t>
            </a:r>
          </a:p>
          <a:p>
            <a:pPr eaLnBrk="1" hangingPunct="1">
              <a:lnSpc>
                <a:spcPct val="90000"/>
              </a:lnSpc>
              <a:buFontTx/>
              <a:buNone/>
            </a:pPr>
            <a:r>
              <a:rPr lang="en-US" sz="2400" smtClean="0"/>
              <a:t>In order to cause any person to enter into any contract, one person commits or threatens to commit an illegal act as defined in Indian Penal Code or unlawfully detains any property connected with the other person or threatens to do so.</a:t>
            </a:r>
          </a:p>
          <a:p>
            <a:pPr eaLnBrk="1" hangingPunct="1">
              <a:lnSpc>
                <a:spcPct val="90000"/>
              </a:lnSpc>
              <a:buFontTx/>
              <a:buNone/>
            </a:pPr>
            <a:endParaRPr lang="en-US" sz="2400" smtClean="0"/>
          </a:p>
          <a:p>
            <a:pPr eaLnBrk="1" hangingPunct="1">
              <a:lnSpc>
                <a:spcPct val="90000"/>
              </a:lnSpc>
              <a:buFontTx/>
              <a:buNone/>
            </a:pPr>
            <a:r>
              <a:rPr lang="en-US" sz="2400" smtClean="0"/>
              <a:t>Ex:</a:t>
            </a:r>
          </a:p>
          <a:p>
            <a:pPr eaLnBrk="1" hangingPunct="1">
              <a:lnSpc>
                <a:spcPct val="90000"/>
              </a:lnSpc>
            </a:pPr>
            <a:r>
              <a:rPr lang="en-US" sz="2400" smtClean="0"/>
              <a:t>A, on board an English ship on the high seas, causes B to enter into an agreement by an act amounting to criminal intimidation (threat) under the Indian Penal Code. (45 of 1860.) A afterwards sues B for breach of contract at Calcutta.</a:t>
            </a:r>
          </a:p>
          <a:p>
            <a:pPr eaLnBrk="1" hangingPunct="1">
              <a:lnSpc>
                <a:spcPct val="90000"/>
              </a:lnSpc>
            </a:pPr>
            <a:r>
              <a:rPr lang="en-US" sz="2400" smtClean="0"/>
              <a:t>A has employed coercion, although his act is not an offence by the law of England, and although section 506 of the Indian Penal Code was not in force at the time when or place where the act was done.(45 of 1860.)</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457200" y="228600"/>
            <a:ext cx="8229600" cy="6324600"/>
          </a:xfrm>
        </p:spPr>
        <p:txBody>
          <a:bodyPr/>
          <a:lstStyle/>
          <a:p>
            <a:pPr eaLnBrk="1" hangingPunct="1">
              <a:lnSpc>
                <a:spcPct val="80000"/>
              </a:lnSpc>
              <a:buFontTx/>
              <a:buNone/>
            </a:pPr>
            <a:r>
              <a:rPr lang="en-US" sz="2000" smtClean="0"/>
              <a:t>UNDUE INFLUENCE:</a:t>
            </a:r>
          </a:p>
          <a:p>
            <a:pPr eaLnBrk="1" hangingPunct="1">
              <a:lnSpc>
                <a:spcPct val="80000"/>
              </a:lnSpc>
              <a:buFontTx/>
              <a:buNone/>
            </a:pPr>
            <a:endParaRPr lang="en-US" sz="2000" smtClean="0"/>
          </a:p>
          <a:p>
            <a:pPr eaLnBrk="1" hangingPunct="1">
              <a:lnSpc>
                <a:spcPct val="80000"/>
              </a:lnSpc>
            </a:pPr>
            <a:r>
              <a:rPr lang="en-US" sz="2000" smtClean="0"/>
              <a:t>When a person in a position to dominate the will of other uses this position to obtain an unfair advantage over another in a contract </a:t>
            </a:r>
          </a:p>
          <a:p>
            <a:pPr eaLnBrk="1" hangingPunct="1">
              <a:lnSpc>
                <a:spcPct val="80000"/>
              </a:lnSpc>
              <a:buFontTx/>
              <a:buNone/>
            </a:pPr>
            <a:endParaRPr lang="en-US" sz="2000" smtClean="0"/>
          </a:p>
          <a:p>
            <a:pPr eaLnBrk="1" hangingPunct="1">
              <a:lnSpc>
                <a:spcPct val="80000"/>
              </a:lnSpc>
              <a:buFontTx/>
              <a:buNone/>
            </a:pPr>
            <a:r>
              <a:rPr lang="en-US" sz="2000" smtClean="0"/>
              <a:t>Ex:</a:t>
            </a:r>
          </a:p>
          <a:p>
            <a:pPr eaLnBrk="1" hangingPunct="1">
              <a:lnSpc>
                <a:spcPct val="80000"/>
              </a:lnSpc>
            </a:pPr>
            <a:r>
              <a:rPr lang="en-US" sz="2000" b="1" smtClean="0"/>
              <a:t>A having advanced money to his son, B during his minority, upon B's coming of age obtains, by misuse of parental influence, a bond from B for a greater amount than the sum due in respect of the advance. A employs undue influence.</a:t>
            </a:r>
          </a:p>
          <a:p>
            <a:pPr eaLnBrk="1" hangingPunct="1">
              <a:lnSpc>
                <a:spcPct val="80000"/>
              </a:lnSpc>
            </a:pPr>
            <a:endParaRPr lang="en-US" sz="2000" b="1" smtClean="0"/>
          </a:p>
          <a:p>
            <a:pPr eaLnBrk="1" hangingPunct="1">
              <a:lnSpc>
                <a:spcPct val="80000"/>
              </a:lnSpc>
            </a:pPr>
            <a:r>
              <a:rPr lang="en-US" sz="2000" b="1" smtClean="0"/>
              <a:t>A, a man enfeebled by disease or age, is induced, by B's influence over him as his medical attendant, to agree to pay B an unreasonable sum for his professional services. B employs undue influence</a:t>
            </a:r>
          </a:p>
          <a:p>
            <a:pPr eaLnBrk="1" hangingPunct="1">
              <a:lnSpc>
                <a:spcPct val="80000"/>
              </a:lnSpc>
            </a:pPr>
            <a:endParaRPr lang="en-US" sz="2000" b="1" smtClean="0"/>
          </a:p>
          <a:p>
            <a:pPr eaLnBrk="1" hangingPunct="1">
              <a:lnSpc>
                <a:spcPct val="80000"/>
              </a:lnSpc>
            </a:pPr>
            <a:r>
              <a:rPr lang="en-US" sz="2000" b="1" smtClean="0"/>
              <a:t>A applies to a banker for a loan at a time when there is stringency in the money market. The banker declines to make the loan except at an unusually high rate of interest. A accepts the loan on these terms. This is a transaction in the ordinary course of business, and the contract is not induced by undue influence</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228600" y="228600"/>
            <a:ext cx="8686800" cy="6400800"/>
          </a:xfrm>
        </p:spPr>
        <p:txBody>
          <a:bodyPr/>
          <a:lstStyle/>
          <a:p>
            <a:pPr eaLnBrk="1" hangingPunct="1">
              <a:buFontTx/>
              <a:buNone/>
            </a:pPr>
            <a:r>
              <a:rPr lang="en-US" sz="2800" smtClean="0"/>
              <a:t>FRAUD:</a:t>
            </a:r>
          </a:p>
          <a:p>
            <a:pPr eaLnBrk="1" hangingPunct="1">
              <a:buFontTx/>
              <a:buNone/>
            </a:pPr>
            <a:r>
              <a:rPr lang="en-US" sz="2800" smtClean="0"/>
              <a:t>Every act, promise, omission intended to deceive forms fraud </a:t>
            </a:r>
          </a:p>
          <a:p>
            <a:pPr eaLnBrk="1" hangingPunct="1">
              <a:buFontTx/>
              <a:buNone/>
            </a:pPr>
            <a:endParaRPr lang="en-US" sz="2800" smtClean="0"/>
          </a:p>
          <a:p>
            <a:pPr eaLnBrk="1" hangingPunct="1">
              <a:buFontTx/>
              <a:buNone/>
            </a:pPr>
            <a:r>
              <a:rPr lang="en-US" sz="2800" smtClean="0"/>
              <a:t>Ex:</a:t>
            </a:r>
          </a:p>
          <a:p>
            <a:pPr eaLnBrk="1" hangingPunct="1"/>
            <a:r>
              <a:rPr lang="en-US" sz="2800" smtClean="0"/>
              <a:t>A sells, by auction, to B, a horse which A knows to be unsound. A says nothing to B about the horse's unsoundness. This is not fraud in A</a:t>
            </a:r>
          </a:p>
          <a:p>
            <a:pPr eaLnBrk="1" hangingPunct="1">
              <a:buFontTx/>
              <a:buNone/>
            </a:pPr>
            <a:endParaRPr lang="en-US" sz="2800" smtClean="0"/>
          </a:p>
          <a:p>
            <a:pPr eaLnBrk="1" hangingPunct="1"/>
            <a:r>
              <a:rPr lang="en-US" sz="2800" smtClean="0"/>
              <a:t>But if B says to A - "If you do not deny it, I shall assume that the horse is sound." A says nothing. Here, A's silence is equivalent to speech and amounts to fraud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6891</Words>
  <Application>Microsoft Office PowerPoint</Application>
  <PresentationFormat>On-screen Show (4:3)</PresentationFormat>
  <Paragraphs>1054</Paragraphs>
  <Slides>127</Slides>
  <Notes>1</Notes>
  <HiddenSlides>0</HiddenSlides>
  <MMClips>0</MMClips>
  <ScaleCrop>false</ScaleCrop>
  <HeadingPairs>
    <vt:vector size="4" baseType="variant">
      <vt:variant>
        <vt:lpstr>Theme</vt:lpstr>
      </vt:variant>
      <vt:variant>
        <vt:i4>1</vt:i4>
      </vt:variant>
      <vt:variant>
        <vt:lpstr>Slide Titles</vt:lpstr>
      </vt:variant>
      <vt:variant>
        <vt:i4>127</vt:i4>
      </vt:variant>
    </vt:vector>
  </HeadingPairs>
  <TitlesOfParts>
    <vt:vector size="128" baseType="lpstr">
      <vt:lpstr>Office Theme</vt:lpstr>
      <vt:lpstr>Slide 1</vt:lpstr>
      <vt:lpstr>Slide 2</vt:lpstr>
      <vt:lpstr>Unit – 1 </vt:lpstr>
      <vt:lpstr>Introduction </vt:lpstr>
      <vt:lpstr>WHAT IS LAW? </vt:lpstr>
      <vt:lpstr>Concept of Law</vt:lpstr>
      <vt:lpstr>Legal Environment Significance</vt:lpstr>
      <vt:lpstr>Growth and Development of Judicial System in India</vt:lpstr>
      <vt:lpstr>Slide 9</vt:lpstr>
      <vt:lpstr>Slide 10</vt:lpstr>
      <vt:lpstr>Slide 11</vt:lpstr>
      <vt:lpstr>Slide 12</vt:lpstr>
      <vt:lpstr> History and development  of mercantile law in India  </vt:lpstr>
      <vt:lpstr>Slide 14</vt:lpstr>
      <vt:lpstr>Slide 15</vt:lpstr>
      <vt:lpstr>Slide 16</vt:lpstr>
      <vt:lpstr>The Contract Law</vt:lpstr>
      <vt:lpstr>Slide 18</vt:lpstr>
      <vt:lpstr>Understanding the Contract law</vt:lpstr>
      <vt:lpstr>Slide 20</vt:lpstr>
      <vt:lpstr>Scope of the Indian Contract Act</vt:lpstr>
      <vt:lpstr>Slide 22</vt:lpstr>
      <vt:lpstr>Slide 23</vt:lpstr>
      <vt:lpstr>Understanding  Jus in Rem – Jus in Personam</vt:lpstr>
      <vt:lpstr>SOURCES</vt:lpstr>
      <vt:lpstr>Slide 26</vt:lpstr>
      <vt:lpstr>Slide 27</vt:lpstr>
      <vt:lpstr>Some interesting facts on Judicial decisions</vt:lpstr>
      <vt:lpstr>Slide 29</vt:lpstr>
      <vt:lpstr>Slide 30</vt:lpstr>
      <vt:lpstr>IT COVERS SPL. PROVISIONS/CONTRACTS</vt:lpstr>
      <vt:lpstr>CLASSIFICATION &amp; STAGES IN FORMATION OF CONTRACTS</vt:lpstr>
      <vt:lpstr>Validity</vt:lpstr>
      <vt:lpstr>Slide 34</vt:lpstr>
      <vt:lpstr>FORMATION</vt:lpstr>
      <vt:lpstr>PERFORMANCE</vt:lpstr>
      <vt:lpstr>ESSENTIAL REQUIREMENTS OF A VALID CONTRACT</vt:lpstr>
      <vt:lpstr>Definitions</vt:lpstr>
      <vt:lpstr>WHAT IS ENFORCEABILITY OF AGREEMENT</vt:lpstr>
      <vt:lpstr>Examples for non enforceability of agreement:</vt:lpstr>
      <vt:lpstr>Slide 41</vt:lpstr>
      <vt:lpstr>Objective test of ‘intention’</vt:lpstr>
      <vt:lpstr>Slide 43</vt:lpstr>
      <vt:lpstr>Slide 44</vt:lpstr>
      <vt:lpstr>Obligations that does not give rise to contract</vt:lpstr>
      <vt:lpstr>Torts </vt:lpstr>
      <vt:lpstr>Slide 47</vt:lpstr>
      <vt:lpstr>Rules as to Offer</vt:lpstr>
      <vt:lpstr>Slide 49</vt:lpstr>
      <vt:lpstr>LEGAL RULES AS TO OFFER</vt:lpstr>
      <vt:lpstr>Slide 51</vt:lpstr>
      <vt:lpstr>LEGAL RULES AS TO OFFER contd….</vt:lpstr>
      <vt:lpstr>Slide 53</vt:lpstr>
      <vt:lpstr>Slide 54</vt:lpstr>
      <vt:lpstr>ACCEPTANCE</vt:lpstr>
      <vt:lpstr>Slide 56</vt:lpstr>
      <vt:lpstr>E-contracts</vt:lpstr>
      <vt:lpstr>Slide 58</vt:lpstr>
      <vt:lpstr>Objectives of IT legislation in India</vt:lpstr>
      <vt:lpstr>The Act essentially deals with the following issues:</vt:lpstr>
      <vt:lpstr>Slide 61</vt:lpstr>
      <vt:lpstr> Features of the ITAA are as follows </vt:lpstr>
      <vt:lpstr>The UNCITRAL model law</vt:lpstr>
      <vt:lpstr>Slide 64</vt:lpstr>
      <vt:lpstr>Slide 65</vt:lpstr>
      <vt:lpstr>Formation of offline contracts</vt:lpstr>
      <vt:lpstr>E - Contracting</vt:lpstr>
      <vt:lpstr>They are different for different situations – according to common law</vt:lpstr>
      <vt:lpstr>The Indian Approach on E-Contracts</vt:lpstr>
      <vt:lpstr>The Indian Approach on E Contracts</vt:lpstr>
      <vt:lpstr>The Indian Approach on E Contracts</vt:lpstr>
      <vt:lpstr>The Indian Approach on E Contracts</vt:lpstr>
      <vt:lpstr>Postal rule vs Mail Box Rule</vt:lpstr>
      <vt:lpstr>Slide 74</vt:lpstr>
      <vt:lpstr>Click wrap </vt:lpstr>
      <vt:lpstr>Browse wrap </vt:lpstr>
      <vt:lpstr>Shrink wraps</vt:lpstr>
      <vt:lpstr>Box wrap </vt:lpstr>
      <vt:lpstr>Validity of wrap agreements</vt:lpstr>
      <vt:lpstr>In USA</vt:lpstr>
      <vt:lpstr>Hotmail Corp v Van $ Money Pie</vt:lpstr>
      <vt:lpstr>Hubbert vs Dell Corp.  Specht vs. Netscape</vt:lpstr>
      <vt:lpstr>Civil Wrongs under IT Act</vt:lpstr>
      <vt:lpstr>Slide 84</vt:lpstr>
      <vt:lpstr>DEFINITION OF ‘CONSIDERATION’</vt:lpstr>
      <vt:lpstr>CONSIDERATION</vt:lpstr>
      <vt:lpstr>  </vt:lpstr>
      <vt:lpstr>A CONTRACT WITHOUT CONSIDERATION IS VOID – EXCEPTIONS</vt:lpstr>
      <vt:lpstr>GENERAL RULE OF CONTRACT</vt:lpstr>
      <vt:lpstr>EXCEPTIONS TO GENERAL RULE (PRIVITY TO CONTRACT) – STRANGER TO A CONTRACT</vt:lpstr>
      <vt:lpstr>Capacity of parties</vt:lpstr>
      <vt:lpstr>Slide 92</vt:lpstr>
      <vt:lpstr>Slide 93</vt:lpstr>
      <vt:lpstr>Slide 94</vt:lpstr>
      <vt:lpstr>FREE CONSENT</vt:lpstr>
      <vt:lpstr> If the following acts take place</vt:lpstr>
      <vt:lpstr>Slide 97</vt:lpstr>
      <vt:lpstr>Slide 98</vt:lpstr>
      <vt:lpstr>Slide 99</vt:lpstr>
      <vt:lpstr>Slide 100</vt:lpstr>
      <vt:lpstr>Slide 101</vt:lpstr>
      <vt:lpstr>Examples</vt:lpstr>
      <vt:lpstr>Slide 103</vt:lpstr>
      <vt:lpstr>Legality of object</vt:lpstr>
      <vt:lpstr>Slide 105</vt:lpstr>
      <vt:lpstr>Slide 106</vt:lpstr>
      <vt:lpstr>Marriage Brokerage Contracts</vt:lpstr>
      <vt:lpstr>?</vt:lpstr>
      <vt:lpstr>Answer</vt:lpstr>
      <vt:lpstr>Performance of contract</vt:lpstr>
      <vt:lpstr>Discharge of contract</vt:lpstr>
      <vt:lpstr>Slide 112</vt:lpstr>
      <vt:lpstr>Slide 113</vt:lpstr>
      <vt:lpstr>Slide 114</vt:lpstr>
      <vt:lpstr>Slide 115</vt:lpstr>
      <vt:lpstr>Slide 116</vt:lpstr>
      <vt:lpstr>Slide 117</vt:lpstr>
      <vt:lpstr>Slide 118</vt:lpstr>
      <vt:lpstr>Slide 119</vt:lpstr>
      <vt:lpstr>Remedies for Breach of Contract </vt:lpstr>
      <vt:lpstr>REMEDIES FOR BREACH</vt:lpstr>
      <vt:lpstr>Slide 122</vt:lpstr>
      <vt:lpstr>Slide 123</vt:lpstr>
      <vt:lpstr>Slide 124</vt:lpstr>
      <vt:lpstr>Slide 125</vt:lpstr>
      <vt:lpstr>Slide 126</vt:lpstr>
      <vt:lpstr>Slide 127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VIT-Laptop</dc:creator>
  <cp:lastModifiedBy>VIT-Laptop</cp:lastModifiedBy>
  <cp:revision>23</cp:revision>
  <dcterms:created xsi:type="dcterms:W3CDTF">2006-08-16T00:00:00Z</dcterms:created>
  <dcterms:modified xsi:type="dcterms:W3CDTF">2016-08-01T06:27:46Z</dcterms:modified>
</cp:coreProperties>
</file>