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30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Special Contracts</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Bailment and Pledge (pledge/mortgage/hypothecate – difference):  rights and duties of (bailor and bailee; </a:t>
            </a:r>
            <a:r>
              <a:rPr lang="en-US" dirty="0" err="1" smtClean="0"/>
              <a:t>Pawnor</a:t>
            </a:r>
            <a:r>
              <a:rPr lang="en-US" dirty="0" smtClean="0"/>
              <a:t> and </a:t>
            </a:r>
            <a:r>
              <a:rPr lang="en-US" dirty="0" err="1" smtClean="0"/>
              <a:t>pawnee</a:t>
            </a:r>
            <a:r>
              <a:rPr lang="en-US" dirty="0" smtClean="0"/>
              <a:t>)</a:t>
            </a:r>
          </a:p>
          <a:p>
            <a:r>
              <a:rPr lang="en-US" dirty="0" smtClean="0"/>
              <a:t>Indemnity: rights of the indemnified and commencement of liability – </a:t>
            </a:r>
          </a:p>
          <a:p>
            <a:r>
              <a:rPr lang="en-US" dirty="0" smtClean="0"/>
              <a:t>Guarantee: elements; difference between indemnity and guarantee – </a:t>
            </a:r>
          </a:p>
          <a:p>
            <a:r>
              <a:rPr lang="en-US" dirty="0" smtClean="0"/>
              <a:t>Agency: Principal and Agent their rights and duties, Vicarious Liability, Termination of Agency.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smtClean="0"/>
              <a:t>Termination of bailment</a:t>
            </a:r>
          </a:p>
        </p:txBody>
      </p:sp>
      <p:sp>
        <p:nvSpPr>
          <p:cNvPr id="11267" name="Content Placeholder 2"/>
          <p:cNvSpPr>
            <a:spLocks noGrp="1"/>
          </p:cNvSpPr>
          <p:nvPr>
            <p:ph idx="1"/>
          </p:nvPr>
        </p:nvSpPr>
        <p:spPr>
          <a:xfrm>
            <a:off x="457200" y="1371600"/>
            <a:ext cx="8458200" cy="5486400"/>
          </a:xfrm>
        </p:spPr>
        <p:txBody>
          <a:bodyPr/>
          <a:lstStyle/>
          <a:p>
            <a:pPr marL="514350" indent="-514350" eaLnBrk="1" hangingPunct="1">
              <a:buFontTx/>
              <a:buAutoNum type="arabicPeriod"/>
            </a:pPr>
            <a:r>
              <a:rPr lang="en-US" sz="2400" b="1" smtClean="0"/>
              <a:t>On expiry of the stipulated period – </a:t>
            </a:r>
          </a:p>
          <a:p>
            <a:pPr marL="914400" lvl="1" indent="-514350" eaLnBrk="1" hangingPunct="1">
              <a:buFontTx/>
              <a:buNone/>
            </a:pPr>
            <a:r>
              <a:rPr lang="en-US" sz="2000" smtClean="0">
                <a:solidFill>
                  <a:srgbClr val="00B050"/>
                </a:solidFill>
              </a:rPr>
              <a:t>Ex: X hires a cooler for 6 months from Y. On expiry of 6 months X must return the cooler.</a:t>
            </a:r>
          </a:p>
          <a:p>
            <a:pPr marL="514350" indent="-514350" eaLnBrk="1" hangingPunct="1">
              <a:buFontTx/>
              <a:buAutoNum type="arabicPeriod"/>
            </a:pPr>
            <a:r>
              <a:rPr lang="en-US" sz="2400" b="1" smtClean="0"/>
              <a:t>Accomplishment of the specified purpose – </a:t>
            </a:r>
          </a:p>
          <a:p>
            <a:pPr marL="914400" lvl="1" indent="-514350" eaLnBrk="1" hangingPunct="1">
              <a:buFontTx/>
              <a:buNone/>
            </a:pPr>
            <a:r>
              <a:rPr lang="en-US" sz="2000" smtClean="0">
                <a:solidFill>
                  <a:srgbClr val="00B050"/>
                </a:solidFill>
              </a:rPr>
              <a:t>Ex: A gives his raw gold to be converted to ornaments to B, as soon as the raw gold is converted to ornaments, the bailment terminates</a:t>
            </a:r>
          </a:p>
          <a:p>
            <a:pPr marL="514350" indent="-514350" eaLnBrk="1" hangingPunct="1">
              <a:buFontTx/>
              <a:buAutoNum type="arabicPeriod"/>
            </a:pPr>
            <a:r>
              <a:rPr lang="en-US" sz="2400" b="1" smtClean="0"/>
              <a:t>Bailee acts inconsistent with the conditions of the bailor –</a:t>
            </a:r>
            <a:r>
              <a:rPr lang="en-US" sz="2400" smtClean="0"/>
              <a:t> </a:t>
            </a:r>
          </a:p>
          <a:p>
            <a:pPr marL="914400" lvl="1" indent="-514350" eaLnBrk="1" hangingPunct="1">
              <a:buFontTx/>
              <a:buNone/>
            </a:pPr>
            <a:r>
              <a:rPr lang="en-US" sz="2000" smtClean="0">
                <a:solidFill>
                  <a:srgbClr val="00B050"/>
                </a:solidFill>
              </a:rPr>
              <a:t>Ex: A lets to B for hire, a horse for his own riding. B lends it further to C. A shall have the option to terminate the bailment.</a:t>
            </a:r>
          </a:p>
          <a:p>
            <a:pPr marL="514350" indent="-514350" eaLnBrk="1" hangingPunct="1">
              <a:buFontTx/>
              <a:buAutoNum type="arabicPeriod"/>
            </a:pPr>
            <a:r>
              <a:rPr lang="en-US" sz="2400" b="1" smtClean="0"/>
              <a:t>Termination of gratuitous bailment – </a:t>
            </a:r>
          </a:p>
          <a:p>
            <a:pPr marL="914400" lvl="1" indent="-514350" eaLnBrk="1" hangingPunct="1">
              <a:buFontTx/>
              <a:buNone/>
            </a:pPr>
            <a:r>
              <a:rPr lang="en-US" sz="2000" smtClean="0">
                <a:solidFill>
                  <a:srgbClr val="00B050"/>
                </a:solidFill>
              </a:rPr>
              <a:t>Ex: can be terminated any time, will be terminated in case of death of either parties</a:t>
            </a:r>
          </a:p>
          <a:p>
            <a:pPr marL="514350" indent="-514350" eaLnBrk="1" hangingPunct="1">
              <a:buFontTx/>
              <a:buAutoNum type="arabicPeriod"/>
            </a:pPr>
            <a:endParaRPr lang="en-US" sz="2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57200" y="0"/>
            <a:ext cx="8229600" cy="6858000"/>
          </a:xfrm>
        </p:spPr>
        <p:txBody>
          <a:bodyPr/>
          <a:lstStyle/>
          <a:p>
            <a:pPr lvl="2" eaLnBrk="1" hangingPunct="1">
              <a:lnSpc>
                <a:spcPct val="80000"/>
              </a:lnSpc>
              <a:buFontTx/>
              <a:buNone/>
            </a:pPr>
            <a:endParaRPr lang="en-US" sz="1800" b="1" smtClean="0"/>
          </a:p>
          <a:p>
            <a:pPr algn="ctr" eaLnBrk="1" hangingPunct="1">
              <a:lnSpc>
                <a:spcPct val="80000"/>
              </a:lnSpc>
              <a:buFontTx/>
              <a:buNone/>
            </a:pPr>
            <a:r>
              <a:rPr lang="en-US" sz="4400" b="1" smtClean="0"/>
              <a:t>PLEDGE</a:t>
            </a:r>
          </a:p>
          <a:p>
            <a:pPr eaLnBrk="1" hangingPunct="1">
              <a:lnSpc>
                <a:spcPct val="80000"/>
              </a:lnSpc>
              <a:buFontTx/>
              <a:buNone/>
            </a:pPr>
            <a:endParaRPr lang="en-US" sz="1800" b="1" smtClean="0"/>
          </a:p>
          <a:p>
            <a:pPr eaLnBrk="1" hangingPunct="1">
              <a:lnSpc>
                <a:spcPct val="80000"/>
              </a:lnSpc>
              <a:buFontTx/>
              <a:buNone/>
            </a:pPr>
            <a:endParaRPr lang="en-US" sz="1800" b="1" smtClean="0"/>
          </a:p>
          <a:p>
            <a:pPr algn="ctr" eaLnBrk="1" hangingPunct="1">
              <a:lnSpc>
                <a:spcPct val="80000"/>
              </a:lnSpc>
              <a:buFontTx/>
              <a:buNone/>
            </a:pPr>
            <a:r>
              <a:rPr lang="en-US" b="1" smtClean="0"/>
              <a:t>"Pledge" "pawnor" and "pawnee" </a:t>
            </a:r>
          </a:p>
          <a:p>
            <a:pPr eaLnBrk="1" hangingPunct="1">
              <a:lnSpc>
                <a:spcPct val="80000"/>
              </a:lnSpc>
              <a:buFontTx/>
              <a:buNone/>
            </a:pPr>
            <a:endParaRPr lang="en-US" smtClean="0"/>
          </a:p>
          <a:p>
            <a:pPr eaLnBrk="1" hangingPunct="1">
              <a:lnSpc>
                <a:spcPct val="80000"/>
              </a:lnSpc>
              <a:buFontTx/>
              <a:buNone/>
            </a:pPr>
            <a:r>
              <a:rPr lang="en-US" smtClean="0"/>
              <a:t>	</a:t>
            </a:r>
            <a:r>
              <a:rPr lang="en-US" sz="2400" smtClean="0"/>
              <a:t>The bailment of goods as security for </a:t>
            </a:r>
            <a:r>
              <a:rPr lang="en-US" sz="2400" b="1" u="sng" smtClean="0"/>
              <a:t>payment of a debt / loan</a:t>
            </a:r>
            <a:r>
              <a:rPr lang="en-US" sz="2400" smtClean="0"/>
              <a:t> or performance of a promise is called "pledge". </a:t>
            </a:r>
          </a:p>
          <a:p>
            <a:pPr eaLnBrk="1" hangingPunct="1">
              <a:lnSpc>
                <a:spcPct val="80000"/>
              </a:lnSpc>
              <a:buFontTx/>
              <a:buNone/>
            </a:pPr>
            <a:endParaRPr lang="en-US" sz="2400" smtClean="0"/>
          </a:p>
          <a:p>
            <a:pPr eaLnBrk="1" hangingPunct="1">
              <a:lnSpc>
                <a:spcPct val="80000"/>
              </a:lnSpc>
              <a:buFontTx/>
              <a:buNone/>
            </a:pPr>
            <a:r>
              <a:rPr lang="en-US" sz="2400" smtClean="0"/>
              <a:t>	The person bailing the goods for the purpose of a loan is in this case is called the "pawnor / pledgor". </a:t>
            </a:r>
          </a:p>
          <a:p>
            <a:pPr eaLnBrk="1" hangingPunct="1">
              <a:lnSpc>
                <a:spcPct val="80000"/>
              </a:lnSpc>
              <a:buFontTx/>
              <a:buNone/>
            </a:pPr>
            <a:endParaRPr lang="en-US" sz="2400" smtClean="0"/>
          </a:p>
          <a:p>
            <a:pPr eaLnBrk="1" hangingPunct="1">
              <a:lnSpc>
                <a:spcPct val="80000"/>
              </a:lnSpc>
              <a:buFontTx/>
              <a:buNone/>
            </a:pPr>
            <a:r>
              <a:rPr lang="en-US" sz="2400" smtClean="0"/>
              <a:t>	The person receiving the bailed goods for the purpose of a loan is called the "pawnee/pledgee"</a:t>
            </a:r>
            <a:r>
              <a:rPr lang="en-US" smtClean="0"/>
              <a:t>.</a:t>
            </a:r>
            <a:endParaRPr lang="en-US" b="1" smtClean="0"/>
          </a:p>
          <a:p>
            <a:pPr eaLnBrk="1" hangingPunct="1">
              <a:lnSpc>
                <a:spcPct val="80000"/>
              </a:lnSpc>
            </a:pPr>
            <a:endParaRPr lang="en-US" sz="1800" b="1" smtClean="0"/>
          </a:p>
          <a:p>
            <a:pPr eaLnBrk="1" hangingPunct="1">
              <a:lnSpc>
                <a:spcPct val="80000"/>
              </a:lnSpc>
              <a:buFontTx/>
              <a:buNone/>
            </a:pPr>
            <a:r>
              <a:rPr lang="en-US" sz="1800" b="1" smtClean="0"/>
              <a:t>	</a:t>
            </a:r>
            <a:r>
              <a:rPr lang="en-US" sz="180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52400"/>
            <a:ext cx="8229600" cy="792163"/>
          </a:xfrm>
        </p:spPr>
        <p:txBody>
          <a:bodyPr>
            <a:normAutofit fontScale="90000"/>
          </a:bodyPr>
          <a:lstStyle/>
          <a:p>
            <a:r>
              <a:rPr lang="en-US" b="1" smtClean="0"/>
              <a:t/>
            </a:r>
            <a:br>
              <a:rPr lang="en-US" b="1" smtClean="0"/>
            </a:br>
            <a:r>
              <a:rPr lang="en-US" b="1" smtClean="0"/>
              <a:t>RIGHTS OF PAWNEE</a:t>
            </a:r>
            <a:br>
              <a:rPr lang="en-US" b="1" smtClean="0"/>
            </a:br>
            <a:endParaRPr lang="en-US" smtClean="0"/>
          </a:p>
        </p:txBody>
      </p:sp>
      <p:sp>
        <p:nvSpPr>
          <p:cNvPr id="3" name="Content Placeholder 2"/>
          <p:cNvSpPr>
            <a:spLocks noGrp="1"/>
          </p:cNvSpPr>
          <p:nvPr>
            <p:ph idx="1"/>
          </p:nvPr>
        </p:nvSpPr>
        <p:spPr>
          <a:xfrm>
            <a:off x="457200" y="1219200"/>
            <a:ext cx="8229600" cy="5334000"/>
          </a:xfrm>
        </p:spPr>
        <p:txBody>
          <a:bodyPr/>
          <a:lstStyle/>
          <a:p>
            <a:pPr eaLnBrk="1" hangingPunct="1">
              <a:lnSpc>
                <a:spcPct val="80000"/>
              </a:lnSpc>
              <a:buFontTx/>
              <a:buNone/>
              <a:defRPr/>
            </a:pPr>
            <a:endParaRPr lang="en-US" sz="2400" b="1" dirty="0" smtClean="0"/>
          </a:p>
          <a:p>
            <a:pPr marL="457200" indent="-457200" eaLnBrk="1" hangingPunct="1">
              <a:lnSpc>
                <a:spcPct val="80000"/>
              </a:lnSpc>
              <a:buFontTx/>
              <a:buAutoNum type="arabicPeriod"/>
              <a:defRPr/>
            </a:pPr>
            <a:r>
              <a:rPr lang="en-US" sz="2400" b="1" dirty="0" smtClean="0">
                <a:solidFill>
                  <a:srgbClr val="FF0000"/>
                </a:solidFill>
              </a:rPr>
              <a:t>Pawnee's right of retention</a:t>
            </a:r>
          </a:p>
          <a:p>
            <a:pPr eaLnBrk="1" hangingPunct="1">
              <a:lnSpc>
                <a:spcPct val="80000"/>
              </a:lnSpc>
              <a:buFontTx/>
              <a:buNone/>
              <a:defRPr/>
            </a:pPr>
            <a:r>
              <a:rPr lang="en-US" sz="2400" dirty="0" smtClean="0"/>
              <a:t>	</a:t>
            </a:r>
            <a:r>
              <a:rPr lang="en-US" sz="2200" dirty="0" smtClean="0"/>
              <a:t>The </a:t>
            </a:r>
            <a:r>
              <a:rPr lang="en-US" sz="2200" dirty="0" err="1" smtClean="0"/>
              <a:t>pawnee</a:t>
            </a:r>
            <a:r>
              <a:rPr lang="en-US" sz="2200" dirty="0" smtClean="0"/>
              <a:t> may retain the goods pledged, not only </a:t>
            </a:r>
            <a:r>
              <a:rPr lang="en-US" sz="2200" b="1" dirty="0" smtClean="0"/>
              <a:t>for payment of the debt</a:t>
            </a:r>
            <a:r>
              <a:rPr lang="en-US" sz="2200" dirty="0" smtClean="0"/>
              <a:t> or the performance of the promise, but for the </a:t>
            </a:r>
            <a:r>
              <a:rPr lang="en-US" sz="2200" b="1" dirty="0" smtClean="0"/>
              <a:t>interest of the debt</a:t>
            </a:r>
            <a:r>
              <a:rPr lang="en-US" sz="2200" dirty="0" smtClean="0"/>
              <a:t>, and all necessary </a:t>
            </a:r>
            <a:r>
              <a:rPr lang="en-US" sz="2200" b="1" dirty="0" smtClean="0"/>
              <a:t>expenses incurred</a:t>
            </a:r>
            <a:r>
              <a:rPr lang="en-US" sz="2200" dirty="0" smtClean="0"/>
              <a:t> by him in respect of the possession or for the preservation of the goods pledged</a:t>
            </a:r>
            <a:r>
              <a:rPr lang="en-US" sz="2400" dirty="0" smtClean="0"/>
              <a:t>.</a:t>
            </a:r>
          </a:p>
          <a:p>
            <a:pPr eaLnBrk="1" hangingPunct="1">
              <a:lnSpc>
                <a:spcPct val="80000"/>
              </a:lnSpc>
              <a:defRPr/>
            </a:pPr>
            <a:endParaRPr lang="en-US" sz="2400" b="1" dirty="0" smtClean="0"/>
          </a:p>
          <a:p>
            <a:pPr marL="457200" indent="-457200" eaLnBrk="1" hangingPunct="1">
              <a:lnSpc>
                <a:spcPct val="80000"/>
              </a:lnSpc>
              <a:buFontTx/>
              <a:buAutoNum type="arabicPeriod" startAt="2"/>
              <a:defRPr/>
            </a:pPr>
            <a:r>
              <a:rPr lang="en-US" sz="2400" b="1" dirty="0" smtClean="0">
                <a:solidFill>
                  <a:srgbClr val="FF0000"/>
                </a:solidFill>
              </a:rPr>
              <a:t>Presumption in case of subsequent advances – </a:t>
            </a:r>
            <a:r>
              <a:rPr lang="en-US" sz="2400" b="1" dirty="0" smtClean="0">
                <a:solidFill>
                  <a:srgbClr val="00B050"/>
                </a:solidFill>
              </a:rPr>
              <a:t>right to retain the goods extends to subsequent advances, when no further security</a:t>
            </a:r>
          </a:p>
          <a:p>
            <a:pPr eaLnBrk="1" hangingPunct="1">
              <a:lnSpc>
                <a:spcPct val="80000"/>
              </a:lnSpc>
              <a:buFontTx/>
              <a:buNone/>
              <a:defRPr/>
            </a:pPr>
            <a:r>
              <a:rPr lang="en-US" sz="2400" dirty="0" smtClean="0"/>
              <a:t>	</a:t>
            </a:r>
            <a:r>
              <a:rPr lang="en-US" sz="2200" dirty="0" smtClean="0"/>
              <a:t>The </a:t>
            </a:r>
            <a:r>
              <a:rPr lang="en-US" sz="2200" dirty="0" err="1" smtClean="0"/>
              <a:t>pawnee</a:t>
            </a:r>
            <a:r>
              <a:rPr lang="en-US" sz="2200" dirty="0" smtClean="0"/>
              <a:t> shall not, in the absence of a contract to that effect, retain the goods  pledged  for any debt or promise other than  the  debt  or promise for which they are pledged; but such contract, in the  absence of anything to the contrary, shall be presumed in regard to subsequent advances made by the </a:t>
            </a:r>
            <a:r>
              <a:rPr lang="en-US" sz="2200" dirty="0" err="1" smtClean="0"/>
              <a:t>pawnee</a:t>
            </a:r>
            <a:r>
              <a:rPr lang="en-US" sz="2200" dirty="0" smtClean="0"/>
              <a:t>.</a:t>
            </a:r>
            <a:endParaRPr lang="en-US" sz="2200" b="1" dirty="0" smtClean="0"/>
          </a:p>
          <a:p>
            <a:pPr>
              <a:buFontTx/>
              <a:buNone/>
              <a:defRPr/>
            </a:pP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57200" y="0"/>
            <a:ext cx="8229600" cy="6858000"/>
          </a:xfrm>
        </p:spPr>
        <p:txBody>
          <a:bodyPr/>
          <a:lstStyle/>
          <a:p>
            <a:pPr eaLnBrk="1" hangingPunct="1">
              <a:lnSpc>
                <a:spcPct val="80000"/>
              </a:lnSpc>
              <a:buFontTx/>
              <a:buNone/>
            </a:pPr>
            <a:endParaRPr lang="en-US" sz="1800" b="1" smtClean="0">
              <a:solidFill>
                <a:srgbClr val="FF0000"/>
              </a:solidFill>
            </a:endParaRPr>
          </a:p>
          <a:p>
            <a:pPr eaLnBrk="1" hangingPunct="1">
              <a:lnSpc>
                <a:spcPct val="80000"/>
              </a:lnSpc>
              <a:buFontTx/>
              <a:buNone/>
            </a:pPr>
            <a:r>
              <a:rPr lang="en-US" sz="1800" b="1" smtClean="0">
                <a:solidFill>
                  <a:srgbClr val="FF0000"/>
                </a:solidFill>
              </a:rPr>
              <a:t>3. 	Pawnee's right as to extraordinary expenses incurred</a:t>
            </a:r>
            <a:r>
              <a:rPr lang="en-US" sz="1800" smtClean="0">
                <a:solidFill>
                  <a:srgbClr val="FF0000"/>
                </a:solidFill>
              </a:rPr>
              <a:t>.  </a:t>
            </a:r>
          </a:p>
          <a:p>
            <a:pPr eaLnBrk="1" hangingPunct="1">
              <a:lnSpc>
                <a:spcPct val="80000"/>
              </a:lnSpc>
              <a:buFontTx/>
              <a:buNone/>
            </a:pPr>
            <a:endParaRPr lang="en-US" sz="1800" smtClean="0">
              <a:solidFill>
                <a:srgbClr val="FF0000"/>
              </a:solidFill>
            </a:endParaRPr>
          </a:p>
          <a:p>
            <a:pPr eaLnBrk="1" hangingPunct="1">
              <a:lnSpc>
                <a:spcPct val="80000"/>
              </a:lnSpc>
              <a:buFontTx/>
              <a:buNone/>
            </a:pPr>
            <a:r>
              <a:rPr lang="en-US" sz="1800" smtClean="0"/>
              <a:t>	The pawnee is entitled to receive from the pawnor extraordinary expenses incurred by him for the preservation of the goods pledged. </a:t>
            </a:r>
            <a:r>
              <a:rPr lang="en-US" sz="1800" smtClean="0">
                <a:solidFill>
                  <a:srgbClr val="FF0000"/>
                </a:solidFill>
              </a:rPr>
              <a:t>Cannot retain goods</a:t>
            </a:r>
            <a:r>
              <a:rPr lang="en-US" sz="1800" smtClean="0"/>
              <a:t>, only sue for recovery of such expenses.</a:t>
            </a:r>
            <a:endParaRPr lang="en-US" sz="1800" b="1" smtClean="0"/>
          </a:p>
          <a:p>
            <a:pPr eaLnBrk="1" hangingPunct="1">
              <a:lnSpc>
                <a:spcPct val="80000"/>
              </a:lnSpc>
              <a:buFontTx/>
              <a:buNone/>
            </a:pPr>
            <a:r>
              <a:rPr lang="en-US" sz="1800" b="1" smtClean="0"/>
              <a:t>	</a:t>
            </a:r>
          </a:p>
          <a:p>
            <a:pPr eaLnBrk="1" hangingPunct="1">
              <a:lnSpc>
                <a:spcPct val="80000"/>
              </a:lnSpc>
              <a:buFontTx/>
              <a:buNone/>
            </a:pPr>
            <a:r>
              <a:rPr lang="en-US" sz="1800" b="1" smtClean="0">
                <a:solidFill>
                  <a:srgbClr val="FF0000"/>
                </a:solidFill>
              </a:rPr>
              <a:t>4.	Pawnee's right where pawnor makes default -	</a:t>
            </a:r>
          </a:p>
          <a:p>
            <a:pPr eaLnBrk="1" hangingPunct="1">
              <a:lnSpc>
                <a:spcPct val="80000"/>
              </a:lnSpc>
              <a:buFontTx/>
              <a:buNone/>
            </a:pPr>
            <a:endParaRPr lang="en-US" sz="1800" smtClean="0"/>
          </a:p>
          <a:p>
            <a:pPr eaLnBrk="1" hangingPunct="1">
              <a:lnSpc>
                <a:spcPct val="80000"/>
              </a:lnSpc>
              <a:buFontTx/>
              <a:buNone/>
            </a:pPr>
            <a:r>
              <a:rPr lang="en-US" sz="1800" smtClean="0"/>
              <a:t>	If the  pawnor makes default  in  payment  of  the  debt,  or  performance  at  the stipulated  time  of the promise, in respect of which the  goods  were pledged, the pawnee may - </a:t>
            </a:r>
          </a:p>
          <a:p>
            <a:pPr eaLnBrk="1" hangingPunct="1">
              <a:lnSpc>
                <a:spcPct val="80000"/>
              </a:lnSpc>
            </a:pPr>
            <a:endParaRPr lang="en-US" sz="1800" smtClean="0"/>
          </a:p>
          <a:p>
            <a:pPr eaLnBrk="1" hangingPunct="1">
              <a:lnSpc>
                <a:spcPct val="80000"/>
              </a:lnSpc>
              <a:buFontTx/>
              <a:buAutoNum type="alphaLcPeriod"/>
            </a:pPr>
            <a:r>
              <a:rPr lang="en-US" sz="1800" smtClean="0"/>
              <a:t>bring a suit against the pawnor upon the  debt or  promise, </a:t>
            </a:r>
          </a:p>
          <a:p>
            <a:pPr eaLnBrk="1" hangingPunct="1">
              <a:lnSpc>
                <a:spcPct val="80000"/>
              </a:lnSpc>
              <a:buFontTx/>
              <a:buAutoNum type="alphaLcPeriod"/>
            </a:pPr>
            <a:r>
              <a:rPr lang="en-US" sz="1800" smtClean="0"/>
              <a:t>and retain the goods pledge as a collateral security;  </a:t>
            </a:r>
          </a:p>
          <a:p>
            <a:pPr eaLnBrk="1" hangingPunct="1">
              <a:lnSpc>
                <a:spcPct val="80000"/>
              </a:lnSpc>
              <a:buFontTx/>
              <a:buAutoNum type="alphaLcPeriod"/>
            </a:pPr>
            <a:r>
              <a:rPr lang="en-US" sz="1800" smtClean="0"/>
              <a:t>or he may sell the thing pledged, on giving the pawnor reasonable  notice of the   sale :</a:t>
            </a:r>
          </a:p>
          <a:p>
            <a:pPr lvl="1" eaLnBrk="1" hangingPunct="1">
              <a:lnSpc>
                <a:spcPct val="80000"/>
              </a:lnSpc>
            </a:pPr>
            <a:r>
              <a:rPr lang="en-US" sz="1800" smtClean="0"/>
              <a:t>If the proceeds of such sale are less than the amount due in respect of the debt or promise, the pawnor is still liable to pay the balance. </a:t>
            </a:r>
          </a:p>
          <a:p>
            <a:pPr lvl="1" eaLnBrk="1" hangingPunct="1">
              <a:lnSpc>
                <a:spcPct val="80000"/>
              </a:lnSpc>
            </a:pPr>
            <a:r>
              <a:rPr lang="en-US" sz="1800" smtClean="0"/>
              <a:t>If the proceeds of the sale are greater than the amount so due, the pawnee shall pay over the surplus to the pawnor.</a:t>
            </a:r>
          </a:p>
          <a:p>
            <a:pPr eaLnBrk="1" hangingPunct="1">
              <a:lnSpc>
                <a:spcPct val="80000"/>
              </a:lnSpc>
              <a:buFontTx/>
              <a:buNone/>
            </a:pPr>
            <a:endParaRPr lang="en-US" sz="1800" smtClean="0"/>
          </a:p>
          <a:p>
            <a:pPr eaLnBrk="1" hangingPunct="1">
              <a:lnSpc>
                <a:spcPct val="80000"/>
              </a:lnSpc>
              <a:buFontTx/>
              <a:buNone/>
            </a:pPr>
            <a:r>
              <a:rPr lang="en-US" sz="1800" b="1" smtClean="0"/>
              <a:t>QUESTION</a:t>
            </a:r>
          </a:p>
          <a:p>
            <a:pPr eaLnBrk="1" hangingPunct="1">
              <a:lnSpc>
                <a:spcPct val="80000"/>
              </a:lnSpc>
              <a:buFontTx/>
              <a:buNone/>
            </a:pPr>
            <a:r>
              <a:rPr lang="en-US" sz="1800" smtClean="0"/>
              <a:t>Can the pawnee retain the goods in case of extraordinary expenses. Under what circumstances can the pawnee retain or sell the goods pledged?</a:t>
            </a:r>
          </a:p>
          <a:p>
            <a:pPr eaLnBrk="1" hangingPunct="1">
              <a:lnSpc>
                <a:spcPct val="80000"/>
              </a:lnSpc>
            </a:pPr>
            <a:endParaRPr lang="en-US" sz="18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533400" y="304800"/>
            <a:ext cx="8229600" cy="6400800"/>
          </a:xfrm>
        </p:spPr>
        <p:txBody>
          <a:bodyPr/>
          <a:lstStyle/>
          <a:p>
            <a:pPr algn="ctr" eaLnBrk="1" hangingPunct="1">
              <a:lnSpc>
                <a:spcPct val="80000"/>
              </a:lnSpc>
              <a:buFontTx/>
              <a:buNone/>
            </a:pPr>
            <a:r>
              <a:rPr lang="en-US" sz="2800" b="1" smtClean="0"/>
              <a:t>RIGHTS OF PAWNOR</a:t>
            </a:r>
          </a:p>
          <a:p>
            <a:pPr eaLnBrk="1" hangingPunct="1">
              <a:lnSpc>
                <a:spcPct val="80000"/>
              </a:lnSpc>
              <a:buFontTx/>
              <a:buNone/>
            </a:pPr>
            <a:endParaRPr lang="en-US" sz="2000" b="1" smtClean="0"/>
          </a:p>
          <a:p>
            <a:pPr eaLnBrk="1" hangingPunct="1">
              <a:lnSpc>
                <a:spcPct val="80000"/>
              </a:lnSpc>
              <a:buFontTx/>
              <a:buNone/>
            </a:pPr>
            <a:r>
              <a:rPr lang="en-US" sz="2000" b="1" smtClean="0">
                <a:solidFill>
                  <a:srgbClr val="C00000"/>
                </a:solidFill>
              </a:rPr>
              <a:t>1.	Defaulting pawnor's right to redeem / use –</a:t>
            </a:r>
            <a:endParaRPr lang="en-US" sz="2000" smtClean="0">
              <a:solidFill>
                <a:srgbClr val="C00000"/>
              </a:solidFill>
            </a:endParaRPr>
          </a:p>
          <a:p>
            <a:pPr eaLnBrk="1" hangingPunct="1">
              <a:lnSpc>
                <a:spcPct val="80000"/>
              </a:lnSpc>
              <a:buFontTx/>
              <a:buNone/>
            </a:pPr>
            <a:r>
              <a:rPr lang="en-US" sz="2000" smtClean="0"/>
              <a:t>	</a:t>
            </a:r>
          </a:p>
          <a:p>
            <a:pPr eaLnBrk="1" hangingPunct="1">
              <a:lnSpc>
                <a:spcPct val="80000"/>
              </a:lnSpc>
              <a:buFontTx/>
              <a:buNone/>
            </a:pPr>
            <a:r>
              <a:rPr lang="en-US" sz="2000" smtClean="0"/>
              <a:t>	If a time is stipulated for the payment of the debt, or performance of the promise, for which the  pledge is made,' and the pawnor makes default in payment  of  the debt  or  performance of the promise at the stipulated  time,  he (pawnor) </a:t>
            </a:r>
            <a:r>
              <a:rPr lang="en-US" sz="2000" b="1" smtClean="0"/>
              <a:t>may </a:t>
            </a:r>
            <a:r>
              <a:rPr lang="en-US" sz="2000" b="1" u="sng" smtClean="0"/>
              <a:t>use</a:t>
            </a:r>
            <a:r>
              <a:rPr lang="en-US" sz="2000" b="1" smtClean="0"/>
              <a:t> the goods pledged</a:t>
            </a:r>
            <a:r>
              <a:rPr lang="en-US" sz="2000" smtClean="0"/>
              <a:t> at any subsequent time </a:t>
            </a:r>
            <a:r>
              <a:rPr lang="en-US" sz="2000" b="1" smtClean="0"/>
              <a:t>before the actual sale</a:t>
            </a:r>
            <a:r>
              <a:rPr lang="en-US" sz="2000" smtClean="0"/>
              <a:t> of  them.</a:t>
            </a:r>
            <a:endParaRPr lang="en-US" sz="2000" b="1" smtClean="0"/>
          </a:p>
          <a:p>
            <a:pPr eaLnBrk="1" hangingPunct="1">
              <a:lnSpc>
                <a:spcPct val="80000"/>
              </a:lnSpc>
              <a:buFontTx/>
              <a:buNone/>
            </a:pPr>
            <a:endParaRPr lang="en-US" sz="2000" b="1" smtClean="0"/>
          </a:p>
          <a:p>
            <a:pPr eaLnBrk="1" hangingPunct="1">
              <a:lnSpc>
                <a:spcPct val="80000"/>
              </a:lnSpc>
              <a:buFontTx/>
              <a:buNone/>
            </a:pPr>
            <a:r>
              <a:rPr lang="en-US" sz="2000" b="1" smtClean="0">
                <a:solidFill>
                  <a:srgbClr val="C00000"/>
                </a:solidFill>
              </a:rPr>
              <a:t>2.	Pledge where pawnor has only a </a:t>
            </a:r>
            <a:r>
              <a:rPr lang="en-US" sz="2000" b="1" u="sng" smtClean="0">
                <a:solidFill>
                  <a:srgbClr val="C00000"/>
                </a:solidFill>
              </a:rPr>
              <a:t>limited interest</a:t>
            </a:r>
            <a:r>
              <a:rPr lang="en-US" sz="2000" b="1" smtClean="0">
                <a:solidFill>
                  <a:srgbClr val="C00000"/>
                </a:solidFill>
              </a:rPr>
              <a:t> –</a:t>
            </a:r>
            <a:endParaRPr lang="en-US" sz="2000" smtClean="0">
              <a:solidFill>
                <a:srgbClr val="C00000"/>
              </a:solidFill>
            </a:endParaRPr>
          </a:p>
          <a:p>
            <a:pPr eaLnBrk="1" hangingPunct="1">
              <a:lnSpc>
                <a:spcPct val="80000"/>
              </a:lnSpc>
              <a:buFontTx/>
              <a:buNone/>
            </a:pPr>
            <a:r>
              <a:rPr lang="en-US" sz="2000" smtClean="0"/>
              <a:t>	Where a person pledges goods in which he has only a limited interest, the pledge is valid to the extent of that interest. </a:t>
            </a:r>
          </a:p>
          <a:p>
            <a:pPr eaLnBrk="1" hangingPunct="1">
              <a:lnSpc>
                <a:spcPct val="80000"/>
              </a:lnSpc>
              <a:buFontTx/>
              <a:buNone/>
            </a:pPr>
            <a:endParaRPr lang="en-US" sz="2000" smtClean="0"/>
          </a:p>
          <a:p>
            <a:pPr eaLnBrk="1" hangingPunct="1">
              <a:lnSpc>
                <a:spcPct val="80000"/>
              </a:lnSpc>
              <a:buFontTx/>
              <a:buNone/>
            </a:pPr>
            <a:r>
              <a:rPr lang="en-US" sz="2000" smtClean="0"/>
              <a:t>Ex: A (a customer) pledged gold to B (a goldsmith) for 1500. B pledges it to C (third person) for 3000/-. the pledge is valid to the extent of B’s interest ie., 1500 and not 3000. A can therefore recover his gold on paying 1500 to C, the pledgee.</a:t>
            </a:r>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57200" y="304800"/>
            <a:ext cx="8229600" cy="6553200"/>
          </a:xfrm>
        </p:spPr>
        <p:txBody>
          <a:bodyPr/>
          <a:lstStyle/>
          <a:p>
            <a:pPr algn="ctr" eaLnBrk="1" hangingPunct="1">
              <a:lnSpc>
                <a:spcPct val="90000"/>
              </a:lnSpc>
              <a:buFontTx/>
              <a:buNone/>
            </a:pPr>
            <a:r>
              <a:rPr lang="en-US" sz="4000" b="1" dirty="0" smtClean="0">
                <a:solidFill>
                  <a:srgbClr val="C00000"/>
                </a:solidFill>
              </a:rPr>
              <a:t>Other circumstances where  a pledge is valid</a:t>
            </a:r>
          </a:p>
          <a:p>
            <a:pPr eaLnBrk="1" hangingPunct="1">
              <a:lnSpc>
                <a:spcPct val="90000"/>
              </a:lnSpc>
              <a:buFontTx/>
              <a:buNone/>
            </a:pPr>
            <a:endParaRPr lang="en-US" sz="2400" b="1" dirty="0" smtClean="0"/>
          </a:p>
          <a:p>
            <a:pPr eaLnBrk="1" hangingPunct="1">
              <a:lnSpc>
                <a:spcPct val="90000"/>
              </a:lnSpc>
              <a:buFontTx/>
              <a:buNone/>
            </a:pPr>
            <a:r>
              <a:rPr lang="en-US" sz="2400" b="1" dirty="0" smtClean="0"/>
              <a:t>1.	Pledge by mercantile agent –</a:t>
            </a:r>
          </a:p>
          <a:p>
            <a:pPr eaLnBrk="1" hangingPunct="1">
              <a:lnSpc>
                <a:spcPct val="90000"/>
              </a:lnSpc>
              <a:buFontTx/>
              <a:buNone/>
            </a:pPr>
            <a:endParaRPr lang="en-US" sz="2400" dirty="0" smtClean="0"/>
          </a:p>
          <a:p>
            <a:pPr eaLnBrk="1" hangingPunct="1">
              <a:lnSpc>
                <a:spcPct val="90000"/>
              </a:lnSpc>
              <a:buFontTx/>
              <a:buNone/>
            </a:pPr>
            <a:r>
              <a:rPr lang="en-US" sz="2400" dirty="0" smtClean="0"/>
              <a:t>	Where a mercantile agent is in </a:t>
            </a:r>
            <a:r>
              <a:rPr lang="en-US" sz="2400" i="1" dirty="0" smtClean="0"/>
              <a:t>possession of </a:t>
            </a:r>
            <a:r>
              <a:rPr lang="en-US" sz="2400" i="1" dirty="0" smtClean="0">
                <a:solidFill>
                  <a:srgbClr val="FF0000"/>
                </a:solidFill>
              </a:rPr>
              <a:t>goods</a:t>
            </a:r>
            <a:r>
              <a:rPr lang="en-US" sz="2400" i="1" dirty="0" smtClean="0"/>
              <a:t> </a:t>
            </a:r>
            <a:r>
              <a:rPr lang="en-US" sz="2400" dirty="0" smtClean="0"/>
              <a:t>or the  </a:t>
            </a:r>
            <a:r>
              <a:rPr lang="en-US" sz="2400" i="1" dirty="0" smtClean="0">
                <a:solidFill>
                  <a:srgbClr val="FF0000"/>
                </a:solidFill>
              </a:rPr>
              <a:t>document</a:t>
            </a:r>
            <a:r>
              <a:rPr lang="en-US" sz="2400" i="1" dirty="0" smtClean="0"/>
              <a:t> of title to goods </a:t>
            </a:r>
            <a:r>
              <a:rPr lang="en-US" sz="2400" dirty="0" smtClean="0">
                <a:solidFill>
                  <a:srgbClr val="FF0000"/>
                </a:solidFill>
              </a:rPr>
              <a:t>with</a:t>
            </a:r>
            <a:r>
              <a:rPr lang="en-US" sz="2400" dirty="0" smtClean="0"/>
              <a:t> the </a:t>
            </a:r>
            <a:r>
              <a:rPr lang="en-US" sz="2400" dirty="0" smtClean="0">
                <a:solidFill>
                  <a:srgbClr val="FF0000"/>
                </a:solidFill>
              </a:rPr>
              <a:t>consent</a:t>
            </a:r>
            <a:r>
              <a:rPr lang="en-US" sz="2400" dirty="0" smtClean="0"/>
              <a:t> of the owner, </a:t>
            </a:r>
          </a:p>
          <a:p>
            <a:pPr eaLnBrk="1" hangingPunct="1">
              <a:lnSpc>
                <a:spcPct val="90000"/>
              </a:lnSpc>
            </a:pPr>
            <a:endParaRPr lang="en-US" sz="2400" dirty="0" smtClean="0"/>
          </a:p>
          <a:p>
            <a:pPr lvl="1" eaLnBrk="1" hangingPunct="1">
              <a:lnSpc>
                <a:spcPct val="90000"/>
              </a:lnSpc>
            </a:pPr>
            <a:r>
              <a:rPr lang="en-US" sz="2000" dirty="0" smtClean="0"/>
              <a:t>any pledge made by him, when acting in the ordinary course  of business of a mercantile agent, shall be as valid as if  he were expressly authorized by the owner of the goods to make the same; </a:t>
            </a:r>
          </a:p>
          <a:p>
            <a:pPr eaLnBrk="1" hangingPunct="1">
              <a:lnSpc>
                <a:spcPct val="90000"/>
              </a:lnSpc>
            </a:pPr>
            <a:endParaRPr lang="en-US" sz="2400" dirty="0" smtClean="0"/>
          </a:p>
          <a:p>
            <a:pPr lvl="1" eaLnBrk="1" hangingPunct="1">
              <a:lnSpc>
                <a:spcPct val="90000"/>
              </a:lnSpc>
            </a:pPr>
            <a:r>
              <a:rPr lang="en-US" sz="2000" dirty="0" smtClean="0"/>
              <a:t>provided that (it is valid if)</a:t>
            </a:r>
          </a:p>
          <a:p>
            <a:pPr lvl="2" eaLnBrk="1" hangingPunct="1">
              <a:lnSpc>
                <a:spcPct val="90000"/>
              </a:lnSpc>
            </a:pPr>
            <a:r>
              <a:rPr lang="en-US" sz="2000" dirty="0" smtClean="0"/>
              <a:t>the </a:t>
            </a:r>
            <a:r>
              <a:rPr lang="en-US" sz="2000" dirty="0" err="1" smtClean="0"/>
              <a:t>pawnee</a:t>
            </a:r>
            <a:r>
              <a:rPr lang="en-US" sz="2000" dirty="0" smtClean="0"/>
              <a:t> </a:t>
            </a:r>
            <a:r>
              <a:rPr lang="en-US" sz="2000" dirty="0" smtClean="0">
                <a:solidFill>
                  <a:srgbClr val="FF0000"/>
                </a:solidFill>
              </a:rPr>
              <a:t>acts in good faith </a:t>
            </a:r>
            <a:r>
              <a:rPr lang="en-US" sz="2000" dirty="0" smtClean="0"/>
              <a:t>and </a:t>
            </a:r>
          </a:p>
          <a:p>
            <a:pPr lvl="2" eaLnBrk="1" hangingPunct="1">
              <a:lnSpc>
                <a:spcPct val="90000"/>
              </a:lnSpc>
            </a:pPr>
            <a:r>
              <a:rPr lang="en-US" sz="2000" dirty="0" smtClean="0"/>
              <a:t>has </a:t>
            </a:r>
            <a:r>
              <a:rPr lang="en-US" sz="2000" dirty="0" smtClean="0">
                <a:solidFill>
                  <a:srgbClr val="FF0000"/>
                </a:solidFill>
              </a:rPr>
              <a:t>not</a:t>
            </a:r>
            <a:r>
              <a:rPr lang="en-US" sz="2000" dirty="0" smtClean="0"/>
              <a:t> at the time of the pledge </a:t>
            </a:r>
            <a:r>
              <a:rPr lang="en-US" sz="2000" dirty="0" smtClean="0">
                <a:solidFill>
                  <a:srgbClr val="FF0000"/>
                </a:solidFill>
              </a:rPr>
              <a:t>noticed</a:t>
            </a:r>
            <a:r>
              <a:rPr lang="en-US" sz="2000" dirty="0" smtClean="0"/>
              <a:t> that the </a:t>
            </a:r>
            <a:r>
              <a:rPr lang="en-US" sz="2000" dirty="0" err="1" smtClean="0"/>
              <a:t>pawnor</a:t>
            </a:r>
            <a:r>
              <a:rPr lang="en-US" sz="2000" dirty="0" smtClean="0"/>
              <a:t> (Mercantile agent) has </a:t>
            </a:r>
            <a:r>
              <a:rPr lang="en-US" sz="2000" dirty="0" smtClean="0">
                <a:solidFill>
                  <a:srgbClr val="FF0000"/>
                </a:solidFill>
              </a:rPr>
              <a:t>no authority to pledge</a:t>
            </a:r>
            <a:r>
              <a:rPr lang="en-US" sz="2000" dirty="0" smtClean="0"/>
              <a:t>.</a:t>
            </a:r>
          </a:p>
          <a:p>
            <a:pPr eaLnBrk="1" hangingPunct="1">
              <a:lnSpc>
                <a:spcPct val="90000"/>
              </a:lnSpc>
              <a:buFontTx/>
              <a:buNone/>
            </a:pPr>
            <a:r>
              <a:rPr lang="en-US" sz="2400" dirty="0" smtClean="0"/>
              <a:t>	</a:t>
            </a:r>
          </a:p>
          <a:p>
            <a:pPr eaLnBrk="1" hangingPunct="1">
              <a:lnSpc>
                <a:spcPct val="90000"/>
              </a:lnSpc>
            </a:pPr>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457200" y="228600"/>
            <a:ext cx="8229600" cy="6172200"/>
          </a:xfrm>
        </p:spPr>
        <p:txBody>
          <a:bodyPr>
            <a:normAutofit/>
          </a:bodyPr>
          <a:lstStyle/>
          <a:p>
            <a:pPr eaLnBrk="1" hangingPunct="1">
              <a:lnSpc>
                <a:spcPct val="80000"/>
              </a:lnSpc>
              <a:buFontTx/>
              <a:buNone/>
            </a:pPr>
            <a:endParaRPr lang="en-US" sz="2800" b="1" dirty="0" smtClean="0"/>
          </a:p>
          <a:p>
            <a:pPr eaLnBrk="1" hangingPunct="1">
              <a:lnSpc>
                <a:spcPct val="80000"/>
              </a:lnSpc>
              <a:buFontTx/>
              <a:buNone/>
            </a:pPr>
            <a:r>
              <a:rPr lang="en-US" sz="2800" b="1" dirty="0" smtClean="0"/>
              <a:t>2. Person in possession under voidable contract – </a:t>
            </a:r>
          </a:p>
          <a:p>
            <a:pPr eaLnBrk="1" hangingPunct="1">
              <a:lnSpc>
                <a:spcPct val="80000"/>
              </a:lnSpc>
              <a:buFontTx/>
              <a:buNone/>
            </a:pPr>
            <a:endParaRPr lang="en-US" sz="2800" dirty="0" smtClean="0"/>
          </a:p>
          <a:p>
            <a:pPr>
              <a:lnSpc>
                <a:spcPct val="80000"/>
              </a:lnSpc>
              <a:buNone/>
            </a:pPr>
            <a:r>
              <a:rPr lang="en-US" sz="2800" dirty="0" smtClean="0"/>
              <a:t>	When the </a:t>
            </a:r>
            <a:r>
              <a:rPr lang="en-US" sz="2800" dirty="0" err="1" smtClean="0"/>
              <a:t>pawnor</a:t>
            </a:r>
            <a:r>
              <a:rPr lang="en-US" sz="2800" dirty="0" smtClean="0"/>
              <a:t> has obtained possession of the goods pledged by him under a contract voidable under section 19 or section 19A (no free consent),</a:t>
            </a:r>
          </a:p>
          <a:p>
            <a:pPr lvl="1">
              <a:lnSpc>
                <a:spcPct val="80000"/>
              </a:lnSpc>
            </a:pPr>
            <a:r>
              <a:rPr lang="en-US" sz="2400" dirty="0" smtClean="0"/>
              <a:t>but  the contract has not been rescinded at the time of the pledge, </a:t>
            </a:r>
          </a:p>
          <a:p>
            <a:pPr lvl="2">
              <a:lnSpc>
                <a:spcPct val="80000"/>
              </a:lnSpc>
            </a:pPr>
            <a:r>
              <a:rPr lang="en-US" sz="2000" dirty="0" smtClean="0"/>
              <a:t>the  </a:t>
            </a:r>
            <a:r>
              <a:rPr lang="en-US" sz="2000" dirty="0" err="1" smtClean="0"/>
              <a:t>pawnee</a:t>
            </a:r>
            <a:r>
              <a:rPr lang="en-US" sz="2000" dirty="0" smtClean="0"/>
              <a:t> acquires a good title to the goods, provided he acts in good faith and without notice of the </a:t>
            </a:r>
            <a:r>
              <a:rPr lang="en-US" sz="2000" dirty="0" err="1" smtClean="0"/>
              <a:t>pawnor's</a:t>
            </a:r>
            <a:r>
              <a:rPr lang="en-US" sz="2000" dirty="0" smtClean="0"/>
              <a:t> defect of title.</a:t>
            </a:r>
          </a:p>
          <a:p>
            <a:pPr eaLnBrk="1" hangingPunct="1">
              <a:lnSpc>
                <a:spcPct val="80000"/>
              </a:lnSpc>
              <a:buFontTx/>
              <a:buNone/>
            </a:pPr>
            <a:endParaRPr lang="en-US" sz="2800" dirty="0" smtClean="0"/>
          </a:p>
          <a:p>
            <a:pPr eaLnBrk="1" hangingPunct="1">
              <a:lnSpc>
                <a:spcPct val="80000"/>
              </a:lnSpc>
              <a:buFontTx/>
              <a:buNone/>
            </a:pPr>
            <a:r>
              <a:rPr lang="en-US" sz="2800" dirty="0" smtClean="0"/>
              <a:t>	where goods are pledged by a person who has obtained possession under voidable contract, the pledge is valid, provided that the contract has not been rescinded at the time of the pledge and the </a:t>
            </a:r>
            <a:r>
              <a:rPr lang="en-US" sz="2800" dirty="0" err="1" smtClean="0"/>
              <a:t>pledgee</a:t>
            </a:r>
            <a:r>
              <a:rPr lang="en-US" sz="2800" dirty="0" smtClean="0"/>
              <a:t> has acted in good faith (Phillips v Brooks Ltd)</a:t>
            </a:r>
          </a:p>
          <a:p>
            <a:pPr eaLnBrk="1" hangingPunct="1">
              <a:lnSpc>
                <a:spcPct val="80000"/>
              </a:lnSpc>
              <a:buFontTx/>
              <a:buNone/>
            </a:pPr>
            <a:endParaRPr lang="en-US" sz="2800" dirty="0" smtClean="0"/>
          </a:p>
          <a:p>
            <a:pPr eaLnBrk="1" hangingPunct="1">
              <a:lnSpc>
                <a:spcPct val="80000"/>
              </a:lnSpc>
            </a:pPr>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55000" lnSpcReduction="20000"/>
          </a:bodyPr>
          <a:lstStyle/>
          <a:p>
            <a:pPr>
              <a:lnSpc>
                <a:spcPct val="170000"/>
              </a:lnSpc>
              <a:buNone/>
            </a:pPr>
            <a:r>
              <a:rPr lang="en-US" dirty="0" smtClean="0"/>
              <a:t>Ex: Purchase of car (with no free consent), pawning it with another before the contract is rescinded– valid pledge and Good title to car. The seller can only claim damages.</a:t>
            </a:r>
          </a:p>
          <a:p>
            <a:pPr>
              <a:lnSpc>
                <a:spcPct val="170000"/>
              </a:lnSpc>
            </a:pPr>
            <a:endParaRPr lang="en-US" dirty="0" smtClean="0"/>
          </a:p>
          <a:p>
            <a:pPr>
              <a:lnSpc>
                <a:spcPct val="170000"/>
              </a:lnSpc>
              <a:buNone/>
            </a:pPr>
            <a:r>
              <a:rPr lang="en-US" dirty="0" smtClean="0"/>
              <a:t>Ex: A </a:t>
            </a:r>
            <a:r>
              <a:rPr lang="en-US" dirty="0" err="1" smtClean="0"/>
              <a:t>fradulent</a:t>
            </a:r>
            <a:r>
              <a:rPr lang="en-US" dirty="0" smtClean="0"/>
              <a:t> person ‘X’, pretending to be a man of credit, induced ‘Y’ to give him a valuable ring for a </a:t>
            </a:r>
            <a:r>
              <a:rPr lang="en-US" dirty="0" err="1" smtClean="0"/>
              <a:t>cheque</a:t>
            </a:r>
            <a:r>
              <a:rPr lang="en-US" dirty="0" smtClean="0"/>
              <a:t>.</a:t>
            </a:r>
          </a:p>
          <a:p>
            <a:pPr>
              <a:lnSpc>
                <a:spcPct val="170000"/>
              </a:lnSpc>
            </a:pPr>
            <a:r>
              <a:rPr lang="en-US" dirty="0" smtClean="0"/>
              <a:t>The </a:t>
            </a:r>
            <a:r>
              <a:rPr lang="en-US" dirty="0" err="1" smtClean="0"/>
              <a:t>cheque</a:t>
            </a:r>
            <a:r>
              <a:rPr lang="en-US" dirty="0" smtClean="0"/>
              <a:t> later proved to be worthless by ‘Y’</a:t>
            </a:r>
          </a:p>
          <a:p>
            <a:pPr>
              <a:lnSpc>
                <a:spcPct val="170000"/>
              </a:lnSpc>
            </a:pPr>
            <a:r>
              <a:rPr lang="en-US" dirty="0" smtClean="0"/>
              <a:t>Before the fraud could be discovered by Y, the ring was pledged by X to Z.</a:t>
            </a:r>
          </a:p>
          <a:p>
            <a:pPr>
              <a:lnSpc>
                <a:spcPct val="170000"/>
              </a:lnSpc>
            </a:pPr>
            <a:r>
              <a:rPr lang="en-US" dirty="0" smtClean="0"/>
              <a:t>The pledge was held valid, it being made by a person in possession under voidable contract.</a:t>
            </a:r>
          </a:p>
          <a:p>
            <a:pPr>
              <a:lnSpc>
                <a:spcPct val="170000"/>
              </a:lnSpc>
            </a:pPr>
            <a:r>
              <a:rPr lang="en-US" b="1" u="sng" dirty="0" smtClean="0">
                <a:solidFill>
                  <a:srgbClr val="FF0000"/>
                </a:solidFill>
              </a:rPr>
              <a:t>The effect of fraud is to render the transaction </a:t>
            </a:r>
            <a:r>
              <a:rPr lang="en-US" b="1" u="sng" dirty="0" smtClean="0">
                <a:solidFill>
                  <a:srgbClr val="00B050"/>
                </a:solidFill>
              </a:rPr>
              <a:t>voidable and not void.</a:t>
            </a:r>
          </a:p>
          <a:p>
            <a:pPr>
              <a:lnSpc>
                <a:spcPct val="170000"/>
              </a:lnSpc>
            </a:pPr>
            <a:endParaRPr lang="en-US" dirty="0" smtClean="0"/>
          </a:p>
          <a:p>
            <a:pPr>
              <a:lnSpc>
                <a:spcPct val="170000"/>
              </a:lnSpc>
              <a:buNone/>
            </a:pPr>
            <a:r>
              <a:rPr lang="en-US" dirty="0" smtClean="0"/>
              <a:t>If, an innocent person Z has taken the goods under a pledge before the transaction is avoided, the true owner Y cannot claim them back.</a:t>
            </a:r>
          </a:p>
          <a:p>
            <a:pPr>
              <a:lnSpc>
                <a:spcPct val="170000"/>
              </a:lnSpc>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609600"/>
          </a:xfrm>
        </p:spPr>
        <p:txBody>
          <a:bodyPr/>
          <a:lstStyle/>
          <a:p>
            <a:pPr eaLnBrk="1" hangingPunct="1"/>
            <a:r>
              <a:rPr lang="en-US" sz="3200" b="1" u="sng" smtClean="0">
                <a:solidFill>
                  <a:srgbClr val="FF0000"/>
                </a:solidFill>
              </a:rPr>
              <a:t>CONTRACT OF INDEMNITY</a:t>
            </a:r>
          </a:p>
        </p:txBody>
      </p:sp>
      <p:sp>
        <p:nvSpPr>
          <p:cNvPr id="18435" name="Rectangle 3"/>
          <p:cNvSpPr>
            <a:spLocks noGrp="1" noChangeArrowheads="1"/>
          </p:cNvSpPr>
          <p:nvPr>
            <p:ph type="body" idx="1"/>
          </p:nvPr>
        </p:nvSpPr>
        <p:spPr>
          <a:xfrm>
            <a:off x="457200" y="762000"/>
            <a:ext cx="8229600" cy="5791200"/>
          </a:xfrm>
        </p:spPr>
        <p:txBody>
          <a:bodyPr>
            <a:normAutofit fontScale="92500" lnSpcReduction="10000"/>
          </a:bodyPr>
          <a:lstStyle/>
          <a:p>
            <a:pPr eaLnBrk="1" hangingPunct="1">
              <a:lnSpc>
                <a:spcPct val="80000"/>
              </a:lnSpc>
              <a:buFontTx/>
              <a:buNone/>
            </a:pPr>
            <a:endParaRPr lang="en-US" sz="2400" dirty="0" smtClean="0"/>
          </a:p>
          <a:p>
            <a:pPr eaLnBrk="1" hangingPunct="1">
              <a:lnSpc>
                <a:spcPct val="80000"/>
              </a:lnSpc>
              <a:buFontTx/>
              <a:buNone/>
            </a:pPr>
            <a:endParaRPr lang="en-US" sz="2400" dirty="0" smtClean="0"/>
          </a:p>
          <a:p>
            <a:pPr eaLnBrk="1" hangingPunct="1">
              <a:lnSpc>
                <a:spcPct val="80000"/>
              </a:lnSpc>
              <a:buFontTx/>
              <a:buNone/>
            </a:pPr>
            <a:r>
              <a:rPr lang="en-US" sz="2400" dirty="0" smtClean="0"/>
              <a:t>1. 	Object: to protect the </a:t>
            </a:r>
            <a:r>
              <a:rPr lang="en-US" sz="2400" dirty="0" err="1" smtClean="0"/>
              <a:t>promisee</a:t>
            </a:r>
            <a:r>
              <a:rPr lang="en-US" sz="2400" dirty="0" smtClean="0"/>
              <a:t> against anticipated (that is predicted) loss.</a:t>
            </a:r>
          </a:p>
          <a:p>
            <a:pPr eaLnBrk="1" hangingPunct="1">
              <a:lnSpc>
                <a:spcPct val="80000"/>
              </a:lnSpc>
              <a:buFontTx/>
              <a:buNone/>
            </a:pPr>
            <a:endParaRPr lang="en-US" sz="2400" dirty="0" smtClean="0"/>
          </a:p>
          <a:p>
            <a:pPr eaLnBrk="1" hangingPunct="1">
              <a:lnSpc>
                <a:spcPct val="80000"/>
              </a:lnSpc>
              <a:buFontTx/>
              <a:buNone/>
            </a:pPr>
            <a:r>
              <a:rPr lang="en-US" sz="2400" dirty="0" smtClean="0"/>
              <a:t>2. Can be express or implied:</a:t>
            </a:r>
          </a:p>
          <a:p>
            <a:pPr eaLnBrk="1" hangingPunct="1">
              <a:lnSpc>
                <a:spcPct val="80000"/>
              </a:lnSpc>
              <a:buFontTx/>
              <a:buNone/>
            </a:pPr>
            <a:r>
              <a:rPr lang="en-US" sz="2400" dirty="0" smtClean="0"/>
              <a:t>Ex: implied promise – to  indemnify the agent by principal</a:t>
            </a:r>
          </a:p>
          <a:p>
            <a:pPr eaLnBrk="1" hangingPunct="1">
              <a:lnSpc>
                <a:spcPct val="80000"/>
              </a:lnSpc>
              <a:buFontTx/>
              <a:buNone/>
            </a:pPr>
            <a:endParaRPr lang="en-US" sz="2400" dirty="0" smtClean="0"/>
          </a:p>
          <a:p>
            <a:pPr eaLnBrk="1" hangingPunct="1">
              <a:lnSpc>
                <a:spcPct val="80000"/>
              </a:lnSpc>
              <a:buFontTx/>
              <a:buNone/>
            </a:pPr>
            <a:r>
              <a:rPr lang="en-US" sz="2400" dirty="0" smtClean="0"/>
              <a:t>3. Rights of indemnified (</a:t>
            </a:r>
            <a:r>
              <a:rPr lang="en-US" sz="2400" dirty="0" err="1" smtClean="0"/>
              <a:t>promisee</a:t>
            </a:r>
            <a:r>
              <a:rPr lang="en-US" sz="2400" dirty="0" smtClean="0"/>
              <a:t>) when sued: </a:t>
            </a:r>
            <a:r>
              <a:rPr lang="en-US" sz="2400" b="1" dirty="0" smtClean="0">
                <a:solidFill>
                  <a:srgbClr val="FF0000"/>
                </a:solidFill>
              </a:rPr>
              <a:t>Commencement of liability  of </a:t>
            </a:r>
            <a:r>
              <a:rPr lang="en-US" sz="2400" b="1" dirty="0" err="1" smtClean="0">
                <a:solidFill>
                  <a:srgbClr val="FF0000"/>
                </a:solidFill>
              </a:rPr>
              <a:t>promisor</a:t>
            </a:r>
            <a:r>
              <a:rPr lang="en-US" sz="2400" b="1" dirty="0" smtClean="0">
                <a:solidFill>
                  <a:srgbClr val="FF0000"/>
                </a:solidFill>
              </a:rPr>
              <a:t> (indemnifier) when? – THE </a:t>
            </a:r>
            <a:r>
              <a:rPr lang="en-US" sz="2400" b="1" dirty="0" smtClean="0">
                <a:solidFill>
                  <a:srgbClr val="FF0000"/>
                </a:solidFill>
              </a:rPr>
              <a:t>STATUTORY LAW </a:t>
            </a:r>
            <a:r>
              <a:rPr lang="en-US" sz="2400" b="1" dirty="0" smtClean="0">
                <a:solidFill>
                  <a:srgbClr val="FF0000"/>
                </a:solidFill>
              </a:rPr>
              <a:t>IS SILENT</a:t>
            </a:r>
          </a:p>
          <a:p>
            <a:pPr eaLnBrk="1" hangingPunct="1">
              <a:lnSpc>
                <a:spcPct val="80000"/>
              </a:lnSpc>
              <a:buFontTx/>
              <a:buNone/>
            </a:pPr>
            <a:endParaRPr lang="en-US" sz="2400" dirty="0" smtClean="0"/>
          </a:p>
          <a:p>
            <a:pPr eaLnBrk="1" hangingPunct="1">
              <a:lnSpc>
                <a:spcPct val="80000"/>
              </a:lnSpc>
              <a:buFontTx/>
              <a:buNone/>
            </a:pPr>
            <a:r>
              <a:rPr lang="en-US" sz="2400" dirty="0" smtClean="0"/>
              <a:t>Case laws / judicial decisions / precedents – are the only source of law in this situation, Acts / Statutes do not provide a solution.</a:t>
            </a:r>
          </a:p>
          <a:p>
            <a:pPr eaLnBrk="1" hangingPunct="1">
              <a:lnSpc>
                <a:spcPct val="80000"/>
              </a:lnSpc>
              <a:buFontTx/>
              <a:buNone/>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buFontTx/>
              <a:buNone/>
            </a:pPr>
            <a:endParaRPr lang="en-US" sz="2400" dirty="0" smtClean="0"/>
          </a:p>
          <a:p>
            <a:pPr eaLnBrk="1" hangingPunct="1">
              <a:lnSpc>
                <a:spcPct val="80000"/>
              </a:lnSpc>
              <a:buFontTx/>
              <a:buNone/>
            </a:pPr>
            <a:r>
              <a:rPr lang="en-US" sz="900" dirty="0" smtClean="0"/>
              <a:t>	</a:t>
            </a:r>
          </a:p>
          <a:p>
            <a:pPr eaLnBrk="1" hangingPunct="1">
              <a:lnSpc>
                <a:spcPct val="80000"/>
              </a:lnSpc>
              <a:buFontTx/>
              <a:buNone/>
            </a:pPr>
            <a:r>
              <a:rPr lang="en-US" sz="900" dirty="0" smtClean="0"/>
              <a:t>	</a:t>
            </a:r>
          </a:p>
          <a:p>
            <a:pPr eaLnBrk="1" hangingPunct="1">
              <a:lnSpc>
                <a:spcPct val="80000"/>
              </a:lnSpc>
              <a:buFontTx/>
              <a:buNone/>
            </a:pPr>
            <a:endParaRPr lang="en-US" sz="900" dirty="0" smtClean="0"/>
          </a:p>
          <a:p>
            <a:pPr eaLnBrk="1" hangingPunct="1">
              <a:lnSpc>
                <a:spcPct val="80000"/>
              </a:lnSpc>
              <a:buFontTx/>
              <a:buNone/>
            </a:pPr>
            <a:endParaRPr lang="en-US" sz="9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57200" y="228600"/>
            <a:ext cx="8229600" cy="6324600"/>
          </a:xfrm>
        </p:spPr>
        <p:txBody>
          <a:bodyPr/>
          <a:lstStyle/>
          <a:p>
            <a:pPr eaLnBrk="1" hangingPunct="1">
              <a:lnSpc>
                <a:spcPct val="80000"/>
              </a:lnSpc>
              <a:buFontTx/>
              <a:buNone/>
            </a:pPr>
            <a:endParaRPr lang="en-US" sz="1800" b="1" smtClean="0"/>
          </a:p>
          <a:p>
            <a:pPr eaLnBrk="1" hangingPunct="1">
              <a:lnSpc>
                <a:spcPct val="80000"/>
              </a:lnSpc>
            </a:pPr>
            <a:r>
              <a:rPr lang="en-US" sz="1800" smtClean="0"/>
              <a:t>In general, it looks like an indemnity </a:t>
            </a:r>
            <a:r>
              <a:rPr lang="en-US" sz="1800" b="1" smtClean="0"/>
              <a:t>holder</a:t>
            </a:r>
            <a:r>
              <a:rPr lang="en-US" sz="1800" smtClean="0"/>
              <a:t> cannot hold the </a:t>
            </a:r>
            <a:r>
              <a:rPr lang="en-US" sz="1800" b="1" smtClean="0"/>
              <a:t>indemnifier</a:t>
            </a:r>
            <a:r>
              <a:rPr lang="en-US" sz="1800" smtClean="0"/>
              <a:t> liable until he (indemnity holder) has suffered an actual loss. </a:t>
            </a:r>
          </a:p>
          <a:p>
            <a:pPr eaLnBrk="1" hangingPunct="1">
              <a:lnSpc>
                <a:spcPct val="80000"/>
              </a:lnSpc>
            </a:pPr>
            <a:endParaRPr lang="en-US" sz="1800" smtClean="0"/>
          </a:p>
          <a:p>
            <a:pPr eaLnBrk="1" hangingPunct="1">
              <a:lnSpc>
                <a:spcPct val="80000"/>
              </a:lnSpc>
            </a:pPr>
            <a:r>
              <a:rPr lang="en-US" sz="1800" smtClean="0"/>
              <a:t>This is a great disadvantage to the indemnity holder in cases where the loss is imminent and he is not in the position to bear the loss.</a:t>
            </a:r>
          </a:p>
          <a:p>
            <a:pPr eaLnBrk="1" hangingPunct="1">
              <a:lnSpc>
                <a:spcPct val="80000"/>
              </a:lnSpc>
            </a:pPr>
            <a:endParaRPr lang="en-US" sz="1800" smtClean="0"/>
          </a:p>
          <a:p>
            <a:pPr eaLnBrk="1" hangingPunct="1">
              <a:lnSpc>
                <a:spcPct val="80000"/>
              </a:lnSpc>
            </a:pPr>
            <a:r>
              <a:rPr lang="en-US" sz="1800" smtClean="0"/>
              <a:t> In the case of </a:t>
            </a:r>
            <a:r>
              <a:rPr lang="en-US" sz="1800" b="1" smtClean="0"/>
              <a:t>Gajanan Moreshwar vs Moreshwar Madan, AIR 1942</a:t>
            </a:r>
            <a:r>
              <a:rPr lang="en-US" sz="1800" smtClean="0"/>
              <a:t>, Bombay high court observed that the contract of indemnity </a:t>
            </a:r>
            <a:r>
              <a:rPr lang="en-US" sz="1800" b="1" u="sng" smtClean="0"/>
              <a:t>held very little value</a:t>
            </a:r>
            <a:r>
              <a:rPr lang="en-US" sz="1800" smtClean="0"/>
              <a:t> if the indemnity holder could not enforce his indemnity until he actually paid the loss. </a:t>
            </a:r>
          </a:p>
          <a:p>
            <a:pPr eaLnBrk="1" hangingPunct="1">
              <a:lnSpc>
                <a:spcPct val="80000"/>
              </a:lnSpc>
            </a:pPr>
            <a:endParaRPr lang="en-US" sz="1800" smtClean="0"/>
          </a:p>
          <a:p>
            <a:pPr eaLnBrk="1" hangingPunct="1">
              <a:lnSpc>
                <a:spcPct val="80000"/>
              </a:lnSpc>
              <a:buFontTx/>
              <a:buNone/>
            </a:pPr>
            <a:r>
              <a:rPr lang="en-US" sz="1800" smtClean="0"/>
              <a:t>	Ex:</a:t>
            </a:r>
          </a:p>
          <a:p>
            <a:pPr eaLnBrk="1" hangingPunct="1">
              <a:lnSpc>
                <a:spcPct val="80000"/>
              </a:lnSpc>
              <a:buFontTx/>
              <a:buNone/>
            </a:pPr>
            <a:r>
              <a:rPr lang="en-US" sz="1800" smtClean="0"/>
              <a:t>	If a suit was filed against him, he had to wait till the judgment and pay the damages upfront before suing the indemnifier. </a:t>
            </a:r>
          </a:p>
          <a:p>
            <a:pPr eaLnBrk="1" hangingPunct="1">
              <a:lnSpc>
                <a:spcPct val="80000"/>
              </a:lnSpc>
            </a:pPr>
            <a:endParaRPr lang="en-US" sz="1800" smtClean="0"/>
          </a:p>
          <a:p>
            <a:pPr eaLnBrk="1" hangingPunct="1">
              <a:lnSpc>
                <a:spcPct val="80000"/>
              </a:lnSpc>
            </a:pPr>
            <a:r>
              <a:rPr lang="en-US" sz="1800" smtClean="0"/>
              <a:t>He may not be able to pay the judgment and hence could not sue the indemnifier. </a:t>
            </a:r>
          </a:p>
          <a:p>
            <a:pPr eaLnBrk="1" hangingPunct="1">
              <a:lnSpc>
                <a:spcPct val="80000"/>
              </a:lnSpc>
            </a:pPr>
            <a:endParaRPr lang="en-US" sz="1800" smtClean="0"/>
          </a:p>
          <a:p>
            <a:pPr eaLnBrk="1" hangingPunct="1">
              <a:lnSpc>
                <a:spcPct val="80000"/>
              </a:lnSpc>
            </a:pPr>
            <a:r>
              <a:rPr lang="en-US" sz="1800" smtClean="0"/>
              <a:t>Thus, it was held that if his liability has become absolute, he was entitled to get the indemnifier to pay the amount.</a:t>
            </a:r>
          </a:p>
          <a:p>
            <a:pPr eaLnBrk="1" hangingPunct="1">
              <a:lnSpc>
                <a:spcPct val="80000"/>
              </a:lnSpc>
            </a:pPr>
            <a:endParaRPr lang="en-US" sz="1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609600"/>
          </a:xfrm>
        </p:spPr>
        <p:txBody>
          <a:bodyPr>
            <a:normAutofit fontScale="90000"/>
          </a:bodyPr>
          <a:lstStyle/>
          <a:p>
            <a:pPr eaLnBrk="1" hangingPunct="1"/>
            <a:r>
              <a:rPr lang="en-US" sz="4000" smtClean="0"/>
              <a:t>BAILMENT</a:t>
            </a:r>
          </a:p>
        </p:txBody>
      </p:sp>
      <p:sp>
        <p:nvSpPr>
          <p:cNvPr id="3075" name="Rectangle 3"/>
          <p:cNvSpPr>
            <a:spLocks noGrp="1" noChangeArrowheads="1"/>
          </p:cNvSpPr>
          <p:nvPr>
            <p:ph type="body" idx="1"/>
          </p:nvPr>
        </p:nvSpPr>
        <p:spPr>
          <a:xfrm>
            <a:off x="457200" y="838200"/>
            <a:ext cx="8229600" cy="5867400"/>
          </a:xfrm>
        </p:spPr>
        <p:txBody>
          <a:bodyPr/>
          <a:lstStyle/>
          <a:p>
            <a:pPr eaLnBrk="1" hangingPunct="1">
              <a:buFontTx/>
              <a:buNone/>
            </a:pPr>
            <a:endParaRPr lang="en-US" sz="2800" smtClean="0"/>
          </a:p>
          <a:p>
            <a:pPr eaLnBrk="1" hangingPunct="1"/>
            <a:r>
              <a:rPr lang="en-US" sz="2800" smtClean="0"/>
              <a:t> A bailment is </a:t>
            </a:r>
          </a:p>
          <a:p>
            <a:pPr lvl="1" eaLnBrk="1" hangingPunct="1"/>
            <a:r>
              <a:rPr lang="en-US" sz="2400" smtClean="0"/>
              <a:t>the </a:t>
            </a:r>
            <a:r>
              <a:rPr lang="en-US" sz="2400" smtClean="0">
                <a:solidFill>
                  <a:srgbClr val="FF0000"/>
                </a:solidFill>
              </a:rPr>
              <a:t>delivery of goods by one person to another</a:t>
            </a:r>
            <a:r>
              <a:rPr lang="en-US" sz="2400" smtClean="0"/>
              <a:t> for some purpose, upon a contract that they shall, when the </a:t>
            </a:r>
            <a:r>
              <a:rPr lang="en-US" sz="2400" smtClean="0">
                <a:solidFill>
                  <a:srgbClr val="FF0000"/>
                </a:solidFill>
              </a:rPr>
              <a:t>purpose is accomplished</a:t>
            </a:r>
            <a:r>
              <a:rPr lang="en-US" sz="2400" smtClean="0"/>
              <a:t>, be </a:t>
            </a:r>
            <a:r>
              <a:rPr lang="en-US" sz="2400" smtClean="0">
                <a:solidFill>
                  <a:srgbClr val="FF0000"/>
                </a:solidFill>
              </a:rPr>
              <a:t>return</a:t>
            </a:r>
            <a:r>
              <a:rPr lang="en-US" sz="2400" smtClean="0"/>
              <a:t>ed or otherwise disposed of according to the directions of the person delivering them. </a:t>
            </a:r>
          </a:p>
          <a:p>
            <a:pPr lvl="1" eaLnBrk="1" hangingPunct="1"/>
            <a:endParaRPr lang="en-US" sz="2400" smtClean="0"/>
          </a:p>
          <a:p>
            <a:pPr eaLnBrk="1" hangingPunct="1"/>
            <a:r>
              <a:rPr lang="en-US" sz="2800" smtClean="0"/>
              <a:t> The </a:t>
            </a:r>
            <a:r>
              <a:rPr lang="en-US" sz="2800" b="1" smtClean="0"/>
              <a:t>person delivering</a:t>
            </a:r>
            <a:r>
              <a:rPr lang="en-US" sz="2800" smtClean="0"/>
              <a:t> the goods is called the "bailor".  </a:t>
            </a:r>
          </a:p>
          <a:p>
            <a:pPr eaLnBrk="1" hangingPunct="1"/>
            <a:endParaRPr lang="en-US" sz="2800" smtClean="0"/>
          </a:p>
          <a:p>
            <a:pPr eaLnBrk="1" hangingPunct="1"/>
            <a:r>
              <a:rPr lang="en-US" sz="2800" smtClean="0"/>
              <a:t>The person to whom they are </a:t>
            </a:r>
            <a:r>
              <a:rPr lang="en-US" sz="2800" b="1" smtClean="0"/>
              <a:t>delivered</a:t>
            </a:r>
            <a:r>
              <a:rPr lang="en-US" sz="2800" smtClean="0"/>
              <a:t> is called, the "bailee".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Example of Indemnity</a:t>
            </a:r>
          </a:p>
        </p:txBody>
      </p:sp>
      <p:sp>
        <p:nvSpPr>
          <p:cNvPr id="20483" name="Content Placeholder 2"/>
          <p:cNvSpPr>
            <a:spLocks noGrp="1"/>
          </p:cNvSpPr>
          <p:nvPr>
            <p:ph idx="1"/>
          </p:nvPr>
        </p:nvSpPr>
        <p:spPr/>
        <p:txBody>
          <a:bodyPr>
            <a:normAutofit lnSpcReduction="10000"/>
          </a:bodyPr>
          <a:lstStyle/>
          <a:p>
            <a:pPr eaLnBrk="1" hangingPunct="1">
              <a:lnSpc>
                <a:spcPct val="80000"/>
              </a:lnSpc>
              <a:buFontTx/>
              <a:buNone/>
            </a:pPr>
            <a:r>
              <a:rPr lang="en-US" dirty="0" smtClean="0"/>
              <a:t>Ex: A receipt is lost by ‘A’. </a:t>
            </a:r>
          </a:p>
          <a:p>
            <a:pPr eaLnBrk="1" hangingPunct="1">
              <a:lnSpc>
                <a:spcPct val="80000"/>
              </a:lnSpc>
            </a:pPr>
            <a:r>
              <a:rPr lang="en-US" dirty="0" smtClean="0"/>
              <a:t>A &amp; B claim goods from C. The C can ask A / B to give indemnity bond. If B not the real owner gives &amp; receives goods then A the real owner can sue the company for damages and receive it from court. This can be claimed by the Company from B.</a:t>
            </a:r>
          </a:p>
          <a:p>
            <a:pPr eaLnBrk="1" hangingPunct="1">
              <a:lnSpc>
                <a:spcPct val="80000"/>
              </a:lnSpc>
            </a:pPr>
            <a:endParaRPr lang="en-US" dirty="0" smtClean="0"/>
          </a:p>
          <a:p>
            <a:pPr eaLnBrk="1" hangingPunct="1">
              <a:lnSpc>
                <a:spcPct val="80000"/>
              </a:lnSpc>
            </a:pPr>
            <a:r>
              <a:rPr lang="en-US" dirty="0" smtClean="0"/>
              <a:t>Indemnifying is mostly existing in cases where one of the parties is a minor, </a:t>
            </a:r>
            <a:r>
              <a:rPr lang="en-US" dirty="0" smtClean="0"/>
              <a:t>servant, agent, wife </a:t>
            </a:r>
            <a:r>
              <a:rPr lang="en-US" smtClean="0"/>
              <a:t>and business partners</a:t>
            </a:r>
            <a:endParaRPr lang="en-US" dirty="0" smtClean="0"/>
          </a:p>
          <a:p>
            <a:pPr>
              <a:buFontTx/>
              <a:buNone/>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533400"/>
          </a:xfrm>
        </p:spPr>
        <p:txBody>
          <a:bodyPr>
            <a:normAutofit fontScale="90000"/>
          </a:bodyPr>
          <a:lstStyle/>
          <a:p>
            <a:pPr eaLnBrk="1" hangingPunct="1"/>
            <a:r>
              <a:rPr lang="en-US" sz="4000" smtClean="0">
                <a:solidFill>
                  <a:srgbClr val="FF0000"/>
                </a:solidFill>
              </a:rPr>
              <a:t>Contracts of guarantee</a:t>
            </a:r>
          </a:p>
        </p:txBody>
      </p:sp>
      <p:sp>
        <p:nvSpPr>
          <p:cNvPr id="21507" name="Rectangle 3"/>
          <p:cNvSpPr>
            <a:spLocks noGrp="1" noChangeArrowheads="1"/>
          </p:cNvSpPr>
          <p:nvPr>
            <p:ph type="body" idx="1"/>
          </p:nvPr>
        </p:nvSpPr>
        <p:spPr>
          <a:xfrm>
            <a:off x="457200" y="609600"/>
            <a:ext cx="8229600" cy="6019800"/>
          </a:xfrm>
        </p:spPr>
        <p:txBody>
          <a:bodyPr/>
          <a:lstStyle/>
          <a:p>
            <a:pPr eaLnBrk="1" hangingPunct="1">
              <a:lnSpc>
                <a:spcPct val="90000"/>
              </a:lnSpc>
            </a:pPr>
            <a:endParaRPr lang="en-US" sz="2800" smtClean="0"/>
          </a:p>
          <a:p>
            <a:pPr eaLnBrk="1" hangingPunct="1">
              <a:lnSpc>
                <a:spcPct val="90000"/>
              </a:lnSpc>
            </a:pPr>
            <a:r>
              <a:rPr lang="en-US" sz="2800" smtClean="0"/>
              <a:t>"A contract of guarantee is a contract to perform the promise, or to discharge the liabilities of a third person in case of his default. </a:t>
            </a:r>
          </a:p>
          <a:p>
            <a:pPr eaLnBrk="1" hangingPunct="1">
              <a:lnSpc>
                <a:spcPct val="90000"/>
              </a:lnSpc>
            </a:pPr>
            <a:endParaRPr lang="en-US" sz="2800" smtClean="0"/>
          </a:p>
          <a:p>
            <a:pPr eaLnBrk="1" hangingPunct="1">
              <a:lnSpc>
                <a:spcPct val="90000"/>
              </a:lnSpc>
            </a:pPr>
            <a:r>
              <a:rPr lang="en-US" sz="2800" smtClean="0"/>
              <a:t>The person who gives the guarantee is called Surety, </a:t>
            </a:r>
          </a:p>
          <a:p>
            <a:pPr eaLnBrk="1" hangingPunct="1">
              <a:lnSpc>
                <a:spcPct val="90000"/>
              </a:lnSpc>
            </a:pPr>
            <a:r>
              <a:rPr lang="en-US" sz="2800" smtClean="0"/>
              <a:t>the person in respect of whose default the guarantee is given is called Principal Debtor, </a:t>
            </a:r>
          </a:p>
          <a:p>
            <a:pPr eaLnBrk="1" hangingPunct="1">
              <a:lnSpc>
                <a:spcPct val="90000"/>
              </a:lnSpc>
            </a:pPr>
            <a:r>
              <a:rPr lang="en-US" sz="2800" smtClean="0"/>
              <a:t>and the person to whom the guarantee is given is called Creditor.</a:t>
            </a:r>
          </a:p>
          <a:p>
            <a:pPr eaLnBrk="1" hangingPunct="1">
              <a:lnSpc>
                <a:spcPct val="90000"/>
              </a:lnSpc>
            </a:pPr>
            <a:endParaRPr lang="en-US" sz="2800" smtClean="0"/>
          </a:p>
          <a:p>
            <a:pPr eaLnBrk="1" hangingPunct="1">
              <a:lnSpc>
                <a:spcPct val="90000"/>
              </a:lnSpc>
            </a:pPr>
            <a:r>
              <a:rPr lang="en-US" sz="2800" smtClean="0"/>
              <a:t> A Guarantee may be either oral or written."</a:t>
            </a:r>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457200" y="228600"/>
            <a:ext cx="8229600" cy="6477000"/>
          </a:xfrm>
        </p:spPr>
        <p:txBody>
          <a:bodyPr/>
          <a:lstStyle/>
          <a:p>
            <a:pPr eaLnBrk="1" hangingPunct="1"/>
            <a:endParaRPr lang="en-US" sz="2400" smtClean="0"/>
          </a:p>
          <a:p>
            <a:pPr eaLnBrk="1" hangingPunct="1"/>
            <a:r>
              <a:rPr lang="en-US" sz="2400" smtClean="0"/>
              <a:t>For example, when A promises to a shopkeeper C that A will pay for the items being bought by B if B does not pay, this is a contract of guarantee. </a:t>
            </a:r>
          </a:p>
          <a:p>
            <a:pPr eaLnBrk="1" hangingPunct="1"/>
            <a:endParaRPr lang="en-US" sz="2400" smtClean="0"/>
          </a:p>
          <a:p>
            <a:pPr eaLnBrk="1" hangingPunct="1"/>
            <a:endParaRPr lang="en-US" sz="2400" smtClean="0"/>
          </a:p>
          <a:p>
            <a:pPr eaLnBrk="1" hangingPunct="1"/>
            <a:r>
              <a:rPr lang="en-US" sz="2400" smtClean="0"/>
              <a:t>In this case, if B fails to pay, C can sue A to recover the balance. The same was held in the case of </a:t>
            </a:r>
            <a:r>
              <a:rPr lang="en-US" sz="2400" b="1" smtClean="0"/>
              <a:t>Birkmyr vs Darnell</a:t>
            </a:r>
            <a:r>
              <a:rPr lang="en-US" sz="2400" smtClean="0"/>
              <a:t>, where the court held that when two persons come to a shop, one person buys, and to give him credit, the other person promises, "If he does not pay, I will", this type of a collateral undertaking to be liable for the default of another is called a contract of guarantee</a:t>
            </a:r>
            <a:r>
              <a:rPr lang="en-US" smtClean="0"/>
              <a:t>.</a:t>
            </a:r>
          </a:p>
          <a:p>
            <a:pPr eaLnBrk="1" hangingPunct="1"/>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457200" y="152400"/>
            <a:ext cx="8229600" cy="6477000"/>
          </a:xfrm>
        </p:spPr>
        <p:txBody>
          <a:bodyPr/>
          <a:lstStyle/>
          <a:p>
            <a:pPr algn="ctr" eaLnBrk="1" hangingPunct="1">
              <a:buFontTx/>
              <a:buNone/>
            </a:pPr>
            <a:r>
              <a:rPr lang="en-US" sz="2800" u="sng" smtClean="0">
                <a:solidFill>
                  <a:srgbClr val="FF0000"/>
                </a:solidFill>
              </a:rPr>
              <a:t>ESSENTIAL ELEMENTS OF A CONTRACT OF GUARANTEE</a:t>
            </a:r>
          </a:p>
          <a:p>
            <a:pPr algn="ctr" eaLnBrk="1" hangingPunct="1">
              <a:buFontTx/>
              <a:buNone/>
            </a:pPr>
            <a:endParaRPr lang="en-US" sz="2800" u="sng" smtClean="0">
              <a:solidFill>
                <a:srgbClr val="FF0000"/>
              </a:solidFill>
            </a:endParaRPr>
          </a:p>
          <a:p>
            <a:pPr eaLnBrk="1" hangingPunct="1">
              <a:buFontTx/>
              <a:buNone/>
            </a:pPr>
            <a:r>
              <a:rPr lang="en-US" sz="2800" b="1" smtClean="0"/>
              <a:t>1. </a:t>
            </a:r>
            <a:r>
              <a:rPr lang="en-US" sz="2400" b="1" smtClean="0"/>
              <a:t>Principal Debtor </a:t>
            </a:r>
            <a:r>
              <a:rPr lang="en-US" sz="2400" smtClean="0"/>
              <a:t>- The economic function of a guarantee is </a:t>
            </a:r>
          </a:p>
          <a:p>
            <a:pPr eaLnBrk="1" hangingPunct="1"/>
            <a:r>
              <a:rPr lang="en-US" sz="2400" smtClean="0"/>
              <a:t>to enable a credit-less person to get a loan or employment or something else. </a:t>
            </a:r>
          </a:p>
          <a:p>
            <a:pPr eaLnBrk="1" hangingPunct="1"/>
            <a:r>
              <a:rPr lang="en-US" sz="2400" smtClean="0"/>
              <a:t>Thus, there must exist a principal debtor for a recoverable debt for which the surety is liable in case of the default of the principal debtor.</a:t>
            </a:r>
          </a:p>
          <a:p>
            <a:pPr eaLnBrk="1" hangingPunct="1"/>
            <a:r>
              <a:rPr lang="en-US" sz="2400" smtClean="0"/>
              <a:t>In the case of </a:t>
            </a:r>
            <a:r>
              <a:rPr lang="en-US" sz="2400" b="1" smtClean="0"/>
              <a:t>Swan vs Bank of Scotland</a:t>
            </a:r>
            <a:r>
              <a:rPr lang="en-US" sz="2400" smtClean="0"/>
              <a:t>, it was held that a contract of guarantee is a tripartite agreement between the creditor, the principal debtor, and the surety.</a:t>
            </a:r>
          </a:p>
          <a:p>
            <a:pPr eaLnBrk="1" hangingPunct="1"/>
            <a:endParaRPr lang="en-US" sz="2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57200" y="228600"/>
            <a:ext cx="8229600" cy="6324600"/>
          </a:xfrm>
        </p:spPr>
        <p:txBody>
          <a:bodyPr/>
          <a:lstStyle/>
          <a:p>
            <a:pPr eaLnBrk="1" hangingPunct="1">
              <a:lnSpc>
                <a:spcPct val="90000"/>
              </a:lnSpc>
              <a:buFontTx/>
              <a:buNone/>
            </a:pPr>
            <a:r>
              <a:rPr lang="en-US" b="1" smtClean="0"/>
              <a:t>2. Consideration </a:t>
            </a:r>
            <a:r>
              <a:rPr lang="en-US" smtClean="0"/>
              <a:t>- As with any valid contract, the contract of guarantee also must have a consideration. The consideration in such contract is nothing but </a:t>
            </a:r>
            <a:r>
              <a:rPr lang="en-US" b="1" u="sng" smtClean="0"/>
              <a:t>any thing done</a:t>
            </a:r>
            <a:r>
              <a:rPr lang="en-US" smtClean="0"/>
              <a:t> or the </a:t>
            </a:r>
            <a:r>
              <a:rPr lang="en-US" b="1" u="sng" smtClean="0"/>
              <a:t>promise to do something</a:t>
            </a:r>
            <a:r>
              <a:rPr lang="en-US" smtClean="0"/>
              <a:t> for the benefit of the principal debtor. </a:t>
            </a:r>
          </a:p>
          <a:p>
            <a:pPr eaLnBrk="1" hangingPunct="1">
              <a:lnSpc>
                <a:spcPct val="90000"/>
              </a:lnSpc>
              <a:buFontTx/>
              <a:buNone/>
            </a:pPr>
            <a:endParaRPr lang="en-US" smtClean="0"/>
          </a:p>
          <a:p>
            <a:pPr eaLnBrk="1" hangingPunct="1">
              <a:lnSpc>
                <a:spcPct val="90000"/>
              </a:lnSpc>
              <a:buFontTx/>
              <a:buNone/>
            </a:pPr>
            <a:r>
              <a:rPr lang="en-US" b="1" smtClean="0"/>
              <a:t>Section 127 </a:t>
            </a:r>
            <a:r>
              <a:rPr lang="en-US" smtClean="0"/>
              <a:t>clarifies this as follows :</a:t>
            </a:r>
          </a:p>
          <a:p>
            <a:pPr eaLnBrk="1" hangingPunct="1">
              <a:lnSpc>
                <a:spcPct val="90000"/>
              </a:lnSpc>
            </a:pPr>
            <a:r>
              <a:rPr lang="en-US" smtClean="0"/>
              <a:t>"</a:t>
            </a:r>
            <a:r>
              <a:rPr lang="en-US" b="1" smtClean="0"/>
              <a:t>Any thing done</a:t>
            </a:r>
            <a:r>
              <a:rPr lang="en-US" smtClean="0"/>
              <a:t> or </a:t>
            </a:r>
            <a:r>
              <a:rPr lang="en-US" b="1" smtClean="0"/>
              <a:t>any promise made</a:t>
            </a:r>
            <a:r>
              <a:rPr lang="en-US" smtClean="0"/>
              <a:t> for the benefit of the principal debtor may be sufficient consideration to the surety for giving the guarantee."</a:t>
            </a:r>
          </a:p>
          <a:p>
            <a:pPr eaLnBrk="1" hangingPunct="1">
              <a:lnSpc>
                <a:spcPct val="90000"/>
              </a:lnSpc>
              <a:buFontTx/>
              <a:buNone/>
            </a:pPr>
            <a:endParaRPr lang="en-US" smtClean="0"/>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457200" y="304800"/>
            <a:ext cx="8229600" cy="6324600"/>
          </a:xfrm>
        </p:spPr>
        <p:txBody>
          <a:bodyPr/>
          <a:lstStyle/>
          <a:p>
            <a:pPr eaLnBrk="1" hangingPunct="1">
              <a:lnSpc>
                <a:spcPct val="80000"/>
              </a:lnSpc>
              <a:buFontTx/>
              <a:buNone/>
            </a:pPr>
            <a:r>
              <a:rPr lang="en-US" sz="2400" smtClean="0"/>
              <a:t>Illustrations:</a:t>
            </a:r>
          </a:p>
          <a:p>
            <a:pPr eaLnBrk="1" hangingPunct="1">
              <a:lnSpc>
                <a:spcPct val="80000"/>
              </a:lnSpc>
              <a:buFontTx/>
              <a:buNone/>
            </a:pPr>
            <a:r>
              <a:rPr lang="en-US" sz="2400" smtClean="0"/>
              <a:t>1. A agrees to sell to B certain goods if C guarantees the payment of the price of the goods. C promises to guarantee the payment in consideration of A promise to deliver goods to B. This is a sufficient consideration for C's promise.</a:t>
            </a:r>
          </a:p>
          <a:p>
            <a:pPr eaLnBrk="1" hangingPunct="1">
              <a:lnSpc>
                <a:spcPct val="80000"/>
              </a:lnSpc>
              <a:buFontTx/>
              <a:buNone/>
            </a:pPr>
            <a:r>
              <a:rPr lang="en-US" sz="2400" smtClean="0"/>
              <a:t>2. A sells and delivers goods to B. C, afterwards, requests A to forbear to sue B for an year and promises that if A does so, he will guarantee the payment if B does not pay. A forbears to sue B for one year. This is sufficient consideration for C's guarantee.</a:t>
            </a:r>
          </a:p>
          <a:p>
            <a:pPr eaLnBrk="1" hangingPunct="1">
              <a:lnSpc>
                <a:spcPct val="80000"/>
              </a:lnSpc>
              <a:buFontTx/>
              <a:buNone/>
            </a:pPr>
            <a:r>
              <a:rPr lang="en-US" sz="2400" smtClean="0"/>
              <a:t>3. A sells and delivers goods to B. Later on, C, without any consideration, promises to pay A if B fails to pay. The agreement is void for lack of consideration.</a:t>
            </a:r>
          </a:p>
          <a:p>
            <a:pPr eaLnBrk="1" hangingPunct="1">
              <a:lnSpc>
                <a:spcPct val="80000"/>
              </a:lnSpc>
              <a:buFontTx/>
              <a:buNone/>
            </a:pPr>
            <a:endParaRPr lang="en-US" sz="2400" smtClean="0"/>
          </a:p>
          <a:p>
            <a:pPr eaLnBrk="1" hangingPunct="1">
              <a:lnSpc>
                <a:spcPct val="80000"/>
              </a:lnSpc>
              <a:buFontTx/>
              <a:buNone/>
            </a:pPr>
            <a:r>
              <a:rPr lang="en-US" sz="2400" smtClean="0"/>
              <a:t>In general, if the principal debtor is benefitted as a result of the guarantee, it is sufficient consideration for the sustenance of the guarantee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57200" y="457200"/>
            <a:ext cx="8229600" cy="6019800"/>
          </a:xfrm>
        </p:spPr>
        <p:txBody>
          <a:bodyPr/>
          <a:lstStyle/>
          <a:p>
            <a:pPr eaLnBrk="1" hangingPunct="1"/>
            <a:r>
              <a:rPr lang="en-US" smtClean="0"/>
              <a:t>However, there is no uniformity on the issue of past consideration. In the case of </a:t>
            </a:r>
            <a:r>
              <a:rPr lang="en-US" b="1" smtClean="0"/>
              <a:t>Allahabad Bank vs S M Engineering Industries 1992 Cal HC</a:t>
            </a:r>
            <a:r>
              <a:rPr lang="en-US" smtClean="0"/>
              <a:t>, </a:t>
            </a:r>
          </a:p>
          <a:p>
            <a:pPr lvl="1" eaLnBrk="1" hangingPunct="1"/>
            <a:r>
              <a:rPr lang="en-US" smtClean="0"/>
              <a:t>the bank was not allowed to sue the surety in absence of any advance payment made after the date of guarantee. </a:t>
            </a:r>
          </a:p>
          <a:p>
            <a:pPr eaLnBrk="1" hangingPunct="1"/>
            <a:r>
              <a:rPr lang="en-US" smtClean="0"/>
              <a:t>But in the case of </a:t>
            </a:r>
            <a:r>
              <a:rPr lang="en-US" b="1" smtClean="0"/>
              <a:t>Union Bank of India vs A P Bhonsle 1991 Mah HC</a:t>
            </a:r>
            <a:r>
              <a:rPr lang="en-US" smtClean="0"/>
              <a:t>, </a:t>
            </a:r>
          </a:p>
          <a:p>
            <a:pPr lvl="1" eaLnBrk="1" hangingPunct="1"/>
            <a:r>
              <a:rPr lang="en-US" smtClean="0"/>
              <a:t>past debts were also held to be recoverable under the wide language of this section.</a:t>
            </a:r>
          </a:p>
          <a:p>
            <a:pPr eaLnBrk="1" hangingPunct="1"/>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457200" y="228600"/>
            <a:ext cx="8229600" cy="6629400"/>
          </a:xfrm>
        </p:spPr>
        <p:txBody>
          <a:bodyPr/>
          <a:lstStyle/>
          <a:p>
            <a:pPr eaLnBrk="1" hangingPunct="1">
              <a:lnSpc>
                <a:spcPct val="80000"/>
              </a:lnSpc>
              <a:buFontTx/>
              <a:buNone/>
            </a:pPr>
            <a:r>
              <a:rPr lang="en-US" sz="1800" b="1" smtClean="0"/>
              <a:t>3. It should be without mispresentation or concealment </a:t>
            </a:r>
            <a:r>
              <a:rPr lang="en-US" sz="1800" smtClean="0"/>
              <a:t>– </a:t>
            </a:r>
          </a:p>
          <a:p>
            <a:pPr eaLnBrk="1" hangingPunct="1">
              <a:lnSpc>
                <a:spcPct val="80000"/>
              </a:lnSpc>
              <a:buFontTx/>
              <a:buNone/>
            </a:pPr>
            <a:r>
              <a:rPr lang="en-US" sz="1800" b="1" smtClean="0"/>
              <a:t>Section 142 </a:t>
            </a:r>
            <a:r>
              <a:rPr lang="en-US" sz="1800" smtClean="0"/>
              <a:t>specifies that a guarantee obtained by misrepresenting facts that are material to the agreement is invalid, and </a:t>
            </a:r>
            <a:r>
              <a:rPr lang="en-US" sz="1800" b="1" smtClean="0"/>
              <a:t>section 143 </a:t>
            </a:r>
            <a:r>
              <a:rPr lang="en-US" sz="1800" smtClean="0"/>
              <a:t>specifies that a guarantee obtained by concealing a material fact is invalid as well.</a:t>
            </a:r>
          </a:p>
          <a:p>
            <a:pPr eaLnBrk="1" hangingPunct="1">
              <a:lnSpc>
                <a:spcPct val="80000"/>
              </a:lnSpc>
              <a:buFontTx/>
              <a:buNone/>
            </a:pPr>
            <a:endParaRPr lang="en-US" sz="1800" smtClean="0"/>
          </a:p>
          <a:p>
            <a:pPr eaLnBrk="1" hangingPunct="1">
              <a:lnSpc>
                <a:spcPct val="80000"/>
              </a:lnSpc>
              <a:buFontTx/>
              <a:buNone/>
            </a:pPr>
            <a:r>
              <a:rPr lang="en-US" sz="1800" smtClean="0"/>
              <a:t>Illustrations -</a:t>
            </a:r>
          </a:p>
          <a:p>
            <a:pPr eaLnBrk="1" hangingPunct="1">
              <a:lnSpc>
                <a:spcPct val="80000"/>
              </a:lnSpc>
              <a:buFontTx/>
              <a:buNone/>
            </a:pPr>
            <a:r>
              <a:rPr lang="en-US" sz="1800" smtClean="0"/>
              <a:t>1. A appoints B for collecting bills. B fails to account for some the bills. A asks B to get a guarantor for further employment. C guarantees B's conduct but C is not made aware of B previous mis-accounting by A. B, afterwards, defaults. C cannot be held liable.</a:t>
            </a:r>
          </a:p>
          <a:p>
            <a:pPr eaLnBrk="1" hangingPunct="1">
              <a:lnSpc>
                <a:spcPct val="80000"/>
              </a:lnSpc>
              <a:buFontTx/>
              <a:buNone/>
            </a:pPr>
            <a:r>
              <a:rPr lang="en-US" sz="1800" smtClean="0"/>
              <a:t>2. A promises to sell Iron to B if C guarantees payment. C guarantees payment however, C is not made aware of the fact that A and B had contracted that B will pay 5 Rs higher that the market prices. B defaults. C cannot be held liable.</a:t>
            </a:r>
          </a:p>
          <a:p>
            <a:pPr eaLnBrk="1" hangingPunct="1">
              <a:lnSpc>
                <a:spcPct val="80000"/>
              </a:lnSpc>
            </a:pPr>
            <a:endParaRPr lang="en-US" sz="1800" smtClean="0"/>
          </a:p>
          <a:p>
            <a:pPr eaLnBrk="1" hangingPunct="1">
              <a:lnSpc>
                <a:spcPct val="80000"/>
              </a:lnSpc>
            </a:pPr>
            <a:r>
              <a:rPr lang="en-US" sz="1800" smtClean="0"/>
              <a:t>In the case of </a:t>
            </a:r>
            <a:r>
              <a:rPr lang="en-US" sz="1800" b="1" smtClean="0"/>
              <a:t>London General Omnibus vs Holloway</a:t>
            </a:r>
            <a:r>
              <a:rPr lang="en-US" sz="1800" smtClean="0"/>
              <a:t>, a person was invited to guarantee an employee, who was previously dismissed for dishonesty by the same employer.</a:t>
            </a:r>
          </a:p>
          <a:p>
            <a:pPr eaLnBrk="1" hangingPunct="1">
              <a:lnSpc>
                <a:spcPct val="80000"/>
              </a:lnSpc>
            </a:pPr>
            <a:endParaRPr lang="en-US" sz="1800" smtClean="0"/>
          </a:p>
          <a:p>
            <a:pPr eaLnBrk="1" hangingPunct="1">
              <a:lnSpc>
                <a:spcPct val="80000"/>
              </a:lnSpc>
            </a:pPr>
            <a:r>
              <a:rPr lang="en-US" sz="1800" smtClean="0"/>
              <a:t>This fact was not told to the surety. Later on, the employee misused funds but the surety was not held liable.</a:t>
            </a:r>
          </a:p>
          <a:p>
            <a:pPr eaLnBrk="1" hangingPunct="1">
              <a:lnSpc>
                <a:spcPct val="80000"/>
              </a:lnSpc>
              <a:buFontTx/>
              <a:buNone/>
            </a:pPr>
            <a:endParaRPr lang="en-US" sz="1800" smtClean="0"/>
          </a:p>
          <a:p>
            <a:pPr eaLnBrk="1" hangingPunct="1">
              <a:lnSpc>
                <a:spcPct val="80000"/>
              </a:lnSpc>
              <a:buFontTx/>
              <a:buNone/>
            </a:pPr>
            <a:r>
              <a:rPr lang="en-US" sz="1800" b="1" smtClean="0"/>
              <a:t>4.	It may be written or oral</a:t>
            </a:r>
          </a:p>
          <a:p>
            <a:pPr eaLnBrk="1" hangingPunct="1">
              <a:lnSpc>
                <a:spcPct val="80000"/>
              </a:lnSpc>
              <a:buFontTx/>
              <a:buNone/>
            </a:pPr>
            <a:r>
              <a:rPr lang="en-US" sz="1800" smtClean="0"/>
              <a:t>As is made clear in section 126, a Guarantee may be either oral or written.</a:t>
            </a:r>
          </a:p>
          <a:p>
            <a:pPr eaLnBrk="1" hangingPunct="1">
              <a:lnSpc>
                <a:spcPct val="80000"/>
              </a:lnSpc>
              <a:buFontTx/>
              <a:buNone/>
            </a:pPr>
            <a:endParaRPr lang="en-US" sz="18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sz="4000" smtClean="0"/>
              <a:t>Difference between indemnity and guarantee</a:t>
            </a:r>
          </a:p>
        </p:txBody>
      </p:sp>
      <p:sp>
        <p:nvSpPr>
          <p:cNvPr id="28675" name="Rectangle 3"/>
          <p:cNvSpPr>
            <a:spLocks noGrp="1" noChangeArrowheads="1"/>
          </p:cNvSpPr>
          <p:nvPr>
            <p:ph type="body" idx="1"/>
          </p:nvPr>
        </p:nvSpPr>
        <p:spPr/>
        <p:txBody>
          <a:bodyPr/>
          <a:lstStyle/>
          <a:p>
            <a:pPr>
              <a:lnSpc>
                <a:spcPct val="80000"/>
              </a:lnSpc>
              <a:buFontTx/>
              <a:buNone/>
            </a:pPr>
            <a:r>
              <a:rPr lang="en-US" sz="1400" b="1" smtClean="0"/>
              <a:t>	1. Difference in Meaning :-</a:t>
            </a:r>
            <a:r>
              <a:rPr lang="en-US" sz="1400" smtClean="0"/>
              <a:t/>
            </a:r>
            <a:br>
              <a:rPr lang="en-US" sz="1400" smtClean="0"/>
            </a:br>
            <a:r>
              <a:rPr lang="en-US" sz="1400" smtClean="0"/>
              <a:t/>
            </a:r>
            <a:br>
              <a:rPr lang="en-US" sz="1400" smtClean="0"/>
            </a:br>
            <a:r>
              <a:rPr lang="en-US" sz="1400" b="1" smtClean="0"/>
              <a:t>Contract of indemnity :</a:t>
            </a:r>
            <a:r>
              <a:rPr lang="en-US" sz="1400" smtClean="0"/>
              <a:t> In the contract of indemnity one person promises to save the other from any loss.</a:t>
            </a:r>
            <a:br>
              <a:rPr lang="en-US" sz="1400" smtClean="0"/>
            </a:br>
            <a:r>
              <a:rPr lang="en-US" sz="1400" smtClean="0"/>
              <a:t/>
            </a:r>
            <a:br>
              <a:rPr lang="en-US" sz="1400" smtClean="0"/>
            </a:br>
            <a:r>
              <a:rPr lang="en-US" sz="1400" b="1" smtClean="0"/>
              <a:t>Contract of guarantee :</a:t>
            </a:r>
            <a:r>
              <a:rPr lang="en-US" sz="1400" smtClean="0"/>
              <a:t> In the contract of guarantee one person gives guarantee for the performance of the contract.</a:t>
            </a:r>
            <a:br>
              <a:rPr lang="en-US" sz="1400" smtClean="0"/>
            </a:br>
            <a:r>
              <a:rPr lang="en-US" sz="1400" smtClean="0"/>
              <a:t/>
            </a:r>
            <a:br>
              <a:rPr lang="en-US" sz="1400" smtClean="0"/>
            </a:br>
            <a:r>
              <a:rPr lang="en-US" sz="1400" smtClean="0"/>
              <a:t/>
            </a:r>
            <a:br>
              <a:rPr lang="en-US" sz="1400" smtClean="0"/>
            </a:br>
            <a:r>
              <a:rPr lang="en-US" sz="1400" smtClean="0"/>
              <a:t/>
            </a:r>
            <a:br>
              <a:rPr lang="en-US" sz="1400" smtClean="0"/>
            </a:br>
            <a:r>
              <a:rPr lang="en-US" sz="1400" b="1" smtClean="0"/>
              <a:t>2. Difference in the Number of Parties :-</a:t>
            </a:r>
            <a:r>
              <a:rPr lang="en-US" sz="1400" smtClean="0"/>
              <a:t/>
            </a:r>
            <a:br>
              <a:rPr lang="en-US" sz="1400" smtClean="0"/>
            </a:br>
            <a:r>
              <a:rPr lang="en-US" sz="1400" smtClean="0"/>
              <a:t/>
            </a:r>
            <a:br>
              <a:rPr lang="en-US" sz="1400" smtClean="0"/>
            </a:br>
            <a:r>
              <a:rPr lang="en-US" sz="1400" b="1" smtClean="0"/>
              <a:t>Contract of indemnity :</a:t>
            </a:r>
            <a:r>
              <a:rPr lang="en-US" sz="1400" smtClean="0"/>
              <a:t> Under the contract of indemnity there are two parties.</a:t>
            </a:r>
            <a:br>
              <a:rPr lang="en-US" sz="1400" smtClean="0"/>
            </a:br>
            <a:r>
              <a:rPr lang="en-US" sz="1400" smtClean="0"/>
              <a:t/>
            </a:r>
            <a:br>
              <a:rPr lang="en-US" sz="1400" smtClean="0"/>
            </a:br>
            <a:r>
              <a:rPr lang="en-US" sz="1400" b="1" smtClean="0"/>
              <a:t>Contract of guarantee :</a:t>
            </a:r>
            <a:r>
              <a:rPr lang="en-US" sz="1400" smtClean="0"/>
              <a:t> Under the contract of guarantee there are three parties.</a:t>
            </a:r>
            <a:br>
              <a:rPr lang="en-US" sz="1400" smtClean="0"/>
            </a:br>
            <a:r>
              <a:rPr lang="en-US" sz="1400" smtClean="0"/>
              <a:t/>
            </a:r>
            <a:br>
              <a:rPr lang="en-US" sz="1400" smtClean="0"/>
            </a:br>
            <a:r>
              <a:rPr lang="en-US" sz="1400" smtClean="0"/>
              <a:t/>
            </a:r>
            <a:br>
              <a:rPr lang="en-US" sz="1400" smtClean="0"/>
            </a:br>
            <a:r>
              <a:rPr lang="en-US" sz="1400" smtClean="0"/>
              <a:t/>
            </a:r>
            <a:br>
              <a:rPr lang="en-US" sz="1400" smtClean="0"/>
            </a:br>
            <a:r>
              <a:rPr lang="en-US" sz="1400" b="1" smtClean="0"/>
              <a:t>3. Difference in the Liability :-</a:t>
            </a:r>
            <a:r>
              <a:rPr lang="en-US" sz="1400" smtClean="0"/>
              <a:t/>
            </a:r>
            <a:br>
              <a:rPr lang="en-US" sz="1400" smtClean="0"/>
            </a:br>
            <a:r>
              <a:rPr lang="en-US" sz="1400" smtClean="0"/>
              <a:t/>
            </a:r>
            <a:br>
              <a:rPr lang="en-US" sz="1400" smtClean="0"/>
            </a:br>
            <a:r>
              <a:rPr lang="en-US" sz="1400" b="1" smtClean="0"/>
              <a:t>Contract of indemnity :</a:t>
            </a:r>
            <a:r>
              <a:rPr lang="en-US" sz="1400" smtClean="0"/>
              <a:t> Under indemnity contract the basic liability falls on the indemnified.</a:t>
            </a:r>
            <a:br>
              <a:rPr lang="en-US" sz="1400" smtClean="0"/>
            </a:br>
            <a:r>
              <a:rPr lang="en-US" sz="1400" smtClean="0"/>
              <a:t/>
            </a:r>
            <a:br>
              <a:rPr lang="en-US" sz="1400" smtClean="0"/>
            </a:br>
            <a:r>
              <a:rPr lang="en-US" sz="1400" b="1" smtClean="0"/>
              <a:t>Contract of guarantee :</a:t>
            </a:r>
            <a:r>
              <a:rPr lang="en-US" sz="1400" smtClean="0"/>
              <a:t> In case of guarantee contract surety has the secondary liability.</a:t>
            </a:r>
            <a:br>
              <a:rPr lang="en-US" sz="1400" smtClean="0"/>
            </a:br>
            <a:endParaRPr lang="en-US" sz="14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457200" y="381000"/>
            <a:ext cx="8229600" cy="6172200"/>
          </a:xfrm>
        </p:spPr>
        <p:txBody>
          <a:bodyPr/>
          <a:lstStyle/>
          <a:p>
            <a:pPr>
              <a:lnSpc>
                <a:spcPct val="80000"/>
              </a:lnSpc>
              <a:buFontTx/>
              <a:buNone/>
            </a:pPr>
            <a:r>
              <a:rPr lang="en-US" sz="1400" b="1" smtClean="0"/>
              <a:t>	4. Difference in the Number Of Contracts :-</a:t>
            </a:r>
            <a:r>
              <a:rPr lang="en-US" sz="1400" smtClean="0"/>
              <a:t/>
            </a:r>
            <a:br>
              <a:rPr lang="en-US" sz="1400" smtClean="0"/>
            </a:br>
            <a:r>
              <a:rPr lang="en-US" sz="1400" smtClean="0"/>
              <a:t/>
            </a:r>
            <a:br>
              <a:rPr lang="en-US" sz="1400" smtClean="0"/>
            </a:br>
            <a:r>
              <a:rPr lang="en-US" sz="1400" b="1" smtClean="0"/>
              <a:t>Contract of indemnity :</a:t>
            </a:r>
            <a:r>
              <a:rPr lang="en-US" sz="1400" smtClean="0"/>
              <a:t> Under the indemnity contract there is one contract only.</a:t>
            </a:r>
            <a:br>
              <a:rPr lang="en-US" sz="1400" smtClean="0"/>
            </a:br>
            <a:r>
              <a:rPr lang="en-US" sz="1400" smtClean="0"/>
              <a:t/>
            </a:r>
            <a:br>
              <a:rPr lang="en-US" sz="1400" smtClean="0"/>
            </a:br>
            <a:r>
              <a:rPr lang="en-US" sz="1400" b="1" smtClean="0"/>
              <a:t>Contract of guarantee :</a:t>
            </a:r>
            <a:r>
              <a:rPr lang="en-US" sz="1400" smtClean="0"/>
              <a:t> Under the contract of guarantee there must be at least three contracts.</a:t>
            </a:r>
            <a:br>
              <a:rPr lang="en-US" sz="1400" smtClean="0"/>
            </a:br>
            <a:r>
              <a:rPr lang="en-US" sz="1400" smtClean="0"/>
              <a:t/>
            </a:r>
            <a:br>
              <a:rPr lang="en-US" sz="1400" smtClean="0"/>
            </a:br>
            <a:r>
              <a:rPr lang="en-US" sz="1400" smtClean="0"/>
              <a:t/>
            </a:r>
            <a:br>
              <a:rPr lang="en-US" sz="1400" smtClean="0"/>
            </a:br>
            <a:r>
              <a:rPr lang="en-US" sz="1400" smtClean="0"/>
              <a:t/>
            </a:r>
            <a:br>
              <a:rPr lang="en-US" sz="1400" smtClean="0"/>
            </a:br>
            <a:r>
              <a:rPr lang="en-US" sz="1400" b="1" smtClean="0"/>
              <a:t>5. Difference in the Nature of Interest :-</a:t>
            </a:r>
            <a:r>
              <a:rPr lang="en-US" sz="1400" smtClean="0"/>
              <a:t/>
            </a:r>
            <a:br>
              <a:rPr lang="en-US" sz="1400" smtClean="0"/>
            </a:br>
            <a:r>
              <a:rPr lang="en-US" sz="1400" smtClean="0"/>
              <a:t/>
            </a:r>
            <a:br>
              <a:rPr lang="en-US" sz="1400" smtClean="0"/>
            </a:br>
            <a:r>
              <a:rPr lang="en-US" sz="1400" b="1" smtClean="0"/>
              <a:t>Contract of indemnity :</a:t>
            </a:r>
            <a:r>
              <a:rPr lang="en-US" sz="1400" smtClean="0"/>
              <a:t> In case of indemnity contract, indemnified has the interest in earning commission and premium.</a:t>
            </a:r>
            <a:br>
              <a:rPr lang="en-US" sz="1400" smtClean="0"/>
            </a:br>
            <a:r>
              <a:rPr lang="en-US" sz="1400" smtClean="0"/>
              <a:t/>
            </a:r>
            <a:br>
              <a:rPr lang="en-US" sz="1400" smtClean="0"/>
            </a:br>
            <a:r>
              <a:rPr lang="en-US" sz="1400" b="1" smtClean="0"/>
              <a:t>Contract of guarantee :</a:t>
            </a:r>
            <a:r>
              <a:rPr lang="en-US" sz="1400" smtClean="0"/>
              <a:t> In case of guarantor he has no any other interest except guarantee.</a:t>
            </a:r>
            <a:br>
              <a:rPr lang="en-US" sz="1400" smtClean="0"/>
            </a:br>
            <a:r>
              <a:rPr lang="en-US" sz="1400" smtClean="0"/>
              <a:t/>
            </a:r>
            <a:br>
              <a:rPr lang="en-US" sz="1400" smtClean="0"/>
            </a:br>
            <a:r>
              <a:rPr lang="en-US" sz="1400" smtClean="0"/>
              <a:t/>
            </a:r>
            <a:br>
              <a:rPr lang="en-US" sz="1400" smtClean="0"/>
            </a:br>
            <a:r>
              <a:rPr lang="en-US" sz="1400" smtClean="0"/>
              <a:t/>
            </a:r>
            <a:br>
              <a:rPr lang="en-US" sz="1400" smtClean="0"/>
            </a:br>
            <a:r>
              <a:rPr lang="en-US" sz="1400" b="1" smtClean="0"/>
              <a:t>6. Difference in the Right of Claim :-</a:t>
            </a:r>
            <a:r>
              <a:rPr lang="en-US" sz="1400" smtClean="0"/>
              <a:t/>
            </a:r>
            <a:br>
              <a:rPr lang="en-US" sz="1400" smtClean="0"/>
            </a:br>
            <a:r>
              <a:rPr lang="en-US" sz="1400" smtClean="0"/>
              <a:t/>
            </a:r>
            <a:br>
              <a:rPr lang="en-US" sz="1400" smtClean="0"/>
            </a:br>
            <a:r>
              <a:rPr lang="en-US" sz="1400" b="1" smtClean="0"/>
              <a:t>Contract of indemnity :</a:t>
            </a:r>
            <a:r>
              <a:rPr lang="en-US" sz="1400" smtClean="0"/>
              <a:t> The indemnified cannot sue the third party.</a:t>
            </a:r>
            <a:br>
              <a:rPr lang="en-US" sz="1400" smtClean="0"/>
            </a:br>
            <a:r>
              <a:rPr lang="en-US" sz="1400" smtClean="0"/>
              <a:t/>
            </a:r>
            <a:br>
              <a:rPr lang="en-US" sz="1400" smtClean="0"/>
            </a:br>
            <a:r>
              <a:rPr lang="en-US" sz="1400" b="1" smtClean="0"/>
              <a:t>Contract of guarantee :</a:t>
            </a:r>
            <a:r>
              <a:rPr lang="en-US" sz="1400" smtClean="0"/>
              <a:t> Guarantor is entitled to proceed against the principal debtor in his own name. If he has paid the debt.</a:t>
            </a:r>
            <a:br>
              <a:rPr lang="en-US" sz="1400" smtClean="0"/>
            </a:br>
            <a:r>
              <a:rPr lang="en-US" sz="1400" smtClean="0"/>
              <a:t/>
            </a:r>
            <a:br>
              <a:rPr lang="en-US" sz="1400" smtClean="0"/>
            </a:br>
            <a:r>
              <a:rPr lang="en-US" sz="1400" smtClean="0"/>
              <a:t/>
            </a:r>
            <a:br>
              <a:rPr lang="en-US" sz="1400" smtClean="0"/>
            </a:br>
            <a:r>
              <a:rPr lang="en-US" sz="1400" smtClean="0"/>
              <a:t/>
            </a:r>
            <a:br>
              <a:rPr lang="en-US" sz="1400" smtClean="0"/>
            </a:br>
            <a:r>
              <a:rPr lang="en-US" sz="1400" b="1" smtClean="0"/>
              <a:t>7. Difference in the Performance of Contract :-</a:t>
            </a:r>
            <a:r>
              <a:rPr lang="en-US" sz="1400" smtClean="0"/>
              <a:t/>
            </a:r>
            <a:br>
              <a:rPr lang="en-US" sz="1400" smtClean="0"/>
            </a:br>
            <a:r>
              <a:rPr lang="en-US" sz="1400" smtClean="0"/>
              <a:t/>
            </a:r>
            <a:br>
              <a:rPr lang="en-US" sz="1400" smtClean="0"/>
            </a:br>
            <a:r>
              <a:rPr lang="en-US" sz="1400" b="1" smtClean="0"/>
              <a:t>Contract of indemnity :</a:t>
            </a:r>
            <a:r>
              <a:rPr lang="en-US" sz="1400" smtClean="0"/>
              <a:t> Contract of indemnity depends upon the possibility of risk or loss.</a:t>
            </a:r>
            <a:br>
              <a:rPr lang="en-US" sz="1400" smtClean="0"/>
            </a:br>
            <a:r>
              <a:rPr lang="en-US" sz="1400" smtClean="0"/>
              <a:t/>
            </a:r>
            <a:br>
              <a:rPr lang="en-US" sz="1400" smtClean="0"/>
            </a:br>
            <a:r>
              <a:rPr lang="en-US" sz="1400" b="1" smtClean="0"/>
              <a:t>Contract of guarantee :</a:t>
            </a:r>
            <a:r>
              <a:rPr lang="en-US" sz="1400" smtClean="0"/>
              <a:t> In case of guarantee there is an existing debt or duty performance about which guarantee is given.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8229600" cy="609600"/>
          </a:xfrm>
        </p:spPr>
        <p:txBody>
          <a:bodyPr/>
          <a:lstStyle/>
          <a:p>
            <a:pPr eaLnBrk="1" hangingPunct="1"/>
            <a:r>
              <a:rPr lang="en-US" sz="2800" b="1" smtClean="0">
                <a:solidFill>
                  <a:srgbClr val="00B050"/>
                </a:solidFill>
              </a:rPr>
              <a:t>DUTIES</a:t>
            </a:r>
            <a:r>
              <a:rPr lang="en-US" sz="2800" b="1" smtClean="0"/>
              <a:t> OF BAILEE / </a:t>
            </a:r>
            <a:r>
              <a:rPr lang="en-US" sz="2800" b="1" smtClean="0">
                <a:solidFill>
                  <a:srgbClr val="00B050"/>
                </a:solidFill>
              </a:rPr>
              <a:t>RIGHTS</a:t>
            </a:r>
            <a:r>
              <a:rPr lang="en-US" sz="2800" b="1" smtClean="0"/>
              <a:t> OF BAILOR</a:t>
            </a:r>
          </a:p>
        </p:txBody>
      </p:sp>
      <p:sp>
        <p:nvSpPr>
          <p:cNvPr id="4099" name="Rectangle 3"/>
          <p:cNvSpPr>
            <a:spLocks noGrp="1" noChangeArrowheads="1"/>
          </p:cNvSpPr>
          <p:nvPr>
            <p:ph type="body" idx="1"/>
          </p:nvPr>
        </p:nvSpPr>
        <p:spPr>
          <a:xfrm>
            <a:off x="457200" y="1905000"/>
            <a:ext cx="8229600" cy="4724400"/>
          </a:xfrm>
        </p:spPr>
        <p:txBody>
          <a:bodyPr/>
          <a:lstStyle/>
          <a:p>
            <a:pPr eaLnBrk="1" hangingPunct="1">
              <a:lnSpc>
                <a:spcPct val="80000"/>
              </a:lnSpc>
              <a:buFontTx/>
              <a:buNone/>
            </a:pPr>
            <a:r>
              <a:rPr lang="en-US" sz="2800" smtClean="0"/>
              <a:t>1. </a:t>
            </a:r>
            <a:r>
              <a:rPr lang="en-US" sz="2800" smtClean="0">
                <a:solidFill>
                  <a:srgbClr val="00B050"/>
                </a:solidFill>
              </a:rPr>
              <a:t>Duty</a:t>
            </a:r>
            <a:r>
              <a:rPr lang="en-US" sz="2800" smtClean="0"/>
              <a:t> to take reasonable care / </a:t>
            </a:r>
            <a:r>
              <a:rPr lang="en-US" sz="2800" smtClean="0">
                <a:solidFill>
                  <a:srgbClr val="00B050"/>
                </a:solidFill>
              </a:rPr>
              <a:t>Right</a:t>
            </a:r>
            <a:r>
              <a:rPr lang="en-US" sz="2800" smtClean="0"/>
              <a:t> to demand reasonable care</a:t>
            </a:r>
          </a:p>
          <a:p>
            <a:pPr eaLnBrk="1" hangingPunct="1">
              <a:lnSpc>
                <a:spcPct val="80000"/>
              </a:lnSpc>
              <a:buFontTx/>
              <a:buNone/>
            </a:pPr>
            <a:r>
              <a:rPr lang="en-US" sz="2800" smtClean="0"/>
              <a:t>2. </a:t>
            </a:r>
            <a:r>
              <a:rPr lang="en-US" sz="2800" smtClean="0">
                <a:solidFill>
                  <a:srgbClr val="00B050"/>
                </a:solidFill>
              </a:rPr>
              <a:t>Duty</a:t>
            </a:r>
            <a:r>
              <a:rPr lang="en-US" sz="2800" smtClean="0"/>
              <a:t> not to make unauthorised use of goods / </a:t>
            </a:r>
            <a:r>
              <a:rPr lang="en-US" sz="2800" smtClean="0">
                <a:solidFill>
                  <a:srgbClr val="00B050"/>
                </a:solidFill>
              </a:rPr>
              <a:t>Right</a:t>
            </a:r>
            <a:r>
              <a:rPr lang="en-US" sz="2800" smtClean="0"/>
              <a:t> to demand non-authorization of goods</a:t>
            </a:r>
          </a:p>
          <a:p>
            <a:pPr eaLnBrk="1" hangingPunct="1">
              <a:lnSpc>
                <a:spcPct val="80000"/>
              </a:lnSpc>
              <a:buFontTx/>
              <a:buNone/>
            </a:pPr>
            <a:r>
              <a:rPr lang="en-US" sz="2800" smtClean="0"/>
              <a:t>3. </a:t>
            </a:r>
            <a:r>
              <a:rPr lang="en-US" sz="2800" smtClean="0">
                <a:solidFill>
                  <a:srgbClr val="00B050"/>
                </a:solidFill>
              </a:rPr>
              <a:t>Duty</a:t>
            </a:r>
            <a:r>
              <a:rPr lang="en-US" sz="2800" smtClean="0"/>
              <a:t> not to mix bailor’s goods with his own / </a:t>
            </a:r>
            <a:r>
              <a:rPr lang="en-US" sz="2800" smtClean="0">
                <a:solidFill>
                  <a:srgbClr val="00B050"/>
                </a:solidFill>
              </a:rPr>
              <a:t>Right</a:t>
            </a:r>
            <a:r>
              <a:rPr lang="en-US" sz="2800" smtClean="0"/>
              <a:t> to demand non-mixing of his goods with that of bailee’s.</a:t>
            </a:r>
          </a:p>
          <a:p>
            <a:pPr eaLnBrk="1" hangingPunct="1">
              <a:lnSpc>
                <a:spcPct val="80000"/>
              </a:lnSpc>
              <a:buFontTx/>
              <a:buNone/>
            </a:pPr>
            <a:r>
              <a:rPr lang="en-US" sz="2800" smtClean="0"/>
              <a:t>4. </a:t>
            </a:r>
            <a:r>
              <a:rPr lang="en-US" sz="2800" smtClean="0">
                <a:solidFill>
                  <a:srgbClr val="00B050"/>
                </a:solidFill>
              </a:rPr>
              <a:t>Duty</a:t>
            </a:r>
            <a:r>
              <a:rPr lang="en-US" sz="2800" smtClean="0"/>
              <a:t> to mandatorily return the goods bailed / </a:t>
            </a:r>
            <a:r>
              <a:rPr lang="en-US" sz="2800" smtClean="0">
                <a:solidFill>
                  <a:srgbClr val="00B050"/>
                </a:solidFill>
              </a:rPr>
              <a:t>Right</a:t>
            </a:r>
            <a:r>
              <a:rPr lang="en-US" sz="2800" smtClean="0"/>
              <a:t> to demand the return of goods bailed</a:t>
            </a:r>
          </a:p>
          <a:p>
            <a:pPr eaLnBrk="1" hangingPunct="1">
              <a:lnSpc>
                <a:spcPct val="80000"/>
              </a:lnSpc>
              <a:buFontTx/>
              <a:buNone/>
            </a:pPr>
            <a:r>
              <a:rPr lang="en-US" sz="2800" smtClean="0"/>
              <a:t>5. </a:t>
            </a:r>
            <a:r>
              <a:rPr lang="en-US" sz="2800" smtClean="0">
                <a:solidFill>
                  <a:srgbClr val="00B050"/>
                </a:solidFill>
              </a:rPr>
              <a:t>Duty</a:t>
            </a:r>
            <a:r>
              <a:rPr lang="en-US" sz="2800" smtClean="0"/>
              <a:t> to return any natural profit / </a:t>
            </a:r>
            <a:r>
              <a:rPr lang="en-US" sz="2800" smtClean="0">
                <a:solidFill>
                  <a:srgbClr val="00B050"/>
                </a:solidFill>
              </a:rPr>
              <a:t>Right</a:t>
            </a:r>
            <a:r>
              <a:rPr lang="en-US" sz="2800" smtClean="0"/>
              <a:t> to demand the return of any natural profits</a:t>
            </a:r>
          </a:p>
          <a:p>
            <a:pPr algn="ctr" eaLnBrk="1" hangingPunct="1">
              <a:lnSpc>
                <a:spcPct val="80000"/>
              </a:lnSpc>
              <a:buFontTx/>
              <a:buNone/>
            </a:pPr>
            <a:r>
              <a:rPr lang="en-US" sz="2800" smtClean="0"/>
              <a:t>		</a:t>
            </a:r>
          </a:p>
          <a:p>
            <a:pPr eaLnBrk="1" hangingPunct="1">
              <a:lnSpc>
                <a:spcPct val="80000"/>
              </a:lnSpc>
              <a:buFontTx/>
              <a:buNone/>
            </a:pPr>
            <a:endParaRPr lang="en-US" sz="2800" smtClean="0"/>
          </a:p>
          <a:p>
            <a:pPr eaLnBrk="1" hangingPunct="1">
              <a:lnSpc>
                <a:spcPct val="80000"/>
              </a:lnSpc>
              <a:buFontTx/>
              <a:buNone/>
            </a:pPr>
            <a:endParaRPr lang="en-US" sz="2800" smtClean="0"/>
          </a:p>
          <a:p>
            <a:pPr eaLnBrk="1" hangingPunct="1">
              <a:lnSpc>
                <a:spcPct val="80000"/>
              </a:lnSpc>
            </a:pPr>
            <a:endParaRPr lang="en-US" sz="2800" smtClean="0"/>
          </a:p>
          <a:p>
            <a:pPr eaLnBrk="1" hangingPunct="1">
              <a:lnSpc>
                <a:spcPct val="80000"/>
              </a:lnSpc>
            </a:pPr>
            <a:endParaRPr lang="en-US" sz="2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0"/>
            <a:ext cx="8229600" cy="1143000"/>
          </a:xfrm>
        </p:spPr>
        <p:txBody>
          <a:bodyPr>
            <a:noAutofit/>
          </a:bodyPr>
          <a:lstStyle/>
          <a:p>
            <a:pPr eaLnBrk="1" hangingPunct="1"/>
            <a:r>
              <a:rPr lang="en-US" b="1" dirty="0" smtClean="0">
                <a:solidFill>
                  <a:srgbClr val="FF0000"/>
                </a:solidFill>
              </a:rPr>
              <a:t/>
            </a:r>
            <a:br>
              <a:rPr lang="en-US" b="1" dirty="0" smtClean="0">
                <a:solidFill>
                  <a:srgbClr val="FF0000"/>
                </a:solidFill>
              </a:rPr>
            </a:br>
            <a:r>
              <a:rPr lang="en-US" b="1" dirty="0" smtClean="0">
                <a:solidFill>
                  <a:srgbClr val="FF0000"/>
                </a:solidFill>
              </a:rPr>
              <a:t>The Law of Agency</a:t>
            </a:r>
            <a:br>
              <a:rPr lang="en-US" b="1" dirty="0" smtClean="0">
                <a:solidFill>
                  <a:srgbClr val="FF0000"/>
                </a:solidFill>
              </a:rPr>
            </a:br>
            <a:endParaRPr lang="en-US" b="1" dirty="0" smtClean="0">
              <a:solidFill>
                <a:srgbClr val="FF0000"/>
              </a:solidFill>
            </a:endParaRPr>
          </a:p>
        </p:txBody>
      </p:sp>
      <p:sp>
        <p:nvSpPr>
          <p:cNvPr id="30723" name="Rectangle 3"/>
          <p:cNvSpPr>
            <a:spLocks noGrp="1" noChangeArrowheads="1"/>
          </p:cNvSpPr>
          <p:nvPr>
            <p:ph type="body" idx="1"/>
          </p:nvPr>
        </p:nvSpPr>
        <p:spPr/>
        <p:txBody>
          <a:bodyPr/>
          <a:lstStyle/>
          <a:p>
            <a:pPr algn="ctr" eaLnBrk="1" hangingPunct="1">
              <a:buFontTx/>
              <a:buNone/>
            </a:pPr>
            <a:endParaRPr lang="en-US" sz="2800" smtClean="0"/>
          </a:p>
          <a:p>
            <a:pPr eaLnBrk="1" hangingPunct="1">
              <a:buFontTx/>
              <a:buNone/>
            </a:pPr>
            <a:r>
              <a:rPr lang="en-US" sz="2800" smtClean="0"/>
              <a:t>	The concept of agency was developed as one man cannot possibly do every transaction himself. </a:t>
            </a:r>
          </a:p>
          <a:p>
            <a:pPr eaLnBrk="1" hangingPunct="1">
              <a:buFontTx/>
              <a:buNone/>
            </a:pPr>
            <a:endParaRPr lang="en-US" sz="2800" smtClean="0"/>
          </a:p>
          <a:p>
            <a:pPr eaLnBrk="1" hangingPunct="1">
              <a:buFontTx/>
              <a:buNone/>
            </a:pPr>
            <a:r>
              <a:rPr lang="en-US" sz="2800" smtClean="0"/>
              <a:t>	Hence, he should have opportunity or facility to transact business through others like an agent. </a:t>
            </a:r>
          </a:p>
          <a:p>
            <a:pPr eaLnBrk="1" hangingPunct="1">
              <a:buFontTx/>
              <a:buNone/>
            </a:pPr>
            <a:endParaRPr lang="en-US" sz="2800" smtClean="0"/>
          </a:p>
          <a:p>
            <a:pPr eaLnBrk="1" hangingPunct="1">
              <a:buFontTx/>
              <a:buNone/>
            </a:pPr>
            <a:r>
              <a:rPr lang="en-US" sz="2800" smtClean="0"/>
              <a:t>	</a:t>
            </a:r>
          </a:p>
          <a:p>
            <a:pPr eaLnBrk="1" hangingPunct="1">
              <a:buFontTx/>
              <a:buNone/>
            </a:pPr>
            <a:endParaRPr lang="en-US" sz="2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457200" y="457200"/>
            <a:ext cx="8229600" cy="6172200"/>
          </a:xfrm>
        </p:spPr>
        <p:txBody>
          <a:bodyPr/>
          <a:lstStyle/>
          <a:p>
            <a:pPr eaLnBrk="1" hangingPunct="1">
              <a:lnSpc>
                <a:spcPct val="90000"/>
              </a:lnSpc>
            </a:pPr>
            <a:r>
              <a:rPr lang="en-US" smtClean="0"/>
              <a:t>An </a:t>
            </a:r>
            <a:r>
              <a:rPr lang="en-US" b="1" smtClean="0"/>
              <a:t>Agent</a:t>
            </a:r>
            <a:r>
              <a:rPr lang="en-US" smtClean="0"/>
              <a:t> in Commercial Law (also referred to as a </a:t>
            </a:r>
            <a:r>
              <a:rPr lang="en-US" b="1" smtClean="0"/>
              <a:t>manager</a:t>
            </a:r>
            <a:r>
              <a:rPr lang="en-US" smtClean="0"/>
              <a:t>) is a person who is authorized to act on behalf of another (called the Principal or </a:t>
            </a:r>
            <a:r>
              <a:rPr lang="en-US" b="1" smtClean="0"/>
              <a:t>client</a:t>
            </a:r>
            <a:r>
              <a:rPr lang="en-US" smtClean="0"/>
              <a:t>) to create a legal relationship with a Third Party.</a:t>
            </a:r>
          </a:p>
          <a:p>
            <a:pPr eaLnBrk="1" hangingPunct="1">
              <a:lnSpc>
                <a:spcPct val="90000"/>
              </a:lnSpc>
            </a:pPr>
            <a:endParaRPr lang="en-US" smtClean="0"/>
          </a:p>
          <a:p>
            <a:pPr eaLnBrk="1" hangingPunct="1">
              <a:lnSpc>
                <a:spcPct val="90000"/>
              </a:lnSpc>
            </a:pPr>
            <a:r>
              <a:rPr lang="en-US" smtClean="0"/>
              <a:t>Agency law deals with the tripartite relationship between:</a:t>
            </a:r>
          </a:p>
          <a:p>
            <a:pPr lvl="1" eaLnBrk="1" hangingPunct="1">
              <a:lnSpc>
                <a:spcPct val="90000"/>
              </a:lnSpc>
            </a:pPr>
            <a:r>
              <a:rPr lang="en-US" smtClean="0"/>
              <a:t>Agents and Principals; </a:t>
            </a:r>
          </a:p>
          <a:p>
            <a:pPr lvl="1" eaLnBrk="1" hangingPunct="1">
              <a:lnSpc>
                <a:spcPct val="90000"/>
              </a:lnSpc>
            </a:pPr>
            <a:r>
              <a:rPr lang="en-US" smtClean="0"/>
              <a:t>Agents and the Third Parties with whom they deal on their Principals' behalf; and </a:t>
            </a:r>
          </a:p>
          <a:p>
            <a:pPr lvl="1" eaLnBrk="1" hangingPunct="1">
              <a:lnSpc>
                <a:spcPct val="90000"/>
              </a:lnSpc>
            </a:pPr>
            <a:r>
              <a:rPr lang="en-US" smtClean="0"/>
              <a:t>Principals and the Third Parties when the Agents deal on their behalf. </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457200" y="609600"/>
            <a:ext cx="8229600" cy="6096000"/>
          </a:xfrm>
        </p:spPr>
        <p:txBody>
          <a:bodyPr/>
          <a:lstStyle/>
          <a:p>
            <a:pPr marL="609600" indent="-609600" eaLnBrk="1" hangingPunct="1">
              <a:lnSpc>
                <a:spcPct val="80000"/>
              </a:lnSpc>
              <a:buFontTx/>
              <a:buNone/>
            </a:pPr>
            <a:r>
              <a:rPr lang="en-US" sz="2800" smtClean="0"/>
              <a:t>The principles of contract of agency are – </a:t>
            </a:r>
          </a:p>
          <a:p>
            <a:pPr marL="609600" indent="-609600" eaLnBrk="1" hangingPunct="1">
              <a:lnSpc>
                <a:spcPct val="80000"/>
              </a:lnSpc>
              <a:buFontTx/>
              <a:buNone/>
            </a:pPr>
            <a:endParaRPr lang="en-US" sz="2800" smtClean="0"/>
          </a:p>
          <a:p>
            <a:pPr marL="609600" indent="-609600" eaLnBrk="1" hangingPunct="1">
              <a:lnSpc>
                <a:spcPct val="80000"/>
              </a:lnSpc>
              <a:buFontTx/>
              <a:buAutoNum type="alphaLcParenBoth"/>
            </a:pPr>
            <a:r>
              <a:rPr lang="en-US" sz="2800" smtClean="0"/>
              <a:t>Excepting matters of a </a:t>
            </a:r>
            <a:r>
              <a:rPr lang="en-US" sz="2800" b="1" smtClean="0"/>
              <a:t>personal nature</a:t>
            </a:r>
            <a:r>
              <a:rPr lang="en-US" sz="2800" smtClean="0"/>
              <a:t>, what a person can do himself, he can also do it through agent </a:t>
            </a:r>
          </a:p>
          <a:p>
            <a:pPr marL="609600" indent="-609600" eaLnBrk="1" hangingPunct="1">
              <a:lnSpc>
                <a:spcPct val="80000"/>
              </a:lnSpc>
              <a:buFontTx/>
              <a:buNone/>
            </a:pPr>
            <a:r>
              <a:rPr lang="en-US" sz="2800" smtClean="0"/>
              <a:t>	(</a:t>
            </a:r>
            <a:r>
              <a:rPr lang="en-US" sz="2800" i="1" smtClean="0"/>
              <a:t>e.g. marriage</a:t>
            </a:r>
            <a:r>
              <a:rPr lang="en-US" sz="2800" smtClean="0"/>
              <a:t>, </a:t>
            </a:r>
            <a:r>
              <a:rPr lang="en-US" sz="2800" i="1" smtClean="0"/>
              <a:t>as it is a matter of personal nature</a:t>
            </a:r>
            <a:r>
              <a:rPr lang="en-US" sz="2800" smtClean="0"/>
              <a:t>) </a:t>
            </a:r>
          </a:p>
          <a:p>
            <a:pPr marL="609600" indent="-609600" eaLnBrk="1" hangingPunct="1">
              <a:lnSpc>
                <a:spcPct val="80000"/>
              </a:lnSpc>
              <a:buFontTx/>
              <a:buNone/>
            </a:pPr>
            <a:endParaRPr lang="en-US" sz="2800" smtClean="0"/>
          </a:p>
          <a:p>
            <a:pPr marL="609600" indent="-609600" eaLnBrk="1" hangingPunct="1">
              <a:lnSpc>
                <a:spcPct val="80000"/>
              </a:lnSpc>
              <a:buFontTx/>
              <a:buNone/>
            </a:pPr>
            <a:r>
              <a:rPr lang="en-US" sz="2800" smtClean="0"/>
              <a:t>(b) A person acting through an agent is acting himself, i.e. act of </a:t>
            </a:r>
            <a:r>
              <a:rPr lang="en-US" sz="2800" b="1" smtClean="0"/>
              <a:t>agent is</a:t>
            </a:r>
            <a:r>
              <a:rPr lang="en-US" sz="2800" smtClean="0"/>
              <a:t> act of </a:t>
            </a:r>
            <a:r>
              <a:rPr lang="en-US" sz="2800" b="1" smtClean="0"/>
              <a:t>Principal</a:t>
            </a:r>
            <a:r>
              <a:rPr lang="en-US" sz="2800" smtClean="0"/>
              <a:t>. </a:t>
            </a:r>
          </a:p>
          <a:p>
            <a:pPr marL="609600" indent="-609600" eaLnBrk="1" hangingPunct="1">
              <a:lnSpc>
                <a:spcPct val="80000"/>
              </a:lnSpc>
              <a:buFontTx/>
              <a:buNone/>
            </a:pPr>
            <a:endParaRPr lang="en-US" sz="2800" smtClean="0"/>
          </a:p>
          <a:p>
            <a:pPr marL="609600" indent="-609600" eaLnBrk="1" hangingPunct="1">
              <a:lnSpc>
                <a:spcPct val="80000"/>
              </a:lnSpc>
              <a:buFontTx/>
              <a:buNone/>
            </a:pPr>
            <a:r>
              <a:rPr lang="en-US" sz="2800" smtClean="0"/>
              <a:t>		</a:t>
            </a:r>
          </a:p>
          <a:p>
            <a:pPr marL="609600" indent="-609600" eaLnBrk="1" hangingPunct="1">
              <a:lnSpc>
                <a:spcPct val="80000"/>
              </a:lnSpc>
              <a:buFontTx/>
              <a:buNone/>
            </a:pPr>
            <a:r>
              <a:rPr lang="en-US" sz="2800" smtClean="0"/>
              <a:t>	- - Since agency is a contract, all usual requirements of a valid contract are applicable to agency contract also.</a:t>
            </a:r>
          </a:p>
          <a:p>
            <a:pPr marL="609600" indent="-609600" eaLnBrk="1" hangingPunct="1">
              <a:lnSpc>
                <a:spcPct val="80000"/>
              </a:lnSpc>
              <a:buFontTx/>
              <a:buNone/>
            </a:pPr>
            <a:endParaRPr lang="en-US" sz="28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en-US" sz="4000" b="1" smtClean="0"/>
              <a:t>Exception</a:t>
            </a:r>
            <a:r>
              <a:rPr lang="en-US" sz="4000" smtClean="0"/>
              <a:t>:</a:t>
            </a:r>
            <a:br>
              <a:rPr lang="en-US" sz="4000" smtClean="0"/>
            </a:br>
            <a:endParaRPr lang="en-US" sz="4000" smtClean="0"/>
          </a:p>
        </p:txBody>
      </p:sp>
      <p:sp>
        <p:nvSpPr>
          <p:cNvPr id="32771" name="Rectangle 3"/>
          <p:cNvSpPr>
            <a:spLocks noGrp="1" noChangeArrowheads="1"/>
          </p:cNvSpPr>
          <p:nvPr>
            <p:ph type="body" idx="1"/>
          </p:nvPr>
        </p:nvSpPr>
        <p:spPr/>
        <p:txBody>
          <a:bodyPr/>
          <a:lstStyle/>
          <a:p>
            <a:pPr eaLnBrk="1" hangingPunct="1">
              <a:buFontTx/>
              <a:buNone/>
            </a:pPr>
            <a:r>
              <a:rPr lang="en-US" smtClean="0"/>
              <a:t>	 One important distinction is that as per section 185, </a:t>
            </a:r>
            <a:r>
              <a:rPr lang="en-US" b="1" smtClean="0"/>
              <a:t>no consideration</a:t>
            </a:r>
            <a:r>
              <a:rPr lang="en-US" smtClean="0"/>
              <a:t> is necessary to create an agency </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4000" b="1" dirty="0" smtClean="0">
                <a:solidFill>
                  <a:srgbClr val="00B050"/>
                </a:solidFill>
              </a:rPr>
              <a:t>AGENT AND PRINCIPAL DEFINED </a:t>
            </a:r>
          </a:p>
        </p:txBody>
      </p:sp>
      <p:sp>
        <p:nvSpPr>
          <p:cNvPr id="33795"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r>
              <a:rPr lang="en-US" smtClean="0"/>
              <a:t>An “agent” is a person employed to do any act for another or to represent another in dealings with third persons. </a:t>
            </a:r>
          </a:p>
          <a:p>
            <a:pPr eaLnBrk="1" hangingPunct="1">
              <a:buFontTx/>
              <a:buNone/>
            </a:pPr>
            <a:endParaRPr lang="en-US" smtClean="0"/>
          </a:p>
          <a:p>
            <a:pPr eaLnBrk="1" hangingPunct="1">
              <a:buFontTx/>
              <a:buNone/>
            </a:pPr>
            <a:r>
              <a:rPr lang="en-US" smtClean="0"/>
              <a:t>The person for whom such act is done, or who is so represented, is called the “principal” [section 182].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0"/>
            <a:ext cx="8229600" cy="715963"/>
          </a:xfrm>
        </p:spPr>
        <p:txBody>
          <a:bodyPr>
            <a:normAutofit fontScale="90000"/>
          </a:bodyPr>
          <a:lstStyle/>
          <a:p>
            <a:r>
              <a:rPr lang="en-US" b="1" dirty="0" smtClean="0">
                <a:solidFill>
                  <a:srgbClr val="00B050"/>
                </a:solidFill>
              </a:rPr>
              <a:t>Wife as the agent</a:t>
            </a:r>
          </a:p>
        </p:txBody>
      </p:sp>
      <p:sp>
        <p:nvSpPr>
          <p:cNvPr id="3" name="Content Placeholder 2"/>
          <p:cNvSpPr>
            <a:spLocks noGrp="1"/>
          </p:cNvSpPr>
          <p:nvPr>
            <p:ph idx="1"/>
          </p:nvPr>
        </p:nvSpPr>
        <p:spPr>
          <a:xfrm>
            <a:off x="457200" y="838200"/>
            <a:ext cx="8229600" cy="6019800"/>
          </a:xfrm>
        </p:spPr>
        <p:txBody>
          <a:bodyPr/>
          <a:lstStyle/>
          <a:p>
            <a:pPr>
              <a:lnSpc>
                <a:spcPct val="150000"/>
              </a:lnSpc>
              <a:buFontTx/>
              <a:buNone/>
              <a:defRPr/>
            </a:pPr>
            <a:r>
              <a:rPr lang="en-US" sz="1600" dirty="0" smtClean="0"/>
              <a:t>How far is the wife, agent of her husband?</a:t>
            </a:r>
          </a:p>
          <a:p>
            <a:pPr marL="514350" indent="-514350">
              <a:lnSpc>
                <a:spcPct val="150000"/>
              </a:lnSpc>
              <a:buFontTx/>
              <a:buAutoNum type="arabicPeriod"/>
              <a:defRPr/>
            </a:pPr>
            <a:r>
              <a:rPr lang="en-US" sz="1600" dirty="0" smtClean="0"/>
              <a:t>If the wife and husband are living together, and the wife is looking for necessaries, she is an agent (</a:t>
            </a:r>
            <a:r>
              <a:rPr lang="en-US" sz="1600" dirty="0" err="1" smtClean="0"/>
              <a:t>Debenham</a:t>
            </a:r>
            <a:r>
              <a:rPr lang="en-US" sz="1600" dirty="0" smtClean="0"/>
              <a:t> v. Mellon) - </a:t>
            </a:r>
            <a:r>
              <a:rPr lang="en-US" sz="1000" dirty="0" smtClean="0"/>
              <a:t>The mere fact of cohabitation is not sufficient to give a wife an implied authority to pledge her husband's credit for necessaries, and it is not necessary for the husband to prove that a tradesman supplying his wife with goods knew that he had prohibited her from pledging his credit. </a:t>
            </a:r>
          </a:p>
          <a:p>
            <a:pPr marL="514350" indent="-514350">
              <a:lnSpc>
                <a:spcPct val="150000"/>
              </a:lnSpc>
              <a:buFontTx/>
              <a:buAutoNum type="arabicPeriod"/>
              <a:defRPr/>
            </a:pPr>
            <a:r>
              <a:rPr lang="en-US" sz="1600" dirty="0" smtClean="0"/>
              <a:t>But this presumption may be rebutted and the husband may escape liability if he can prove that: </a:t>
            </a:r>
          </a:p>
          <a:p>
            <a:pPr marL="914400" lvl="1" indent="-514350">
              <a:lnSpc>
                <a:spcPct val="150000"/>
              </a:lnSpc>
              <a:buFontTx/>
              <a:buNone/>
              <a:defRPr/>
            </a:pPr>
            <a:r>
              <a:rPr lang="en-US" sz="1200" dirty="0" smtClean="0"/>
              <a:t>a) he had expressly forbidden his wife from purchasing anything on credit or from borrowing money </a:t>
            </a:r>
          </a:p>
          <a:p>
            <a:pPr marL="914400" lvl="1" indent="-514350">
              <a:lnSpc>
                <a:spcPct val="150000"/>
              </a:lnSpc>
              <a:buFontTx/>
              <a:buNone/>
              <a:defRPr/>
            </a:pPr>
            <a:r>
              <a:rPr lang="en-US" sz="1200" dirty="0" smtClean="0"/>
              <a:t>b) the goods purchased were not necessaries </a:t>
            </a:r>
          </a:p>
          <a:p>
            <a:pPr marL="914400" lvl="1" indent="-514350">
              <a:lnSpc>
                <a:spcPct val="150000"/>
              </a:lnSpc>
              <a:buFontTx/>
              <a:buNone/>
              <a:defRPr/>
            </a:pPr>
            <a:r>
              <a:rPr lang="en-US" sz="1200" dirty="0" smtClean="0"/>
              <a:t>c) he had given sufficient money to his wife for purchasing necessaries </a:t>
            </a:r>
          </a:p>
          <a:p>
            <a:pPr marL="914400" lvl="1" indent="-514350">
              <a:lnSpc>
                <a:spcPct val="150000"/>
              </a:lnSpc>
              <a:buFontTx/>
              <a:buNone/>
              <a:defRPr/>
            </a:pPr>
            <a:r>
              <a:rPr lang="en-US" sz="1200" dirty="0" smtClean="0"/>
              <a:t>d) trader has been expressly told not to give credit to his wife</a:t>
            </a:r>
          </a:p>
          <a:p>
            <a:pPr marL="514350" indent="-514350">
              <a:lnSpc>
                <a:spcPct val="150000"/>
              </a:lnSpc>
              <a:buFontTx/>
              <a:buAutoNum type="arabicPeriod"/>
              <a:defRPr/>
            </a:pPr>
            <a:r>
              <a:rPr lang="en-US" sz="1600" dirty="0" smtClean="0"/>
              <a:t>Where the wife lives apart from the husband, through no fault of hers, the husband is liable to provide for her maintenance. If he does not provide for her maintenance, she has implied authority to bind the husband for necessaries, i.e., he would be bound to pay her bills for necessaries. </a:t>
            </a:r>
          </a:p>
          <a:p>
            <a:pPr marL="514350" indent="-514350">
              <a:lnSpc>
                <a:spcPct val="150000"/>
              </a:lnSpc>
              <a:buFontTx/>
              <a:buAutoNum type="arabicPeriod"/>
              <a:defRPr/>
            </a:pPr>
            <a:r>
              <a:rPr lang="en-US" sz="1600" dirty="0" smtClean="0"/>
              <a:t>But, where the wife lives apart under no justifiable circumstances, she is not her husband’s agent and thus cannot bid him even for necessaries.</a:t>
            </a:r>
          </a:p>
          <a:p>
            <a:pPr marL="514350" indent="-514350">
              <a:lnSpc>
                <a:spcPct val="150000"/>
              </a:lnSpc>
              <a:buFontTx/>
              <a:buAutoNum type="arabicPeriod"/>
              <a:defRPr/>
            </a:pPr>
            <a:endParaRPr lang="en-US"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2400"/>
            <a:ext cx="8229600" cy="1143000"/>
          </a:xfrm>
        </p:spPr>
        <p:txBody>
          <a:bodyPr>
            <a:normAutofit fontScale="90000"/>
          </a:bodyPr>
          <a:lstStyle/>
          <a:p>
            <a:pPr eaLnBrk="1" hangingPunct="1"/>
            <a:r>
              <a:rPr lang="en-US" sz="4000" b="1" dirty="0" smtClean="0">
                <a:solidFill>
                  <a:srgbClr val="00B050"/>
                </a:solidFill>
              </a:rPr>
              <a:t>WHO MAY EMPLOY AGENT / WHO CAN BE THE PRINCIPAL</a:t>
            </a:r>
          </a:p>
        </p:txBody>
      </p:sp>
      <p:sp>
        <p:nvSpPr>
          <p:cNvPr id="35843" name="Rectangle 3"/>
          <p:cNvSpPr>
            <a:spLocks noGrp="1" noChangeArrowheads="1"/>
          </p:cNvSpPr>
          <p:nvPr>
            <p:ph type="body" idx="1"/>
          </p:nvPr>
        </p:nvSpPr>
        <p:spPr>
          <a:xfrm>
            <a:off x="457200" y="1600200"/>
            <a:ext cx="8229600" cy="5257800"/>
          </a:xfrm>
        </p:spPr>
        <p:txBody>
          <a:bodyPr/>
          <a:lstStyle/>
          <a:p>
            <a:pPr eaLnBrk="1" hangingPunct="1">
              <a:buFontTx/>
              <a:buNone/>
            </a:pPr>
            <a:endParaRPr lang="en-US" smtClean="0"/>
          </a:p>
          <a:p>
            <a:pPr eaLnBrk="1" hangingPunct="1">
              <a:buFontTx/>
              <a:buNone/>
            </a:pPr>
            <a:r>
              <a:rPr lang="en-US" smtClean="0"/>
              <a:t>Any person who is of the age of majority according to the law to which he is subject, and who is of sound mind, may employ an agent. [section 183].</a:t>
            </a:r>
          </a:p>
          <a:p>
            <a:pPr eaLnBrk="1" hangingPunct="1">
              <a:buFontTx/>
              <a:buNone/>
            </a:pPr>
            <a:endParaRPr lang="en-US" smtClean="0"/>
          </a:p>
          <a:p>
            <a:pPr eaLnBrk="1" hangingPunct="1">
              <a:buFontTx/>
              <a:buNone/>
            </a:pPr>
            <a:endParaRPr lang="en-US" smtClean="0"/>
          </a:p>
          <a:p>
            <a:pPr eaLnBrk="1" hangingPunct="1">
              <a:buFontTx/>
              <a:buNone/>
            </a:pPr>
            <a:r>
              <a:rPr lang="en-US" smtClean="0"/>
              <a:t> - - Thus, any person competent to contract can appoint an agent/ be the principal.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2800" b="1" dirty="0" smtClean="0">
                <a:solidFill>
                  <a:srgbClr val="00B050"/>
                </a:solidFill>
              </a:rPr>
              <a:t>WHO MAY BE AN AGENT /</a:t>
            </a:r>
            <a:br>
              <a:rPr lang="en-US" sz="2800" b="1" dirty="0" smtClean="0">
                <a:solidFill>
                  <a:srgbClr val="00B050"/>
                </a:solidFill>
              </a:rPr>
            </a:br>
            <a:r>
              <a:rPr lang="en-US" sz="2800" b="1" dirty="0" smtClean="0">
                <a:solidFill>
                  <a:srgbClr val="00B050"/>
                </a:solidFill>
              </a:rPr>
              <a:t>ONE BETWEEN THE PRINCIPAL AND THE CUSTOMER</a:t>
            </a:r>
          </a:p>
        </p:txBody>
      </p:sp>
      <p:sp>
        <p:nvSpPr>
          <p:cNvPr id="36867" name="Rectangle 3"/>
          <p:cNvSpPr>
            <a:spLocks noGrp="1" noChangeArrowheads="1"/>
          </p:cNvSpPr>
          <p:nvPr>
            <p:ph type="body" idx="1"/>
          </p:nvPr>
        </p:nvSpPr>
        <p:spPr>
          <a:xfrm>
            <a:off x="457200" y="1600200"/>
            <a:ext cx="8229600" cy="5257800"/>
          </a:xfrm>
        </p:spPr>
        <p:txBody>
          <a:bodyPr/>
          <a:lstStyle/>
          <a:p>
            <a:pPr eaLnBrk="1" hangingPunct="1">
              <a:lnSpc>
                <a:spcPct val="80000"/>
              </a:lnSpc>
            </a:pPr>
            <a:endParaRPr lang="en-US" sz="2000" smtClean="0"/>
          </a:p>
          <a:p>
            <a:pPr eaLnBrk="1" hangingPunct="1">
              <a:lnSpc>
                <a:spcPct val="80000"/>
              </a:lnSpc>
            </a:pPr>
            <a:r>
              <a:rPr lang="en-US" sz="2000" smtClean="0"/>
              <a:t>As between the principal and third persons any person may become an agent, but </a:t>
            </a:r>
            <a:r>
              <a:rPr lang="en-US" sz="2000" b="1" u="sng" smtClean="0"/>
              <a:t>no person</a:t>
            </a:r>
            <a:r>
              <a:rPr lang="en-US" sz="2000" smtClean="0"/>
              <a:t> who is not of the age of majority and of sound mind can become an agent, so as to be responsible to his principal according to the provisions in that behalf herein contained. [section 184]. </a:t>
            </a:r>
          </a:p>
          <a:p>
            <a:pPr eaLnBrk="1" hangingPunct="1">
              <a:lnSpc>
                <a:spcPct val="80000"/>
              </a:lnSpc>
            </a:pPr>
            <a:endParaRPr lang="en-US" sz="2000" smtClean="0"/>
          </a:p>
          <a:p>
            <a:pPr eaLnBrk="1" hangingPunct="1">
              <a:lnSpc>
                <a:spcPct val="80000"/>
              </a:lnSpc>
              <a:buFontTx/>
              <a:buNone/>
            </a:pPr>
            <a:r>
              <a:rPr lang="en-US" sz="2000" smtClean="0"/>
              <a:t>	- - The significance is that a Principal can appoint a minor or person of unsound mind as agent. </a:t>
            </a:r>
          </a:p>
          <a:p>
            <a:pPr eaLnBrk="1" hangingPunct="1">
              <a:lnSpc>
                <a:spcPct val="80000"/>
              </a:lnSpc>
            </a:pPr>
            <a:endParaRPr lang="en-US" sz="2000" smtClean="0"/>
          </a:p>
          <a:p>
            <a:pPr eaLnBrk="1" hangingPunct="1">
              <a:lnSpc>
                <a:spcPct val="80000"/>
              </a:lnSpc>
            </a:pPr>
            <a:r>
              <a:rPr lang="en-US" sz="2000" smtClean="0"/>
              <a:t>In such case, the Principal will be responsible to third parties. However, the agent, who is a minor or of unsound mind, cannot be responsible to Principal. </a:t>
            </a:r>
          </a:p>
          <a:p>
            <a:pPr eaLnBrk="1" hangingPunct="1">
              <a:lnSpc>
                <a:spcPct val="80000"/>
              </a:lnSpc>
            </a:pPr>
            <a:endParaRPr lang="en-US" sz="2000" smtClean="0"/>
          </a:p>
          <a:p>
            <a:pPr eaLnBrk="1" hangingPunct="1">
              <a:lnSpc>
                <a:spcPct val="80000"/>
              </a:lnSpc>
            </a:pPr>
            <a:r>
              <a:rPr lang="en-US" sz="2000" smtClean="0"/>
              <a:t>Thus, Principal will be liable to third parties for acts done by Agent, but agent will not be responsible to Principal for his (i.e. Agent’s) acts.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152400"/>
            <a:ext cx="8229600" cy="1143000"/>
          </a:xfrm>
        </p:spPr>
        <p:txBody>
          <a:bodyPr/>
          <a:lstStyle/>
          <a:p>
            <a:pPr eaLnBrk="1" hangingPunct="1"/>
            <a:r>
              <a:rPr lang="en-US" sz="4000" b="1" dirty="0" smtClean="0">
                <a:solidFill>
                  <a:srgbClr val="00B050"/>
                </a:solidFill>
              </a:rPr>
              <a:t>CONSIDERATION NOT NECESSARY</a:t>
            </a:r>
          </a:p>
        </p:txBody>
      </p:sp>
      <p:sp>
        <p:nvSpPr>
          <p:cNvPr id="37891" name="Rectangle 3"/>
          <p:cNvSpPr>
            <a:spLocks noGrp="1" noChangeArrowheads="1"/>
          </p:cNvSpPr>
          <p:nvPr>
            <p:ph type="body" idx="1"/>
          </p:nvPr>
        </p:nvSpPr>
        <p:spPr/>
        <p:txBody>
          <a:bodyPr/>
          <a:lstStyle/>
          <a:p>
            <a:pPr eaLnBrk="1" hangingPunct="1">
              <a:lnSpc>
                <a:spcPct val="80000"/>
              </a:lnSpc>
              <a:buFontTx/>
              <a:buNone/>
            </a:pPr>
            <a:r>
              <a:rPr lang="en-US" sz="2800" b="1" smtClean="0"/>
              <a:t>	</a:t>
            </a:r>
            <a:r>
              <a:rPr lang="en-US" sz="2800" smtClean="0"/>
              <a:t>No consideration is necessary to create an agency. [section 185]. </a:t>
            </a:r>
          </a:p>
          <a:p>
            <a:pPr eaLnBrk="1" hangingPunct="1">
              <a:lnSpc>
                <a:spcPct val="80000"/>
              </a:lnSpc>
            </a:pPr>
            <a:endParaRPr lang="en-US" sz="2800" smtClean="0"/>
          </a:p>
          <a:p>
            <a:pPr eaLnBrk="1" hangingPunct="1">
              <a:lnSpc>
                <a:spcPct val="80000"/>
              </a:lnSpc>
            </a:pPr>
            <a:r>
              <a:rPr lang="en-US" sz="2800" smtClean="0"/>
              <a:t>Thus, payment of agency commission is not essential </a:t>
            </a:r>
            <a:r>
              <a:rPr lang="en-US" sz="2800" b="1" smtClean="0"/>
              <a:t>to hold appointment</a:t>
            </a:r>
            <a:r>
              <a:rPr lang="en-US" sz="2800" smtClean="0"/>
              <a:t> of Agent as </a:t>
            </a:r>
            <a:r>
              <a:rPr lang="en-US" sz="2800" b="1" smtClean="0"/>
              <a:t>valid</a:t>
            </a:r>
            <a:r>
              <a:rPr lang="en-US" sz="2800" smtClean="0"/>
              <a:t>. </a:t>
            </a:r>
          </a:p>
          <a:p>
            <a:pPr eaLnBrk="1" hangingPunct="1">
              <a:lnSpc>
                <a:spcPct val="80000"/>
              </a:lnSpc>
            </a:pPr>
            <a:endParaRPr lang="en-US" sz="2800" smtClean="0"/>
          </a:p>
          <a:p>
            <a:pPr algn="ctr" eaLnBrk="1" hangingPunct="1">
              <a:lnSpc>
                <a:spcPct val="80000"/>
              </a:lnSpc>
              <a:buFontTx/>
              <a:buNone/>
            </a:pPr>
            <a:r>
              <a:rPr lang="en-US" sz="2800" b="1" i="1" smtClean="0"/>
              <a:t>Authority of agent</a:t>
            </a:r>
            <a:r>
              <a:rPr lang="en-US" sz="2800" smtClean="0"/>
              <a:t> </a:t>
            </a:r>
          </a:p>
          <a:p>
            <a:pPr algn="ctr" eaLnBrk="1" hangingPunct="1">
              <a:lnSpc>
                <a:spcPct val="80000"/>
              </a:lnSpc>
              <a:buFontTx/>
              <a:buNone/>
            </a:pPr>
            <a:endParaRPr lang="en-US" sz="2800" smtClean="0"/>
          </a:p>
          <a:p>
            <a:pPr eaLnBrk="1" hangingPunct="1">
              <a:lnSpc>
                <a:spcPct val="80000"/>
              </a:lnSpc>
            </a:pPr>
            <a:r>
              <a:rPr lang="en-US" sz="2800" smtClean="0"/>
              <a:t>An agent can act on behalf of Principal and can bind the Principal.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457200" y="228600"/>
            <a:ext cx="8229600" cy="6324600"/>
          </a:xfrm>
        </p:spPr>
        <p:txBody>
          <a:bodyPr/>
          <a:lstStyle/>
          <a:p>
            <a:pPr eaLnBrk="1" hangingPunct="1">
              <a:lnSpc>
                <a:spcPct val="90000"/>
              </a:lnSpc>
              <a:buFontTx/>
              <a:buNone/>
            </a:pPr>
            <a:r>
              <a:rPr lang="en-US" sz="2800" b="1" dirty="0" smtClean="0"/>
              <a:t> </a:t>
            </a:r>
            <a:r>
              <a:rPr lang="en-US" sz="2800" b="1" u="sng" dirty="0" smtClean="0">
                <a:solidFill>
                  <a:srgbClr val="00B050"/>
                </a:solidFill>
              </a:rPr>
              <a:t>Vicarious Liability</a:t>
            </a:r>
            <a:endParaRPr lang="en-US" sz="2800" u="sng" dirty="0" smtClean="0">
              <a:solidFill>
                <a:srgbClr val="00B050"/>
              </a:solidFill>
            </a:endParaRPr>
          </a:p>
          <a:p>
            <a:pPr eaLnBrk="1" hangingPunct="1">
              <a:lnSpc>
                <a:spcPct val="90000"/>
              </a:lnSpc>
              <a:buFontTx/>
              <a:buNone/>
            </a:pPr>
            <a:r>
              <a:rPr lang="en-US" sz="2800" dirty="0" smtClean="0"/>
              <a:t/>
            </a:r>
            <a:br>
              <a:rPr lang="en-US" sz="2800" dirty="0" smtClean="0"/>
            </a:br>
            <a:r>
              <a:rPr lang="en-US" sz="2800" dirty="0" smtClean="0"/>
              <a:t>Normally no person is held responsible for the wrongs done by someone else. However, there are few instances wherein a person can be held liable for the conduct of another person. This liability is known as Vicarious Liability.</a:t>
            </a:r>
            <a:br>
              <a:rPr lang="en-US" sz="2800" dirty="0" smtClean="0"/>
            </a:br>
            <a:endParaRPr lang="en-US" sz="2800" dirty="0" smtClean="0"/>
          </a:p>
          <a:p>
            <a:pPr eaLnBrk="1" hangingPunct="1">
              <a:lnSpc>
                <a:spcPct val="90000"/>
              </a:lnSpc>
              <a:buFontTx/>
              <a:buNone/>
            </a:pPr>
            <a:r>
              <a:rPr lang="en-US" sz="2800" dirty="0" smtClean="0"/>
              <a:t>The following relationships are the best examples of Vicarious Liability:</a:t>
            </a:r>
            <a:br>
              <a:rPr lang="en-US" sz="2800" dirty="0" smtClean="0"/>
            </a:br>
            <a:endParaRPr lang="en-US" sz="2800" dirty="0" smtClean="0"/>
          </a:p>
          <a:p>
            <a:pPr eaLnBrk="1" hangingPunct="1">
              <a:lnSpc>
                <a:spcPct val="90000"/>
              </a:lnSpc>
            </a:pPr>
            <a:r>
              <a:rPr lang="en-US" sz="2800" dirty="0" smtClean="0"/>
              <a:t>Liability of the Principal for the act of his Agent </a:t>
            </a:r>
          </a:p>
          <a:p>
            <a:pPr eaLnBrk="1" hangingPunct="1">
              <a:lnSpc>
                <a:spcPct val="90000"/>
              </a:lnSpc>
            </a:pPr>
            <a:r>
              <a:rPr lang="en-US" sz="2800" dirty="0" smtClean="0"/>
              <a:t>Liability of the Partners </a:t>
            </a:r>
          </a:p>
          <a:p>
            <a:pPr eaLnBrk="1" hangingPunct="1">
              <a:lnSpc>
                <a:spcPct val="90000"/>
              </a:lnSpc>
            </a:pPr>
            <a:r>
              <a:rPr lang="en-US" sz="2800" dirty="0" smtClean="0"/>
              <a:t>Liability of the Master for the act of his Servant </a:t>
            </a:r>
          </a:p>
          <a:p>
            <a:pPr eaLnBrk="1" hangingPunct="1">
              <a:lnSpc>
                <a:spcPct val="90000"/>
              </a:lnSpc>
              <a:buFontTx/>
              <a:buNone/>
            </a:pPr>
            <a:endParaRPr lang="en-US"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76200"/>
            <a:ext cx="8229600" cy="1143000"/>
          </a:xfrm>
        </p:spPr>
        <p:txBody>
          <a:bodyPr>
            <a:normAutofit fontScale="90000"/>
          </a:bodyPr>
          <a:lstStyle/>
          <a:p>
            <a:pPr eaLnBrk="1" hangingPunct="1"/>
            <a:r>
              <a:rPr lang="en-US" sz="3200" b="1" smtClean="0"/>
              <a:t/>
            </a:r>
            <a:br>
              <a:rPr lang="en-US" sz="3200" b="1" smtClean="0"/>
            </a:br>
            <a:r>
              <a:rPr lang="en-US" sz="3200" b="1" smtClean="0">
                <a:solidFill>
                  <a:srgbClr val="00B050"/>
                </a:solidFill>
              </a:rPr>
              <a:t>DUTIES</a:t>
            </a:r>
            <a:r>
              <a:rPr lang="en-US" sz="3200" b="1" smtClean="0"/>
              <a:t> OF BAILOR / </a:t>
            </a:r>
            <a:r>
              <a:rPr lang="en-US" sz="3200" b="1" smtClean="0">
                <a:solidFill>
                  <a:srgbClr val="00B050"/>
                </a:solidFill>
              </a:rPr>
              <a:t>RIGHTS</a:t>
            </a:r>
            <a:r>
              <a:rPr lang="en-US" sz="3200" b="1" smtClean="0"/>
              <a:t> OF BAILEE</a:t>
            </a:r>
            <a:br>
              <a:rPr lang="en-US" sz="3200" b="1" smtClean="0"/>
            </a:br>
            <a:endParaRPr lang="en-US" sz="3200" b="1" smtClean="0"/>
          </a:p>
        </p:txBody>
      </p:sp>
      <p:sp>
        <p:nvSpPr>
          <p:cNvPr id="5123" name="Content Placeholder 2"/>
          <p:cNvSpPr>
            <a:spLocks noGrp="1"/>
          </p:cNvSpPr>
          <p:nvPr>
            <p:ph idx="1"/>
          </p:nvPr>
        </p:nvSpPr>
        <p:spPr>
          <a:xfrm>
            <a:off x="457200" y="1371600"/>
            <a:ext cx="8229600" cy="5257800"/>
          </a:xfrm>
        </p:spPr>
        <p:txBody>
          <a:bodyPr/>
          <a:lstStyle/>
          <a:p>
            <a:pPr eaLnBrk="1" hangingPunct="1">
              <a:lnSpc>
                <a:spcPct val="80000"/>
              </a:lnSpc>
              <a:buFontTx/>
              <a:buNone/>
              <a:defRPr/>
            </a:pPr>
            <a:r>
              <a:rPr lang="en-US" sz="2800" dirty="0" smtClean="0">
                <a:solidFill>
                  <a:srgbClr val="00B050"/>
                </a:solidFill>
              </a:rPr>
              <a:t>6.	Duty </a:t>
            </a:r>
            <a:r>
              <a:rPr lang="en-US" sz="2800" dirty="0" smtClean="0"/>
              <a:t>of bailor</a:t>
            </a:r>
            <a:r>
              <a:rPr lang="en-US" sz="2800" dirty="0" smtClean="0">
                <a:solidFill>
                  <a:srgbClr val="00B050"/>
                </a:solidFill>
              </a:rPr>
              <a:t> </a:t>
            </a:r>
            <a:r>
              <a:rPr lang="en-US" sz="2800" dirty="0" smtClean="0"/>
              <a:t>to disclose faults / </a:t>
            </a:r>
            <a:r>
              <a:rPr lang="en-US" sz="2800" dirty="0" smtClean="0">
                <a:solidFill>
                  <a:srgbClr val="00B050"/>
                </a:solidFill>
              </a:rPr>
              <a:t>Right</a:t>
            </a:r>
            <a:r>
              <a:rPr lang="en-US" sz="2800" dirty="0" smtClean="0"/>
              <a:t> of bailee to demand to inspect the goods for any faults</a:t>
            </a:r>
          </a:p>
          <a:p>
            <a:pPr eaLnBrk="1" hangingPunct="1">
              <a:lnSpc>
                <a:spcPct val="80000"/>
              </a:lnSpc>
              <a:defRPr/>
            </a:pPr>
            <a:endParaRPr lang="en-US" sz="2800" dirty="0" smtClean="0"/>
          </a:p>
          <a:p>
            <a:pPr eaLnBrk="1" hangingPunct="1">
              <a:lnSpc>
                <a:spcPct val="80000"/>
              </a:lnSpc>
              <a:buFontTx/>
              <a:buNone/>
              <a:defRPr/>
            </a:pPr>
            <a:r>
              <a:rPr lang="en-US" sz="2800" dirty="0" smtClean="0">
                <a:solidFill>
                  <a:srgbClr val="00B050"/>
                </a:solidFill>
              </a:rPr>
              <a:t>7.	 Duty</a:t>
            </a:r>
            <a:r>
              <a:rPr lang="en-US" sz="2800" dirty="0" smtClean="0"/>
              <a:t> of bailor to pay necessary expenses (if it is not gratuitous bailment) – to maintain any domestic animal / </a:t>
            </a:r>
            <a:r>
              <a:rPr lang="en-US" sz="2800" dirty="0" smtClean="0">
                <a:solidFill>
                  <a:srgbClr val="00B050"/>
                </a:solidFill>
              </a:rPr>
              <a:t>Right</a:t>
            </a:r>
            <a:r>
              <a:rPr lang="en-US" sz="2800" dirty="0" smtClean="0"/>
              <a:t> of bailee to demand the payment of necessary expenses</a:t>
            </a:r>
          </a:p>
          <a:p>
            <a:pPr eaLnBrk="1" hangingPunct="1">
              <a:lnSpc>
                <a:spcPct val="80000"/>
              </a:lnSpc>
              <a:defRPr/>
            </a:pPr>
            <a:endParaRPr lang="en-US" sz="2800" dirty="0" smtClean="0"/>
          </a:p>
          <a:p>
            <a:pPr marL="514350" indent="-514350" eaLnBrk="1" hangingPunct="1">
              <a:lnSpc>
                <a:spcPct val="80000"/>
              </a:lnSpc>
              <a:buFontTx/>
              <a:buAutoNum type="arabicPeriod" startAt="8"/>
              <a:defRPr/>
            </a:pPr>
            <a:r>
              <a:rPr lang="en-US" sz="2800" dirty="0" smtClean="0">
                <a:solidFill>
                  <a:srgbClr val="00B050"/>
                </a:solidFill>
              </a:rPr>
              <a:t>Duty</a:t>
            </a:r>
            <a:r>
              <a:rPr lang="en-US" sz="2800" dirty="0" smtClean="0"/>
              <a:t> of bailor to repay extraordinary expenses (non gratuitous) – not normal pay – </a:t>
            </a:r>
            <a:r>
              <a:rPr lang="en-US" sz="2800" dirty="0" smtClean="0">
                <a:solidFill>
                  <a:srgbClr val="FF0000"/>
                </a:solidFill>
              </a:rPr>
              <a:t>Ex:</a:t>
            </a:r>
            <a:r>
              <a:rPr lang="en-US" sz="2800" dirty="0" smtClean="0"/>
              <a:t> Without negligence falls sick – pay medical expenses / </a:t>
            </a:r>
            <a:r>
              <a:rPr lang="en-US" sz="2800" dirty="0" smtClean="0">
                <a:solidFill>
                  <a:srgbClr val="00B050"/>
                </a:solidFill>
              </a:rPr>
              <a:t>Right</a:t>
            </a:r>
            <a:r>
              <a:rPr lang="en-US" sz="2800" dirty="0" smtClean="0"/>
              <a:t> of bailee to demand the payment </a:t>
            </a:r>
          </a:p>
          <a:p>
            <a:pPr eaLnBrk="1" hangingPunct="1">
              <a:buFontTx/>
              <a:buNone/>
              <a:defRPr/>
            </a:pPr>
            <a:endParaRPr lang="en-US"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457200" y="381000"/>
            <a:ext cx="8229600" cy="6477000"/>
          </a:xfrm>
        </p:spPr>
        <p:txBody>
          <a:bodyPr/>
          <a:lstStyle/>
          <a:p>
            <a:pPr eaLnBrk="1" hangingPunct="1">
              <a:lnSpc>
                <a:spcPct val="80000"/>
              </a:lnSpc>
            </a:pPr>
            <a:r>
              <a:rPr lang="en-US" sz="2000" u="sng" smtClean="0"/>
              <a:t>Liability of the Principal for the act of his Agent</a:t>
            </a:r>
            <a:r>
              <a:rPr lang="en-US" sz="2000" smtClean="0"/>
              <a:t> </a:t>
            </a:r>
          </a:p>
          <a:p>
            <a:pPr lvl="1" eaLnBrk="1" hangingPunct="1">
              <a:lnSpc>
                <a:spcPct val="80000"/>
              </a:lnSpc>
            </a:pPr>
            <a:r>
              <a:rPr lang="en-US" sz="1800" smtClean="0"/>
              <a:t>When a principal authorises his agent to perform any act, he becomes liable for the act of such agent provided the agent has </a:t>
            </a:r>
            <a:r>
              <a:rPr lang="en-US" sz="1800" b="1" smtClean="0"/>
              <a:t>conducted it in the course of performance of duties.</a:t>
            </a:r>
            <a:r>
              <a:rPr lang="en-US" sz="1800" smtClean="0"/>
              <a:t/>
            </a:r>
            <a:br>
              <a:rPr lang="en-US" sz="1800" smtClean="0"/>
            </a:br>
            <a:endParaRPr lang="en-US" sz="1800" smtClean="0"/>
          </a:p>
          <a:p>
            <a:pPr eaLnBrk="1" hangingPunct="1">
              <a:lnSpc>
                <a:spcPct val="80000"/>
              </a:lnSpc>
            </a:pPr>
            <a:r>
              <a:rPr lang="en-US" sz="2000" u="sng" smtClean="0"/>
              <a:t>Liability of the Partners</a:t>
            </a:r>
            <a:r>
              <a:rPr lang="en-US" sz="2000" smtClean="0"/>
              <a:t> </a:t>
            </a:r>
          </a:p>
          <a:p>
            <a:pPr lvl="1" eaLnBrk="1" hangingPunct="1">
              <a:lnSpc>
                <a:spcPct val="80000"/>
              </a:lnSpc>
            </a:pPr>
            <a:r>
              <a:rPr lang="en-US" sz="1800" smtClean="0"/>
              <a:t>For the tort committed by a partner of a firm, in the normal course of business of that partnership, other partners are responsible to the same extent as that of the partner who is in fault. The </a:t>
            </a:r>
            <a:r>
              <a:rPr lang="en-US" sz="1800" b="1" smtClean="0"/>
              <a:t>liability thus arising will be joint and several.</a:t>
            </a:r>
          </a:p>
          <a:p>
            <a:pPr eaLnBrk="1" hangingPunct="1">
              <a:lnSpc>
                <a:spcPct val="80000"/>
              </a:lnSpc>
            </a:pPr>
            <a:endParaRPr lang="en-US" sz="2000" smtClean="0"/>
          </a:p>
          <a:p>
            <a:pPr eaLnBrk="1" hangingPunct="1">
              <a:lnSpc>
                <a:spcPct val="80000"/>
              </a:lnSpc>
            </a:pPr>
            <a:r>
              <a:rPr lang="en-US" sz="2000" u="sng" smtClean="0"/>
              <a:t>Liability of the Master for the act of his Servant</a:t>
            </a:r>
            <a:r>
              <a:rPr lang="en-US" sz="2000" smtClean="0"/>
              <a:t> </a:t>
            </a:r>
          </a:p>
          <a:p>
            <a:pPr lvl="1" eaLnBrk="1" hangingPunct="1">
              <a:lnSpc>
                <a:spcPct val="80000"/>
              </a:lnSpc>
            </a:pPr>
            <a:r>
              <a:rPr lang="en-US" sz="1800" smtClean="0"/>
              <a:t>The liability of the master for the act of his servant is based on the principle of </a:t>
            </a:r>
            <a:r>
              <a:rPr lang="en-US" sz="1800" b="1" smtClean="0"/>
              <a:t>‘respondent superior’</a:t>
            </a:r>
            <a:r>
              <a:rPr lang="en-US" sz="1800" smtClean="0"/>
              <a:t>, which means ‘let the principal be liable’. This principle originates from the maxim ‘, </a:t>
            </a:r>
            <a:r>
              <a:rPr lang="en-US" sz="1800" b="1" smtClean="0"/>
              <a:t>Qui Facit per Alium Facit per se’ which</a:t>
            </a:r>
            <a:r>
              <a:rPr lang="en-US" sz="1800" smtClean="0"/>
              <a:t> means ‘he who does an act through another is deemed in law to do it himself’.</a:t>
            </a:r>
            <a:br>
              <a:rPr lang="en-US" sz="1800" smtClean="0"/>
            </a:br>
            <a:endParaRPr lang="en-US" sz="1800" smtClean="0"/>
          </a:p>
          <a:p>
            <a:pPr lvl="1" eaLnBrk="1" hangingPunct="1">
              <a:lnSpc>
                <a:spcPct val="80000"/>
              </a:lnSpc>
            </a:pPr>
            <a:endParaRPr lang="en-US" sz="1800" smtClean="0"/>
          </a:p>
          <a:p>
            <a:pPr lvl="1" eaLnBrk="1" hangingPunct="1">
              <a:lnSpc>
                <a:spcPct val="80000"/>
              </a:lnSpc>
            </a:pPr>
            <a:endParaRPr lang="en-US" sz="1800" smtClean="0"/>
          </a:p>
          <a:p>
            <a:pPr eaLnBrk="1" hangingPunct="1">
              <a:lnSpc>
                <a:spcPct val="80000"/>
              </a:lnSpc>
            </a:pPr>
            <a:r>
              <a:rPr lang="en-US" sz="2000" smtClean="0"/>
              <a:t>In tort, the wrongful act of the servant is thus deemed to be the act of the master. However, such wrongful act should be within the course of his master’s business and any act, which is not in the course of such business, will not make the master liable. </a:t>
            </a:r>
            <a:br>
              <a:rPr lang="en-US" sz="2000" smtClean="0"/>
            </a:br>
            <a:endParaRPr lang="en-US" sz="2000" smtClean="0"/>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457200" y="228600"/>
            <a:ext cx="8229600" cy="6400800"/>
          </a:xfrm>
        </p:spPr>
        <p:txBody>
          <a:bodyPr>
            <a:normAutofit lnSpcReduction="10000"/>
          </a:bodyPr>
          <a:lstStyle/>
          <a:p>
            <a:pPr algn="ctr" eaLnBrk="1" hangingPunct="1">
              <a:lnSpc>
                <a:spcPct val="80000"/>
              </a:lnSpc>
              <a:buFontTx/>
              <a:buNone/>
            </a:pPr>
            <a:r>
              <a:rPr lang="en-US" sz="2300" smtClean="0"/>
              <a:t>AGENT’S DUTY TO PRINCIPAL</a:t>
            </a:r>
          </a:p>
          <a:p>
            <a:pPr eaLnBrk="1" hangingPunct="1">
              <a:lnSpc>
                <a:spcPct val="80000"/>
              </a:lnSpc>
              <a:buFontTx/>
              <a:buChar char="-"/>
            </a:pPr>
            <a:endParaRPr lang="en-US" sz="2300" smtClean="0"/>
          </a:p>
          <a:p>
            <a:pPr eaLnBrk="1" hangingPunct="1">
              <a:lnSpc>
                <a:spcPct val="80000"/>
              </a:lnSpc>
              <a:buFontTx/>
              <a:buNone/>
            </a:pPr>
            <a:r>
              <a:rPr lang="en-US" sz="2300" smtClean="0"/>
              <a:t>An agent has following duties towards principal:</a:t>
            </a:r>
          </a:p>
          <a:p>
            <a:pPr eaLnBrk="1" hangingPunct="1">
              <a:lnSpc>
                <a:spcPct val="80000"/>
              </a:lnSpc>
              <a:buFontTx/>
              <a:buChar char="-"/>
            </a:pPr>
            <a:r>
              <a:rPr lang="en-US" sz="2300" smtClean="0"/>
              <a:t>Conducting principal’s business as per his directions </a:t>
            </a:r>
          </a:p>
          <a:p>
            <a:pPr eaLnBrk="1" hangingPunct="1">
              <a:lnSpc>
                <a:spcPct val="80000"/>
              </a:lnSpc>
              <a:buFontTx/>
              <a:buChar char="-"/>
            </a:pPr>
            <a:r>
              <a:rPr lang="en-US" sz="2300" smtClean="0"/>
              <a:t>Carry out work with diligence </a:t>
            </a:r>
          </a:p>
          <a:p>
            <a:pPr eaLnBrk="1" hangingPunct="1">
              <a:lnSpc>
                <a:spcPct val="80000"/>
              </a:lnSpc>
              <a:buFontTx/>
              <a:buChar char="-"/>
            </a:pPr>
            <a:r>
              <a:rPr lang="en-US" sz="2300" smtClean="0"/>
              <a:t>Render proper accounts </a:t>
            </a:r>
          </a:p>
          <a:p>
            <a:pPr eaLnBrk="1" hangingPunct="1">
              <a:lnSpc>
                <a:spcPct val="80000"/>
              </a:lnSpc>
              <a:buFontTx/>
              <a:buChar char="-"/>
            </a:pPr>
            <a:r>
              <a:rPr lang="en-US" sz="2300" smtClean="0"/>
              <a:t>Agent’s duty to communicate with principal  </a:t>
            </a:r>
          </a:p>
          <a:p>
            <a:pPr eaLnBrk="1" hangingPunct="1">
              <a:lnSpc>
                <a:spcPct val="80000"/>
              </a:lnSpc>
              <a:buFontTx/>
              <a:buChar char="-"/>
            </a:pPr>
            <a:r>
              <a:rPr lang="en-US" sz="2300" smtClean="0"/>
              <a:t>Not to deal on his own account, in business of agency</a:t>
            </a:r>
          </a:p>
          <a:p>
            <a:pPr eaLnBrk="1" hangingPunct="1">
              <a:lnSpc>
                <a:spcPct val="80000"/>
              </a:lnSpc>
              <a:buFontTx/>
              <a:buChar char="-"/>
            </a:pPr>
            <a:r>
              <a:rPr lang="en-US" sz="2300" smtClean="0"/>
              <a:t>Agent’s duty to pay sums received for principal </a:t>
            </a:r>
          </a:p>
          <a:p>
            <a:pPr eaLnBrk="1" hangingPunct="1">
              <a:lnSpc>
                <a:spcPct val="80000"/>
              </a:lnSpc>
              <a:buFontTx/>
              <a:buChar char="-"/>
            </a:pPr>
            <a:r>
              <a:rPr lang="en-US" sz="2300" smtClean="0"/>
              <a:t>Agent’s duty on termination of agency by principal’s death or insanity</a:t>
            </a:r>
          </a:p>
          <a:p>
            <a:pPr eaLnBrk="1" hangingPunct="1">
              <a:lnSpc>
                <a:spcPct val="80000"/>
              </a:lnSpc>
              <a:buFontTx/>
              <a:buChar char="-"/>
            </a:pPr>
            <a:endParaRPr lang="en-US" sz="2300" smtClean="0"/>
          </a:p>
          <a:p>
            <a:pPr algn="ctr" eaLnBrk="1" hangingPunct="1">
              <a:lnSpc>
                <a:spcPct val="80000"/>
              </a:lnSpc>
              <a:buFontTx/>
              <a:buNone/>
            </a:pPr>
            <a:r>
              <a:rPr lang="en-US" sz="2300" smtClean="0"/>
              <a:t>DUTIES OF PRINCIPAL </a:t>
            </a:r>
          </a:p>
          <a:p>
            <a:pPr eaLnBrk="1" hangingPunct="1">
              <a:lnSpc>
                <a:spcPct val="80000"/>
              </a:lnSpc>
              <a:buFontTx/>
              <a:buChar char="-"/>
            </a:pPr>
            <a:endParaRPr lang="en-US" sz="2300" smtClean="0"/>
          </a:p>
          <a:p>
            <a:pPr eaLnBrk="1" hangingPunct="1">
              <a:lnSpc>
                <a:spcPct val="80000"/>
              </a:lnSpc>
              <a:buFontTx/>
              <a:buChar char="-"/>
            </a:pPr>
            <a:r>
              <a:rPr lang="en-US" sz="2300" smtClean="0"/>
              <a:t>Pay remuneration to agent as agreed </a:t>
            </a:r>
          </a:p>
          <a:p>
            <a:pPr eaLnBrk="1" hangingPunct="1">
              <a:lnSpc>
                <a:spcPct val="80000"/>
              </a:lnSpc>
              <a:buFontTx/>
              <a:buChar char="-"/>
            </a:pPr>
            <a:r>
              <a:rPr lang="en-US" sz="2300" smtClean="0"/>
              <a:t>Indemnify agent for lawful acts done by him as agent </a:t>
            </a:r>
          </a:p>
          <a:p>
            <a:pPr eaLnBrk="1" hangingPunct="1">
              <a:lnSpc>
                <a:spcPct val="80000"/>
              </a:lnSpc>
              <a:buFontTx/>
              <a:buChar char="-"/>
            </a:pPr>
            <a:r>
              <a:rPr lang="en-US" sz="2300" smtClean="0"/>
              <a:t>Indemnify agent for all acts done by him in good faith </a:t>
            </a:r>
          </a:p>
          <a:p>
            <a:pPr eaLnBrk="1" hangingPunct="1">
              <a:lnSpc>
                <a:spcPct val="80000"/>
              </a:lnSpc>
              <a:buFontTx/>
              <a:buChar char="-"/>
            </a:pPr>
            <a:r>
              <a:rPr lang="en-US" sz="2300" smtClean="0"/>
              <a:t>Indemnify agent if he suffers loss due to negligence or lack of skill of Principal.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RIGHTS OF PRINCIPAL</a:t>
            </a:r>
          </a:p>
        </p:txBody>
      </p:sp>
      <p:sp>
        <p:nvSpPr>
          <p:cNvPr id="41987" name="Rectangle 3"/>
          <p:cNvSpPr>
            <a:spLocks noGrp="1" noChangeArrowheads="1"/>
          </p:cNvSpPr>
          <p:nvPr>
            <p:ph type="body" idx="1"/>
          </p:nvPr>
        </p:nvSpPr>
        <p:spPr/>
        <p:txBody>
          <a:bodyPr/>
          <a:lstStyle/>
          <a:p>
            <a:pPr eaLnBrk="1" hangingPunct="1">
              <a:lnSpc>
                <a:spcPct val="80000"/>
              </a:lnSpc>
              <a:buFontTx/>
              <a:buChar char="-"/>
            </a:pPr>
            <a:r>
              <a:rPr lang="en-US" sz="2400" smtClean="0"/>
              <a:t>Recover damages from agent if he disregards directions of Principal </a:t>
            </a:r>
          </a:p>
          <a:p>
            <a:pPr eaLnBrk="1" hangingPunct="1">
              <a:lnSpc>
                <a:spcPct val="80000"/>
              </a:lnSpc>
              <a:buFontTx/>
              <a:buNone/>
            </a:pPr>
            <a:endParaRPr lang="en-US" sz="2400" smtClean="0"/>
          </a:p>
          <a:p>
            <a:pPr eaLnBrk="1" hangingPunct="1">
              <a:lnSpc>
                <a:spcPct val="80000"/>
              </a:lnSpc>
              <a:buFontTx/>
              <a:buChar char="-"/>
            </a:pPr>
            <a:r>
              <a:rPr lang="en-US" sz="2400" smtClean="0"/>
              <a:t>Obtain accounts from Agent </a:t>
            </a:r>
          </a:p>
          <a:p>
            <a:pPr eaLnBrk="1" hangingPunct="1">
              <a:lnSpc>
                <a:spcPct val="80000"/>
              </a:lnSpc>
              <a:buFontTx/>
              <a:buChar char="-"/>
            </a:pPr>
            <a:endParaRPr lang="en-US" sz="2400" smtClean="0"/>
          </a:p>
          <a:p>
            <a:pPr eaLnBrk="1" hangingPunct="1">
              <a:lnSpc>
                <a:spcPct val="80000"/>
              </a:lnSpc>
              <a:buFontTx/>
              <a:buChar char="-"/>
            </a:pPr>
            <a:r>
              <a:rPr lang="en-US" sz="2400" smtClean="0"/>
              <a:t>Recover money collected by Agent on behalf of Principal </a:t>
            </a:r>
          </a:p>
          <a:p>
            <a:pPr eaLnBrk="1" hangingPunct="1">
              <a:lnSpc>
                <a:spcPct val="80000"/>
              </a:lnSpc>
              <a:buFontTx/>
              <a:buChar char="-"/>
            </a:pPr>
            <a:endParaRPr lang="en-US" sz="2400" smtClean="0"/>
          </a:p>
          <a:p>
            <a:pPr eaLnBrk="1" hangingPunct="1">
              <a:lnSpc>
                <a:spcPct val="80000"/>
              </a:lnSpc>
              <a:buFontTx/>
              <a:buChar char="-"/>
            </a:pPr>
            <a:r>
              <a:rPr lang="en-US" sz="2400" smtClean="0"/>
              <a:t>Obtain details of secret profit made by agent and recover it from him </a:t>
            </a:r>
          </a:p>
          <a:p>
            <a:pPr eaLnBrk="1" hangingPunct="1">
              <a:lnSpc>
                <a:spcPct val="80000"/>
              </a:lnSpc>
              <a:buFontTx/>
              <a:buChar char="-"/>
            </a:pPr>
            <a:endParaRPr lang="en-US" sz="2400" smtClean="0"/>
          </a:p>
          <a:p>
            <a:pPr eaLnBrk="1" hangingPunct="1">
              <a:lnSpc>
                <a:spcPct val="80000"/>
              </a:lnSpc>
              <a:buFontTx/>
              <a:buChar char="-"/>
            </a:pPr>
            <a:r>
              <a:rPr lang="en-US" sz="2400" smtClean="0"/>
              <a:t>Forfeit remuneration of Agent if he misconducts the business.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REMUNERATION TO AGENT</a:t>
            </a:r>
          </a:p>
        </p:txBody>
      </p:sp>
      <p:sp>
        <p:nvSpPr>
          <p:cNvPr id="43011"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r>
              <a:rPr lang="en-US" smtClean="0"/>
              <a:t>Consideration is not necessary for creation of agency.</a:t>
            </a:r>
          </a:p>
          <a:p>
            <a:pPr eaLnBrk="1" hangingPunct="1">
              <a:buFontTx/>
              <a:buNone/>
            </a:pPr>
            <a:endParaRPr lang="en-US" smtClean="0"/>
          </a:p>
          <a:p>
            <a:pPr eaLnBrk="1" hangingPunct="1">
              <a:buFontTx/>
              <a:buNone/>
            </a:pPr>
            <a:r>
              <a:rPr lang="en-US" smtClean="0"/>
              <a:t> However, if there is an agreement, an agent is entitled to get remuneration as per contract.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457200" y="228600"/>
            <a:ext cx="8229600" cy="6324600"/>
          </a:xfrm>
        </p:spPr>
        <p:txBody>
          <a:bodyPr/>
          <a:lstStyle/>
          <a:p>
            <a:pPr algn="ctr" eaLnBrk="1" hangingPunct="1">
              <a:lnSpc>
                <a:spcPct val="80000"/>
              </a:lnSpc>
              <a:buFontTx/>
              <a:buNone/>
            </a:pPr>
            <a:r>
              <a:rPr lang="en-US" sz="2400" b="1" u="sng" smtClean="0"/>
              <a:t>TERMINATION OF AGENCY</a:t>
            </a:r>
          </a:p>
          <a:p>
            <a:pPr algn="ctr" eaLnBrk="1" hangingPunct="1">
              <a:lnSpc>
                <a:spcPct val="80000"/>
              </a:lnSpc>
              <a:buFontTx/>
              <a:buNone/>
            </a:pPr>
            <a:endParaRPr lang="en-US" sz="2400" b="1" u="sng" smtClean="0"/>
          </a:p>
          <a:p>
            <a:pPr eaLnBrk="1" hangingPunct="1">
              <a:lnSpc>
                <a:spcPct val="80000"/>
              </a:lnSpc>
            </a:pPr>
            <a:r>
              <a:rPr lang="en-US" sz="2400" smtClean="0"/>
              <a:t> An agency is terminated by the principal by revoke / cancel his authority; </a:t>
            </a:r>
          </a:p>
          <a:p>
            <a:pPr eaLnBrk="1" hangingPunct="1">
              <a:lnSpc>
                <a:spcPct val="80000"/>
              </a:lnSpc>
            </a:pPr>
            <a:r>
              <a:rPr lang="en-US" sz="2400" smtClean="0"/>
              <a:t>or by the agent if he renounces the business of the agency; </a:t>
            </a:r>
          </a:p>
          <a:p>
            <a:pPr eaLnBrk="1" hangingPunct="1">
              <a:lnSpc>
                <a:spcPct val="80000"/>
              </a:lnSpc>
            </a:pPr>
            <a:r>
              <a:rPr lang="en-US" sz="2400" smtClean="0"/>
              <a:t>or by the </a:t>
            </a:r>
            <a:r>
              <a:rPr lang="en-US" sz="2400" b="1" smtClean="0"/>
              <a:t>business</a:t>
            </a:r>
            <a:r>
              <a:rPr lang="en-US" sz="2400" smtClean="0"/>
              <a:t> of the agency being </a:t>
            </a:r>
            <a:r>
              <a:rPr lang="en-US" sz="2400" b="1" smtClean="0"/>
              <a:t>completed</a:t>
            </a:r>
            <a:r>
              <a:rPr lang="en-US" sz="2400" smtClean="0"/>
              <a:t>;</a:t>
            </a:r>
          </a:p>
          <a:p>
            <a:pPr eaLnBrk="1" hangingPunct="1">
              <a:lnSpc>
                <a:spcPct val="80000"/>
              </a:lnSpc>
            </a:pPr>
            <a:r>
              <a:rPr lang="en-US" sz="2400" smtClean="0"/>
              <a:t> or by either the </a:t>
            </a:r>
            <a:r>
              <a:rPr lang="en-US" sz="2400" b="1" smtClean="0"/>
              <a:t>principal</a:t>
            </a:r>
            <a:r>
              <a:rPr lang="en-US" sz="2400" smtClean="0"/>
              <a:t> or </a:t>
            </a:r>
            <a:r>
              <a:rPr lang="en-US" sz="2400" b="1" smtClean="0"/>
              <a:t>agent</a:t>
            </a:r>
            <a:r>
              <a:rPr lang="en-US" sz="2400" smtClean="0"/>
              <a:t> </a:t>
            </a:r>
            <a:r>
              <a:rPr lang="en-US" sz="2400" b="1" smtClean="0"/>
              <a:t>dying</a:t>
            </a:r>
            <a:r>
              <a:rPr lang="en-US" sz="2400" smtClean="0"/>
              <a:t> or becoming of </a:t>
            </a:r>
            <a:r>
              <a:rPr lang="en-US" sz="2400" b="1" smtClean="0"/>
              <a:t>unsound mind</a:t>
            </a:r>
            <a:r>
              <a:rPr lang="en-US" sz="2400" smtClean="0"/>
              <a:t>; </a:t>
            </a:r>
          </a:p>
          <a:p>
            <a:pPr eaLnBrk="1" hangingPunct="1">
              <a:lnSpc>
                <a:spcPct val="80000"/>
              </a:lnSpc>
            </a:pPr>
            <a:r>
              <a:rPr lang="en-US" sz="2400" smtClean="0"/>
              <a:t>or by the </a:t>
            </a:r>
            <a:r>
              <a:rPr lang="en-US" sz="2400" b="1" smtClean="0"/>
              <a:t>principal</a:t>
            </a:r>
            <a:r>
              <a:rPr lang="en-US" sz="2400" smtClean="0"/>
              <a:t> being adjudicated an </a:t>
            </a:r>
            <a:r>
              <a:rPr lang="en-US" sz="2400" b="1" smtClean="0"/>
              <a:t>insolvent</a:t>
            </a:r>
            <a:r>
              <a:rPr lang="en-US" sz="2400" smtClean="0"/>
              <a:t> </a:t>
            </a:r>
          </a:p>
          <a:p>
            <a:pPr eaLnBrk="1" hangingPunct="1">
              <a:lnSpc>
                <a:spcPct val="80000"/>
              </a:lnSpc>
              <a:buFontTx/>
              <a:buNone/>
            </a:pPr>
            <a:endParaRPr lang="en-US" sz="2400" smtClean="0"/>
          </a:p>
          <a:p>
            <a:pPr eaLnBrk="1" hangingPunct="1">
              <a:lnSpc>
                <a:spcPct val="80000"/>
              </a:lnSpc>
            </a:pPr>
            <a:r>
              <a:rPr lang="en-US" sz="2400" smtClean="0"/>
              <a:t>In following cases, an agency cannot be revoked</a:t>
            </a:r>
          </a:p>
          <a:p>
            <a:pPr eaLnBrk="1" hangingPunct="1">
              <a:lnSpc>
                <a:spcPct val="80000"/>
              </a:lnSpc>
              <a:buFontTx/>
              <a:buNone/>
            </a:pPr>
            <a:r>
              <a:rPr lang="en-US" sz="2400" smtClean="0"/>
              <a:t>   		</a:t>
            </a:r>
            <a:r>
              <a:rPr lang="en-US" sz="2000" smtClean="0"/>
              <a:t>Agency coupled with interest </a:t>
            </a:r>
          </a:p>
          <a:p>
            <a:pPr lvl="1" eaLnBrk="1" hangingPunct="1">
              <a:lnSpc>
                <a:spcPct val="80000"/>
              </a:lnSpc>
              <a:buFontTx/>
              <a:buNone/>
            </a:pPr>
            <a:r>
              <a:rPr lang="en-US" sz="2000" smtClean="0"/>
              <a:t>	 	Agent has already exercised his authority </a:t>
            </a:r>
          </a:p>
          <a:p>
            <a:pPr lvl="1" eaLnBrk="1" hangingPunct="1">
              <a:lnSpc>
                <a:spcPct val="80000"/>
              </a:lnSpc>
              <a:buFontTx/>
              <a:buNone/>
            </a:pPr>
            <a:r>
              <a:rPr lang="en-US" sz="2000" smtClean="0"/>
              <a:t>		Agent has incurred personal liability.</a:t>
            </a:r>
          </a:p>
          <a:p>
            <a:pPr lvl="1" eaLnBrk="1" hangingPunct="1">
              <a:lnSpc>
                <a:spcPct val="80000"/>
              </a:lnSpc>
              <a:buFontTx/>
              <a:buNone/>
            </a:pPr>
            <a:endParaRPr lang="en-US" sz="2000" smtClean="0"/>
          </a:p>
          <a:p>
            <a:pPr lvl="1" eaLnBrk="1" hangingPunct="1">
              <a:lnSpc>
                <a:spcPct val="80000"/>
              </a:lnSpc>
              <a:buFontTx/>
              <a:buNone/>
            </a:pPr>
            <a:r>
              <a:rPr lang="en-US" sz="2000" smtClean="0"/>
              <a:t>The party which waives the contract of agency that provides for the agent's actions as a commercial representative shall </a:t>
            </a:r>
            <a:r>
              <a:rPr lang="en-US" sz="2000" b="1" smtClean="0"/>
              <a:t>notify</a:t>
            </a:r>
            <a:r>
              <a:rPr lang="en-US" sz="2000" smtClean="0"/>
              <a:t> the other party about the termination of the contract </a:t>
            </a:r>
            <a:r>
              <a:rPr lang="en-US" sz="2000" b="1" smtClean="0"/>
              <a:t>within 30 days</a:t>
            </a:r>
            <a:r>
              <a:rPr lang="en-US" sz="2000" smtClean="0"/>
              <a:t>, unless the contract provides for a longer period.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457200" y="381000"/>
            <a:ext cx="8229600" cy="5745163"/>
          </a:xfrm>
        </p:spPr>
        <p:txBody>
          <a:bodyPr/>
          <a:lstStyle/>
          <a:p>
            <a:r>
              <a:rPr lang="en-US" sz="2000" smtClean="0"/>
              <a:t>Agency coupled with an interest is when an agent has possession or control of the property of his principal and possesses a legal rights against interference by third parties. It is an agency relationship in which the agent is given an estate or interest in the property that is the subject of the agency. It is distinguished from situations in which an agent merely derives proceeds or profits from transactions. An agency coupled with an interest may also be referred to as a power coupled with an interest or a power given as security.</a:t>
            </a:r>
          </a:p>
          <a:p>
            <a:r>
              <a:rPr lang="en-US" sz="2000" smtClean="0"/>
              <a:t>In an agency coupled with an interest, the agent has some legal right to (an interest in) the property that is covered by the agency arrangement, and his position as agent continues until that interest ends. Generally, the ownership of the principal's property does not pass to the agent, whereas in a full trust agreement, ownership does pass to the trustee.</a:t>
            </a:r>
          </a:p>
          <a:p>
            <a:r>
              <a:rPr lang="en-US" sz="2000" smtClean="0"/>
              <a:t>If the agency is coupled with an interest, the agency usually cannot be revoked by the principal before the expiration of the interest and is not terminated by the death or insanity of either the principal or the agent.</a:t>
            </a:r>
          </a:p>
          <a:p>
            <a:pPr>
              <a:buFontTx/>
              <a:buNone/>
            </a:pPr>
            <a:endParaRPr lang="en-US" sz="20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smtClean="0"/>
              <a:t>Example for agency coupled with interest</a:t>
            </a:r>
          </a:p>
        </p:txBody>
      </p:sp>
      <p:sp>
        <p:nvSpPr>
          <p:cNvPr id="46083" name="Content Placeholder 2"/>
          <p:cNvSpPr>
            <a:spLocks noGrp="1"/>
          </p:cNvSpPr>
          <p:nvPr>
            <p:ph idx="1"/>
          </p:nvPr>
        </p:nvSpPr>
        <p:spPr>
          <a:xfrm>
            <a:off x="457200" y="2209800"/>
            <a:ext cx="8229600" cy="3916363"/>
          </a:xfrm>
        </p:spPr>
        <p:txBody>
          <a:bodyPr/>
          <a:lstStyle/>
          <a:p>
            <a:pPr>
              <a:buFontTx/>
              <a:buNone/>
            </a:pPr>
            <a:r>
              <a:rPr lang="en-US" smtClean="0"/>
              <a:t>“A will agree to buy product inventory from B and sell it in your name, and I will keep the profits." </a:t>
            </a:r>
          </a:p>
          <a:p>
            <a:pPr>
              <a:buFontTx/>
              <a:buNone/>
            </a:pPr>
            <a:endParaRPr lang="en-US" smtClean="0"/>
          </a:p>
          <a:p>
            <a:pPr>
              <a:buFontTx/>
              <a:buNone/>
            </a:pPr>
            <a:r>
              <a:rPr lang="en-US" smtClean="0"/>
              <a:t>"You authorize me to sub-let the warehouse spaces in your company name as long as I pay you my rent on the whole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457200"/>
            <a:ext cx="8229600" cy="6096000"/>
          </a:xfrm>
        </p:spPr>
        <p:txBody>
          <a:bodyPr/>
          <a:lstStyle/>
          <a:p>
            <a:pPr eaLnBrk="1" hangingPunct="1">
              <a:lnSpc>
                <a:spcPct val="80000"/>
              </a:lnSpc>
              <a:buFontTx/>
              <a:buNone/>
            </a:pPr>
            <a:r>
              <a:rPr lang="en-US" sz="2400" smtClean="0">
                <a:solidFill>
                  <a:srgbClr val="00B050"/>
                </a:solidFill>
              </a:rPr>
              <a:t>9.	Duty</a:t>
            </a:r>
            <a:r>
              <a:rPr lang="en-US" sz="2400" smtClean="0"/>
              <a:t> of the bailor to mandatorily indemnify the bailee / cover the bailee any loss– ex: A receipt is lost by B. B &amp; C claim goods. the company asks C to give indemnity bond. C gives &amp; receives goods. B the real owner sues the company, for damages. Gets the nod from court. This can be claimed from B. / </a:t>
            </a:r>
            <a:r>
              <a:rPr lang="en-US" sz="2400" smtClean="0">
                <a:solidFill>
                  <a:srgbClr val="00B050"/>
                </a:solidFill>
              </a:rPr>
              <a:t>Right</a:t>
            </a:r>
            <a:r>
              <a:rPr lang="en-US" sz="2400" smtClean="0"/>
              <a:t> of bailee to get indemnified.</a:t>
            </a:r>
          </a:p>
          <a:p>
            <a:pPr eaLnBrk="1" hangingPunct="1">
              <a:lnSpc>
                <a:spcPct val="80000"/>
              </a:lnSpc>
              <a:buFontTx/>
              <a:buNone/>
            </a:pPr>
            <a:r>
              <a:rPr lang="en-US" sz="2400" smtClean="0">
                <a:solidFill>
                  <a:srgbClr val="00B050"/>
                </a:solidFill>
              </a:rPr>
              <a:t>10. Duty</a:t>
            </a:r>
            <a:r>
              <a:rPr lang="en-US" sz="2400" smtClean="0"/>
              <a:t> of the bailor to mandatorily receive back the goods / </a:t>
            </a:r>
            <a:r>
              <a:rPr lang="en-US" sz="2400" smtClean="0">
                <a:solidFill>
                  <a:srgbClr val="00B050"/>
                </a:solidFill>
              </a:rPr>
              <a:t>Right</a:t>
            </a:r>
            <a:r>
              <a:rPr lang="en-US" sz="2400" smtClean="0"/>
              <a:t> of the bailee to demand the bailor to take back the goods</a:t>
            </a:r>
          </a:p>
          <a:p>
            <a:pPr eaLnBrk="1" hangingPunct="1">
              <a:lnSpc>
                <a:spcPct val="80000"/>
              </a:lnSpc>
              <a:buFontTx/>
              <a:buNone/>
            </a:pPr>
            <a:r>
              <a:rPr lang="en-US" sz="2400" smtClean="0"/>
              <a:t>11.  Right of </a:t>
            </a:r>
            <a:r>
              <a:rPr lang="en-US" sz="2400" smtClean="0">
                <a:solidFill>
                  <a:srgbClr val="00B050"/>
                </a:solidFill>
              </a:rPr>
              <a:t>lien (retain) </a:t>
            </a:r>
            <a:r>
              <a:rPr lang="en-US" sz="2400" smtClean="0"/>
              <a:t>by the bailee</a:t>
            </a:r>
          </a:p>
          <a:p>
            <a:pPr lvl="1" eaLnBrk="1" hangingPunct="1">
              <a:lnSpc>
                <a:spcPct val="80000"/>
              </a:lnSpc>
            </a:pPr>
            <a:r>
              <a:rPr lang="en-US" sz="2400" smtClean="0"/>
              <a:t>2 pairs of clothes given for stitching</a:t>
            </a:r>
          </a:p>
          <a:p>
            <a:pPr lvl="1" eaLnBrk="1" hangingPunct="1">
              <a:lnSpc>
                <a:spcPct val="80000"/>
              </a:lnSpc>
            </a:pPr>
            <a:r>
              <a:rPr lang="en-US" sz="2400" smtClean="0"/>
              <a:t>if paid for 1 pair of clothes</a:t>
            </a:r>
          </a:p>
          <a:p>
            <a:pPr lvl="1" eaLnBrk="1" hangingPunct="1">
              <a:lnSpc>
                <a:spcPct val="80000"/>
              </a:lnSpc>
            </a:pPr>
            <a:r>
              <a:rPr lang="en-US" sz="2400" smtClean="0"/>
              <a:t>then bailee (ie the tailor) can retain both until both stitching charges are paid.</a:t>
            </a:r>
          </a:p>
          <a:p>
            <a:pPr lvl="1" eaLnBrk="1" hangingPunct="1">
              <a:lnSpc>
                <a:spcPct val="80000"/>
              </a:lnSpc>
            </a:pPr>
            <a:r>
              <a:rPr lang="en-US" sz="2400" smtClean="0"/>
              <a:t>the retention of goods for non payment is called as lien.</a:t>
            </a:r>
          </a:p>
          <a:p>
            <a:pPr eaLnBrk="1" hangingPunct="1">
              <a:buFontTx/>
              <a:buNone/>
            </a:pPr>
            <a:endParaRPr lang="en-US"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Types of bailment</a:t>
            </a:r>
          </a:p>
        </p:txBody>
      </p:sp>
      <p:sp>
        <p:nvSpPr>
          <p:cNvPr id="3" name="Content Placeholder 2"/>
          <p:cNvSpPr>
            <a:spLocks noGrp="1"/>
          </p:cNvSpPr>
          <p:nvPr>
            <p:ph idx="1"/>
          </p:nvPr>
        </p:nvSpPr>
        <p:spPr>
          <a:xfrm>
            <a:off x="457200" y="1600200"/>
            <a:ext cx="8229600" cy="5105400"/>
          </a:xfrm>
        </p:spPr>
        <p:txBody>
          <a:bodyPr/>
          <a:lstStyle/>
          <a:p>
            <a:pPr marL="514350" indent="-514350" eaLnBrk="1" hangingPunct="1">
              <a:buFontTx/>
              <a:buAutoNum type="arabicPeriod"/>
              <a:defRPr/>
            </a:pPr>
            <a:r>
              <a:rPr lang="en-US" sz="2800" b="1" dirty="0" smtClean="0"/>
              <a:t>Gratuitous Bailment / Commodatum:</a:t>
            </a:r>
          </a:p>
          <a:p>
            <a:pPr marL="514350" indent="-514350" eaLnBrk="1" hangingPunct="1">
              <a:buFontTx/>
              <a:buNone/>
              <a:defRPr/>
            </a:pPr>
            <a:r>
              <a:rPr lang="en-US" sz="2800" dirty="0" smtClean="0"/>
              <a:t>	Where the </a:t>
            </a:r>
            <a:r>
              <a:rPr lang="en-US" sz="2800" dirty="0" err="1" smtClean="0"/>
              <a:t>bailee</a:t>
            </a:r>
            <a:r>
              <a:rPr lang="en-US" sz="2800" dirty="0" smtClean="0"/>
              <a:t> does not charge any thing for the bailment it is called gratuitous bailment.</a:t>
            </a:r>
          </a:p>
          <a:p>
            <a:pPr marL="514350" indent="-514350" eaLnBrk="1" hangingPunct="1">
              <a:buFontTx/>
              <a:buNone/>
              <a:defRPr/>
            </a:pPr>
            <a:r>
              <a:rPr lang="en-US" sz="2800" b="1" dirty="0" smtClean="0"/>
              <a:t>Ex</a:t>
            </a:r>
            <a:r>
              <a:rPr lang="en-US" sz="2800" dirty="0" smtClean="0"/>
              <a:t>: Goods lent to friend </a:t>
            </a:r>
            <a:r>
              <a:rPr lang="en-US" sz="2800" b="1" i="1" dirty="0" smtClean="0"/>
              <a:t>gratis (free)</a:t>
            </a:r>
            <a:r>
              <a:rPr lang="en-US" sz="2800" i="1" dirty="0" smtClean="0"/>
              <a:t> </a:t>
            </a:r>
            <a:r>
              <a:rPr lang="en-US" sz="2800" dirty="0" smtClean="0"/>
              <a:t>to be used by him. </a:t>
            </a:r>
          </a:p>
          <a:p>
            <a:pPr marL="514350" indent="-514350" eaLnBrk="1" hangingPunct="1">
              <a:buFontTx/>
              <a:buNone/>
              <a:defRPr/>
            </a:pPr>
            <a:endParaRPr lang="en-US" sz="2800" dirty="0" smtClean="0"/>
          </a:p>
          <a:p>
            <a:pPr eaLnBrk="1" hangingPunct="1">
              <a:buFontTx/>
              <a:buNone/>
              <a:defRPr/>
            </a:pPr>
            <a:r>
              <a:rPr lang="en-US" sz="2800" b="1" dirty="0" smtClean="0"/>
              <a:t>2. Bailment for Reward:</a:t>
            </a:r>
            <a:endParaRPr lang="en-US" sz="2800" dirty="0" smtClean="0"/>
          </a:p>
          <a:p>
            <a:pPr eaLnBrk="1" hangingPunct="1">
              <a:buFontTx/>
              <a:buNone/>
              <a:defRPr/>
            </a:pPr>
            <a:r>
              <a:rPr lang="en-US" sz="2800" dirty="0" smtClean="0"/>
              <a:t>	When the </a:t>
            </a:r>
            <a:r>
              <a:rPr lang="en-US" sz="2800" dirty="0" err="1" smtClean="0"/>
              <a:t>bailee</a:t>
            </a:r>
            <a:r>
              <a:rPr lang="en-US" sz="2800" dirty="0" smtClean="0"/>
              <a:t> charges any thing for his services it is called bailment for rewards.</a:t>
            </a:r>
            <a:endParaRPr lang="en-US" sz="2800" b="1" dirty="0" smtClean="0"/>
          </a:p>
          <a:p>
            <a:pPr marL="514350" indent="-514350" eaLnBrk="1" hangingPunct="1">
              <a:buFontTx/>
              <a:buNone/>
              <a:defRPr/>
            </a:pPr>
            <a:endParaRPr lang="en-US" sz="28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228600"/>
            <a:ext cx="8229600" cy="6400800"/>
          </a:xfrm>
        </p:spPr>
        <p:txBody>
          <a:bodyPr/>
          <a:lstStyle/>
          <a:p>
            <a:pPr eaLnBrk="1" hangingPunct="1">
              <a:buFontTx/>
              <a:buNone/>
            </a:pPr>
            <a:r>
              <a:rPr lang="en-US" sz="2600" b="1" smtClean="0"/>
              <a:t>3. Bailment for Use:</a:t>
            </a:r>
            <a:endParaRPr lang="en-US" sz="2600" smtClean="0"/>
          </a:p>
          <a:p>
            <a:pPr eaLnBrk="1" hangingPunct="1">
              <a:buFontTx/>
              <a:buNone/>
            </a:pPr>
            <a:r>
              <a:rPr lang="en-US" sz="2600" smtClean="0"/>
              <a:t>	When the bailor delivers an article to the bailee for use by the </a:t>
            </a:r>
            <a:r>
              <a:rPr lang="en-US" sz="2600" smtClean="0">
                <a:solidFill>
                  <a:srgbClr val="FF0000"/>
                </a:solidFill>
              </a:rPr>
              <a:t>latter (i.e. bailee)</a:t>
            </a:r>
            <a:r>
              <a:rPr lang="en-US" sz="2600" smtClean="0"/>
              <a:t> in any general or specific way, this is called a bailment for use.</a:t>
            </a:r>
          </a:p>
          <a:p>
            <a:pPr eaLnBrk="1" hangingPunct="1">
              <a:buFontTx/>
              <a:buNone/>
            </a:pPr>
            <a:r>
              <a:rPr lang="en-US" sz="2600" b="1" smtClean="0"/>
              <a:t>Ex: </a:t>
            </a:r>
            <a:r>
              <a:rPr lang="en-US" sz="2600" smtClean="0"/>
              <a:t>X delivers his watch to Y for the latter to use it for one month. Here bailment is bailment for used.</a:t>
            </a:r>
          </a:p>
          <a:p>
            <a:pPr eaLnBrk="1" hangingPunct="1">
              <a:buFontTx/>
              <a:buNone/>
            </a:pPr>
            <a:endParaRPr lang="en-US" sz="2600" smtClean="0"/>
          </a:p>
          <a:p>
            <a:pPr eaLnBrk="1" hangingPunct="1">
              <a:buFontTx/>
              <a:buNone/>
            </a:pPr>
            <a:r>
              <a:rPr lang="en-US" sz="2600" b="1" smtClean="0"/>
              <a:t>4. Bailment of safe custody: (bank lockers)</a:t>
            </a:r>
            <a:endParaRPr lang="en-US" sz="2600" smtClean="0"/>
          </a:p>
          <a:p>
            <a:pPr eaLnBrk="1" hangingPunct="1">
              <a:buFontTx/>
              <a:buNone/>
            </a:pPr>
            <a:r>
              <a:rPr lang="en-US" sz="2600" smtClean="0"/>
              <a:t>	If valuable goods or even coins or notes in box are deposited for protection, it is called bailment for safe custody.</a:t>
            </a:r>
            <a:endParaRPr lang="en-US" sz="2600" b="1" smtClean="0"/>
          </a:p>
          <a:p>
            <a:pPr eaLnBrk="1" hangingPunct="1">
              <a:buFontTx/>
              <a:buNone/>
            </a:pPr>
            <a:r>
              <a:rPr lang="en-US" sz="2600" b="1" smtClean="0"/>
              <a:t>Ex: </a:t>
            </a:r>
            <a:r>
              <a:rPr lang="en-US" sz="2600" smtClean="0"/>
              <a:t>X gives his watch to Y for the latter to keep it in safe custody for two months.</a:t>
            </a:r>
          </a:p>
          <a:p>
            <a:pPr eaLnBrk="1" hangingPunct="1">
              <a:buFontTx/>
              <a:buNone/>
            </a:pPr>
            <a:endParaRPr lang="en-US" sz="2600" smtClean="0"/>
          </a:p>
          <a:p>
            <a:pPr eaLnBrk="1" hangingPunct="1">
              <a:buFontTx/>
              <a:buNone/>
            </a:pPr>
            <a:endParaRPr lang="en-US" sz="26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152400"/>
            <a:ext cx="8229600" cy="6629400"/>
          </a:xfrm>
        </p:spPr>
        <p:txBody>
          <a:bodyPr/>
          <a:lstStyle/>
          <a:p>
            <a:pPr eaLnBrk="1" hangingPunct="1">
              <a:buFontTx/>
              <a:buNone/>
            </a:pPr>
            <a:r>
              <a:rPr lang="en-US" sz="2700" b="1" smtClean="0"/>
              <a:t>5. Bailment for Mutual Benefit:</a:t>
            </a:r>
            <a:endParaRPr lang="en-US" sz="2700" smtClean="0"/>
          </a:p>
          <a:p>
            <a:pPr eaLnBrk="1" hangingPunct="1">
              <a:buFontTx/>
              <a:buNone/>
            </a:pPr>
            <a:r>
              <a:rPr lang="en-US" sz="2700" smtClean="0"/>
              <a:t>	When the bailor delivers his vehicle to a carrier for carriage, where the profit of the same is shared, it is known as bailment for mutual benefit.</a:t>
            </a:r>
          </a:p>
          <a:p>
            <a:pPr eaLnBrk="1" hangingPunct="1">
              <a:buFontTx/>
              <a:buNone/>
            </a:pPr>
            <a:endParaRPr lang="en-US" sz="2700" smtClean="0"/>
          </a:p>
          <a:p>
            <a:pPr eaLnBrk="1" hangingPunct="1">
              <a:buFontTx/>
              <a:buNone/>
            </a:pPr>
            <a:r>
              <a:rPr lang="en-US" sz="2700" b="1" smtClean="0"/>
              <a:t>6. Bailment for Pledge:</a:t>
            </a:r>
            <a:endParaRPr lang="en-US" sz="2700" smtClean="0"/>
          </a:p>
          <a:p>
            <a:pPr eaLnBrk="1" hangingPunct="1">
              <a:buFontTx/>
              <a:buNone/>
            </a:pPr>
            <a:r>
              <a:rPr lang="en-US" sz="2700" smtClean="0"/>
              <a:t>	It is a contract whereby an article is deposited with a lender as security for the payment of a loan or performance of a promise.</a:t>
            </a:r>
          </a:p>
          <a:p>
            <a:pPr eaLnBrk="1" hangingPunct="1">
              <a:buFontTx/>
              <a:buNone/>
            </a:pPr>
            <a:endParaRPr lang="en-US" sz="2700" smtClean="0"/>
          </a:p>
          <a:p>
            <a:pPr eaLnBrk="1" hangingPunct="1">
              <a:buFontTx/>
              <a:buNone/>
            </a:pPr>
            <a:r>
              <a:rPr lang="en-US" sz="2700" b="1" smtClean="0"/>
              <a:t>7. Bailment for Finding of lost Goods:</a:t>
            </a:r>
            <a:endParaRPr lang="en-US" sz="2700" smtClean="0"/>
          </a:p>
          <a:p>
            <a:pPr eaLnBrk="1" hangingPunct="1">
              <a:buFontTx/>
              <a:buNone/>
            </a:pPr>
            <a:r>
              <a:rPr lang="en-US" sz="2700" smtClean="0"/>
              <a:t>	If a person already in possession of the lost goods of another, he thereby becomes the bailee and the owner becomes the bailor.</a:t>
            </a:r>
          </a:p>
          <a:p>
            <a:pPr eaLnBrk="1" hangingPunct="1">
              <a:buFontTx/>
              <a:buNone/>
            </a:pPr>
            <a:endParaRPr lang="en-US" sz="2700" smtClean="0"/>
          </a:p>
          <a:p>
            <a:pPr eaLnBrk="1" hangingPunct="1">
              <a:buFontTx/>
              <a:buNone/>
            </a:pPr>
            <a:endParaRPr lang="en-US" sz="27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p>
            <a:pPr>
              <a:buFontTx/>
              <a:buNone/>
              <a:defRPr/>
            </a:pPr>
            <a:r>
              <a:rPr lang="en-US" sz="2400" b="1" dirty="0" smtClean="0"/>
              <a:t>7.1. Finding is not keeping</a:t>
            </a:r>
            <a:r>
              <a:rPr lang="en-US" sz="2400" dirty="0" smtClean="0"/>
              <a:t>. A finder of lost goods is treated as the bailee of the goods found as such and is charged with the responsibilities of a bailee along with exercising reasonable efforts in finding the real owner.</a:t>
            </a:r>
          </a:p>
          <a:p>
            <a:pPr>
              <a:buFontTx/>
              <a:buNone/>
              <a:defRPr/>
            </a:pPr>
            <a:endParaRPr lang="en-US" sz="2400" dirty="0" smtClean="0"/>
          </a:p>
          <a:p>
            <a:pPr>
              <a:buFontTx/>
              <a:buNone/>
              <a:defRPr/>
            </a:pPr>
            <a:r>
              <a:rPr lang="en-US" sz="2400" dirty="0" smtClean="0"/>
              <a:t>Here the finder (bailee) has certain rights:</a:t>
            </a:r>
          </a:p>
          <a:p>
            <a:pPr marL="457200" indent="-457200">
              <a:buFontTx/>
              <a:buAutoNum type="arabicPeriod"/>
              <a:defRPr/>
            </a:pPr>
            <a:r>
              <a:rPr lang="en-US" sz="2400" b="1" dirty="0" smtClean="0"/>
              <a:t>Retain the goods:</a:t>
            </a:r>
            <a:r>
              <a:rPr lang="en-US" sz="2400" dirty="0" smtClean="0"/>
              <a:t> until he receives the compensation for money spent in preserving and/or amount spent in finding the true owner. But he cannot sue for compensation. But if a specific reward has been offered by the owner for the return of goods lost, the finder may sue for such reward and retain the goods until he receives it.</a:t>
            </a:r>
          </a:p>
          <a:p>
            <a:pPr marL="457200" indent="-457200">
              <a:buFontTx/>
              <a:buAutoNum type="arabicPeriod"/>
              <a:defRPr/>
            </a:pPr>
            <a:r>
              <a:rPr lang="en-US" sz="2400" b="1" dirty="0" smtClean="0"/>
              <a:t>Sell the goods: </a:t>
            </a:r>
            <a:r>
              <a:rPr lang="en-US" sz="2400" dirty="0" smtClean="0"/>
              <a:t>if the owner cannot be found, or owner refuses to pay the lawful charges of the finder, esp. if the goods are of perishable in nature</a:t>
            </a:r>
            <a:endParaRPr lang="en-US" sz="2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2825</Words>
  <Application>Microsoft Office PowerPoint</Application>
  <PresentationFormat>On-screen Show (4:3)</PresentationFormat>
  <Paragraphs>363</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 Special Contracts </vt:lpstr>
      <vt:lpstr>BAILMENT</vt:lpstr>
      <vt:lpstr>DUTIES OF BAILEE / RIGHTS OF BAILOR</vt:lpstr>
      <vt:lpstr> DUTIES OF BAILOR / RIGHTS OF BAILEE </vt:lpstr>
      <vt:lpstr>Slide 5</vt:lpstr>
      <vt:lpstr>Types of bailment</vt:lpstr>
      <vt:lpstr>Slide 7</vt:lpstr>
      <vt:lpstr>Slide 8</vt:lpstr>
      <vt:lpstr>Slide 9</vt:lpstr>
      <vt:lpstr>Termination of bailment</vt:lpstr>
      <vt:lpstr>Slide 11</vt:lpstr>
      <vt:lpstr> RIGHTS OF PAWNEE </vt:lpstr>
      <vt:lpstr>Slide 13</vt:lpstr>
      <vt:lpstr>Slide 14</vt:lpstr>
      <vt:lpstr>Slide 15</vt:lpstr>
      <vt:lpstr>Slide 16</vt:lpstr>
      <vt:lpstr>Slide 17</vt:lpstr>
      <vt:lpstr>CONTRACT OF INDEMNITY</vt:lpstr>
      <vt:lpstr>Slide 19</vt:lpstr>
      <vt:lpstr>Example of Indemnity</vt:lpstr>
      <vt:lpstr>Contracts of guarantee</vt:lpstr>
      <vt:lpstr>Slide 22</vt:lpstr>
      <vt:lpstr>Slide 23</vt:lpstr>
      <vt:lpstr>Slide 24</vt:lpstr>
      <vt:lpstr>Slide 25</vt:lpstr>
      <vt:lpstr>Slide 26</vt:lpstr>
      <vt:lpstr>Slide 27</vt:lpstr>
      <vt:lpstr>Difference between indemnity and guarantee</vt:lpstr>
      <vt:lpstr>Slide 29</vt:lpstr>
      <vt:lpstr> The Law of Agency </vt:lpstr>
      <vt:lpstr>Slide 31</vt:lpstr>
      <vt:lpstr>Slide 32</vt:lpstr>
      <vt:lpstr>Exception: </vt:lpstr>
      <vt:lpstr>AGENT AND PRINCIPAL DEFINED </vt:lpstr>
      <vt:lpstr>Wife as the agent</vt:lpstr>
      <vt:lpstr>WHO MAY EMPLOY AGENT / WHO CAN BE THE PRINCIPAL</vt:lpstr>
      <vt:lpstr>WHO MAY BE AN AGENT / ONE BETWEEN THE PRINCIPAL AND THE CUSTOMER</vt:lpstr>
      <vt:lpstr>CONSIDERATION NOT NECESSARY</vt:lpstr>
      <vt:lpstr>Slide 39</vt:lpstr>
      <vt:lpstr>Slide 40</vt:lpstr>
      <vt:lpstr>Slide 41</vt:lpstr>
      <vt:lpstr>RIGHTS OF PRINCIPAL</vt:lpstr>
      <vt:lpstr>REMUNERATION TO AGENT</vt:lpstr>
      <vt:lpstr>Slide 44</vt:lpstr>
      <vt:lpstr>Slide 45</vt:lpstr>
      <vt:lpstr>Example for agency coupled with interest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Special Contracts </dc:title>
  <dc:creator>VIT-Laptop</dc:creator>
  <cp:lastModifiedBy>VIT-Laptop</cp:lastModifiedBy>
  <cp:revision>28</cp:revision>
  <dcterms:created xsi:type="dcterms:W3CDTF">2006-08-16T00:00:00Z</dcterms:created>
  <dcterms:modified xsi:type="dcterms:W3CDTF">2016-08-09T03:38:07Z</dcterms:modified>
</cp:coreProperties>
</file>