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307" r:id="rId2"/>
    <p:sldId id="308" r:id="rId3"/>
    <p:sldId id="309" r:id="rId4"/>
    <p:sldId id="310" r:id="rId5"/>
    <p:sldId id="311" r:id="rId6"/>
    <p:sldId id="312" r:id="rId7"/>
    <p:sldId id="315" r:id="rId8"/>
    <p:sldId id="316" r:id="rId9"/>
    <p:sldId id="317" r:id="rId10"/>
    <p:sldId id="318" r:id="rId11"/>
    <p:sldId id="319" r:id="rId12"/>
    <p:sldId id="320" r:id="rId13"/>
    <p:sldId id="357"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9" r:id="rId31"/>
    <p:sldId id="337" r:id="rId32"/>
    <p:sldId id="338" r:id="rId33"/>
    <p:sldId id="276" r:id="rId34"/>
    <p:sldId id="278" r:id="rId35"/>
    <p:sldId id="279" r:id="rId36"/>
    <p:sldId id="340" r:id="rId37"/>
    <p:sldId id="343" r:id="rId38"/>
    <p:sldId id="341" r:id="rId39"/>
    <p:sldId id="362" r:id="rId40"/>
    <p:sldId id="342" r:id="rId41"/>
    <p:sldId id="344" r:id="rId42"/>
    <p:sldId id="345" r:id="rId43"/>
    <p:sldId id="359" r:id="rId44"/>
    <p:sldId id="360" r:id="rId45"/>
    <p:sldId id="347" r:id="rId46"/>
    <p:sldId id="361" r:id="rId47"/>
    <p:sldId id="349" r:id="rId48"/>
    <p:sldId id="280" r:id="rId49"/>
    <p:sldId id="282" r:id="rId50"/>
    <p:sldId id="351" r:id="rId51"/>
    <p:sldId id="353" r:id="rId52"/>
    <p:sldId id="354" r:id="rId53"/>
    <p:sldId id="352" r:id="rId54"/>
    <p:sldId id="355" r:id="rId55"/>
    <p:sldId id="356" r:id="rId56"/>
    <p:sldId id="284" r:id="rId57"/>
    <p:sldId id="285" r:id="rId58"/>
    <p:sldId id="286" r:id="rId59"/>
    <p:sldId id="287" r:id="rId60"/>
    <p:sldId id="288" r:id="rId61"/>
    <p:sldId id="289" r:id="rId62"/>
    <p:sldId id="290" r:id="rId63"/>
    <p:sldId id="291" r:id="rId64"/>
    <p:sldId id="292" r:id="rId65"/>
    <p:sldId id="293" r:id="rId66"/>
    <p:sldId id="294" r:id="rId67"/>
    <p:sldId id="295" r:id="rId68"/>
    <p:sldId id="296" r:id="rId69"/>
    <p:sldId id="297" r:id="rId70"/>
    <p:sldId id="298" r:id="rId71"/>
    <p:sldId id="299" r:id="rId72"/>
    <p:sldId id="363" r:id="rId73"/>
    <p:sldId id="304" r:id="rId74"/>
    <p:sldId id="300" r:id="rId75"/>
    <p:sldId id="301" r:id="rId76"/>
    <p:sldId id="302" r:id="rId77"/>
    <p:sldId id="303"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DFF01F-5B91-4125-B342-CB34D3F18275}" type="datetimeFigureOut">
              <a:rPr lang="en-US" smtClean="0"/>
              <a:pPr/>
              <a:t>10/4/2016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D5412E-A108-464B-85CF-42E48B3806D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lockout is the exclusion by an employer</a:t>
            </a:r>
          </a:p>
          <a:p>
            <a:r>
              <a:rPr lang="en-US" sz="1200" kern="1200" baseline="0" dirty="0" smtClean="0">
                <a:solidFill>
                  <a:schemeClr val="tx1"/>
                </a:solidFill>
                <a:latin typeface="+mn-lt"/>
                <a:ea typeface="+mn-ea"/>
                <a:cs typeface="+mn-cs"/>
              </a:rPr>
              <a:t>of the employees from the</a:t>
            </a:r>
          </a:p>
          <a:p>
            <a:r>
              <a:rPr lang="en-US" sz="1200" kern="1200" baseline="0" dirty="0" smtClean="0">
                <a:solidFill>
                  <a:schemeClr val="tx1"/>
                </a:solidFill>
                <a:latin typeface="+mn-lt"/>
                <a:ea typeface="+mn-ea"/>
                <a:cs typeface="+mn-cs"/>
              </a:rPr>
              <a:t>workplace for the purpose of compelling</a:t>
            </a:r>
          </a:p>
          <a:p>
            <a:r>
              <a:rPr lang="en-US" sz="1200" kern="1200" baseline="0" dirty="0" smtClean="0">
                <a:solidFill>
                  <a:schemeClr val="tx1"/>
                </a:solidFill>
                <a:latin typeface="+mn-lt"/>
                <a:ea typeface="+mn-ea"/>
                <a:cs typeface="+mn-cs"/>
              </a:rPr>
              <a:t>them to accept a demand about</a:t>
            </a:r>
          </a:p>
          <a:p>
            <a:r>
              <a:rPr lang="en-US" sz="1200" kern="1200" baseline="0" dirty="0" smtClean="0">
                <a:solidFill>
                  <a:schemeClr val="tx1"/>
                </a:solidFill>
                <a:latin typeface="+mn-lt"/>
                <a:ea typeface="+mn-ea"/>
                <a:cs typeface="+mn-cs"/>
              </a:rPr>
              <a:t>a matter that is of mutual interest.</a:t>
            </a:r>
            <a:endParaRPr lang="en-US" dirty="0"/>
          </a:p>
        </p:txBody>
      </p:sp>
      <p:sp>
        <p:nvSpPr>
          <p:cNvPr id="4" name="Slide Number Placeholder 3"/>
          <p:cNvSpPr>
            <a:spLocks noGrp="1"/>
          </p:cNvSpPr>
          <p:nvPr>
            <p:ph type="sldNum" sz="quarter" idx="10"/>
          </p:nvPr>
        </p:nvSpPr>
        <p:spPr/>
        <p:txBody>
          <a:bodyPr/>
          <a:lstStyle/>
          <a:p>
            <a:fld id="{B1BD9150-9240-4E34-BEA8-4C30647261E7}" type="slidenum">
              <a:rPr lang="en-US" smtClean="0"/>
              <a:pPr/>
              <a:t>64</a:t>
            </a:fld>
            <a:endParaRPr lang="en-US"/>
          </a:p>
        </p:txBody>
      </p:sp>
    </p:spTree>
    <p:extLst>
      <p:ext uri="{BB962C8B-B14F-4D97-AF65-F5344CB8AC3E}">
        <p14:creationId xmlns:p14="http://schemas.microsoft.com/office/powerpoint/2010/main" xmlns="" val="2806545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Consumer Protection Laws</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Who is a Consumer? </a:t>
            </a:r>
          </a:p>
          <a:p>
            <a:r>
              <a:rPr lang="en-US" dirty="0" smtClean="0"/>
              <a:t>Nature of Protection </a:t>
            </a:r>
          </a:p>
          <a:p>
            <a:r>
              <a:rPr lang="en-US" dirty="0" smtClean="0"/>
              <a:t>Aims and Objects of the Act </a:t>
            </a:r>
          </a:p>
          <a:p>
            <a:r>
              <a:rPr lang="en-US" dirty="0" err="1" smtClean="0"/>
              <a:t>Redressal</a:t>
            </a:r>
            <a:r>
              <a:rPr lang="en-US" dirty="0" smtClean="0"/>
              <a:t> Agencies </a:t>
            </a:r>
          </a:p>
          <a:p>
            <a:r>
              <a:rPr lang="en-US" dirty="0" smtClean="0"/>
              <a:t>District Forums  </a:t>
            </a:r>
          </a:p>
          <a:p>
            <a:r>
              <a:rPr lang="en-US" dirty="0" smtClean="0"/>
              <a:t>State Commission </a:t>
            </a:r>
          </a:p>
          <a:p>
            <a:r>
              <a:rPr lang="en-US" dirty="0" smtClean="0"/>
              <a:t>National Commission </a:t>
            </a:r>
          </a:p>
          <a:p>
            <a:r>
              <a:rPr lang="en-US" dirty="0" smtClean="0"/>
              <a:t>Unfair Trade Practices under Monopolies and Restrictive Trade Practices Act, 1969 (MRTPA) and Consumer Protection Act, 1986.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‘Commercial Purpose’</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	Even if the person who purchases goods for commercial purpose </a:t>
            </a:r>
            <a:r>
              <a:rPr lang="en-US" u="sng" dirty="0" smtClean="0"/>
              <a:t>is also a consumer </a:t>
            </a:r>
            <a:r>
              <a:rPr lang="en-US" dirty="0" smtClean="0"/>
              <a:t>if the defects in the goods purchased are found during the warranty period.</a:t>
            </a:r>
          </a:p>
          <a:p>
            <a:pPr>
              <a:buNone/>
            </a:pPr>
            <a:endParaRPr lang="en-US" dirty="0" smtClean="0"/>
          </a:p>
          <a:p>
            <a:pPr>
              <a:buNone/>
            </a:pPr>
            <a:r>
              <a:rPr lang="en-US" dirty="0" smtClean="0"/>
              <a:t>	Commercial purpose </a:t>
            </a:r>
            <a:r>
              <a:rPr lang="en-US" u="sng" dirty="0" smtClean="0"/>
              <a:t>does not include </a:t>
            </a:r>
          </a:p>
          <a:p>
            <a:pPr lvl="1"/>
            <a:r>
              <a:rPr lang="en-US" dirty="0" smtClean="0"/>
              <a:t>use by the consumer of goods bought and used by him exclusively for the purpose of </a:t>
            </a:r>
            <a:r>
              <a:rPr lang="en-US" u="sng" dirty="0" smtClean="0"/>
              <a:t>earning his livelihood by means of self employment</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u="sng" dirty="0" err="1" smtClean="0"/>
              <a:t>Laxmi</a:t>
            </a:r>
            <a:r>
              <a:rPr lang="en-US" u="sng" dirty="0" smtClean="0"/>
              <a:t> Engineering Works </a:t>
            </a:r>
            <a:r>
              <a:rPr lang="en-US" u="sng" dirty="0" err="1" smtClean="0"/>
              <a:t>vs</a:t>
            </a:r>
            <a:r>
              <a:rPr lang="en-US" u="sng" dirty="0" smtClean="0"/>
              <a:t> P S G Industrial Institute (1995)</a:t>
            </a:r>
          </a:p>
          <a:p>
            <a:pPr>
              <a:buNone/>
            </a:pPr>
            <a:endParaRPr lang="en-US" dirty="0" smtClean="0"/>
          </a:p>
          <a:p>
            <a:pPr marL="514350" indent="-514350">
              <a:buFont typeface="+mj-lt"/>
              <a:buAutoNum type="arabicPeriod"/>
            </a:pPr>
            <a:r>
              <a:rPr lang="en-US" dirty="0" smtClean="0"/>
              <a:t>Mr. Joshi’s small scale industry</a:t>
            </a:r>
          </a:p>
          <a:p>
            <a:pPr marL="514350" indent="-514350">
              <a:buFont typeface="+mj-lt"/>
              <a:buAutoNum type="arabicPeriod"/>
            </a:pPr>
            <a:r>
              <a:rPr lang="en-US" dirty="0" smtClean="0"/>
              <a:t>Machine purchased defective </a:t>
            </a:r>
          </a:p>
          <a:p>
            <a:pPr marL="514350" indent="-514350">
              <a:buFont typeface="+mj-lt"/>
              <a:buAutoNum type="arabicPeriod"/>
            </a:pPr>
            <a:r>
              <a:rPr lang="en-US" dirty="0" smtClean="0"/>
              <a:t>Meaning of livelihood interpreted by the Supreme Court </a:t>
            </a:r>
          </a:p>
          <a:p>
            <a:pPr marL="514350" indent="-514350">
              <a:buFont typeface="+mj-lt"/>
              <a:buAutoNum type="arabicPeriod"/>
            </a:pPr>
            <a:r>
              <a:rPr lang="en-US" dirty="0" smtClean="0"/>
              <a:t>The meaning of the words ‘for the purpose of earning his livelihood’ is explained and clarified by ‘used by him’ and ‘self employment’.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 Company be a Consumer?</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u="sng" dirty="0" smtClean="0"/>
              <a:t>Karnataka Power Transmission </a:t>
            </a:r>
            <a:r>
              <a:rPr lang="en-US" u="sng" dirty="0" err="1" smtClean="0"/>
              <a:t>vs</a:t>
            </a:r>
            <a:r>
              <a:rPr lang="en-US" u="sng" dirty="0" smtClean="0"/>
              <a:t> Ashok Iron Works Pvt. Ltd (2009)</a:t>
            </a:r>
            <a:r>
              <a:rPr lang="en-US" dirty="0" smtClean="0"/>
              <a:t> </a:t>
            </a:r>
          </a:p>
          <a:p>
            <a:pPr>
              <a:buNone/>
            </a:pPr>
            <a:endParaRPr lang="en-US" dirty="0" smtClean="0"/>
          </a:p>
          <a:p>
            <a:pPr>
              <a:buNone/>
            </a:pPr>
            <a:r>
              <a:rPr lang="en-US" dirty="0" smtClean="0"/>
              <a:t>If a company is treated as a person, then it is also a consumer. </a:t>
            </a:r>
          </a:p>
          <a:p>
            <a:pPr>
              <a:buNone/>
            </a:pPr>
            <a:endParaRPr lang="en-US" dirty="0" smtClean="0"/>
          </a:p>
          <a:p>
            <a:pPr>
              <a:buNone/>
            </a:pPr>
            <a:r>
              <a:rPr lang="en-US" dirty="0" smtClean="0"/>
              <a:t>Is electricity goods or service?</a:t>
            </a:r>
          </a:p>
          <a:p>
            <a:pPr lvl="0">
              <a:buNone/>
            </a:pPr>
            <a:r>
              <a:rPr lang="en-US" dirty="0" smtClean="0"/>
              <a:t>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Electricity may be goods for the purpose of Sales Tax but under the CPA it is defined to be a service.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Goods</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r>
              <a:rPr lang="en-US" dirty="0" smtClean="0"/>
              <a:t>	Goods has the same meaning as assigned to it in the Sale of Goods Act </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Service</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"Service" means service of any description which is made available to potential users and includes the provision of facilities in </a:t>
            </a:r>
          </a:p>
          <a:p>
            <a:endParaRPr lang="en-US" dirty="0" smtClean="0"/>
          </a:p>
          <a:p>
            <a:pPr lvl="1"/>
            <a:r>
              <a:rPr lang="en-US" dirty="0" smtClean="0"/>
              <a:t>connection with banking, financing, insurance, transport, processing, supply of electrical or other energy, board or loading or both [housing construction] entertainment, amusement or the purveying of news or other information, but does not include the rendering of any service free of charge or under a contract of personal service.</a:t>
            </a:r>
          </a:p>
          <a:p>
            <a:pPr lvl="1"/>
            <a:endParaRPr lang="en-US" dirty="0" smtClean="0"/>
          </a:p>
          <a:p>
            <a:r>
              <a:rPr lang="en-US" dirty="0" smtClean="0"/>
              <a:t>A person is a consumer of services if he has hired or availed of the service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WHO CAN FILE A COMPLAINT?</a:t>
            </a:r>
            <a:endParaRPr lang="en-US" dirty="0"/>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pPr lvl="0"/>
            <a:r>
              <a:rPr lang="en-US" dirty="0" smtClean="0"/>
              <a:t>A Consumer, or</a:t>
            </a:r>
          </a:p>
          <a:p>
            <a:pPr lvl="0"/>
            <a:r>
              <a:rPr lang="en-US" dirty="0" smtClean="0"/>
              <a:t>Any voluntary association registered under the Companies Act, 1956 or under any other law for the time being in force, or</a:t>
            </a:r>
          </a:p>
          <a:p>
            <a:pPr lvl="0"/>
            <a:r>
              <a:rPr lang="en-US" dirty="0" smtClean="0"/>
              <a:t>The Central Govt. or any State Government,</a:t>
            </a:r>
          </a:p>
          <a:p>
            <a:pPr lvl="0"/>
            <a:r>
              <a:rPr lang="en-US" dirty="0" smtClean="0"/>
              <a:t>One or more consumers, where there are numerous consumers having the same interest.</a:t>
            </a:r>
          </a:p>
          <a:p>
            <a:pPr>
              <a:buNone/>
            </a:pPr>
            <a:endParaRPr lang="en-US" dirty="0" smtClean="0"/>
          </a:p>
          <a:p>
            <a:pPr>
              <a:buNone/>
            </a:pPr>
            <a:r>
              <a:rPr lang="en-US" dirty="0" smtClean="0"/>
              <a:t>	 A Complaint on behalf of the public which consists of unidentifiable consumers cannot be filed under the Act.</a:t>
            </a:r>
          </a:p>
          <a:p>
            <a:pPr>
              <a:buNone/>
            </a:pPr>
            <a:r>
              <a:rPr lang="en-US" dirty="0" smtClean="0"/>
              <a:t> </a:t>
            </a:r>
          </a:p>
          <a:p>
            <a:pPr>
              <a:buNone/>
            </a:pPr>
            <a:r>
              <a:rPr lang="en-US" dirty="0" smtClean="0"/>
              <a:t>The following can also file a complaint:</a:t>
            </a:r>
          </a:p>
          <a:p>
            <a:pPr>
              <a:buNone/>
            </a:pPr>
            <a:r>
              <a:rPr lang="en-US" dirty="0" smtClean="0"/>
              <a:t> </a:t>
            </a:r>
          </a:p>
          <a:p>
            <a:pPr lvl="0"/>
            <a:r>
              <a:rPr lang="en-US" dirty="0" smtClean="0"/>
              <a:t>Beneficiary of the goods/services.</a:t>
            </a:r>
          </a:p>
          <a:p>
            <a:pPr lvl="0"/>
            <a:r>
              <a:rPr lang="en-US" dirty="0" smtClean="0"/>
              <a:t>Legal representative of a deceased consumer.</a:t>
            </a:r>
          </a:p>
          <a:p>
            <a:pPr lvl="0"/>
            <a:r>
              <a:rPr lang="en-US" dirty="0" smtClean="0"/>
              <a:t>Legal Heirs of the deceased consumer.</a:t>
            </a:r>
          </a:p>
          <a:p>
            <a:pPr lvl="0"/>
            <a:r>
              <a:rPr lang="en-US" dirty="0" smtClean="0"/>
              <a:t>Husband of the consumer.</a:t>
            </a:r>
          </a:p>
          <a:p>
            <a:pPr lvl="0"/>
            <a:r>
              <a:rPr lang="en-US" dirty="0" smtClean="0"/>
              <a:t>A relative of a consumer.</a:t>
            </a:r>
          </a:p>
          <a:p>
            <a:pPr lvl="0"/>
            <a:r>
              <a:rPr lang="en-US" dirty="0" smtClean="0"/>
              <a:t>Insurance company.</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u="sng" dirty="0" err="1" smtClean="0"/>
              <a:t>Privity</a:t>
            </a:r>
            <a:r>
              <a:rPr lang="en-US" b="1" u="sng" dirty="0" smtClean="0"/>
              <a:t> of Contract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a:t>
            </a:r>
            <a:r>
              <a:rPr lang="en-US" b="1" dirty="0" err="1" smtClean="0"/>
              <a:t>Preist</a:t>
            </a:r>
            <a:r>
              <a:rPr lang="en-US" b="1" dirty="0" smtClean="0"/>
              <a:t> &amp; Wife v Last (1903)</a:t>
            </a:r>
            <a:r>
              <a:rPr lang="en-US" dirty="0" smtClean="0"/>
              <a:t>  </a:t>
            </a:r>
          </a:p>
          <a:p>
            <a:pPr>
              <a:buNone/>
            </a:pPr>
            <a:r>
              <a:rPr lang="en-US" dirty="0" smtClean="0"/>
              <a:t>P asked L for a hot water bottle </a:t>
            </a:r>
          </a:p>
          <a:p>
            <a:pPr>
              <a:buNone/>
            </a:pPr>
            <a:r>
              <a:rPr lang="en-US" dirty="0" smtClean="0"/>
              <a:t>– Having being shown one by L he asked L if it would stand boiling water </a:t>
            </a:r>
          </a:p>
          <a:p>
            <a:pPr>
              <a:buNone/>
            </a:pPr>
            <a:r>
              <a:rPr lang="en-US" dirty="0" smtClean="0"/>
              <a:t>– L replied no, but it would stand hot water </a:t>
            </a:r>
          </a:p>
          <a:p>
            <a:pPr>
              <a:buNone/>
            </a:pPr>
            <a:r>
              <a:rPr lang="en-US" dirty="0" smtClean="0"/>
              <a:t>– P then bought for his wife </a:t>
            </a:r>
          </a:p>
          <a:p>
            <a:pPr>
              <a:buNone/>
            </a:pPr>
            <a:r>
              <a:rPr lang="en-US" dirty="0" smtClean="0"/>
              <a:t>– Fifth night of use bottle bursts &amp; injures Mrs. P </a:t>
            </a:r>
          </a:p>
          <a:p>
            <a:pPr>
              <a:buNone/>
            </a:pPr>
            <a:r>
              <a:rPr lang="en-US" dirty="0" smtClean="0"/>
              <a:t>– turned out that the bottle burst because pure rubber formed a very small proportion of the material </a:t>
            </a:r>
          </a:p>
          <a:p>
            <a:pPr>
              <a:buNone/>
            </a:pPr>
            <a:r>
              <a:rPr lang="en-US" dirty="0" smtClean="0"/>
              <a:t>– P claims price &amp; damages for wife’s pain &amp; suffering from L </a:t>
            </a:r>
          </a:p>
          <a:p>
            <a:pPr>
              <a:buNone/>
            </a:pPr>
            <a:endParaRPr lang="en-US" dirty="0" smtClean="0"/>
          </a:p>
          <a:p>
            <a:pPr marL="514350" indent="-514350">
              <a:buAutoNum type="alphaLcParenBoth"/>
            </a:pPr>
            <a:r>
              <a:rPr lang="en-US" dirty="0" err="1" smtClean="0"/>
              <a:t>Privity</a:t>
            </a:r>
            <a:r>
              <a:rPr lang="en-US" dirty="0" smtClean="0"/>
              <a:t> of contract: Mrs. P has no right. </a:t>
            </a:r>
          </a:p>
          <a:p>
            <a:pPr marL="514350" indent="-514350">
              <a:buAutoNum type="alphaLcParenBoth"/>
            </a:pPr>
            <a:r>
              <a:rPr lang="en-US" dirty="0" smtClean="0"/>
              <a:t>Rights of a buyer who relies on the skill &amp; judgment of the seller (as discussed in the Sale of Goods Act)</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CONSIDERATION</a:t>
            </a:r>
            <a:endParaRPr lang="en-US" dirty="0"/>
          </a:p>
        </p:txBody>
      </p:sp>
      <p:sp>
        <p:nvSpPr>
          <p:cNvPr id="3" name="Content Placeholder 2"/>
          <p:cNvSpPr>
            <a:spLocks noGrp="1"/>
          </p:cNvSpPr>
          <p:nvPr>
            <p:ph idx="1"/>
          </p:nvPr>
        </p:nvSpPr>
        <p:spPr/>
        <p:txBody>
          <a:bodyPr>
            <a:normAutofit/>
          </a:bodyPr>
          <a:lstStyle/>
          <a:p>
            <a:pPr>
              <a:buNone/>
            </a:pPr>
            <a:r>
              <a:rPr lang="en-US" b="1" u="sng" dirty="0" smtClean="0"/>
              <a:t>Contention</a:t>
            </a:r>
            <a:r>
              <a:rPr lang="en-US" dirty="0" smtClean="0"/>
              <a:t>: </a:t>
            </a:r>
          </a:p>
          <a:p>
            <a:pPr>
              <a:buNone/>
            </a:pPr>
            <a:r>
              <a:rPr lang="en-US" b="1" i="1" dirty="0" smtClean="0"/>
              <a:t>	That a person who has been given free treatment by a government hospital, would not be a consumer. </a:t>
            </a:r>
          </a:p>
          <a:p>
            <a:pPr>
              <a:buNone/>
            </a:pPr>
            <a:endParaRPr lang="en-US" b="1" i="1" dirty="0" smtClean="0"/>
          </a:p>
          <a:p>
            <a:pPr>
              <a:buNone/>
            </a:pPr>
            <a:r>
              <a:rPr lang="en-US" dirty="0" smtClean="0"/>
              <a:t>What will be your answer?</a:t>
            </a:r>
          </a:p>
          <a:p>
            <a:pPr>
              <a:buNone/>
            </a:pPr>
            <a:endParaRPr lang="en-US" b="1" i="1" dirty="0" smtClean="0"/>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i="1" u="sng" dirty="0" smtClean="0"/>
              <a:t>Argued:</a:t>
            </a:r>
            <a:r>
              <a:rPr lang="en-US" b="1" i="1" dirty="0" smtClean="0"/>
              <a:t> </a:t>
            </a:r>
          </a:p>
          <a:p>
            <a:pPr>
              <a:buNone/>
            </a:pPr>
            <a:r>
              <a:rPr lang="en-US" b="1" i="1" dirty="0" smtClean="0"/>
              <a:t>	That there was a consideration involved in this relationship. After all, it is people who pay taxes, which run the government establishments?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buNone/>
            </a:pPr>
            <a:r>
              <a:rPr lang="en-US" dirty="0" smtClean="0"/>
              <a:t>	In day-to-day life people are buying different products. </a:t>
            </a:r>
          </a:p>
          <a:p>
            <a:pPr>
              <a:buNone/>
            </a:pPr>
            <a:endParaRPr lang="en-US" dirty="0" smtClean="0"/>
          </a:p>
          <a:p>
            <a:pPr>
              <a:buNone/>
            </a:pPr>
            <a:r>
              <a:rPr lang="en-US" dirty="0" smtClean="0"/>
              <a:t>	The products they consume have become increasingly more complex.  </a:t>
            </a:r>
          </a:p>
          <a:p>
            <a:pPr>
              <a:buNone/>
            </a:pPr>
            <a:endParaRPr lang="en-US" dirty="0" smtClean="0"/>
          </a:p>
          <a:p>
            <a:pPr>
              <a:buNone/>
            </a:pPr>
            <a:r>
              <a:rPr lang="en-US" dirty="0" smtClean="0"/>
              <a:t>	Modern technology and advertising techniques may mislead the consumers to buy the product.</a:t>
            </a:r>
          </a:p>
          <a:p>
            <a:pPr>
              <a:buNone/>
            </a:pPr>
            <a:endParaRPr lang="en-US" dirty="0" smtClean="0"/>
          </a:p>
          <a:p>
            <a:pPr>
              <a:buNone/>
            </a:pPr>
            <a:r>
              <a:rPr lang="en-US" dirty="0" smtClean="0"/>
              <a:t>	Consumers are assuming that the products they consume are safe. </a:t>
            </a:r>
          </a:p>
          <a:p>
            <a:pPr>
              <a:buNone/>
            </a:pPr>
            <a:endParaRPr lang="en-US" dirty="0" smtClean="0"/>
          </a:p>
          <a:p>
            <a:pPr>
              <a:buNone/>
            </a:pPr>
            <a:r>
              <a:rPr lang="en-US" dirty="0" smtClean="0"/>
              <a:t>	It is always not possible for the consumer to examine/test the products before buying.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Supreme Court on taxes</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pPr lvl="0"/>
            <a:r>
              <a:rPr lang="en-US" dirty="0" smtClean="0"/>
              <a:t>Taxes are imposed under statutory power without the taxpayer’s consent and the payment is enforced by law.</a:t>
            </a:r>
          </a:p>
          <a:p>
            <a:pPr lvl="0"/>
            <a:endParaRPr lang="en-US" dirty="0" smtClean="0"/>
          </a:p>
          <a:p>
            <a:pPr lvl="0"/>
            <a:r>
              <a:rPr lang="en-US" dirty="0" smtClean="0"/>
              <a:t>Tax is an imposition made for public purpose without reference to any special benefit to be conferred on the payer of tax.</a:t>
            </a:r>
          </a:p>
          <a:p>
            <a:pPr lvl="0"/>
            <a:endParaRPr lang="en-US" dirty="0" smtClean="0"/>
          </a:p>
          <a:p>
            <a:pPr lvl="0"/>
            <a:r>
              <a:rPr lang="en-US" dirty="0" smtClean="0"/>
              <a:t>Tax is part of the common burden, the quantum of imposition upon the tax payer depends generally upon his capacity to pay.</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Who are not consumers? </a:t>
            </a:r>
            <a:endParaRPr lang="en-US" dirty="0"/>
          </a:p>
        </p:txBody>
      </p:sp>
      <p:sp>
        <p:nvSpPr>
          <p:cNvPr id="3" name="Content Placeholder 2"/>
          <p:cNvSpPr>
            <a:spLocks noGrp="1"/>
          </p:cNvSpPr>
          <p:nvPr>
            <p:ph idx="1"/>
          </p:nvPr>
        </p:nvSpPr>
        <p:spPr/>
        <p:txBody>
          <a:bodyPr>
            <a:normAutofit/>
          </a:bodyPr>
          <a:lstStyle/>
          <a:p>
            <a:pPr lvl="0"/>
            <a:r>
              <a:rPr lang="en-US" dirty="0" smtClean="0"/>
              <a:t>A person who purchased goods for resale.</a:t>
            </a:r>
          </a:p>
          <a:p>
            <a:pPr lvl="0"/>
            <a:r>
              <a:rPr lang="en-US" dirty="0" smtClean="0"/>
              <a:t>A person who purchased goods for commercial purpose.</a:t>
            </a:r>
          </a:p>
          <a:p>
            <a:pPr lvl="0"/>
            <a:r>
              <a:rPr lang="en-US" dirty="0" smtClean="0"/>
              <a:t>A person who obtains services without consideration.</a:t>
            </a:r>
          </a:p>
          <a:p>
            <a:pPr lvl="0"/>
            <a:r>
              <a:rPr lang="en-US" smtClean="0"/>
              <a:t>Applicants </a:t>
            </a:r>
            <a:r>
              <a:rPr lang="en-US" dirty="0" smtClean="0"/>
              <a:t>for jobs.</a:t>
            </a:r>
          </a:p>
          <a:p>
            <a:pPr lvl="0"/>
            <a:r>
              <a:rPr lang="en-US" dirty="0" smtClean="0"/>
              <a:t>Persons who filed suits in courts.</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Structure of Consumer Forums / Commissions and Their Jurisdictions</a:t>
            </a:r>
            <a:endParaRPr lang="en-US" dirty="0"/>
          </a:p>
        </p:txBody>
      </p:sp>
      <p:sp>
        <p:nvSpPr>
          <p:cNvPr id="3" name="Content Placeholder 2"/>
          <p:cNvSpPr>
            <a:spLocks noGrp="1"/>
          </p:cNvSpPr>
          <p:nvPr>
            <p:ph idx="1"/>
          </p:nvPr>
        </p:nvSpPr>
        <p:spPr>
          <a:xfrm>
            <a:off x="457200" y="2027237"/>
            <a:ext cx="8229600" cy="4525963"/>
          </a:xfrm>
        </p:spPr>
        <p:txBody>
          <a:bodyPr>
            <a:normAutofit fontScale="70000" lnSpcReduction="20000"/>
          </a:bodyPr>
          <a:lstStyle/>
          <a:p>
            <a:r>
              <a:rPr lang="en-US" b="1" dirty="0" smtClean="0"/>
              <a:t>SUPREME COURT</a:t>
            </a:r>
            <a:r>
              <a:rPr lang="en-US" dirty="0" smtClean="0"/>
              <a:t/>
            </a:r>
            <a:br>
              <a:rPr lang="en-US" dirty="0" smtClean="0"/>
            </a:br>
            <a:r>
              <a:rPr lang="en-US" dirty="0" smtClean="0"/>
              <a:t>(Final Appeal)</a:t>
            </a:r>
          </a:p>
          <a:p>
            <a:pPr>
              <a:buNone/>
            </a:pPr>
            <a:endParaRPr lang="en-US" dirty="0" smtClean="0"/>
          </a:p>
          <a:p>
            <a:r>
              <a:rPr lang="en-US" b="1" dirty="0" smtClean="0"/>
              <a:t>NATIONAL COMMISSION</a:t>
            </a:r>
            <a:endParaRPr lang="en-US" dirty="0" smtClean="0"/>
          </a:p>
          <a:p>
            <a:pPr>
              <a:buNone/>
            </a:pPr>
            <a:r>
              <a:rPr lang="en-US" dirty="0" smtClean="0"/>
              <a:t>	</a:t>
            </a:r>
          </a:p>
          <a:p>
            <a:pPr>
              <a:buNone/>
            </a:pPr>
            <a:r>
              <a:rPr lang="en-US" dirty="0" smtClean="0"/>
              <a:t>	Original Jurisdiction Over Rs.20,00,000 </a:t>
            </a:r>
          </a:p>
          <a:p>
            <a:pPr>
              <a:buNone/>
            </a:pPr>
            <a:endParaRPr lang="en-US" dirty="0" smtClean="0"/>
          </a:p>
          <a:p>
            <a:r>
              <a:rPr lang="en-US" b="1" dirty="0" smtClean="0"/>
              <a:t>STATE COMMISSION</a:t>
            </a:r>
            <a:endParaRPr lang="en-US" dirty="0" smtClean="0"/>
          </a:p>
          <a:p>
            <a:pPr>
              <a:buNone/>
            </a:pPr>
            <a:r>
              <a:rPr lang="en-US" dirty="0" smtClean="0"/>
              <a:t>	</a:t>
            </a:r>
          </a:p>
          <a:p>
            <a:pPr>
              <a:buNone/>
            </a:pPr>
            <a:r>
              <a:rPr lang="en-US" dirty="0" smtClean="0"/>
              <a:t>	Original Jurisdiction over Rs. 5,00,000 up to Rs. 20,00,000 </a:t>
            </a:r>
          </a:p>
          <a:p>
            <a:pPr>
              <a:buNone/>
            </a:pPr>
            <a:r>
              <a:rPr lang="en-US" dirty="0" smtClean="0"/>
              <a:t> </a:t>
            </a:r>
          </a:p>
          <a:p>
            <a:r>
              <a:rPr lang="en-US" b="1" dirty="0" smtClean="0"/>
              <a:t>DISTRICT FORUM</a:t>
            </a:r>
            <a:endParaRPr lang="en-US" dirty="0" smtClean="0"/>
          </a:p>
          <a:p>
            <a:pPr>
              <a:buNone/>
            </a:pPr>
            <a:r>
              <a:rPr lang="en-US" dirty="0" smtClean="0"/>
              <a:t>	Original Jurisdiction up to Rs. 5,00,000</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DEFECTS IN GOODS</a:t>
            </a:r>
            <a:endParaRPr lang="en-US" dirty="0"/>
          </a:p>
        </p:txBody>
      </p:sp>
      <p:sp>
        <p:nvSpPr>
          <p:cNvPr id="3" name="Content Placeholder 2"/>
          <p:cNvSpPr>
            <a:spLocks noGrp="1"/>
          </p:cNvSpPr>
          <p:nvPr>
            <p:ph idx="1"/>
          </p:nvPr>
        </p:nvSpPr>
        <p:spPr/>
        <p:txBody>
          <a:bodyPr/>
          <a:lstStyle/>
          <a:p>
            <a:pPr>
              <a:buNone/>
            </a:pPr>
            <a:r>
              <a:rPr lang="en-US" dirty="0" smtClean="0"/>
              <a:t>	Defect means </a:t>
            </a:r>
          </a:p>
          <a:p>
            <a:pPr marL="514350" indent="-514350">
              <a:buFont typeface="+mj-lt"/>
              <a:buAutoNum type="arabicPeriod"/>
            </a:pPr>
            <a:r>
              <a:rPr lang="en-US" dirty="0" smtClean="0"/>
              <a:t>any fault, </a:t>
            </a:r>
          </a:p>
          <a:p>
            <a:pPr marL="514350" indent="-514350">
              <a:buFont typeface="+mj-lt"/>
              <a:buAutoNum type="arabicPeriod"/>
            </a:pPr>
            <a:r>
              <a:rPr lang="en-US" dirty="0" smtClean="0"/>
              <a:t>imperfection or shortcoming in the quality, quantity, potency, purity or standard which is required to be maintained by or under any law in relation to any goods.</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DEFICIENCY IN SERVICE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It means </a:t>
            </a:r>
          </a:p>
          <a:p>
            <a:pPr marL="514350" indent="-514350">
              <a:buFont typeface="+mj-lt"/>
              <a:buAutoNum type="arabicPeriod"/>
            </a:pPr>
            <a:r>
              <a:rPr lang="en-US" dirty="0" smtClean="0"/>
              <a:t>any fault, </a:t>
            </a:r>
          </a:p>
          <a:p>
            <a:pPr marL="514350" indent="-514350">
              <a:buFont typeface="+mj-lt"/>
              <a:buAutoNum type="arabicPeriod"/>
            </a:pPr>
            <a:r>
              <a:rPr lang="en-US" dirty="0" smtClean="0"/>
              <a:t>imperfection, shortcoming or inadequacy in the quality, nature and manner of performance which is required to be maintained by or under any law, undertaken to be performed by a person in pursuance of a contract or otherwise in relation to any service.</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COMPLAINT</a:t>
            </a:r>
            <a:endParaRPr lang="en-US" dirty="0"/>
          </a:p>
        </p:txBody>
      </p:sp>
      <p:sp>
        <p:nvSpPr>
          <p:cNvPr id="3" name="Content Placeholder 2"/>
          <p:cNvSpPr>
            <a:spLocks noGrp="1"/>
          </p:cNvSpPr>
          <p:nvPr>
            <p:ph idx="1"/>
          </p:nvPr>
        </p:nvSpPr>
        <p:spPr/>
        <p:txBody>
          <a:bodyPr/>
          <a:lstStyle/>
          <a:p>
            <a:pPr>
              <a:buNone/>
            </a:pPr>
            <a:r>
              <a:rPr lang="en-US" dirty="0" smtClean="0"/>
              <a:t>	It is a statement made in writing to the National Commission, the State Commission or the District Forum by a person competent to file it, containing the allegations in detail, and with a view to obtaining relief provided under the Act.</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NOTE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A consumer dispute can be filed </a:t>
            </a:r>
            <a:r>
              <a:rPr lang="en-US" dirty="0" smtClean="0">
                <a:solidFill>
                  <a:srgbClr val="FF0000"/>
                </a:solidFill>
              </a:rPr>
              <a:t>within two years </a:t>
            </a:r>
            <a:r>
              <a:rPr lang="en-US" dirty="0" smtClean="0"/>
              <a:t>from the date on which the cause of action arises.</a:t>
            </a:r>
          </a:p>
          <a:p>
            <a:pPr lvl="0"/>
            <a:endParaRPr lang="en-US" dirty="0" smtClean="0"/>
          </a:p>
          <a:p>
            <a:pPr lvl="0"/>
            <a:r>
              <a:rPr lang="en-US" dirty="0" smtClean="0"/>
              <a:t> There is </a:t>
            </a:r>
            <a:r>
              <a:rPr lang="en-US" dirty="0" smtClean="0">
                <a:solidFill>
                  <a:srgbClr val="FF0000"/>
                </a:solidFill>
              </a:rPr>
              <a:t>no court fees </a:t>
            </a:r>
            <a:r>
              <a:rPr lang="en-US" dirty="0" smtClean="0"/>
              <a:t>to be paid to file a complaint in a Consumer Forum/ Commission.</a:t>
            </a:r>
          </a:p>
          <a:p>
            <a:pPr lvl="0"/>
            <a:endParaRPr lang="en-US" dirty="0" smtClean="0"/>
          </a:p>
          <a:p>
            <a:pPr lvl="0"/>
            <a:r>
              <a:rPr lang="en-US" dirty="0" smtClean="0"/>
              <a:t> Further, a complainant/opposite party can present his case on his own </a:t>
            </a:r>
            <a:r>
              <a:rPr lang="en-US" dirty="0" smtClean="0">
                <a:solidFill>
                  <a:srgbClr val="FF0000"/>
                </a:solidFill>
              </a:rPr>
              <a:t>without the help of a lawyer</a:t>
            </a:r>
            <a:r>
              <a:rPr lang="en-US" dirty="0" smtClean="0"/>
              <a:t> or employ any person other than a lawyer.</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DELAY IN DELIVERY OF POSSESSION OF APARTMENT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err="1" smtClean="0"/>
              <a:t>Kunj</a:t>
            </a:r>
            <a:r>
              <a:rPr lang="en-US" b="1" dirty="0" smtClean="0"/>
              <a:t> </a:t>
            </a:r>
            <a:r>
              <a:rPr lang="en-US" b="1" dirty="0" err="1" smtClean="0"/>
              <a:t>Behari</a:t>
            </a:r>
            <a:r>
              <a:rPr lang="en-US" b="1" dirty="0" smtClean="0"/>
              <a:t> Mehta V </a:t>
            </a:r>
            <a:r>
              <a:rPr lang="en-US" b="1" dirty="0" err="1" smtClean="0"/>
              <a:t>Ansal</a:t>
            </a:r>
            <a:r>
              <a:rPr lang="en-US" b="1" dirty="0" smtClean="0"/>
              <a:t> Properties &amp; Industries Ltd (2000)</a:t>
            </a:r>
          </a:p>
          <a:p>
            <a:pPr>
              <a:buNone/>
            </a:pPr>
            <a:endParaRPr lang="en-US" dirty="0" smtClean="0"/>
          </a:p>
          <a:p>
            <a:r>
              <a:rPr lang="en-US" dirty="0" smtClean="0"/>
              <a:t>Can a builder after agreeing to deliver the possession within a stipulated time, raise a contention that as the price of the flat/property has gone up, it should not be directed to pay any compensation or to pay compensation at reduced rate for delay in delivering the possession of the property? </a:t>
            </a:r>
          </a:p>
          <a:p>
            <a:endParaRPr lang="en-US" dirty="0" smtClean="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US" dirty="0" smtClean="0"/>
              <a:t>	‘In the view of the commission: </a:t>
            </a:r>
          </a:p>
          <a:p>
            <a:pPr>
              <a:buNone/>
            </a:pPr>
            <a:endParaRPr lang="en-US" dirty="0" smtClean="0"/>
          </a:p>
          <a:p>
            <a:pPr>
              <a:buNone/>
            </a:pPr>
            <a:r>
              <a:rPr lang="en-US" dirty="0" smtClean="0"/>
              <a:t>	such contention of any builder is unjustified and unreasonable because after sale of the property all the benefits accrue to the purchaser and not to the vendor. </a:t>
            </a:r>
          </a:p>
          <a:p>
            <a:pPr>
              <a:buNone/>
            </a:pPr>
            <a:endParaRPr lang="en-US" dirty="0" smtClean="0"/>
          </a:p>
          <a:p>
            <a:pPr>
              <a:buNone/>
            </a:pPr>
            <a:r>
              <a:rPr lang="en-US" dirty="0" smtClean="0"/>
              <a:t>	In any case, if such contention is accepted, the builders/contractors would earn crores of rupees by delaying the delivery of the possession of the flat/property for months together for one reason or the other.’</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85000" lnSpcReduction="20000"/>
          </a:bodyPr>
          <a:lstStyle/>
          <a:p>
            <a:pPr>
              <a:buNone/>
            </a:pPr>
            <a:r>
              <a:rPr lang="en-US" dirty="0" smtClean="0"/>
              <a:t>The Seeds Act is a special legislation enacted for ensuring that there is no compromise with the quality of seeds sold to the farmers and others and provisions have been made for imposition of substantive punishment on a person found guilty of violating the provisions relating the quality of the seeds, </a:t>
            </a:r>
          </a:p>
          <a:p>
            <a:pPr>
              <a:buNone/>
            </a:pPr>
            <a:endParaRPr lang="en-US" dirty="0" smtClean="0"/>
          </a:p>
          <a:p>
            <a:pPr>
              <a:buNone/>
            </a:pPr>
            <a:r>
              <a:rPr lang="en-US" dirty="0" smtClean="0"/>
              <a:t>The legislature has not put in place any adjudicatory  mechanism for compensating the farmers/growers of seeds and other similarly situated persons who may suffer loss of crop or who may get insufficient yield due to use of defective seeds sold/supplied by the appellant or any other </a:t>
            </a:r>
            <a:r>
              <a:rPr lang="en-US" dirty="0" err="1" smtClean="0"/>
              <a:t>authorised</a:t>
            </a:r>
            <a:r>
              <a:rPr lang="en-US" dirty="0" smtClean="0"/>
              <a:t> person. </a:t>
            </a:r>
            <a:endParaRPr lang="en-US" dirty="0"/>
          </a:p>
        </p:txBody>
      </p:sp>
      <p:sp>
        <p:nvSpPr>
          <p:cNvPr id="4" name="TextBox 3"/>
          <p:cNvSpPr txBox="1"/>
          <p:nvPr/>
        </p:nvSpPr>
        <p:spPr>
          <a:xfrm>
            <a:off x="1371599" y="228600"/>
            <a:ext cx="7162801" cy="1200329"/>
          </a:xfrm>
          <a:prstGeom prst="rect">
            <a:avLst/>
          </a:prstGeom>
          <a:noFill/>
        </p:spPr>
        <p:txBody>
          <a:bodyPr wrap="square" rtlCol="0">
            <a:spAutoFit/>
          </a:bodyPr>
          <a:lstStyle/>
          <a:p>
            <a:r>
              <a:rPr lang="en-US" sz="2400" b="1" dirty="0" smtClean="0"/>
              <a:t>M/S. NATIONAL SEEDS CORPN. LTD. Vs. M.MADHUSUDHAN REDDY &amp; ANR.</a:t>
            </a:r>
          </a:p>
          <a:p>
            <a:pPr algn="ctr"/>
            <a:r>
              <a:rPr lang="en-US" sz="2400" b="1" dirty="0" smtClean="0"/>
              <a:t>2012</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Sellers often make exaggerated claims and advertisements which they do not intend to fulfill. </a:t>
            </a:r>
          </a:p>
          <a:p>
            <a:endParaRPr lang="en-US" dirty="0" smtClean="0"/>
          </a:p>
          <a:p>
            <a:r>
              <a:rPr lang="en-US" dirty="0" smtClean="0"/>
              <a:t>The gap between the producer and consumer has widened their relationship enormously.</a:t>
            </a:r>
          </a:p>
          <a:p>
            <a:endParaRPr lang="en-US" dirty="0" smtClean="0"/>
          </a:p>
          <a:p>
            <a:r>
              <a:rPr lang="en-US" dirty="0" smtClean="0"/>
              <a:t>Consequently consumers have to confront with innumerable problems in their day-to-day life.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7500" lnSpcReduction="20000"/>
          </a:bodyPr>
          <a:lstStyle/>
          <a:p>
            <a:pPr>
              <a:buNone/>
            </a:pPr>
            <a:r>
              <a:rPr lang="en-US" dirty="0" smtClean="0"/>
              <a:t>No one can dispute that the agriculturists and horticulturists are the largest consumers of seeds. They suffer loss of crop due to various reasons, one of which is the use of defective/sub-standard seeds. </a:t>
            </a:r>
          </a:p>
          <a:p>
            <a:pPr>
              <a:buNone/>
            </a:pPr>
            <a:endParaRPr lang="en-US" dirty="0" smtClean="0"/>
          </a:p>
          <a:p>
            <a:pPr>
              <a:buNone/>
            </a:pPr>
            <a:r>
              <a:rPr lang="en-US" dirty="0" smtClean="0">
                <a:solidFill>
                  <a:srgbClr val="FF0000"/>
                </a:solidFill>
              </a:rPr>
              <a:t>The Seeds Act is totally silent on the issue of payment of compensation</a:t>
            </a:r>
            <a:r>
              <a:rPr lang="en-US" dirty="0" smtClean="0"/>
              <a:t> for the loss of crop on account of use of defective seeds supplied by the appellant and others who may obtain certificate under Section 9 of the Seeds Act. </a:t>
            </a:r>
          </a:p>
          <a:p>
            <a:pPr>
              <a:buNone/>
            </a:pPr>
            <a:endParaRPr lang="en-US" dirty="0" smtClean="0"/>
          </a:p>
          <a:p>
            <a:pPr>
              <a:buNone/>
            </a:pPr>
            <a:r>
              <a:rPr lang="en-US" dirty="0" smtClean="0"/>
              <a:t>A farmer who may suffer loss of crop due to defective seeds can approach the Seed Inspector and make a request for prosecution of the person from whom he purchased the seeds. </a:t>
            </a:r>
          </a:p>
          <a:p>
            <a:pPr>
              <a:buNone/>
            </a:pPr>
            <a:endParaRPr lang="en-US" dirty="0" smtClean="0"/>
          </a:p>
          <a:p>
            <a:pPr>
              <a:buNone/>
            </a:pPr>
            <a:r>
              <a:rPr lang="en-US" dirty="0" smtClean="0"/>
              <a:t>If found guilty, such person can be imprisoned, but this cannot redeem the loss suffered by the farmer.</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85000" lnSpcReduction="10000"/>
          </a:bodyPr>
          <a:lstStyle/>
          <a:p>
            <a:pPr>
              <a:buNone/>
            </a:pPr>
            <a:r>
              <a:rPr lang="en-US" dirty="0" smtClean="0"/>
              <a:t>That apart, </a:t>
            </a:r>
          </a:p>
          <a:p>
            <a:pPr>
              <a:buNone/>
            </a:pPr>
            <a:endParaRPr lang="en-US" dirty="0" smtClean="0"/>
          </a:p>
          <a:p>
            <a:pPr>
              <a:buNone/>
            </a:pPr>
            <a:r>
              <a:rPr lang="en-US" dirty="0" smtClean="0"/>
              <a:t>There is </a:t>
            </a:r>
            <a:r>
              <a:rPr lang="en-US" dirty="0" smtClean="0">
                <a:solidFill>
                  <a:srgbClr val="FF0000"/>
                </a:solidFill>
              </a:rPr>
              <a:t>nothing in the Seeds Act and the Rules </a:t>
            </a:r>
            <a:r>
              <a:rPr lang="en-US" dirty="0" smtClean="0"/>
              <a:t>which may </a:t>
            </a:r>
            <a:r>
              <a:rPr lang="en-US" dirty="0" smtClean="0">
                <a:solidFill>
                  <a:srgbClr val="FF0000"/>
                </a:solidFill>
              </a:rPr>
              <a:t>give an indication that the provisions of the Consumer Act are not available</a:t>
            </a:r>
            <a:r>
              <a:rPr lang="en-US" dirty="0" smtClean="0"/>
              <a:t> to the farmers who are otherwise covered by the wide definition of `consumer' under Section 2(d) of the Consumer Act. </a:t>
            </a:r>
          </a:p>
          <a:p>
            <a:pPr>
              <a:buNone/>
            </a:pPr>
            <a:endParaRPr lang="en-US" dirty="0" smtClean="0"/>
          </a:p>
          <a:p>
            <a:pPr>
              <a:buNone/>
            </a:pPr>
            <a:r>
              <a:rPr lang="en-US" dirty="0" smtClean="0"/>
              <a:t>As a matter of fact, any attempt to exclude the farmers from the ambit of the Consumer Act by implication will make that Act vulnerable to an attack of unconstitutionality on the ground of discrimination and there is no reason why the provisions of the Consumer Act should be so interpreted.</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a:t>
            </a:r>
            <a:endParaRPr lang="en-US" dirty="0"/>
          </a:p>
        </p:txBody>
      </p:sp>
      <p:sp>
        <p:nvSpPr>
          <p:cNvPr id="3" name="Content Placeholder 2"/>
          <p:cNvSpPr>
            <a:spLocks noGrp="1"/>
          </p:cNvSpPr>
          <p:nvPr>
            <p:ph idx="1"/>
          </p:nvPr>
        </p:nvSpPr>
        <p:spPr/>
        <p:txBody>
          <a:bodyPr>
            <a:normAutofit/>
          </a:bodyPr>
          <a:lstStyle/>
          <a:p>
            <a:pPr>
              <a:buNone/>
            </a:pPr>
            <a:r>
              <a:rPr lang="en-US" dirty="0" smtClean="0"/>
              <a:t>In the result, the appellant’s case was dismissed by SC. The appellant shall pay cost of Rs.25,000/- to each of the respondents. The amount of cost shall be paid within  a period of 60 days from today (January 16, 2012).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Monotype Corsiva" pitchFamily="66" charset="0"/>
              </a:rPr>
              <a:t>Factories Act, 1948</a:t>
            </a:r>
            <a:endParaRPr lang="en-US" dirty="0"/>
          </a:p>
        </p:txBody>
      </p:sp>
      <p:sp>
        <p:nvSpPr>
          <p:cNvPr id="3" name="Subtitle 2"/>
          <p:cNvSpPr>
            <a:spLocks noGrp="1"/>
          </p:cNvSpPr>
          <p:nvPr>
            <p:ph type="subTitle" idx="1"/>
          </p:nvPr>
        </p:nvSpPr>
        <p:spPr/>
        <p:txBody>
          <a:bodyPr>
            <a:normAutofit fontScale="92500" lnSpcReduction="10000"/>
          </a:bodyPr>
          <a:lstStyle/>
          <a:p>
            <a:r>
              <a:rPr lang="en-US" i="1" dirty="0" smtClean="0">
                <a:solidFill>
                  <a:schemeClr val="tx1">
                    <a:lumMod val="95000"/>
                    <a:lumOff val="5000"/>
                  </a:schemeClr>
                </a:solidFill>
                <a:latin typeface="Book Antiqua" pitchFamily="18" charset="0"/>
              </a:rPr>
              <a:t>This act was basically designed to </a:t>
            </a:r>
            <a:r>
              <a:rPr lang="en-US" i="1" dirty="0" smtClean="0">
                <a:solidFill>
                  <a:srgbClr val="FF0000"/>
                </a:solidFill>
                <a:latin typeface="Book Antiqua" pitchFamily="18" charset="0"/>
              </a:rPr>
              <a:t>protect children</a:t>
            </a:r>
            <a:r>
              <a:rPr lang="en-US" i="1" dirty="0" smtClean="0">
                <a:solidFill>
                  <a:schemeClr val="tx1">
                    <a:lumMod val="95000"/>
                    <a:lumOff val="5000"/>
                  </a:schemeClr>
                </a:solidFill>
                <a:latin typeface="Book Antiqua" pitchFamily="18" charset="0"/>
              </a:rPr>
              <a:t> and to provide few measures for  </a:t>
            </a:r>
            <a:r>
              <a:rPr lang="en-US" i="1" dirty="0" smtClean="0">
                <a:solidFill>
                  <a:srgbClr val="FF0000"/>
                </a:solidFill>
                <a:latin typeface="Book Antiqua" pitchFamily="18" charset="0"/>
              </a:rPr>
              <a:t>health and safety of the workers</a:t>
            </a:r>
            <a:r>
              <a:rPr lang="en-US" i="1" dirty="0" smtClean="0">
                <a:solidFill>
                  <a:schemeClr val="tx1">
                    <a:lumMod val="95000"/>
                    <a:lumOff val="5000"/>
                  </a:schemeClr>
                </a:solidFill>
                <a:latin typeface="Book Antiqua" pitchFamily="18" charset="0"/>
              </a:rPr>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latin typeface="Monotype Corsiva" pitchFamily="66" charset="0"/>
              </a:rPr>
              <a:t>Factories Act includes:</a:t>
            </a:r>
            <a:endParaRPr lang="en-US" dirty="0"/>
          </a:p>
        </p:txBody>
      </p:sp>
      <p:sp>
        <p:nvSpPr>
          <p:cNvPr id="3" name="Content Placeholder 2"/>
          <p:cNvSpPr>
            <a:spLocks noGrp="1"/>
          </p:cNvSpPr>
          <p:nvPr>
            <p:ph idx="1"/>
          </p:nvPr>
        </p:nvSpPr>
        <p:spPr/>
        <p:txBody>
          <a:bodyPr>
            <a:normAutofit/>
          </a:bodyPr>
          <a:lstStyle/>
          <a:p>
            <a:pPr marL="457200" indent="-457200">
              <a:lnSpc>
                <a:spcPct val="220000"/>
              </a:lnSpc>
              <a:buFont typeface="Wingdings" panose="05000000000000000000" pitchFamily="2" charset="2"/>
              <a:buChar char="ü"/>
            </a:pPr>
            <a:r>
              <a:rPr lang="en-US" b="1" i="1" dirty="0" smtClean="0">
                <a:solidFill>
                  <a:schemeClr val="tx1">
                    <a:lumMod val="95000"/>
                    <a:lumOff val="5000"/>
                  </a:schemeClr>
                </a:solidFill>
                <a:latin typeface="Book Antiqua" pitchFamily="18" charset="0"/>
              </a:rPr>
              <a:t>Health </a:t>
            </a:r>
          </a:p>
          <a:p>
            <a:pPr marL="457200" indent="-457200">
              <a:lnSpc>
                <a:spcPct val="220000"/>
              </a:lnSpc>
              <a:buFont typeface="Wingdings" panose="05000000000000000000" pitchFamily="2" charset="2"/>
              <a:buChar char="ü"/>
            </a:pPr>
            <a:r>
              <a:rPr lang="en-US" b="1" i="1" dirty="0" smtClean="0">
                <a:solidFill>
                  <a:schemeClr val="tx1">
                    <a:lumMod val="95000"/>
                    <a:lumOff val="5000"/>
                  </a:schemeClr>
                </a:solidFill>
                <a:latin typeface="Book Antiqua" pitchFamily="18" charset="0"/>
              </a:rPr>
              <a:t>Safety</a:t>
            </a:r>
            <a:r>
              <a:rPr lang="en-US" i="1" dirty="0" smtClean="0">
                <a:solidFill>
                  <a:schemeClr val="tx1">
                    <a:lumMod val="95000"/>
                    <a:lumOff val="5000"/>
                  </a:schemeClr>
                </a:solidFill>
                <a:latin typeface="Book Antiqua" pitchFamily="18" charset="0"/>
              </a:rPr>
              <a:t> </a:t>
            </a:r>
          </a:p>
          <a:p>
            <a:pPr marL="457200" indent="-457200">
              <a:lnSpc>
                <a:spcPct val="220000"/>
              </a:lnSpc>
              <a:buFont typeface="Wingdings" panose="05000000000000000000" pitchFamily="2" charset="2"/>
              <a:buChar char="ü"/>
            </a:pPr>
            <a:r>
              <a:rPr lang="en-US" b="1" i="1" dirty="0" smtClean="0">
                <a:solidFill>
                  <a:schemeClr val="tx1">
                    <a:lumMod val="95000"/>
                    <a:lumOff val="5000"/>
                  </a:schemeClr>
                </a:solidFill>
                <a:latin typeface="Book Antiqua" pitchFamily="18" charset="0"/>
              </a:rPr>
              <a:t>Welfare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WHAT IS A FACTORY?</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a:buNone/>
            </a:pPr>
            <a:r>
              <a:rPr lang="en-US" dirty="0" smtClean="0"/>
              <a:t>				</a:t>
            </a:r>
          </a:p>
          <a:p>
            <a:pPr>
              <a:buNone/>
            </a:pPr>
            <a:r>
              <a:rPr lang="en-US" dirty="0" smtClean="0"/>
              <a:t> </a:t>
            </a:r>
          </a:p>
          <a:p>
            <a:pPr>
              <a:buNone/>
            </a:pPr>
            <a:r>
              <a:rPr lang="en-US" dirty="0" smtClean="0"/>
              <a:t>Factory has been defined under Section 2(12) of the Act in the Amendment Act 2010 with effect from 1st June, 2010 as follows:</a:t>
            </a:r>
          </a:p>
          <a:p>
            <a:pPr>
              <a:buNone/>
            </a:pPr>
            <a:endParaRPr lang="en-US" dirty="0" smtClean="0"/>
          </a:p>
          <a:p>
            <a:pPr algn="just">
              <a:buNone/>
            </a:pPr>
            <a:r>
              <a:rPr lang="en-US" dirty="0" smtClean="0"/>
              <a:t>“Any premises including the precincts (boundaries) thereof whereon </a:t>
            </a:r>
            <a:r>
              <a:rPr lang="en-US" b="1" u="sng" dirty="0" smtClean="0">
                <a:solidFill>
                  <a:srgbClr val="FF0000"/>
                </a:solidFill>
              </a:rPr>
              <a:t>ten or more </a:t>
            </a:r>
            <a:r>
              <a:rPr lang="en-US" dirty="0" smtClean="0"/>
              <a:t>persons are employed or were employed on any day of the preceding twelve months and in any part of which a manufacturing process is being carried on or is ordinarily so carried on, but does not include a mine subject to the operation of Mines Act, 1952 or a railway running shed.”</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438400"/>
          </a:xfrm>
        </p:spPr>
        <p:txBody>
          <a:bodyPr>
            <a:normAutofit/>
          </a:bodyPr>
          <a:lstStyle/>
          <a:p>
            <a:r>
              <a:rPr lang="en-US" sz="2800" dirty="0" smtClean="0"/>
              <a:t>From an analysis of this definition, the following three DOMINANT INGREDIENTS DETERMINE</a:t>
            </a:r>
            <a:br>
              <a:rPr lang="en-US" sz="2800" dirty="0" smtClean="0"/>
            </a:br>
            <a:r>
              <a:rPr lang="en-US" sz="2800" dirty="0" smtClean="0"/>
              <a:t>the coverage of a factory</a:t>
            </a:r>
            <a:endParaRPr lang="en-US" sz="2800" dirty="0"/>
          </a:p>
        </p:txBody>
      </p:sp>
      <p:sp>
        <p:nvSpPr>
          <p:cNvPr id="3" name="Content Placeholder 2"/>
          <p:cNvSpPr>
            <a:spLocks noGrp="1"/>
          </p:cNvSpPr>
          <p:nvPr>
            <p:ph idx="1"/>
          </p:nvPr>
        </p:nvSpPr>
        <p:spPr>
          <a:xfrm>
            <a:off x="457200" y="2895600"/>
            <a:ext cx="8229600" cy="3230563"/>
          </a:xfrm>
        </p:spPr>
        <p:txBody>
          <a:bodyPr>
            <a:normAutofit/>
          </a:bodyPr>
          <a:lstStyle/>
          <a:p>
            <a:pPr marL="514350" indent="-514350">
              <a:buAutoNum type="alphaLcParenR"/>
            </a:pPr>
            <a:r>
              <a:rPr lang="en-US" dirty="0" smtClean="0"/>
              <a:t> A Premises including the precincts thereof;</a:t>
            </a:r>
          </a:p>
          <a:p>
            <a:pPr marL="514350" indent="-514350">
              <a:buAutoNum type="alphaLcParenR"/>
            </a:pPr>
            <a:r>
              <a:rPr lang="en-US" dirty="0" smtClean="0"/>
              <a:t>A manufacturing process is being carried on; and</a:t>
            </a:r>
          </a:p>
          <a:p>
            <a:pPr marL="514350" indent="-514350">
              <a:buAutoNum type="alphaLcParenR"/>
            </a:pPr>
            <a:r>
              <a:rPr lang="en-US" dirty="0" smtClean="0"/>
              <a:t>A minimum of 10 persons are employed therein.</a:t>
            </a:r>
          </a:p>
          <a:p>
            <a:pPr>
              <a:buNone/>
            </a:pPr>
            <a:endParaRPr lang="en-US" dirty="0" smtClean="0"/>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It is aimed at bringing more small units in to the fold of the scheme to provide social security benefits to the employees employed in those small units also</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Premises</a:t>
            </a:r>
            <a:endParaRPr lang="en-US" dirty="0"/>
          </a:p>
        </p:txBody>
      </p:sp>
      <p:sp>
        <p:nvSpPr>
          <p:cNvPr id="3" name="Content Placeholder 2"/>
          <p:cNvSpPr>
            <a:spLocks noGrp="1"/>
          </p:cNvSpPr>
          <p:nvPr>
            <p:ph idx="1"/>
          </p:nvPr>
        </p:nvSpPr>
        <p:spPr>
          <a:xfrm>
            <a:off x="457200" y="1752600"/>
            <a:ext cx="8229600" cy="4373563"/>
          </a:xfrm>
        </p:spPr>
        <p:txBody>
          <a:bodyPr>
            <a:normAutofit fontScale="85000" lnSpcReduction="20000"/>
          </a:bodyPr>
          <a:lstStyle/>
          <a:p>
            <a:r>
              <a:rPr lang="en-US" dirty="0" smtClean="0"/>
              <a:t>The term ‘Premises’ and ‘Precincts’ have not been defined either in the Factories Act or in the ESI (Employees State Insurance) Act.</a:t>
            </a:r>
          </a:p>
          <a:p>
            <a:endParaRPr lang="en-US" dirty="0" smtClean="0"/>
          </a:p>
          <a:p>
            <a:r>
              <a:rPr lang="en-US" b="1" dirty="0" smtClean="0"/>
              <a:t>Employees' State Insurance</a:t>
            </a:r>
            <a:r>
              <a:rPr lang="en-US" dirty="0" smtClean="0"/>
              <a:t> (abbreviated as ESI) is a self-financing social security and health insurance scheme for Indian workers. This fund is managed by the Employees' State Insurance Corporation (ESIC) according to rules and regulations stipulated there in the ESI Act 1948. ESIC is an autonomous corporation by a statutory creation under Ministry of </a:t>
            </a:r>
            <a:r>
              <a:rPr lang="en-US" dirty="0" err="1" smtClean="0"/>
              <a:t>Labour</a:t>
            </a:r>
            <a:r>
              <a:rPr lang="en-US" dirty="0" smtClean="0"/>
              <a:t> and Employment</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About the ESI Act</a:t>
            </a:r>
            <a:endParaRPr lang="en-US" dirty="0"/>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pPr algn="just">
              <a:buFont typeface="Wingdings" pitchFamily="2" charset="2"/>
              <a:buChar char="Ø"/>
            </a:pPr>
            <a:r>
              <a:rPr lang="en-US" dirty="0" smtClean="0"/>
              <a:t>ESI Scheme, like most of the Social Security Schemes the world over, is a self financing health insurance scheme. </a:t>
            </a:r>
          </a:p>
          <a:p>
            <a:pPr algn="just">
              <a:buNone/>
            </a:pPr>
            <a:endParaRPr lang="en-US" dirty="0" smtClean="0"/>
          </a:p>
          <a:p>
            <a:pPr algn="just">
              <a:buFont typeface="Wingdings" pitchFamily="2" charset="2"/>
              <a:buChar char="Ø"/>
            </a:pPr>
            <a:r>
              <a:rPr lang="en-US" dirty="0" smtClean="0"/>
              <a:t>Contributions are raised from covered employees and their employers as a fixed percentage of wages. </a:t>
            </a:r>
          </a:p>
          <a:p>
            <a:pPr algn="just">
              <a:buNone/>
            </a:pPr>
            <a:endParaRPr lang="en-US" dirty="0" smtClean="0"/>
          </a:p>
          <a:p>
            <a:pPr algn="just">
              <a:buFont typeface="Wingdings" pitchFamily="2" charset="2"/>
              <a:buChar char="Ø"/>
            </a:pPr>
            <a:r>
              <a:rPr lang="en-US" dirty="0" smtClean="0"/>
              <a:t>As of now, covered employees contribute 1.75% of the wages, whereas, the employers contribute 4.75% of the wages, payable to their employees. </a:t>
            </a:r>
          </a:p>
          <a:p>
            <a:pPr algn="just">
              <a:buNone/>
            </a:pPr>
            <a:endParaRPr lang="en-US" dirty="0" smtClean="0"/>
          </a:p>
          <a:p>
            <a:pPr algn="just">
              <a:buFont typeface="Wingdings" pitchFamily="2" charset="2"/>
              <a:buChar char="Ø"/>
            </a:pPr>
            <a:r>
              <a:rPr lang="en-US" dirty="0" smtClean="0"/>
              <a:t>Employees earning </a:t>
            </a:r>
            <a:r>
              <a:rPr lang="en-US" dirty="0" err="1" smtClean="0"/>
              <a:t>upto</a:t>
            </a:r>
            <a:r>
              <a:rPr lang="en-US" dirty="0" smtClean="0"/>
              <a:t> Rs.100/- a day are exempted from payment of their share of contribution. </a:t>
            </a:r>
          </a:p>
          <a:p>
            <a:pPr algn="just">
              <a:buNone/>
            </a:pPr>
            <a:endParaRPr lang="en-US" dirty="0" smtClean="0"/>
          </a:p>
          <a:p>
            <a:pPr algn="just">
              <a:buFont typeface="Wingdings" pitchFamily="2" charset="2"/>
              <a:buChar char="Ø"/>
            </a:pPr>
            <a:r>
              <a:rPr lang="en-US" dirty="0" smtClean="0"/>
              <a:t>The State Governments, as per provisions of the Act, contribute 1/8th of the expenditure of medical benefit within a per capita ceiling of Rs. 1500/- per Insured Person per annum. </a:t>
            </a:r>
          </a:p>
          <a:p>
            <a:pPr algn="just">
              <a:buNone/>
            </a:pPr>
            <a:endParaRPr lang="en-US" dirty="0" smtClean="0"/>
          </a:p>
          <a:p>
            <a:pPr algn="just">
              <a:buFont typeface="Wingdings" pitchFamily="2" charset="2"/>
              <a:buChar char="Ø"/>
            </a:pPr>
            <a:r>
              <a:rPr lang="en-US" dirty="0" smtClean="0"/>
              <a:t>Any additional expenditure incurred by the State Governments, over and above the ceiling and not falling within the shareable pool, is borne by the State Governments concerned.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1143000"/>
          </a:xfrm>
        </p:spPr>
        <p:txBody>
          <a:bodyPr>
            <a:normAutofit fontScale="90000"/>
          </a:bodyPr>
          <a:lstStyle/>
          <a:p>
            <a:r>
              <a:rPr lang="en-US" b="1" dirty="0" smtClean="0">
                <a:solidFill>
                  <a:srgbClr val="FF0000"/>
                </a:solidFill>
              </a:rPr>
              <a:t>The role of Govt. in consumer protection is viewed from four angles -</a:t>
            </a:r>
            <a:endParaRPr lang="en-US" b="1"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buBlip>
                <a:blip r:embed="rId2"/>
              </a:buBlip>
            </a:pPr>
            <a:r>
              <a:rPr lang="en-US" dirty="0" smtClean="0"/>
              <a:t>Physical protection against </a:t>
            </a:r>
            <a:r>
              <a:rPr lang="en-US" dirty="0" smtClean="0">
                <a:solidFill>
                  <a:srgbClr val="00B0F0"/>
                </a:solidFill>
              </a:rPr>
              <a:t>products that are unsafe and endanger health</a:t>
            </a:r>
          </a:p>
          <a:p>
            <a:pPr>
              <a:buBlip>
                <a:blip r:embed="rId2"/>
              </a:buBlip>
            </a:pPr>
            <a:endParaRPr lang="en-US" dirty="0" smtClean="0"/>
          </a:p>
          <a:p>
            <a:pPr>
              <a:buBlip>
                <a:blip r:embed="rId2"/>
              </a:buBlip>
            </a:pPr>
            <a:r>
              <a:rPr lang="en-US" dirty="0" smtClean="0"/>
              <a:t>Protection of the consumers’ economic interests against </a:t>
            </a:r>
            <a:r>
              <a:rPr lang="en-US" dirty="0" smtClean="0">
                <a:solidFill>
                  <a:srgbClr val="00B0F0"/>
                </a:solidFill>
              </a:rPr>
              <a:t>deceptive and other unfair trade practices </a:t>
            </a:r>
            <a:r>
              <a:rPr lang="en-US" dirty="0" smtClean="0"/>
              <a:t>with provision for adequate rights and means of </a:t>
            </a:r>
            <a:r>
              <a:rPr lang="en-US" dirty="0" err="1" smtClean="0"/>
              <a:t>redressal</a:t>
            </a:r>
            <a:endParaRPr lang="en-US" dirty="0" smtClean="0"/>
          </a:p>
          <a:p>
            <a:pPr>
              <a:buBlip>
                <a:blip r:embed="rId2"/>
              </a:buBlip>
            </a:pPr>
            <a:endParaRPr lang="en-US" dirty="0" smtClean="0"/>
          </a:p>
          <a:p>
            <a:pPr>
              <a:buBlip>
                <a:blip r:embed="rId2"/>
              </a:buBlip>
            </a:pPr>
            <a:r>
              <a:rPr lang="en-US" dirty="0" smtClean="0">
                <a:solidFill>
                  <a:srgbClr val="00B0F0"/>
                </a:solidFill>
              </a:rPr>
              <a:t>Protection of public interest </a:t>
            </a:r>
            <a:r>
              <a:rPr lang="en-US" dirty="0" smtClean="0"/>
              <a:t>against the abuse of monopoly power and restrictive trade practices</a:t>
            </a:r>
          </a:p>
          <a:p>
            <a:pPr>
              <a:buBlip>
                <a:blip r:embed="rId2"/>
              </a:buBlip>
            </a:pPr>
            <a:endParaRPr lang="en-US" dirty="0" smtClean="0"/>
          </a:p>
          <a:p>
            <a:pPr>
              <a:buBlip>
                <a:blip r:embed="rId2"/>
              </a:buBlip>
            </a:pPr>
            <a:r>
              <a:rPr lang="en-US" dirty="0" smtClean="0"/>
              <a:t>Protection against </a:t>
            </a:r>
            <a:r>
              <a:rPr lang="en-US" dirty="0" smtClean="0">
                <a:solidFill>
                  <a:srgbClr val="00B0F0"/>
                </a:solidFill>
              </a:rPr>
              <a:t>environmental degradation</a:t>
            </a:r>
            <a:endParaRPr lang="en-US" dirty="0">
              <a:solidFill>
                <a:srgbClr val="00B0F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0"/>
            <a:ext cx="8229600" cy="3687763"/>
          </a:xfrm>
        </p:spPr>
        <p:txBody>
          <a:bodyPr>
            <a:normAutofit fontScale="85000" lnSpcReduction="20000"/>
          </a:bodyPr>
          <a:lstStyle/>
          <a:p>
            <a:pPr>
              <a:buNone/>
            </a:pPr>
            <a:r>
              <a:rPr lang="en-US" dirty="0" smtClean="0"/>
              <a:t>As per the observations of the </a:t>
            </a:r>
            <a:r>
              <a:rPr lang="en-US" i="1" dirty="0" smtClean="0"/>
              <a:t>Honorable Supreme Court in Supreme Court </a:t>
            </a:r>
            <a:r>
              <a:rPr lang="en-US" i="1" dirty="0" err="1" smtClean="0"/>
              <a:t>Labour</a:t>
            </a:r>
            <a:r>
              <a:rPr lang="en-US" i="1" dirty="0" smtClean="0"/>
              <a:t> Judgments (Vol. 3)1950-37 page 1323)</a:t>
            </a:r>
            <a:r>
              <a:rPr lang="en-US" dirty="0" smtClean="0"/>
              <a:t> </a:t>
            </a:r>
          </a:p>
          <a:p>
            <a:pPr>
              <a:buNone/>
            </a:pPr>
            <a:endParaRPr lang="en-US" dirty="0" smtClean="0"/>
          </a:p>
          <a:p>
            <a:pPr>
              <a:buNone/>
            </a:pPr>
            <a:r>
              <a:rPr lang="en-US" dirty="0" smtClean="0"/>
              <a:t>the word ‘premises’ in the definition of ‘Factory’ in Section 2(m) of   the Factories Act, 1948, </a:t>
            </a:r>
          </a:p>
          <a:p>
            <a:pPr>
              <a:buNone/>
            </a:pPr>
            <a:endParaRPr lang="en-US" dirty="0" smtClean="0"/>
          </a:p>
          <a:p>
            <a:pPr>
              <a:buNone/>
            </a:pPr>
            <a:r>
              <a:rPr lang="en-US" dirty="0" smtClean="0"/>
              <a:t>“is a generic term meaning open land, or land with building, buildings or shed or building alone”</a:t>
            </a:r>
          </a:p>
          <a:p>
            <a:pPr>
              <a:buNone/>
            </a:pPr>
            <a:endParaRPr lang="en-US" dirty="0"/>
          </a:p>
        </p:txBody>
      </p:sp>
      <p:sp>
        <p:nvSpPr>
          <p:cNvPr id="4" name="TextBox 3"/>
          <p:cNvSpPr txBox="1"/>
          <p:nvPr/>
        </p:nvSpPr>
        <p:spPr>
          <a:xfrm>
            <a:off x="1828800" y="685800"/>
            <a:ext cx="5475013" cy="584775"/>
          </a:xfrm>
          <a:prstGeom prst="rect">
            <a:avLst/>
          </a:prstGeom>
          <a:noFill/>
        </p:spPr>
        <p:txBody>
          <a:bodyPr wrap="square" rtlCol="0">
            <a:spAutoFit/>
          </a:bodyPr>
          <a:lstStyle/>
          <a:p>
            <a:r>
              <a:rPr lang="en-US" sz="3200" b="1" dirty="0" smtClean="0"/>
              <a:t>FACTORIES ACT CONTINUED</a:t>
            </a:r>
            <a:endParaRPr lang="en-US" sz="32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r>
              <a:rPr lang="en-US" dirty="0" smtClean="0"/>
              <a:t>If different stages of a particular manufacturing process are carried out in different places or localities, all these work- spots together constitute premises of the same factory.</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cases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dirty="0" smtClean="0"/>
              <a:t>Cutting of cloths and stitching them done at one place and buttoning and embroidering done at another distant place after which they were sold as ready-made garments</a:t>
            </a:r>
          </a:p>
          <a:p>
            <a:pPr marL="514350" indent="-514350">
              <a:buAutoNum type="arabicPeriod"/>
            </a:pPr>
            <a:endParaRPr lang="en-US" dirty="0" smtClean="0"/>
          </a:p>
          <a:p>
            <a:pPr marL="514350" indent="-514350">
              <a:buAutoNum type="arabicPeriod"/>
            </a:pPr>
            <a:r>
              <a:rPr lang="en-US" dirty="0" smtClean="0"/>
              <a:t>Assembling parts of the furniture at one place and polishing/painting them at another place before they were sent for sale </a:t>
            </a:r>
          </a:p>
          <a:p>
            <a:pPr marL="514350" indent="-514350">
              <a:buAutoNum type="arabicPeriod"/>
            </a:pPr>
            <a:endParaRPr lang="en-US" dirty="0" smtClean="0"/>
          </a:p>
          <a:p>
            <a:pPr marL="514350" indent="-514350">
              <a:buFont typeface="Arial" pitchFamily="34" charset="0"/>
              <a:buAutoNum type="arabicPeriod"/>
            </a:pPr>
            <a:r>
              <a:rPr lang="en-US" dirty="0" smtClean="0"/>
              <a:t>In a printing press composing and printing were done at one place and the stitching and binding them into a book were done at a far away place. </a:t>
            </a:r>
          </a:p>
          <a:p>
            <a:pPr marL="514350" indent="-514350">
              <a:buAutoNum type="arabicPeriod"/>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treated as premises of the same garment factory for the purposes of the ESI Act.</a:t>
            </a:r>
          </a:p>
          <a:p>
            <a:pPr marL="514350" indent="-514350">
              <a:buAutoNum type="arabicPeriod"/>
            </a:pPr>
            <a:r>
              <a:rPr lang="en-US" dirty="0" smtClean="0"/>
              <a:t>treated as the premises of the same furniture factory. Here physical distance between the two spots of work was not the determining factor.</a:t>
            </a:r>
          </a:p>
          <a:p>
            <a:pPr marL="514350" indent="-514350">
              <a:buAutoNum type="arabicPeriod"/>
            </a:pPr>
            <a:endParaRPr lang="en-US" dirty="0" smtClean="0"/>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029200"/>
          </a:xfrm>
        </p:spPr>
        <p:txBody>
          <a:bodyPr>
            <a:normAutofit fontScale="77500" lnSpcReduction="20000"/>
          </a:bodyPr>
          <a:lstStyle/>
          <a:p>
            <a:pPr>
              <a:buNone/>
            </a:pPr>
            <a:r>
              <a:rPr lang="en-US" dirty="0" smtClean="0"/>
              <a:t>3.	Considering that all these were stages of the same process and all these formed integral part of the process without which it would remain incomplete, the premises where they were carried out were held as the premises of the same factory. </a:t>
            </a:r>
          </a:p>
          <a:p>
            <a:pPr>
              <a:buNone/>
            </a:pPr>
            <a:endParaRPr lang="en-US" dirty="0" smtClean="0"/>
          </a:p>
          <a:p>
            <a:pPr>
              <a:buNone/>
            </a:pPr>
            <a:r>
              <a:rPr lang="en-US" dirty="0" smtClean="0"/>
              <a:t>	Composing section and printing section of a press located in different buildings away from each other constitute a premise for the purpose of the definition ‘Factory’, and persons employed in both the sections are to be counted for its coverage. </a:t>
            </a:r>
          </a:p>
          <a:p>
            <a:pPr>
              <a:buNone/>
            </a:pPr>
            <a:endParaRPr lang="en-US" dirty="0" smtClean="0"/>
          </a:p>
          <a:p>
            <a:pPr>
              <a:buNone/>
            </a:pPr>
            <a:r>
              <a:rPr lang="en-US" dirty="0" smtClean="0"/>
              <a:t>	Separate buildings, even though located at some distance apart, when used for one continuous manufacturing process, will constitute a singly factory.</a:t>
            </a:r>
            <a:endParaRPr lang="en-US" dirty="0"/>
          </a:p>
        </p:txBody>
      </p:sp>
      <p:sp>
        <p:nvSpPr>
          <p:cNvPr id="4" name="Title 1"/>
          <p:cNvSpPr>
            <a:spLocks noGrp="1"/>
          </p:cNvSpPr>
          <p:nvPr>
            <p:ph type="title"/>
          </p:nvPr>
        </p:nvSpPr>
        <p:spPr>
          <a:xfrm>
            <a:off x="457200" y="76200"/>
            <a:ext cx="8229600" cy="1143000"/>
          </a:xfrm>
        </p:spPr>
        <p:txBody>
          <a:bodyPr/>
          <a:lstStyle/>
          <a:p>
            <a:r>
              <a:rPr lang="en-US" dirty="0" smtClean="0"/>
              <a:t>Answers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34000"/>
          </a:xfrm>
        </p:spPr>
        <p:txBody>
          <a:bodyPr>
            <a:noAutofit/>
          </a:bodyPr>
          <a:lstStyle/>
          <a:p>
            <a:pPr marL="514350" indent="-514350">
              <a:buAutoNum type="arabicPeriod" startAt="3"/>
            </a:pPr>
            <a:endParaRPr lang="en-US" sz="2000" dirty="0" smtClean="0"/>
          </a:p>
          <a:p>
            <a:pPr marL="514350" indent="-514350">
              <a:buNone/>
            </a:pPr>
            <a:r>
              <a:rPr lang="en-US" sz="2000" dirty="0" smtClean="0"/>
              <a:t>4.	a printing press run by a University for the purpose of printing academic books for its students, </a:t>
            </a:r>
          </a:p>
          <a:p>
            <a:pPr marL="514350" indent="-514350">
              <a:buAutoNum type="arabicPeriod" startAt="3"/>
            </a:pPr>
            <a:endParaRPr lang="en-US" sz="2000" dirty="0" smtClean="0"/>
          </a:p>
          <a:p>
            <a:pPr marL="514350" indent="-514350">
              <a:buNone/>
            </a:pPr>
            <a:r>
              <a:rPr lang="en-US" sz="2000" dirty="0" smtClean="0"/>
              <a:t>5.	a laundry run by hospitals for its own purpose, </a:t>
            </a:r>
          </a:p>
          <a:p>
            <a:pPr marL="514350" indent="-514350">
              <a:buAutoNum type="arabicPeriod" startAt="3"/>
            </a:pPr>
            <a:endParaRPr lang="en-US" sz="2000" dirty="0" smtClean="0"/>
          </a:p>
          <a:p>
            <a:pPr marL="514350" indent="-514350">
              <a:buNone/>
            </a:pPr>
            <a:r>
              <a:rPr lang="en-US" sz="2000" dirty="0" smtClean="0"/>
              <a:t>6.	an automobile workshop run by a PWD department to service and repair its vehicles, </a:t>
            </a:r>
          </a:p>
          <a:p>
            <a:pPr marL="514350" indent="-514350">
              <a:buAutoNum type="arabicPeriod" startAt="3"/>
            </a:pPr>
            <a:endParaRPr lang="en-US" sz="2000" dirty="0" smtClean="0"/>
          </a:p>
          <a:p>
            <a:pPr marL="514350" indent="-514350">
              <a:buNone/>
            </a:pPr>
            <a:r>
              <a:rPr lang="en-US" sz="2000" dirty="0" smtClean="0"/>
              <a:t>7.	a canteen run in a bank or insurance department that was serving outsiders as well as employees, </a:t>
            </a:r>
          </a:p>
          <a:p>
            <a:pPr marL="514350" indent="-514350">
              <a:buAutoNum type="arabicPeriod" startAt="3"/>
            </a:pPr>
            <a:endParaRPr lang="en-US" sz="2000" dirty="0" smtClean="0"/>
          </a:p>
          <a:p>
            <a:pPr marL="514350" indent="-514350">
              <a:buAutoNum type="arabicPeriod" startAt="3"/>
            </a:pPr>
            <a:endParaRPr lang="en-US" sz="2000" dirty="0" smtClean="0"/>
          </a:p>
          <a:p>
            <a:pPr marL="514350" indent="-514350">
              <a:buNone/>
            </a:pPr>
            <a:r>
              <a:rPr lang="en-US" sz="2000" dirty="0" smtClean="0"/>
              <a:t>	</a:t>
            </a:r>
            <a:endParaRPr lang="en-US" sz="2000" dirty="0"/>
          </a:p>
        </p:txBody>
      </p:sp>
      <p:sp>
        <p:nvSpPr>
          <p:cNvPr id="4" name="Title 1"/>
          <p:cNvSpPr>
            <a:spLocks noGrp="1"/>
          </p:cNvSpPr>
          <p:nvPr>
            <p:ph type="title"/>
          </p:nvPr>
        </p:nvSpPr>
        <p:spPr>
          <a:xfrm>
            <a:off x="457200" y="274638"/>
            <a:ext cx="8229600" cy="563562"/>
          </a:xfrm>
        </p:spPr>
        <p:txBody>
          <a:bodyPr>
            <a:normAutofit fontScale="90000"/>
          </a:bodyPr>
          <a:lstStyle/>
          <a:p>
            <a:r>
              <a:rPr lang="en-US" dirty="0" smtClean="0"/>
              <a:t>Example cases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Answers</a:t>
            </a:r>
            <a:br>
              <a:rPr lang="en-US" dirty="0" smtClean="0"/>
            </a:br>
            <a:r>
              <a:rPr lang="en-US" dirty="0" smtClean="0"/>
              <a:t>4, 5, 6, 7	</a:t>
            </a:r>
            <a:br>
              <a:rPr lang="en-US" dirty="0" smtClean="0"/>
            </a:br>
            <a:endParaRPr lang="en-US" dirty="0"/>
          </a:p>
        </p:txBody>
      </p:sp>
      <p:sp>
        <p:nvSpPr>
          <p:cNvPr id="3" name="Content Placeholder 2"/>
          <p:cNvSpPr>
            <a:spLocks noGrp="1"/>
          </p:cNvSpPr>
          <p:nvPr>
            <p:ph idx="1"/>
          </p:nvPr>
        </p:nvSpPr>
        <p:spPr>
          <a:xfrm>
            <a:off x="457200" y="2743200"/>
            <a:ext cx="8229600" cy="3382963"/>
          </a:xfrm>
        </p:spPr>
        <p:txBody>
          <a:bodyPr/>
          <a:lstStyle/>
          <a:p>
            <a:pPr>
              <a:buNone/>
            </a:pPr>
            <a:r>
              <a:rPr lang="en-US" dirty="0" smtClean="0"/>
              <a:t>	were all held as factory irrespective of the objectives and purpose of the main institution.</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10000"/>
          </a:bodyPr>
          <a:lstStyle/>
          <a:p>
            <a:pPr marL="514350" indent="-514350">
              <a:buNone/>
            </a:pPr>
            <a:r>
              <a:rPr lang="en-US" dirty="0" smtClean="0"/>
              <a:t>8.	‘Tailoring’ amounts manufacturing process.</a:t>
            </a:r>
          </a:p>
          <a:p>
            <a:pPr marL="514350" indent="-514350">
              <a:buNone/>
            </a:pPr>
            <a:r>
              <a:rPr lang="en-US" dirty="0" smtClean="0"/>
              <a:t>9.	The equipment maintenance and repairing department of a hospital which  repairs and maintains the equipment is covered by the term ‘factory’.</a:t>
            </a:r>
          </a:p>
          <a:p>
            <a:pPr marL="514350" indent="-514350">
              <a:buNone/>
            </a:pPr>
            <a:r>
              <a:rPr lang="en-US" dirty="0" smtClean="0"/>
              <a:t>10.	Handloom weaving, mat weaving by persons </a:t>
            </a:r>
            <a:r>
              <a:rPr lang="en-US" dirty="0" smtClean="0">
                <a:solidFill>
                  <a:srgbClr val="FF0000"/>
                </a:solidFill>
              </a:rPr>
              <a:t>engaged in an industrial school for imparting instruction to pupils </a:t>
            </a:r>
            <a:r>
              <a:rPr lang="en-US" dirty="0" smtClean="0"/>
              <a:t>is held </a:t>
            </a:r>
            <a:r>
              <a:rPr lang="en-US" b="1" dirty="0" smtClean="0">
                <a:solidFill>
                  <a:srgbClr val="00B0F0"/>
                </a:solidFill>
              </a:rPr>
              <a:t>NON- manufacturing </a:t>
            </a:r>
            <a:r>
              <a:rPr lang="en-US" dirty="0" smtClean="0"/>
              <a:t>process</a:t>
            </a:r>
          </a:p>
          <a:p>
            <a:pPr marL="514350" indent="-514350">
              <a:buAutoNum type="arabicPeriod" startAt="7"/>
            </a:pPr>
            <a:endParaRPr lang="en-US" dirty="0" smtClean="0"/>
          </a:p>
          <a:p>
            <a:pPr>
              <a:buNone/>
            </a:pPr>
            <a:r>
              <a:rPr lang="en-US" dirty="0" smtClean="0"/>
              <a:t>	The above examples are only illustrative and not exhaustive but they show how extensive and far-reaching are the applications of the expression manufacturing process under the Act.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latin typeface="Monotype Corsiva" pitchFamily="66" charset="0"/>
              </a:rPr>
              <a:t>Objective</a:t>
            </a:r>
            <a:endParaRPr lang="en-US" dirty="0"/>
          </a:p>
        </p:txBody>
      </p:sp>
      <p:sp>
        <p:nvSpPr>
          <p:cNvPr id="3" name="Content Placeholder 2"/>
          <p:cNvSpPr>
            <a:spLocks noGrp="1"/>
          </p:cNvSpPr>
          <p:nvPr>
            <p:ph idx="1"/>
          </p:nvPr>
        </p:nvSpPr>
        <p:spPr/>
        <p:txBody>
          <a:bodyPr/>
          <a:lstStyle/>
          <a:p>
            <a:pPr>
              <a:buNone/>
            </a:pPr>
            <a:r>
              <a:rPr lang="en-US" i="1" dirty="0" smtClean="0">
                <a:solidFill>
                  <a:schemeClr val="tx1">
                    <a:lumMod val="95000"/>
                    <a:lumOff val="5000"/>
                  </a:schemeClr>
                </a:solidFill>
                <a:latin typeface="Book Antiqua" pitchFamily="18" charset="0"/>
              </a:rPr>
              <a:t>	The </a:t>
            </a:r>
            <a:r>
              <a:rPr lang="en-US" b="1" i="1" dirty="0" smtClean="0">
                <a:solidFill>
                  <a:schemeClr val="tx1">
                    <a:lumMod val="95000"/>
                    <a:lumOff val="5000"/>
                  </a:schemeClr>
                </a:solidFill>
                <a:latin typeface="Book Antiqua" pitchFamily="18" charset="0"/>
              </a:rPr>
              <a:t>main objective </a:t>
            </a:r>
            <a:r>
              <a:rPr lang="en-US" i="1" dirty="0" smtClean="0">
                <a:solidFill>
                  <a:schemeClr val="tx1">
                    <a:lumMod val="95000"/>
                    <a:lumOff val="5000"/>
                  </a:schemeClr>
                </a:solidFill>
                <a:latin typeface="Book Antiqua" pitchFamily="18" charset="0"/>
              </a:rPr>
              <a:t>of factories act, 1948 is to ensure adequate safety measures and to promote the </a:t>
            </a:r>
            <a:r>
              <a:rPr lang="en-US" b="1" i="1" dirty="0" smtClean="0">
                <a:solidFill>
                  <a:schemeClr val="tx1">
                    <a:lumMod val="95000"/>
                    <a:lumOff val="5000"/>
                  </a:schemeClr>
                </a:solidFill>
                <a:latin typeface="Book Antiqua" pitchFamily="18" charset="0"/>
              </a:rPr>
              <a:t>health</a:t>
            </a:r>
            <a:r>
              <a:rPr lang="en-US" i="1" dirty="0" smtClean="0">
                <a:solidFill>
                  <a:schemeClr val="tx1">
                    <a:lumMod val="95000"/>
                    <a:lumOff val="5000"/>
                  </a:schemeClr>
                </a:solidFill>
                <a:latin typeface="Book Antiqua" pitchFamily="18" charset="0"/>
              </a:rPr>
              <a:t> and </a:t>
            </a:r>
            <a:r>
              <a:rPr lang="en-US" b="1" i="1" dirty="0" smtClean="0">
                <a:solidFill>
                  <a:schemeClr val="tx1">
                    <a:lumMod val="95000"/>
                    <a:lumOff val="5000"/>
                  </a:schemeClr>
                </a:solidFill>
                <a:latin typeface="Book Antiqua" pitchFamily="18" charset="0"/>
              </a:rPr>
              <a:t>safety</a:t>
            </a:r>
            <a:r>
              <a:rPr lang="en-US" i="1" dirty="0" smtClean="0">
                <a:solidFill>
                  <a:schemeClr val="tx1">
                    <a:lumMod val="95000"/>
                    <a:lumOff val="5000"/>
                  </a:schemeClr>
                </a:solidFill>
                <a:latin typeface="Book Antiqua" pitchFamily="18" charset="0"/>
              </a:rPr>
              <a:t> and </a:t>
            </a:r>
            <a:r>
              <a:rPr lang="en-US" b="1" i="1" dirty="0" smtClean="0">
                <a:solidFill>
                  <a:schemeClr val="tx1">
                    <a:lumMod val="95000"/>
                    <a:lumOff val="5000"/>
                  </a:schemeClr>
                </a:solidFill>
                <a:latin typeface="Book Antiqua" pitchFamily="18" charset="0"/>
              </a:rPr>
              <a:t>welfare</a:t>
            </a:r>
            <a:r>
              <a:rPr lang="en-US" i="1" dirty="0" smtClean="0">
                <a:solidFill>
                  <a:schemeClr val="tx1">
                    <a:lumMod val="95000"/>
                    <a:lumOff val="5000"/>
                  </a:schemeClr>
                </a:solidFill>
                <a:latin typeface="Book Antiqua" pitchFamily="18" charset="0"/>
              </a:rPr>
              <a:t> of the workers employed in factories. The act also makes </a:t>
            </a:r>
            <a:r>
              <a:rPr lang="en-US" b="1" i="1" dirty="0" smtClean="0">
                <a:solidFill>
                  <a:schemeClr val="tx1">
                    <a:lumMod val="95000"/>
                    <a:lumOff val="5000"/>
                  </a:schemeClr>
                </a:solidFill>
                <a:latin typeface="Book Antiqua" pitchFamily="18" charset="0"/>
              </a:rPr>
              <a:t>provisions</a:t>
            </a:r>
            <a:r>
              <a:rPr lang="en-US" i="1" dirty="0" smtClean="0">
                <a:solidFill>
                  <a:schemeClr val="tx1">
                    <a:lumMod val="95000"/>
                    <a:lumOff val="5000"/>
                  </a:schemeClr>
                </a:solidFill>
                <a:latin typeface="Book Antiqua" pitchFamily="18" charset="0"/>
              </a:rPr>
              <a:t> regarding employment of </a:t>
            </a:r>
            <a:r>
              <a:rPr lang="en-US" b="1" i="1" dirty="0" smtClean="0">
                <a:solidFill>
                  <a:schemeClr val="tx1">
                    <a:lumMod val="95000"/>
                    <a:lumOff val="5000"/>
                  </a:schemeClr>
                </a:solidFill>
                <a:latin typeface="Book Antiqua" pitchFamily="18" charset="0"/>
              </a:rPr>
              <a:t>women</a:t>
            </a:r>
            <a:r>
              <a:rPr lang="en-US" i="1" dirty="0" smtClean="0">
                <a:solidFill>
                  <a:schemeClr val="tx1">
                    <a:lumMod val="95000"/>
                    <a:lumOff val="5000"/>
                  </a:schemeClr>
                </a:solidFill>
                <a:latin typeface="Book Antiqua" pitchFamily="18" charset="0"/>
              </a:rPr>
              <a:t> and </a:t>
            </a:r>
            <a:r>
              <a:rPr lang="en-US" b="1" i="1" dirty="0" smtClean="0">
                <a:solidFill>
                  <a:schemeClr val="tx1">
                    <a:lumMod val="95000"/>
                    <a:lumOff val="5000"/>
                  </a:schemeClr>
                </a:solidFill>
                <a:latin typeface="Book Antiqua" pitchFamily="18" charset="0"/>
              </a:rPr>
              <a:t>young persons </a:t>
            </a:r>
            <a:r>
              <a:rPr lang="en-US" i="1" dirty="0" smtClean="0">
                <a:solidFill>
                  <a:schemeClr val="tx1">
                    <a:lumMod val="95000"/>
                    <a:lumOff val="5000"/>
                  </a:schemeClr>
                </a:solidFill>
                <a:latin typeface="Book Antiqua" pitchFamily="18" charset="0"/>
              </a:rPr>
              <a:t>(including </a:t>
            </a:r>
            <a:r>
              <a:rPr lang="en-US" b="1" i="1" dirty="0" smtClean="0">
                <a:solidFill>
                  <a:schemeClr val="tx1">
                    <a:lumMod val="95000"/>
                    <a:lumOff val="5000"/>
                  </a:schemeClr>
                </a:solidFill>
                <a:latin typeface="Book Antiqua" pitchFamily="18" charset="0"/>
              </a:rPr>
              <a:t>children</a:t>
            </a:r>
            <a:r>
              <a:rPr lang="en-US" i="1" dirty="0" smtClean="0">
                <a:solidFill>
                  <a:schemeClr val="tx1">
                    <a:lumMod val="95000"/>
                    <a:lumOff val="5000"/>
                  </a:schemeClr>
                </a:solidFill>
                <a:latin typeface="Book Antiqua" pitchFamily="18" charset="0"/>
              </a:rPr>
              <a:t> &amp; </a:t>
            </a:r>
            <a:r>
              <a:rPr lang="en-US" b="1" i="1" dirty="0" smtClean="0">
                <a:solidFill>
                  <a:schemeClr val="tx1">
                    <a:lumMod val="95000"/>
                    <a:lumOff val="5000"/>
                  </a:schemeClr>
                </a:solidFill>
                <a:latin typeface="Book Antiqua" pitchFamily="18" charset="0"/>
              </a:rPr>
              <a:t>adolescents</a:t>
            </a:r>
            <a:r>
              <a:rPr lang="en-US" i="1" dirty="0" smtClean="0">
                <a:solidFill>
                  <a:schemeClr val="tx1">
                    <a:lumMod val="95000"/>
                    <a:lumOff val="5000"/>
                  </a:schemeClr>
                </a:solidFill>
                <a:latin typeface="Book Antiqua" pitchFamily="18" charset="0"/>
              </a:rPr>
              <a:t>), annual leave with wages etc.</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i="1" u="sng" dirty="0" smtClean="0">
                <a:latin typeface="Monotype Corsiva" pitchFamily="66" charset="0"/>
              </a:rPr>
              <a:t>Provisions Regarding </a:t>
            </a:r>
            <a:r>
              <a:rPr lang="en-US" b="1" i="1" u="sng" dirty="0" smtClean="0">
                <a:latin typeface="Monotype Corsiva" pitchFamily="66" charset="0"/>
              </a:rPr>
              <a:t>Safety</a:t>
            </a:r>
            <a:r>
              <a:rPr lang="en-US" i="1" u="sng" dirty="0" smtClean="0">
                <a:latin typeface="Monotype Corsiva" pitchFamily="66" charset="0"/>
              </a:rPr>
              <a:t>:</a:t>
            </a:r>
            <a:endParaRPr lang="en-US" dirty="0"/>
          </a:p>
        </p:txBody>
      </p:sp>
      <p:pic>
        <p:nvPicPr>
          <p:cNvPr id="1026" name="Picture 2" descr="C:\Users\VIT-Laptop\Desktop\Semester wise data\fact 1.JPG"/>
          <p:cNvPicPr>
            <a:picLocks noChangeAspect="1" noChangeArrowheads="1"/>
          </p:cNvPicPr>
          <p:nvPr/>
        </p:nvPicPr>
        <p:blipFill>
          <a:blip r:embed="rId2"/>
          <a:srcRect/>
          <a:stretch>
            <a:fillRect/>
          </a:stretch>
        </p:blipFill>
        <p:spPr bwMode="auto">
          <a:xfrm>
            <a:off x="152400" y="1066800"/>
            <a:ext cx="3886200" cy="5334000"/>
          </a:xfrm>
          <a:prstGeom prst="rect">
            <a:avLst/>
          </a:prstGeom>
          <a:noFill/>
        </p:spPr>
      </p:pic>
      <p:pic>
        <p:nvPicPr>
          <p:cNvPr id="1027" name="Picture 3" descr="C:\Users\VIT-Laptop\Desktop\Semester wise data\fact 2.JPG"/>
          <p:cNvPicPr>
            <a:picLocks noChangeAspect="1" noChangeArrowheads="1"/>
          </p:cNvPicPr>
          <p:nvPr/>
        </p:nvPicPr>
        <p:blipFill>
          <a:blip r:embed="rId3"/>
          <a:srcRect/>
          <a:stretch>
            <a:fillRect/>
          </a:stretch>
        </p:blipFill>
        <p:spPr bwMode="auto">
          <a:xfrm>
            <a:off x="4114800" y="1143000"/>
            <a:ext cx="4619625" cy="5257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smtClean="0">
                <a:solidFill>
                  <a:srgbClr val="FF0000"/>
                </a:solidFill>
              </a:rPr>
              <a:t>Significance of the Consumer Protection Act</a:t>
            </a:r>
            <a:endParaRPr lang="en-US" b="1" dirty="0">
              <a:solidFill>
                <a:srgbClr val="FF0000"/>
              </a:solidFill>
            </a:endParaRPr>
          </a:p>
        </p:txBody>
      </p:sp>
      <p:sp>
        <p:nvSpPr>
          <p:cNvPr id="3" name="Content Placeholder 2"/>
          <p:cNvSpPr>
            <a:spLocks noGrp="1"/>
          </p:cNvSpPr>
          <p:nvPr>
            <p:ph idx="1"/>
          </p:nvPr>
        </p:nvSpPr>
        <p:spPr>
          <a:xfrm>
            <a:off x="457200" y="2438400"/>
            <a:ext cx="8229600" cy="3687763"/>
          </a:xfrm>
        </p:spPr>
        <p:txBody>
          <a:bodyPr>
            <a:normAutofit/>
          </a:bodyPr>
          <a:lstStyle/>
          <a:p>
            <a:pPr>
              <a:buBlip>
                <a:blip r:embed="rId2"/>
              </a:buBlip>
            </a:pPr>
            <a:r>
              <a:rPr lang="en-US" dirty="0" smtClean="0"/>
              <a:t>Is intended to </a:t>
            </a:r>
            <a:r>
              <a:rPr lang="en-US" b="1" dirty="0" smtClean="0">
                <a:solidFill>
                  <a:srgbClr val="00B050"/>
                </a:solidFill>
              </a:rPr>
              <a:t>provide simple, speedy and inexpensive </a:t>
            </a:r>
            <a:r>
              <a:rPr lang="en-US" b="1" dirty="0" err="1" smtClean="0">
                <a:solidFill>
                  <a:srgbClr val="00B050"/>
                </a:solidFill>
              </a:rPr>
              <a:t>redressal</a:t>
            </a:r>
            <a:r>
              <a:rPr lang="en-US" b="1" dirty="0" smtClean="0">
                <a:solidFill>
                  <a:srgbClr val="00B050"/>
                </a:solidFill>
              </a:rPr>
              <a:t> </a:t>
            </a:r>
            <a:r>
              <a:rPr lang="en-US" dirty="0" smtClean="0"/>
              <a:t>to the consumer’s grievances.</a:t>
            </a:r>
          </a:p>
          <a:p>
            <a:pPr>
              <a:buBlip>
                <a:blip r:embed="rId2"/>
              </a:buBlip>
            </a:pPr>
            <a:endParaRPr lang="en-US" dirty="0" smtClean="0"/>
          </a:p>
          <a:p>
            <a:pPr>
              <a:buBlip>
                <a:blip r:embed="rId2"/>
              </a:buBlip>
            </a:pPr>
            <a:r>
              <a:rPr lang="en-US" dirty="0" smtClean="0"/>
              <a:t>It covers all goods and services, public utilities as well as public sector undertakings.</a:t>
            </a:r>
          </a:p>
          <a:p>
            <a:pPr>
              <a:buBlip>
                <a:blip r:embed="rId2"/>
              </a:buBlip>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VIT-Laptop\Desktop\Semester wise data\fact 4.JPG"/>
          <p:cNvPicPr>
            <a:picLocks noChangeAspect="1" noChangeArrowheads="1"/>
          </p:cNvPicPr>
          <p:nvPr/>
        </p:nvPicPr>
        <p:blipFill>
          <a:blip r:embed="rId2"/>
          <a:srcRect/>
          <a:stretch>
            <a:fillRect/>
          </a:stretch>
        </p:blipFill>
        <p:spPr bwMode="auto">
          <a:xfrm>
            <a:off x="762000" y="3505200"/>
            <a:ext cx="7924800" cy="3200400"/>
          </a:xfrm>
          <a:prstGeom prst="rect">
            <a:avLst/>
          </a:prstGeom>
          <a:noFill/>
        </p:spPr>
      </p:pic>
      <p:pic>
        <p:nvPicPr>
          <p:cNvPr id="2051" name="Picture 3" descr="C:\Users\VIT-Laptop\Desktop\Semester wise data\fact 3.JPG"/>
          <p:cNvPicPr>
            <a:picLocks noChangeAspect="1" noChangeArrowheads="1"/>
          </p:cNvPicPr>
          <p:nvPr/>
        </p:nvPicPr>
        <p:blipFill>
          <a:blip r:embed="rId3"/>
          <a:srcRect/>
          <a:stretch>
            <a:fillRect/>
          </a:stretch>
        </p:blipFill>
        <p:spPr bwMode="auto">
          <a:xfrm>
            <a:off x="1143000" y="76200"/>
            <a:ext cx="6858000" cy="33528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descr="C:\Users\VIT-Laptop\Desktop\Semester wise data\fact 6.JPG"/>
          <p:cNvPicPr>
            <a:picLocks noChangeAspect="1" noChangeArrowheads="1"/>
          </p:cNvPicPr>
          <p:nvPr/>
        </p:nvPicPr>
        <p:blipFill>
          <a:blip r:embed="rId2"/>
          <a:srcRect/>
          <a:stretch>
            <a:fillRect/>
          </a:stretch>
        </p:blipFill>
        <p:spPr bwMode="auto">
          <a:xfrm>
            <a:off x="609600" y="3581400"/>
            <a:ext cx="7619999" cy="3009900"/>
          </a:xfrm>
          <a:prstGeom prst="rect">
            <a:avLst/>
          </a:prstGeom>
          <a:noFill/>
        </p:spPr>
      </p:pic>
      <p:pic>
        <p:nvPicPr>
          <p:cNvPr id="3075" name="Picture 3" descr="C:\Users\VIT-Laptop\Desktop\Semester wise data\fact 5.JPG"/>
          <p:cNvPicPr>
            <a:picLocks noChangeAspect="1" noChangeArrowheads="1"/>
          </p:cNvPicPr>
          <p:nvPr/>
        </p:nvPicPr>
        <p:blipFill>
          <a:blip r:embed="rId3"/>
          <a:srcRect/>
          <a:stretch>
            <a:fillRect/>
          </a:stretch>
        </p:blipFill>
        <p:spPr bwMode="auto">
          <a:xfrm>
            <a:off x="1219200" y="152400"/>
            <a:ext cx="6858000" cy="325755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descr="C:\Users\VIT-Laptop\Desktop\Semester wise data\fact 8.JPG"/>
          <p:cNvPicPr>
            <a:picLocks noChangeAspect="1" noChangeArrowheads="1"/>
          </p:cNvPicPr>
          <p:nvPr/>
        </p:nvPicPr>
        <p:blipFill>
          <a:blip r:embed="rId2"/>
          <a:srcRect/>
          <a:stretch>
            <a:fillRect/>
          </a:stretch>
        </p:blipFill>
        <p:spPr bwMode="auto">
          <a:xfrm>
            <a:off x="3048000" y="3429000"/>
            <a:ext cx="5867400" cy="3124200"/>
          </a:xfrm>
          <a:prstGeom prst="rect">
            <a:avLst/>
          </a:prstGeom>
          <a:noFill/>
        </p:spPr>
      </p:pic>
      <p:pic>
        <p:nvPicPr>
          <p:cNvPr id="4099" name="Picture 3" descr="C:\Users\VIT-Laptop\Desktop\Semester wise data\fact 7.JPG"/>
          <p:cNvPicPr>
            <a:picLocks noChangeAspect="1" noChangeArrowheads="1"/>
          </p:cNvPicPr>
          <p:nvPr/>
        </p:nvPicPr>
        <p:blipFill>
          <a:blip r:embed="rId3"/>
          <a:srcRect/>
          <a:stretch>
            <a:fillRect/>
          </a:stretch>
        </p:blipFill>
        <p:spPr bwMode="auto">
          <a:xfrm>
            <a:off x="228600" y="228600"/>
            <a:ext cx="5562600" cy="31242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descr="C:\Users\VIT-Laptop\Desktop\Semester wise data\fact 10.JPG"/>
          <p:cNvPicPr>
            <a:picLocks noChangeAspect="1" noChangeArrowheads="1"/>
          </p:cNvPicPr>
          <p:nvPr/>
        </p:nvPicPr>
        <p:blipFill>
          <a:blip r:embed="rId2"/>
          <a:srcRect/>
          <a:stretch>
            <a:fillRect/>
          </a:stretch>
        </p:blipFill>
        <p:spPr bwMode="auto">
          <a:xfrm>
            <a:off x="609600" y="3429000"/>
            <a:ext cx="8153400" cy="3276600"/>
          </a:xfrm>
          <a:prstGeom prst="rect">
            <a:avLst/>
          </a:prstGeom>
          <a:noFill/>
        </p:spPr>
      </p:pic>
      <p:pic>
        <p:nvPicPr>
          <p:cNvPr id="5123" name="Picture 3" descr="C:\Users\VIT-Laptop\Desktop\Semester wise data\fact 9.JPG"/>
          <p:cNvPicPr>
            <a:picLocks noChangeAspect="1" noChangeArrowheads="1"/>
          </p:cNvPicPr>
          <p:nvPr/>
        </p:nvPicPr>
        <p:blipFill>
          <a:blip r:embed="rId3"/>
          <a:srcRect/>
          <a:stretch>
            <a:fillRect/>
          </a:stretch>
        </p:blipFill>
        <p:spPr bwMode="auto">
          <a:xfrm>
            <a:off x="533400" y="152401"/>
            <a:ext cx="8229600" cy="29718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latin typeface="Monotype Corsiva" pitchFamily="66" charset="0"/>
              </a:rPr>
              <a:t>Provisions Regarding </a:t>
            </a:r>
            <a:r>
              <a:rPr lang="en-US" b="1" i="1" u="sng" dirty="0" smtClean="0">
                <a:latin typeface="Monotype Corsiva" pitchFamily="66" charset="0"/>
              </a:rPr>
              <a:t>Health</a:t>
            </a:r>
            <a:r>
              <a:rPr lang="en-US" i="1" u="sng" dirty="0" smtClean="0">
                <a:latin typeface="Monotype Corsiva" pitchFamily="66" charset="0"/>
              </a:rPr>
              <a:t>:</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arenR"/>
            </a:pPr>
            <a:r>
              <a:rPr lang="en-US" b="1" i="1" dirty="0" smtClean="0">
                <a:solidFill>
                  <a:schemeClr val="tx1">
                    <a:lumMod val="95000"/>
                    <a:lumOff val="5000"/>
                  </a:schemeClr>
                </a:solidFill>
                <a:latin typeface="Book Antiqua" pitchFamily="18" charset="0"/>
              </a:rPr>
              <a:t>Cleanliness</a:t>
            </a:r>
          </a:p>
          <a:p>
            <a:pPr marL="514350" indent="-514350">
              <a:buFont typeface="+mj-lt"/>
              <a:buAutoNum type="arabicParenR"/>
            </a:pPr>
            <a:r>
              <a:rPr lang="en-US" i="1" dirty="0" smtClean="0">
                <a:solidFill>
                  <a:schemeClr val="tx1">
                    <a:lumMod val="95000"/>
                    <a:lumOff val="5000"/>
                  </a:schemeClr>
                </a:solidFill>
                <a:latin typeface="Book Antiqua" pitchFamily="18" charset="0"/>
              </a:rPr>
              <a:t>Disposal of wastes &amp; effluents</a:t>
            </a:r>
          </a:p>
          <a:p>
            <a:pPr marL="514350" indent="-514350">
              <a:buFont typeface="+mj-lt"/>
              <a:buAutoNum type="arabicParenR"/>
            </a:pPr>
            <a:r>
              <a:rPr lang="en-US" i="1" dirty="0" smtClean="0">
                <a:solidFill>
                  <a:schemeClr val="tx1">
                    <a:lumMod val="95000"/>
                    <a:lumOff val="5000"/>
                  </a:schemeClr>
                </a:solidFill>
                <a:latin typeface="Book Antiqua" pitchFamily="18" charset="0"/>
              </a:rPr>
              <a:t>Ventilations &amp; temperature</a:t>
            </a:r>
          </a:p>
          <a:p>
            <a:pPr marL="514350" indent="-514350">
              <a:buFont typeface="+mj-lt"/>
              <a:buAutoNum type="arabicParenR"/>
            </a:pPr>
            <a:r>
              <a:rPr lang="en-US" i="1" dirty="0" smtClean="0">
                <a:solidFill>
                  <a:schemeClr val="tx1">
                    <a:lumMod val="95000"/>
                    <a:lumOff val="5000"/>
                  </a:schemeClr>
                </a:solidFill>
                <a:latin typeface="Book Antiqua" pitchFamily="18" charset="0"/>
              </a:rPr>
              <a:t>Dust &amp; fumes</a:t>
            </a:r>
          </a:p>
          <a:p>
            <a:pPr marL="514350" indent="-514350">
              <a:buFont typeface="+mj-lt"/>
              <a:buAutoNum type="arabicParenR"/>
            </a:pPr>
            <a:r>
              <a:rPr lang="en-US" i="1" dirty="0" smtClean="0">
                <a:solidFill>
                  <a:schemeClr val="tx1">
                    <a:lumMod val="95000"/>
                    <a:lumOff val="5000"/>
                  </a:schemeClr>
                </a:solidFill>
                <a:latin typeface="Book Antiqua" pitchFamily="18" charset="0"/>
              </a:rPr>
              <a:t>Artificial humidification</a:t>
            </a:r>
          </a:p>
          <a:p>
            <a:pPr marL="514350" indent="-514350">
              <a:buFont typeface="+mj-lt"/>
              <a:buAutoNum type="arabicParenR"/>
            </a:pPr>
            <a:r>
              <a:rPr lang="en-US" b="1" i="1" dirty="0" smtClean="0">
                <a:solidFill>
                  <a:schemeClr val="tx1">
                    <a:lumMod val="95000"/>
                    <a:lumOff val="5000"/>
                  </a:schemeClr>
                </a:solidFill>
                <a:latin typeface="Book Antiqua" pitchFamily="18" charset="0"/>
              </a:rPr>
              <a:t>Overcrowding</a:t>
            </a:r>
          </a:p>
          <a:p>
            <a:pPr marL="514350" indent="-514350">
              <a:buFont typeface="+mj-lt"/>
              <a:buAutoNum type="arabicParenR"/>
            </a:pPr>
            <a:r>
              <a:rPr lang="en-US" i="1" dirty="0" smtClean="0">
                <a:solidFill>
                  <a:schemeClr val="tx1">
                    <a:lumMod val="95000"/>
                    <a:lumOff val="5000"/>
                  </a:schemeClr>
                </a:solidFill>
                <a:latin typeface="Book Antiqua" pitchFamily="18" charset="0"/>
              </a:rPr>
              <a:t>Lighting</a:t>
            </a:r>
          </a:p>
          <a:p>
            <a:pPr marL="514350" indent="-514350">
              <a:buFont typeface="+mj-lt"/>
              <a:buAutoNum type="arabicParenR"/>
            </a:pPr>
            <a:r>
              <a:rPr lang="en-US" b="1" i="1" dirty="0" smtClean="0">
                <a:solidFill>
                  <a:schemeClr val="tx1">
                    <a:lumMod val="95000"/>
                    <a:lumOff val="5000"/>
                  </a:schemeClr>
                </a:solidFill>
                <a:latin typeface="Book Antiqua" pitchFamily="18" charset="0"/>
              </a:rPr>
              <a:t>Drinking water</a:t>
            </a:r>
          </a:p>
          <a:p>
            <a:pPr marL="514350" indent="-514350">
              <a:buFont typeface="+mj-lt"/>
              <a:buAutoNum type="arabicParenR"/>
            </a:pPr>
            <a:r>
              <a:rPr lang="en-US" i="1" dirty="0" smtClean="0">
                <a:solidFill>
                  <a:schemeClr val="tx1">
                    <a:lumMod val="95000"/>
                    <a:lumOff val="5000"/>
                  </a:schemeClr>
                </a:solidFill>
                <a:latin typeface="Book Antiqua" pitchFamily="18" charset="0"/>
              </a:rPr>
              <a:t>Latrines &amp; urinals</a:t>
            </a:r>
          </a:p>
          <a:p>
            <a:pPr marL="514350" indent="-514350">
              <a:buFont typeface="+mj-lt"/>
              <a:buAutoNum type="arabicParenR"/>
            </a:pPr>
            <a:r>
              <a:rPr lang="en-US" i="1" dirty="0" smtClean="0">
                <a:solidFill>
                  <a:schemeClr val="tx1">
                    <a:lumMod val="95000"/>
                    <a:lumOff val="5000"/>
                  </a:schemeClr>
                </a:solidFill>
                <a:latin typeface="Book Antiqua" pitchFamily="18" charset="0"/>
              </a:rPr>
              <a:t>Spittoons</a:t>
            </a:r>
            <a:endParaRPr lang="en-IN" i="1" dirty="0" smtClean="0">
              <a:solidFill>
                <a:schemeClr val="tx1">
                  <a:lumMod val="95000"/>
                  <a:lumOff val="5000"/>
                </a:schemeClr>
              </a:solidFill>
              <a:latin typeface="Book Antiqua" pitchFamily="18" charset="0"/>
            </a:endParaRP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dirty="0" smtClean="0">
                <a:latin typeface="Monotype Corsiva" pitchFamily="66" charset="0"/>
              </a:rPr>
              <a:t>Provisions Regarding </a:t>
            </a:r>
            <a:r>
              <a:rPr lang="en-US" b="1" i="1" u="sng" dirty="0" smtClean="0">
                <a:latin typeface="Monotype Corsiva" pitchFamily="66" charset="0"/>
              </a:rPr>
              <a:t>Welfare </a:t>
            </a:r>
            <a:r>
              <a:rPr lang="en-US" i="1" u="sng" dirty="0" smtClean="0">
                <a:latin typeface="Monotype Corsiva" pitchFamily="66" charset="0"/>
              </a:rPr>
              <a:t>of Workers</a:t>
            </a:r>
            <a:endParaRPr lang="en-US" dirty="0"/>
          </a:p>
        </p:txBody>
      </p:sp>
      <p:sp>
        <p:nvSpPr>
          <p:cNvPr id="3" name="Content Placeholder 2"/>
          <p:cNvSpPr>
            <a:spLocks noGrp="1"/>
          </p:cNvSpPr>
          <p:nvPr>
            <p:ph idx="1"/>
          </p:nvPr>
        </p:nvSpPr>
        <p:spPr>
          <a:xfrm>
            <a:off x="457200" y="2027237"/>
            <a:ext cx="8229600" cy="4525963"/>
          </a:xfrm>
        </p:spPr>
        <p:txBody>
          <a:bodyPr>
            <a:normAutofit fontScale="85000" lnSpcReduction="20000"/>
          </a:bodyPr>
          <a:lstStyle/>
          <a:p>
            <a:pPr marL="514350" indent="-514350">
              <a:lnSpc>
                <a:spcPct val="150000"/>
              </a:lnSpc>
              <a:buFont typeface="+mj-lt"/>
              <a:buAutoNum type="arabicParenR"/>
            </a:pPr>
            <a:r>
              <a:rPr lang="en-US" i="1" dirty="0" smtClean="0">
                <a:solidFill>
                  <a:schemeClr val="tx1">
                    <a:lumMod val="95000"/>
                    <a:lumOff val="5000"/>
                  </a:schemeClr>
                </a:solidFill>
                <a:latin typeface="Book Antiqua" pitchFamily="18" charset="0"/>
              </a:rPr>
              <a:t>Washing facilities</a:t>
            </a:r>
          </a:p>
          <a:p>
            <a:pPr marL="514350" indent="-514350">
              <a:lnSpc>
                <a:spcPct val="150000"/>
              </a:lnSpc>
              <a:buFont typeface="+mj-lt"/>
              <a:buAutoNum type="arabicParenR"/>
            </a:pPr>
            <a:r>
              <a:rPr lang="en-US" i="1" dirty="0" smtClean="0">
                <a:solidFill>
                  <a:schemeClr val="tx1">
                    <a:lumMod val="95000"/>
                    <a:lumOff val="5000"/>
                  </a:schemeClr>
                </a:solidFill>
                <a:latin typeface="Book Antiqua" pitchFamily="18" charset="0"/>
              </a:rPr>
              <a:t>Facilities for storing &amp; drying clothing</a:t>
            </a:r>
          </a:p>
          <a:p>
            <a:pPr marL="514350" indent="-514350">
              <a:lnSpc>
                <a:spcPct val="150000"/>
              </a:lnSpc>
              <a:buFont typeface="+mj-lt"/>
              <a:buAutoNum type="arabicParenR"/>
            </a:pPr>
            <a:r>
              <a:rPr lang="en-US" b="1" i="1" dirty="0" smtClean="0">
                <a:solidFill>
                  <a:schemeClr val="tx1">
                    <a:lumMod val="95000"/>
                    <a:lumOff val="5000"/>
                  </a:schemeClr>
                </a:solidFill>
                <a:latin typeface="Book Antiqua" pitchFamily="18" charset="0"/>
              </a:rPr>
              <a:t>Facilities for sitting</a:t>
            </a:r>
          </a:p>
          <a:p>
            <a:pPr marL="514350" indent="-514350">
              <a:lnSpc>
                <a:spcPct val="150000"/>
              </a:lnSpc>
              <a:buFont typeface="+mj-lt"/>
              <a:buAutoNum type="arabicParenR"/>
            </a:pPr>
            <a:r>
              <a:rPr lang="en-US" i="1" dirty="0" smtClean="0">
                <a:solidFill>
                  <a:schemeClr val="tx1">
                    <a:lumMod val="95000"/>
                    <a:lumOff val="5000"/>
                  </a:schemeClr>
                </a:solidFill>
                <a:latin typeface="Book Antiqua" pitchFamily="18" charset="0"/>
              </a:rPr>
              <a:t>First aid facilities</a:t>
            </a:r>
          </a:p>
          <a:p>
            <a:pPr marL="514350" indent="-514350">
              <a:lnSpc>
                <a:spcPct val="150000"/>
              </a:lnSpc>
              <a:buFont typeface="+mj-lt"/>
              <a:buAutoNum type="arabicParenR"/>
            </a:pPr>
            <a:r>
              <a:rPr lang="en-US" i="1" dirty="0" smtClean="0">
                <a:solidFill>
                  <a:schemeClr val="tx1">
                    <a:lumMod val="95000"/>
                    <a:lumOff val="5000"/>
                  </a:schemeClr>
                </a:solidFill>
                <a:latin typeface="Book Antiqua" pitchFamily="18" charset="0"/>
              </a:rPr>
              <a:t>Canteens, shelters, </a:t>
            </a:r>
            <a:r>
              <a:rPr lang="en-US" b="1" i="1" dirty="0" smtClean="0">
                <a:solidFill>
                  <a:schemeClr val="tx1">
                    <a:lumMod val="95000"/>
                    <a:lumOff val="5000"/>
                  </a:schemeClr>
                </a:solidFill>
                <a:latin typeface="Book Antiqua" pitchFamily="18" charset="0"/>
              </a:rPr>
              <a:t>rest rooms </a:t>
            </a:r>
            <a:r>
              <a:rPr lang="en-US" i="1" dirty="0" smtClean="0">
                <a:solidFill>
                  <a:schemeClr val="tx1">
                    <a:lumMod val="95000"/>
                    <a:lumOff val="5000"/>
                  </a:schemeClr>
                </a:solidFill>
                <a:latin typeface="Book Antiqua" pitchFamily="18" charset="0"/>
              </a:rPr>
              <a:t>&amp; lunch rooms</a:t>
            </a:r>
          </a:p>
          <a:p>
            <a:pPr marL="514350" indent="-514350">
              <a:lnSpc>
                <a:spcPct val="150000"/>
              </a:lnSpc>
              <a:buFont typeface="+mj-lt"/>
              <a:buAutoNum type="arabicParenR"/>
            </a:pPr>
            <a:r>
              <a:rPr lang="en-US" b="1" i="1" dirty="0" smtClean="0">
                <a:solidFill>
                  <a:schemeClr val="tx1">
                    <a:lumMod val="95000"/>
                    <a:lumOff val="5000"/>
                  </a:schemeClr>
                </a:solidFill>
                <a:latin typeface="Book Antiqua" pitchFamily="18" charset="0"/>
              </a:rPr>
              <a:t>Crèches</a:t>
            </a:r>
          </a:p>
          <a:p>
            <a:pPr marL="514350" indent="-514350">
              <a:lnSpc>
                <a:spcPct val="150000"/>
              </a:lnSpc>
              <a:buFont typeface="+mj-lt"/>
              <a:buAutoNum type="arabicParenR"/>
            </a:pPr>
            <a:r>
              <a:rPr lang="en-US" b="1" i="1" dirty="0" smtClean="0">
                <a:solidFill>
                  <a:schemeClr val="tx1">
                    <a:lumMod val="95000"/>
                    <a:lumOff val="5000"/>
                  </a:schemeClr>
                </a:solidFill>
                <a:latin typeface="Book Antiqua" pitchFamily="18" charset="0"/>
              </a:rPr>
              <a:t>Welfare officers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i="1" u="sng" dirty="0" smtClean="0">
                <a:latin typeface="Monotype Corsiva" pitchFamily="66" charset="0"/>
              </a:rPr>
              <a:t>Hazardous Processes</a:t>
            </a:r>
            <a:endParaRPr lang="en-US" dirty="0"/>
          </a:p>
        </p:txBody>
      </p:sp>
      <p:sp>
        <p:nvSpPr>
          <p:cNvPr id="3" name="Content Placeholder 2"/>
          <p:cNvSpPr>
            <a:spLocks noGrp="1"/>
          </p:cNvSpPr>
          <p:nvPr>
            <p:ph idx="1"/>
          </p:nvPr>
        </p:nvSpPr>
        <p:spPr>
          <a:xfrm>
            <a:off x="457200" y="1981200"/>
            <a:ext cx="8229600" cy="4648200"/>
          </a:xfrm>
        </p:spPr>
        <p:txBody>
          <a:bodyPr>
            <a:normAutofit/>
          </a:bodyPr>
          <a:lstStyle/>
          <a:p>
            <a:pPr>
              <a:lnSpc>
                <a:spcPct val="150000"/>
              </a:lnSpc>
            </a:pPr>
            <a:r>
              <a:rPr lang="en-US" b="1" i="1" dirty="0" smtClean="0">
                <a:solidFill>
                  <a:schemeClr val="tx1">
                    <a:lumMod val="95000"/>
                    <a:lumOff val="5000"/>
                  </a:schemeClr>
                </a:solidFill>
                <a:latin typeface="Book Antiqua" pitchFamily="18" charset="0"/>
              </a:rPr>
              <a:t>Provisions</a:t>
            </a:r>
            <a:r>
              <a:rPr lang="en-US" i="1" dirty="0" smtClean="0">
                <a:solidFill>
                  <a:schemeClr val="tx1">
                    <a:lumMod val="95000"/>
                    <a:lumOff val="5000"/>
                  </a:schemeClr>
                </a:solidFill>
                <a:latin typeface="Book Antiqua" pitchFamily="18" charset="0"/>
              </a:rPr>
              <a:t> regarding hazardous</a:t>
            </a:r>
            <a:r>
              <a:rPr lang="en-US" b="1" i="1" dirty="0" smtClean="0">
                <a:solidFill>
                  <a:schemeClr val="tx1">
                    <a:lumMod val="95000"/>
                    <a:lumOff val="5000"/>
                  </a:schemeClr>
                </a:solidFill>
                <a:latin typeface="Book Antiqua" pitchFamily="18" charset="0"/>
              </a:rPr>
              <a:t> </a:t>
            </a:r>
            <a:r>
              <a:rPr lang="en-US" i="1" dirty="0" smtClean="0">
                <a:solidFill>
                  <a:schemeClr val="tx1">
                    <a:lumMod val="95000"/>
                    <a:lumOff val="5000"/>
                  </a:schemeClr>
                </a:solidFill>
                <a:latin typeface="Book Antiqua" pitchFamily="18" charset="0"/>
              </a:rPr>
              <a:t>process</a:t>
            </a:r>
            <a:r>
              <a:rPr lang="en-US" b="1" i="1" dirty="0" smtClean="0">
                <a:solidFill>
                  <a:schemeClr val="tx1">
                    <a:lumMod val="95000"/>
                    <a:lumOff val="5000"/>
                  </a:schemeClr>
                </a:solidFill>
                <a:latin typeface="Book Antiqua" pitchFamily="18" charset="0"/>
              </a:rPr>
              <a:t> </a:t>
            </a:r>
            <a:r>
              <a:rPr lang="en-US" i="1" dirty="0" smtClean="0">
                <a:solidFill>
                  <a:schemeClr val="tx1">
                    <a:lumMod val="95000"/>
                    <a:lumOff val="5000"/>
                  </a:schemeClr>
                </a:solidFill>
                <a:latin typeface="Book Antiqua" pitchFamily="18" charset="0"/>
              </a:rPr>
              <a:t>were instructed in the act under a new chapter by the factories (amendment) act, </a:t>
            </a:r>
            <a:r>
              <a:rPr lang="en-US" b="1" i="1" dirty="0" smtClean="0">
                <a:solidFill>
                  <a:schemeClr val="tx1">
                    <a:lumMod val="95000"/>
                    <a:lumOff val="5000"/>
                  </a:schemeClr>
                </a:solidFill>
                <a:latin typeface="Book Antiqua" pitchFamily="18" charset="0"/>
              </a:rPr>
              <a:t>1987</a:t>
            </a:r>
            <a:r>
              <a:rPr lang="en-US" i="1" dirty="0" smtClean="0">
                <a:solidFill>
                  <a:schemeClr val="tx1">
                    <a:lumMod val="95000"/>
                    <a:lumOff val="5000"/>
                  </a:schemeClr>
                </a:solidFill>
                <a:latin typeface="Book Antiqua" pitchFamily="18" charset="0"/>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dirty="0" smtClean="0">
                <a:latin typeface="Monotype Corsiva" pitchFamily="66" charset="0"/>
              </a:rPr>
              <a:t>Provisions Regarding Hazardous Processes</a:t>
            </a:r>
            <a:endParaRPr lang="en-US" dirty="0"/>
          </a:p>
        </p:txBody>
      </p:sp>
      <p:sp>
        <p:nvSpPr>
          <p:cNvPr id="3" name="Content Placeholder 2"/>
          <p:cNvSpPr>
            <a:spLocks noGrp="1"/>
          </p:cNvSpPr>
          <p:nvPr>
            <p:ph idx="1"/>
          </p:nvPr>
        </p:nvSpPr>
        <p:spPr>
          <a:xfrm>
            <a:off x="457200" y="2209800"/>
            <a:ext cx="8229600" cy="4525963"/>
          </a:xfrm>
        </p:spPr>
        <p:txBody>
          <a:bodyPr>
            <a:normAutofit fontScale="77500" lnSpcReduction="20000"/>
          </a:bodyPr>
          <a:lstStyle/>
          <a:p>
            <a:pPr marL="541782" indent="-514350">
              <a:buFont typeface="+mj-lt"/>
              <a:buAutoNum type="arabicParenR"/>
            </a:pPr>
            <a:r>
              <a:rPr lang="en-US" i="1" dirty="0" smtClean="0">
                <a:solidFill>
                  <a:schemeClr val="tx1">
                    <a:lumMod val="95000"/>
                    <a:lumOff val="5000"/>
                  </a:schemeClr>
                </a:solidFill>
                <a:latin typeface="Book Antiqua" pitchFamily="18" charset="0"/>
              </a:rPr>
              <a:t>Constitution of </a:t>
            </a:r>
            <a:r>
              <a:rPr lang="en-US" b="1" i="1" dirty="0" smtClean="0">
                <a:solidFill>
                  <a:schemeClr val="tx1">
                    <a:lumMod val="95000"/>
                    <a:lumOff val="5000"/>
                  </a:schemeClr>
                </a:solidFill>
                <a:latin typeface="Book Antiqua" pitchFamily="18" charset="0"/>
              </a:rPr>
              <a:t>site appraisal committee</a:t>
            </a:r>
          </a:p>
          <a:p>
            <a:pPr marL="541782" indent="-514350">
              <a:buFont typeface="+mj-lt"/>
              <a:buAutoNum type="arabicParenR"/>
            </a:pPr>
            <a:r>
              <a:rPr lang="en-US" i="1" dirty="0" smtClean="0">
                <a:solidFill>
                  <a:schemeClr val="tx1">
                    <a:lumMod val="95000"/>
                    <a:lumOff val="5000"/>
                  </a:schemeClr>
                </a:solidFill>
                <a:latin typeface="Book Antiqua" pitchFamily="18" charset="0"/>
              </a:rPr>
              <a:t>Compulsory </a:t>
            </a:r>
            <a:r>
              <a:rPr lang="en-US" b="1" i="1" dirty="0" smtClean="0">
                <a:solidFill>
                  <a:schemeClr val="tx1">
                    <a:lumMod val="95000"/>
                    <a:lumOff val="5000"/>
                  </a:schemeClr>
                </a:solidFill>
                <a:latin typeface="Book Antiqua" pitchFamily="18" charset="0"/>
              </a:rPr>
              <a:t>disclosure</a:t>
            </a:r>
            <a:r>
              <a:rPr lang="en-US" i="1" dirty="0" smtClean="0">
                <a:solidFill>
                  <a:schemeClr val="tx1">
                    <a:lumMod val="95000"/>
                    <a:lumOff val="5000"/>
                  </a:schemeClr>
                </a:solidFill>
                <a:latin typeface="Book Antiqua" pitchFamily="18" charset="0"/>
              </a:rPr>
              <a:t> of information</a:t>
            </a:r>
          </a:p>
          <a:p>
            <a:pPr marL="541782" indent="-514350">
              <a:buFont typeface="+mj-lt"/>
              <a:buAutoNum type="arabicParenR"/>
            </a:pPr>
            <a:r>
              <a:rPr lang="en-US" i="1" dirty="0" smtClean="0">
                <a:solidFill>
                  <a:schemeClr val="tx1">
                    <a:lumMod val="95000"/>
                    <a:lumOff val="5000"/>
                  </a:schemeClr>
                </a:solidFill>
                <a:latin typeface="Book Antiqua" pitchFamily="18" charset="0"/>
              </a:rPr>
              <a:t>Special responsibility of the occupier in relation to hazardous processes</a:t>
            </a:r>
          </a:p>
          <a:p>
            <a:pPr marL="598932" indent="-571500">
              <a:buFont typeface="+mj-lt"/>
              <a:buAutoNum type="arabicParenR"/>
            </a:pPr>
            <a:r>
              <a:rPr lang="en-US" i="1" dirty="0" smtClean="0">
                <a:solidFill>
                  <a:schemeClr val="tx1">
                    <a:lumMod val="95000"/>
                    <a:lumOff val="5000"/>
                  </a:schemeClr>
                </a:solidFill>
                <a:latin typeface="Book Antiqua" pitchFamily="18" charset="0"/>
              </a:rPr>
              <a:t>Maintaining accurate and up-to-date </a:t>
            </a:r>
            <a:r>
              <a:rPr lang="en-US" b="1" i="1" dirty="0" smtClean="0">
                <a:solidFill>
                  <a:schemeClr val="tx1">
                    <a:lumMod val="95000"/>
                    <a:lumOff val="5000"/>
                  </a:schemeClr>
                </a:solidFill>
                <a:latin typeface="Book Antiqua" pitchFamily="18" charset="0"/>
              </a:rPr>
              <a:t>health</a:t>
            </a:r>
            <a:r>
              <a:rPr lang="en-US" i="1" dirty="0" smtClean="0">
                <a:solidFill>
                  <a:schemeClr val="tx1">
                    <a:lumMod val="95000"/>
                    <a:lumOff val="5000"/>
                  </a:schemeClr>
                </a:solidFill>
                <a:latin typeface="Book Antiqua" pitchFamily="18" charset="0"/>
              </a:rPr>
              <a:t> and </a:t>
            </a:r>
            <a:r>
              <a:rPr lang="en-US" b="1" i="1" dirty="0" smtClean="0">
                <a:solidFill>
                  <a:schemeClr val="tx1">
                    <a:lumMod val="95000"/>
                    <a:lumOff val="5000"/>
                  </a:schemeClr>
                </a:solidFill>
                <a:latin typeface="Book Antiqua" pitchFamily="18" charset="0"/>
              </a:rPr>
              <a:t>medical</a:t>
            </a:r>
            <a:r>
              <a:rPr lang="en-US" i="1" dirty="0" smtClean="0">
                <a:solidFill>
                  <a:schemeClr val="tx1">
                    <a:lumMod val="95000"/>
                    <a:lumOff val="5000"/>
                  </a:schemeClr>
                </a:solidFill>
                <a:latin typeface="Book Antiqua" pitchFamily="18" charset="0"/>
              </a:rPr>
              <a:t> records of workers exposed to any chemical, toxic or any other harmful substances manufactured, stored, handled or transported</a:t>
            </a:r>
          </a:p>
          <a:p>
            <a:pPr marL="598932" indent="-571500">
              <a:buFont typeface="+mj-lt"/>
              <a:buAutoNum type="arabicParenR"/>
            </a:pPr>
            <a:r>
              <a:rPr lang="en-US" i="1" dirty="0" smtClean="0">
                <a:solidFill>
                  <a:schemeClr val="tx1">
                    <a:lumMod val="95000"/>
                    <a:lumOff val="5000"/>
                  </a:schemeClr>
                </a:solidFill>
                <a:latin typeface="Book Antiqua" pitchFamily="18" charset="0"/>
              </a:rPr>
              <a:t>Appointing qualified, experienced &amp; compete persons in handling such substances to supervise handling and for </a:t>
            </a:r>
            <a:r>
              <a:rPr lang="en-US" b="1" i="1" dirty="0" smtClean="0">
                <a:solidFill>
                  <a:schemeClr val="tx1">
                    <a:lumMod val="95000"/>
                    <a:lumOff val="5000"/>
                  </a:schemeClr>
                </a:solidFill>
                <a:latin typeface="Book Antiqua" pitchFamily="18" charset="0"/>
              </a:rPr>
              <a:t>protecting</a:t>
            </a:r>
            <a:r>
              <a:rPr lang="en-US" i="1" dirty="0" smtClean="0">
                <a:solidFill>
                  <a:schemeClr val="tx1">
                    <a:lumMod val="95000"/>
                    <a:lumOff val="5000"/>
                  </a:schemeClr>
                </a:solidFill>
                <a:latin typeface="Book Antiqua" pitchFamily="18" charset="0"/>
              </a:rPr>
              <a:t> the workers from the </a:t>
            </a:r>
            <a:r>
              <a:rPr lang="en-US" b="1" i="1" dirty="0" smtClean="0">
                <a:solidFill>
                  <a:schemeClr val="tx1">
                    <a:lumMod val="95000"/>
                    <a:lumOff val="5000"/>
                  </a:schemeClr>
                </a:solidFill>
                <a:latin typeface="Book Antiqua" pitchFamily="18" charset="0"/>
              </a:rPr>
              <a:t>hazard</a:t>
            </a:r>
          </a:p>
          <a:p>
            <a:pPr marL="598932" indent="-571500">
              <a:buFont typeface="+mj-lt"/>
              <a:buAutoNum type="arabicParenR"/>
            </a:pPr>
            <a:r>
              <a:rPr lang="en-US" i="1" dirty="0" smtClean="0">
                <a:solidFill>
                  <a:schemeClr val="tx1">
                    <a:lumMod val="95000"/>
                    <a:lumOff val="5000"/>
                  </a:schemeClr>
                </a:solidFill>
                <a:latin typeface="Book Antiqua" pitchFamily="18" charset="0"/>
              </a:rPr>
              <a:t>Providing for </a:t>
            </a:r>
            <a:r>
              <a:rPr lang="en-US" b="1" i="1" dirty="0" smtClean="0">
                <a:solidFill>
                  <a:schemeClr val="tx1">
                    <a:lumMod val="95000"/>
                    <a:lumOff val="5000"/>
                  </a:schemeClr>
                </a:solidFill>
                <a:latin typeface="Book Antiqua" pitchFamily="18" charset="0"/>
              </a:rPr>
              <a:t>medical examination </a:t>
            </a:r>
            <a:r>
              <a:rPr lang="en-US" i="1" dirty="0" smtClean="0">
                <a:solidFill>
                  <a:schemeClr val="tx1">
                    <a:lumMod val="95000"/>
                    <a:lumOff val="5000"/>
                  </a:schemeClr>
                </a:solidFill>
                <a:latin typeface="Book Antiqua" pitchFamily="18" charset="0"/>
              </a:rPr>
              <a:t>of every worker at intervals</a:t>
            </a:r>
            <a:endParaRPr lang="en-IN" i="1" dirty="0" smtClean="0">
              <a:solidFill>
                <a:schemeClr val="tx1">
                  <a:lumMod val="95000"/>
                  <a:lumOff val="5000"/>
                </a:schemeClr>
              </a:solidFill>
              <a:latin typeface="Book Antiqua" pitchFamily="18" charset="0"/>
            </a:endParaRPr>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latin typeface="Monotype Corsiva" pitchFamily="66" charset="0"/>
              </a:rPr>
              <a:t>Restriction on Employment of Women &amp; Children:</a:t>
            </a:r>
            <a:endParaRPr lang="en-US" dirty="0"/>
          </a:p>
        </p:txBody>
      </p:sp>
      <p:sp>
        <p:nvSpPr>
          <p:cNvPr id="3" name="Content Placeholder 2"/>
          <p:cNvSpPr>
            <a:spLocks noGrp="1"/>
          </p:cNvSpPr>
          <p:nvPr>
            <p:ph idx="1"/>
          </p:nvPr>
        </p:nvSpPr>
        <p:spPr/>
        <p:txBody>
          <a:bodyPr>
            <a:normAutofit fontScale="55000" lnSpcReduction="20000"/>
          </a:bodyPr>
          <a:lstStyle/>
          <a:p>
            <a:pPr marL="457200" indent="-457200">
              <a:lnSpc>
                <a:spcPct val="150000"/>
              </a:lnSpc>
              <a:buFont typeface="Wingdings" panose="05000000000000000000" pitchFamily="2" charset="2"/>
              <a:buChar char="ü"/>
            </a:pPr>
            <a:r>
              <a:rPr lang="en-US" i="1" dirty="0" smtClean="0">
                <a:latin typeface="Book Antiqua" pitchFamily="18" charset="0"/>
              </a:rPr>
              <a:t>Work </a:t>
            </a:r>
            <a:r>
              <a:rPr lang="en-US" b="1" i="1" dirty="0" smtClean="0">
                <a:latin typeface="Book Antiqua" pitchFamily="18" charset="0"/>
              </a:rPr>
              <a:t>between</a:t>
            </a:r>
            <a:r>
              <a:rPr lang="en-US" i="1" dirty="0" smtClean="0">
                <a:latin typeface="Book Antiqua" pitchFamily="18" charset="0"/>
              </a:rPr>
              <a:t> 6 a.m. To 7 p.m. </a:t>
            </a:r>
            <a:r>
              <a:rPr lang="en-US" b="1" i="1" dirty="0" smtClean="0">
                <a:latin typeface="Book Antiqua" pitchFamily="18" charset="0"/>
              </a:rPr>
              <a:t>only.</a:t>
            </a:r>
          </a:p>
          <a:p>
            <a:pPr marL="457200" indent="-457200">
              <a:lnSpc>
                <a:spcPct val="150000"/>
              </a:lnSpc>
              <a:buFont typeface="Wingdings" panose="05000000000000000000" pitchFamily="2" charset="2"/>
              <a:buChar char="ü"/>
            </a:pPr>
            <a:r>
              <a:rPr lang="en-US" i="1" dirty="0" smtClean="0">
                <a:latin typeface="Book Antiqua" pitchFamily="18" charset="0"/>
              </a:rPr>
              <a:t>Strictly </a:t>
            </a:r>
            <a:r>
              <a:rPr lang="en-US" b="1" i="1" dirty="0" smtClean="0">
                <a:latin typeface="Book Antiqua" pitchFamily="18" charset="0"/>
              </a:rPr>
              <a:t>restriction</a:t>
            </a:r>
            <a:r>
              <a:rPr lang="en-US" i="1" dirty="0" smtClean="0">
                <a:latin typeface="Book Antiqua" pitchFamily="18" charset="0"/>
              </a:rPr>
              <a:t> for </a:t>
            </a:r>
            <a:r>
              <a:rPr lang="en-US" b="1" i="1" dirty="0" smtClean="0">
                <a:latin typeface="Book Antiqua" pitchFamily="18" charset="0"/>
              </a:rPr>
              <a:t>women for employment</a:t>
            </a:r>
            <a:r>
              <a:rPr lang="en-US" i="1" dirty="0" smtClean="0">
                <a:latin typeface="Book Antiqua" pitchFamily="18" charset="0"/>
              </a:rPr>
              <a:t> between 10 p.m. to 5 a.m.</a:t>
            </a:r>
          </a:p>
          <a:p>
            <a:pPr marL="457200" indent="-457200">
              <a:lnSpc>
                <a:spcPct val="150000"/>
              </a:lnSpc>
              <a:buFont typeface="Wingdings" panose="05000000000000000000" pitchFamily="2" charset="2"/>
              <a:buChar char="ü"/>
            </a:pPr>
            <a:r>
              <a:rPr lang="en-US" b="1" i="1" dirty="0" smtClean="0">
                <a:latin typeface="Book Antiqua" pitchFamily="18" charset="0"/>
              </a:rPr>
              <a:t>Employment of women </a:t>
            </a:r>
            <a:r>
              <a:rPr lang="en-US" i="1" dirty="0" smtClean="0">
                <a:latin typeface="Book Antiqua" pitchFamily="18" charset="0"/>
              </a:rPr>
              <a:t>in night shift is permitted only in the case of fish-curing and fish-canning.</a:t>
            </a:r>
          </a:p>
          <a:p>
            <a:pPr marL="457200" indent="-457200">
              <a:lnSpc>
                <a:spcPct val="150000"/>
              </a:lnSpc>
              <a:buNone/>
            </a:pPr>
            <a:r>
              <a:rPr lang="en-US" dirty="0" smtClean="0"/>
              <a:t>	Rules governing employment of women beyond sundown have their origin in the Factories Act of 1948 whose blanket ban said, "No woman shall be required or allowed to work in any factory except between the hours of 6 a.m. and 7 p.m." However, state governments could make rules </a:t>
            </a:r>
            <a:r>
              <a:rPr lang="en-US" dirty="0" smtClean="0">
                <a:solidFill>
                  <a:srgbClr val="FF0000"/>
                </a:solidFill>
              </a:rPr>
              <a:t>providing for exemption to women in fish curing and fish canning industries where workers were needed at night to prevent damage to raw material. </a:t>
            </a:r>
            <a:r>
              <a:rPr lang="en-US" dirty="0" smtClean="0"/>
              <a:t>This exemption had inbuilt safeguards: it would be reviewed every three years and hours for women extended only up to 9 p.m.</a:t>
            </a:r>
            <a:endParaRPr lang="en-US" i="1" dirty="0" smtClean="0">
              <a:latin typeface="Book Antiqua" pitchFamily="18" charset="0"/>
            </a:endParaRPr>
          </a:p>
          <a:p>
            <a:pPr>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normAutofit/>
          </a:bodyPr>
          <a:lstStyle/>
          <a:p>
            <a:r>
              <a:rPr lang="en-US" dirty="0" smtClean="0"/>
              <a:t>INDUSTRIAL DISPUTES ACT 1947</a:t>
            </a:r>
            <a:br>
              <a:rPr lang="en-US" dirty="0" smtClean="0"/>
            </a:br>
            <a:endParaRPr lang="en-US" dirty="0"/>
          </a:p>
        </p:txBody>
      </p:sp>
    </p:spTree>
    <p:extLst>
      <p:ext uri="{BB962C8B-B14F-4D97-AF65-F5344CB8AC3E}">
        <p14:creationId xmlns:p14="http://schemas.microsoft.com/office/powerpoint/2010/main" xmlns="" val="18370614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buBlip>
                <a:blip r:embed="rId2"/>
              </a:buBlip>
            </a:pPr>
            <a:r>
              <a:rPr lang="en-US" dirty="0" smtClean="0"/>
              <a:t>Services include – connection to amusement, entertainment, insurance, banking, transport, finance, supply of electrical or other types of energy, boarding and lodging, purveying (supplying) of news or other information. </a:t>
            </a:r>
          </a:p>
          <a:p>
            <a:pPr>
              <a:buBlip>
                <a:blip r:embed="rId2"/>
              </a:buBlip>
            </a:pPr>
            <a:endParaRPr lang="en-US" dirty="0" smtClean="0"/>
          </a:p>
          <a:p>
            <a:pPr>
              <a:buBlip>
                <a:blip r:embed="rId2"/>
              </a:buBlip>
            </a:pPr>
            <a:r>
              <a:rPr lang="en-US" dirty="0" smtClean="0"/>
              <a:t>The </a:t>
            </a:r>
            <a:r>
              <a:rPr lang="en-US" dirty="0" err="1" smtClean="0"/>
              <a:t>redressal</a:t>
            </a:r>
            <a:r>
              <a:rPr lang="en-US" dirty="0" smtClean="0"/>
              <a:t> agencies are required to dispose of each complaint within 90 days. </a:t>
            </a:r>
          </a:p>
          <a:p>
            <a:pPr>
              <a:buBlip>
                <a:blip r:embed="rId2"/>
              </a:buBlip>
            </a:pPr>
            <a:endParaRPr lang="en-US" dirty="0" smtClean="0"/>
          </a:p>
          <a:p>
            <a:pPr>
              <a:buBlip>
                <a:blip r:embed="rId2"/>
              </a:buBlip>
            </a:pPr>
            <a:r>
              <a:rPr lang="en-US" dirty="0" smtClean="0"/>
              <a:t>Further, a complainant who is </a:t>
            </a:r>
            <a:r>
              <a:rPr lang="en-US" dirty="0" smtClean="0">
                <a:solidFill>
                  <a:srgbClr val="00B050"/>
                </a:solidFill>
              </a:rPr>
              <a:t>below the poverty line</a:t>
            </a:r>
            <a:r>
              <a:rPr lang="en-US" dirty="0" smtClean="0"/>
              <a:t> (Rs. 32: villages &amp; Rs. 47: cities a day) </a:t>
            </a:r>
            <a:r>
              <a:rPr lang="en-US" dirty="0" smtClean="0">
                <a:solidFill>
                  <a:srgbClr val="00B050"/>
                </a:solidFill>
              </a:rPr>
              <a:t>need not pay the court fee</a:t>
            </a:r>
            <a:r>
              <a:rPr lang="en-US" dirty="0" smtClean="0"/>
              <a:t>.</a:t>
            </a:r>
          </a:p>
          <a:p>
            <a:pPr>
              <a:buBlip>
                <a:blip r:embed="rId2"/>
              </a:buBlip>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2286000" y="1600200"/>
            <a:ext cx="5715000" cy="5105400"/>
          </a:xfrm>
        </p:spPr>
        <p:txBody>
          <a:bodyPr>
            <a:normAutofit fontScale="85000" lnSpcReduction="10000"/>
          </a:bodyPr>
          <a:lstStyle/>
          <a:p>
            <a:pPr>
              <a:buFont typeface="Wingdings" panose="05000000000000000000" pitchFamily="2" charset="2"/>
              <a:buChar char="ü"/>
            </a:pPr>
            <a:r>
              <a:rPr lang="en-US" dirty="0" smtClean="0"/>
              <a:t>Promotion of measures of securing, preserving Industrial harmony</a:t>
            </a:r>
          </a:p>
          <a:p>
            <a:pPr marL="0" indent="0">
              <a:buNone/>
            </a:pPr>
            <a:endParaRPr lang="en-US" dirty="0" smtClean="0"/>
          </a:p>
          <a:p>
            <a:pPr>
              <a:buFont typeface="Wingdings" panose="05000000000000000000" pitchFamily="2" charset="2"/>
              <a:buChar char="ü"/>
            </a:pPr>
            <a:r>
              <a:rPr lang="en-US" dirty="0" smtClean="0"/>
              <a:t>Settlement of disputes between</a:t>
            </a:r>
          </a:p>
          <a:p>
            <a:pPr marL="0" indent="0">
              <a:buNone/>
            </a:pPr>
            <a:r>
              <a:rPr lang="en-US" dirty="0" smtClean="0"/>
              <a:t>	1- Employer – Workman</a:t>
            </a:r>
          </a:p>
          <a:p>
            <a:pPr marL="0" indent="0">
              <a:buNone/>
            </a:pPr>
            <a:r>
              <a:rPr lang="en-US" dirty="0" smtClean="0"/>
              <a:t>	2- Employer - Employer</a:t>
            </a:r>
          </a:p>
          <a:p>
            <a:pPr marL="0" indent="0">
              <a:buNone/>
            </a:pPr>
            <a:r>
              <a:rPr lang="en-US" dirty="0" smtClean="0"/>
              <a:t>	3- Workman - Workman</a:t>
            </a:r>
          </a:p>
          <a:p>
            <a:pPr>
              <a:buFont typeface="Wingdings" panose="05000000000000000000" pitchFamily="2" charset="2"/>
              <a:buChar char="ü"/>
            </a:pPr>
            <a:endParaRPr lang="en-US" dirty="0" smtClean="0"/>
          </a:p>
          <a:p>
            <a:pPr>
              <a:buFont typeface="Wingdings" panose="05000000000000000000" pitchFamily="2" charset="2"/>
              <a:buChar char="ü"/>
            </a:pPr>
            <a:r>
              <a:rPr lang="en-US" dirty="0" smtClean="0"/>
              <a:t>Prevention of illegal- Strike; Lockout</a:t>
            </a:r>
          </a:p>
          <a:p>
            <a:pPr>
              <a:buFont typeface="Wingdings" panose="05000000000000000000" pitchFamily="2" charset="2"/>
              <a:buChar char="ü"/>
            </a:pPr>
            <a:r>
              <a:rPr lang="en-US" dirty="0" smtClean="0"/>
              <a:t>Promotion of collective bargaining</a:t>
            </a:r>
          </a:p>
          <a:p>
            <a:pPr>
              <a:buFont typeface="Wingdings" panose="05000000000000000000" pitchFamily="2" charset="2"/>
              <a:buChar char="ü"/>
            </a:pPr>
            <a:endParaRPr lang="en-US" dirty="0"/>
          </a:p>
        </p:txBody>
      </p:sp>
      <p:sp>
        <p:nvSpPr>
          <p:cNvPr id="4" name="TextBox 3"/>
          <p:cNvSpPr txBox="1"/>
          <p:nvPr/>
        </p:nvSpPr>
        <p:spPr>
          <a:xfrm>
            <a:off x="116053" y="2489983"/>
            <a:ext cx="2663743" cy="1384995"/>
          </a:xfrm>
          <a:prstGeom prst="rect">
            <a:avLst/>
          </a:prstGeom>
          <a:noFill/>
        </p:spPr>
        <p:txBody>
          <a:bodyPr wrap="none" rtlCol="0">
            <a:spAutoFit/>
          </a:bodyPr>
          <a:lstStyle/>
          <a:p>
            <a:r>
              <a:rPr lang="en-US" sz="2800" dirty="0" smtClean="0">
                <a:solidFill>
                  <a:srgbClr val="FF0000"/>
                </a:solidFill>
              </a:rPr>
              <a:t>The law applies </a:t>
            </a:r>
          </a:p>
          <a:p>
            <a:r>
              <a:rPr lang="en-US" sz="2800" dirty="0" smtClean="0">
                <a:solidFill>
                  <a:srgbClr val="FF0000"/>
                </a:solidFill>
              </a:rPr>
              <a:t>only to</a:t>
            </a:r>
          </a:p>
          <a:p>
            <a:r>
              <a:rPr lang="en-US" sz="2800" dirty="0" smtClean="0">
                <a:solidFill>
                  <a:srgbClr val="FF0000"/>
                </a:solidFill>
              </a:rPr>
              <a:t> organized sector</a:t>
            </a:r>
            <a:endParaRPr lang="en-US" sz="2800" dirty="0">
              <a:solidFill>
                <a:srgbClr val="FF0000"/>
              </a:solidFill>
            </a:endParaRPr>
          </a:p>
        </p:txBody>
      </p:sp>
    </p:spTree>
    <p:extLst>
      <p:ext uri="{BB962C8B-B14F-4D97-AF65-F5344CB8AC3E}">
        <p14:creationId xmlns:p14="http://schemas.microsoft.com/office/powerpoint/2010/main" xmlns="" val="13041984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a:t>
            </a:r>
            <a:endParaRPr lang="en-US" dirty="0"/>
          </a:p>
        </p:txBody>
      </p:sp>
      <p:sp>
        <p:nvSpPr>
          <p:cNvPr id="3" name="Content Placeholder 2"/>
          <p:cNvSpPr>
            <a:spLocks noGrp="1"/>
          </p:cNvSpPr>
          <p:nvPr>
            <p:ph idx="1"/>
          </p:nvPr>
        </p:nvSpPr>
        <p:spPr>
          <a:xfrm>
            <a:off x="457200" y="1295400"/>
            <a:ext cx="6000750" cy="2895600"/>
          </a:xfrm>
        </p:spPr>
        <p:txBody>
          <a:bodyPr/>
          <a:lstStyle/>
          <a:p>
            <a:pPr algn="just">
              <a:buFont typeface="Wingdings" panose="05000000000000000000" pitchFamily="2" charset="2"/>
              <a:buChar char="ü"/>
            </a:pPr>
            <a:r>
              <a:rPr lang="en-US" dirty="0" smtClean="0"/>
              <a:t> </a:t>
            </a:r>
            <a:r>
              <a:rPr lang="en-US" dirty="0"/>
              <a:t>Business, Trade, Undertaking, handicraft avocation</a:t>
            </a:r>
          </a:p>
          <a:p>
            <a:pPr algn="just">
              <a:buFont typeface="Wingdings" panose="05000000000000000000" pitchFamily="2" charset="2"/>
              <a:buChar char="ü"/>
            </a:pPr>
            <a:r>
              <a:rPr lang="en-US" dirty="0" smtClean="0"/>
              <a:t> Calling </a:t>
            </a:r>
            <a:r>
              <a:rPr lang="en-US" dirty="0"/>
              <a:t>of employers </a:t>
            </a:r>
          </a:p>
          <a:p>
            <a:pPr>
              <a:buNone/>
            </a:pPr>
            <a:endParaRPr lang="en-US" dirty="0"/>
          </a:p>
        </p:txBody>
      </p:sp>
      <p:sp>
        <p:nvSpPr>
          <p:cNvPr id="4" name="TextBox 3"/>
          <p:cNvSpPr txBox="1"/>
          <p:nvPr/>
        </p:nvSpPr>
        <p:spPr>
          <a:xfrm>
            <a:off x="533400" y="4057471"/>
            <a:ext cx="7086600" cy="1200329"/>
          </a:xfrm>
          <a:prstGeom prst="rect">
            <a:avLst/>
          </a:prstGeom>
          <a:noFill/>
        </p:spPr>
        <p:txBody>
          <a:bodyPr wrap="square" rtlCol="0">
            <a:spAutoFit/>
          </a:bodyPr>
          <a:lstStyle/>
          <a:p>
            <a:r>
              <a:rPr lang="en-US" b="1" dirty="0" smtClean="0"/>
              <a:t>Industry is the production of material or service products that contribute to an economy. A factory is a building where the actual manufacturing of the product takes place.</a:t>
            </a:r>
          </a:p>
          <a:p>
            <a:endParaRPr lang="en-US" dirty="0"/>
          </a:p>
        </p:txBody>
      </p:sp>
    </p:spTree>
    <p:extLst>
      <p:ext uri="{BB962C8B-B14F-4D97-AF65-F5344CB8AC3E}">
        <p14:creationId xmlns:p14="http://schemas.microsoft.com/office/powerpoint/2010/main" xmlns="" val="9381408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215" y="838200"/>
            <a:ext cx="5657850" cy="762000"/>
          </a:xfrm>
        </p:spPr>
        <p:txBody>
          <a:bodyPr>
            <a:normAutofit fontScale="90000"/>
          </a:bodyPr>
          <a:lstStyle/>
          <a:p>
            <a:r>
              <a:rPr lang="en-US" dirty="0" smtClean="0"/>
              <a:t>INDUSTRIAL DISPUTE</a:t>
            </a:r>
            <a:br>
              <a:rPr lang="en-US" dirty="0" smtClean="0"/>
            </a:br>
            <a:endParaRPr lang="en-US" dirty="0"/>
          </a:p>
        </p:txBody>
      </p:sp>
      <p:sp>
        <p:nvSpPr>
          <p:cNvPr id="3" name="Content Placeholder 2"/>
          <p:cNvSpPr>
            <a:spLocks noGrp="1"/>
          </p:cNvSpPr>
          <p:nvPr>
            <p:ph idx="1"/>
          </p:nvPr>
        </p:nvSpPr>
        <p:spPr>
          <a:xfrm>
            <a:off x="1965367" y="1682346"/>
            <a:ext cx="5715000" cy="4114800"/>
          </a:xfrm>
        </p:spPr>
        <p:txBody>
          <a:bodyPr>
            <a:normAutofit fontScale="70000" lnSpcReduction="20000"/>
          </a:bodyPr>
          <a:lstStyle/>
          <a:p>
            <a:pPr>
              <a:buFont typeface="Wingdings" panose="05000000000000000000" pitchFamily="2" charset="2"/>
              <a:buChar char="ü"/>
            </a:pPr>
            <a:r>
              <a:rPr lang="en-US" dirty="0" smtClean="0"/>
              <a:t> Any dispute or difference between</a:t>
            </a:r>
          </a:p>
          <a:p>
            <a:pPr marL="0" indent="0">
              <a:buNone/>
            </a:pPr>
            <a:r>
              <a:rPr lang="en-US" dirty="0" smtClean="0"/>
              <a:t>	a) Employers and Employers</a:t>
            </a:r>
          </a:p>
          <a:p>
            <a:pPr marL="0" indent="0">
              <a:buNone/>
            </a:pPr>
            <a:r>
              <a:rPr lang="en-US" dirty="0" smtClean="0"/>
              <a:t>	b) Employers and Workmen</a:t>
            </a:r>
          </a:p>
          <a:p>
            <a:pPr marL="0" indent="0">
              <a:buNone/>
            </a:pPr>
            <a:r>
              <a:rPr lang="en-US" dirty="0"/>
              <a:t>	</a:t>
            </a:r>
            <a:r>
              <a:rPr lang="en-US" dirty="0" smtClean="0"/>
              <a:t>c) Workmen and Workmen</a:t>
            </a:r>
          </a:p>
          <a:p>
            <a:pPr marL="0" indent="0">
              <a:buNone/>
            </a:pPr>
            <a:endParaRPr lang="en-US" dirty="0" smtClean="0"/>
          </a:p>
          <a:p>
            <a:pPr>
              <a:buFont typeface="Wingdings" panose="05000000000000000000" pitchFamily="2" charset="2"/>
              <a:buChar char="ü"/>
            </a:pPr>
            <a:r>
              <a:rPr lang="en-US" dirty="0" smtClean="0"/>
              <a:t>Disputes may be connected with Employment/Non employment</a:t>
            </a:r>
          </a:p>
          <a:p>
            <a:pPr marL="0" indent="0">
              <a:buNone/>
            </a:pPr>
            <a:r>
              <a:rPr lang="en-US" dirty="0" smtClean="0"/>
              <a:t>	a) Terms of employment</a:t>
            </a:r>
          </a:p>
          <a:p>
            <a:pPr marL="0" indent="0">
              <a:buNone/>
            </a:pPr>
            <a:r>
              <a:rPr lang="en-US" dirty="0" smtClean="0"/>
              <a:t>	b) Conditions of labour</a:t>
            </a:r>
          </a:p>
          <a:p>
            <a:pPr marL="0" indent="0">
              <a:buNone/>
            </a:pPr>
            <a:endParaRPr lang="en-US" dirty="0" smtClean="0"/>
          </a:p>
          <a:p>
            <a:pPr marL="0" indent="0">
              <a:buNone/>
            </a:pPr>
            <a:r>
              <a:rPr lang="en-US" dirty="0" smtClean="0"/>
              <a:t>Note: demand has to be made by workmen</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xmlns="" val="19625241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WORKMAN</a:t>
            </a:r>
            <a:br>
              <a:rPr lang="en-US" dirty="0" smtClean="0"/>
            </a:br>
            <a:endParaRPr lang="en-US" dirty="0"/>
          </a:p>
        </p:txBody>
      </p:sp>
      <p:sp>
        <p:nvSpPr>
          <p:cNvPr id="4" name="Text Placeholder 3"/>
          <p:cNvSpPr>
            <a:spLocks noGrp="1"/>
          </p:cNvSpPr>
          <p:nvPr>
            <p:ph type="body" idx="1"/>
          </p:nvPr>
        </p:nvSpPr>
        <p:spPr>
          <a:xfrm>
            <a:off x="609600" y="1066800"/>
            <a:ext cx="5867400" cy="1219200"/>
          </a:xfrm>
        </p:spPr>
        <p:txBody>
          <a:bodyPr>
            <a:normAutofit fontScale="77500" lnSpcReduction="20000"/>
          </a:bodyPr>
          <a:lstStyle/>
          <a:p>
            <a:r>
              <a:rPr lang="en-US" dirty="0" smtClean="0"/>
              <a:t>                               </a:t>
            </a:r>
            <a:r>
              <a:rPr lang="en-US" b="0" dirty="0" smtClean="0"/>
              <a:t>Any person employed for any Industry.   </a:t>
            </a:r>
          </a:p>
          <a:p>
            <a:endParaRPr lang="en-US" b="0" dirty="0" smtClean="0"/>
          </a:p>
          <a:p>
            <a:endParaRPr lang="en-US" b="0" dirty="0" smtClean="0"/>
          </a:p>
          <a:p>
            <a:r>
              <a:rPr lang="en-US" b="0" dirty="0" smtClean="0"/>
              <a:t>It includes</a:t>
            </a:r>
            <a:endParaRPr lang="en-US" b="0" dirty="0"/>
          </a:p>
        </p:txBody>
      </p:sp>
      <p:sp>
        <p:nvSpPr>
          <p:cNvPr id="3" name="Content Placeholder 2"/>
          <p:cNvSpPr>
            <a:spLocks noGrp="1"/>
          </p:cNvSpPr>
          <p:nvPr>
            <p:ph sz="half" idx="2"/>
          </p:nvPr>
        </p:nvSpPr>
        <p:spPr>
          <a:xfrm>
            <a:off x="4953000" y="1600200"/>
            <a:ext cx="2914650" cy="3352800"/>
          </a:xfrm>
        </p:spPr>
        <p:txBody>
          <a:bodyPr>
            <a:normAutofit lnSpcReduction="10000"/>
          </a:bodyPr>
          <a:lstStyle/>
          <a:p>
            <a:r>
              <a:rPr lang="en-US" dirty="0" smtClean="0"/>
              <a:t>Manual</a:t>
            </a:r>
          </a:p>
          <a:p>
            <a:r>
              <a:rPr lang="en-US" dirty="0" smtClean="0"/>
              <a:t>Unskilled </a:t>
            </a:r>
          </a:p>
          <a:p>
            <a:r>
              <a:rPr lang="en-US" dirty="0" smtClean="0"/>
              <a:t>Technical </a:t>
            </a:r>
          </a:p>
          <a:p>
            <a:r>
              <a:rPr lang="en-US" dirty="0" smtClean="0"/>
              <a:t>Operational </a:t>
            </a:r>
          </a:p>
          <a:p>
            <a:r>
              <a:rPr lang="en-US" dirty="0" smtClean="0"/>
              <a:t>Clerical</a:t>
            </a:r>
          </a:p>
          <a:p>
            <a:r>
              <a:rPr lang="en-US" dirty="0" smtClean="0"/>
              <a:t>Skilled</a:t>
            </a:r>
          </a:p>
          <a:p>
            <a:endParaRPr lang="en-US" dirty="0" smtClean="0"/>
          </a:p>
          <a:p>
            <a:pPr>
              <a:buNone/>
            </a:pPr>
            <a:r>
              <a:rPr lang="en-US" dirty="0" smtClean="0"/>
              <a:t>    </a:t>
            </a:r>
            <a:endParaRPr lang="en-US" dirty="0"/>
          </a:p>
        </p:txBody>
      </p:sp>
      <p:sp>
        <p:nvSpPr>
          <p:cNvPr id="6" name="Content Placeholder 5"/>
          <p:cNvSpPr>
            <a:spLocks noGrp="1"/>
          </p:cNvSpPr>
          <p:nvPr>
            <p:ph sz="quarter" idx="4"/>
          </p:nvPr>
        </p:nvSpPr>
        <p:spPr>
          <a:xfrm>
            <a:off x="5543550" y="2329250"/>
            <a:ext cx="2114550" cy="3951288"/>
          </a:xfrm>
        </p:spPr>
        <p:txBody>
          <a:bodyPr/>
          <a:lstStyle/>
          <a:p>
            <a:r>
              <a:rPr lang="en-US" dirty="0" smtClean="0"/>
              <a:t>  </a:t>
            </a:r>
          </a:p>
          <a:p>
            <a:pPr>
              <a:buNone/>
            </a:pPr>
            <a:endParaRPr lang="en-US" dirty="0"/>
          </a:p>
        </p:txBody>
      </p:sp>
      <p:sp>
        <p:nvSpPr>
          <p:cNvPr id="8" name="TextBox 7"/>
          <p:cNvSpPr txBox="1"/>
          <p:nvPr/>
        </p:nvSpPr>
        <p:spPr>
          <a:xfrm>
            <a:off x="123393" y="4648200"/>
            <a:ext cx="3326698" cy="1477328"/>
          </a:xfrm>
          <a:prstGeom prst="rect">
            <a:avLst/>
          </a:prstGeom>
          <a:noFill/>
        </p:spPr>
        <p:txBody>
          <a:bodyPr wrap="square" rtlCol="0">
            <a:spAutoFit/>
          </a:bodyPr>
          <a:lstStyle/>
          <a:p>
            <a:r>
              <a:rPr lang="en-US" dirty="0" smtClean="0"/>
              <a:t>Note: It </a:t>
            </a:r>
            <a:r>
              <a:rPr lang="en-US" dirty="0"/>
              <a:t>excludes those employed in the Army, Navy, Air Force and in the police service, in managerial or administrative </a:t>
            </a:r>
            <a:r>
              <a:rPr lang="en-US" dirty="0" smtClean="0"/>
              <a:t>capacity.</a:t>
            </a:r>
            <a:endParaRPr lang="en-US" dirty="0"/>
          </a:p>
        </p:txBody>
      </p:sp>
      <p:sp>
        <p:nvSpPr>
          <p:cNvPr id="7" name="TextBox 6"/>
          <p:cNvSpPr txBox="1"/>
          <p:nvPr/>
        </p:nvSpPr>
        <p:spPr>
          <a:xfrm>
            <a:off x="3154713" y="5148746"/>
            <a:ext cx="5831513" cy="1754326"/>
          </a:xfrm>
          <a:prstGeom prst="rect">
            <a:avLst/>
          </a:prstGeom>
          <a:noFill/>
        </p:spPr>
        <p:txBody>
          <a:bodyPr wrap="square" rtlCol="0">
            <a:spAutoFit/>
          </a:bodyPr>
          <a:lstStyle/>
          <a:p>
            <a:r>
              <a:rPr lang="en-US" dirty="0" smtClean="0"/>
              <a:t>Lay off-the failure, refusal or inability of an employer on account of shortage of coal &amp; power or raw material or the accumulation of stocks or the breakdown of machinery or for any other reason to give employment to a workmen whose name is borne on the muster roll of his industrial establishment &amp; who has not been retrenched</a:t>
            </a:r>
            <a:endParaRPr lang="en-US" dirty="0"/>
          </a:p>
        </p:txBody>
      </p:sp>
    </p:spTree>
    <p:extLst>
      <p:ext uri="{BB962C8B-B14F-4D97-AF65-F5344CB8AC3E}">
        <p14:creationId xmlns:p14="http://schemas.microsoft.com/office/powerpoint/2010/main" xmlns="" val="19240819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STRIKE &amp; LOCKOUT</a:t>
            </a:r>
            <a:endParaRPr lang="en-US" dirty="0"/>
          </a:p>
        </p:txBody>
      </p:sp>
      <p:sp>
        <p:nvSpPr>
          <p:cNvPr id="8" name="Text Placeholder 7"/>
          <p:cNvSpPr>
            <a:spLocks noGrp="1"/>
          </p:cNvSpPr>
          <p:nvPr>
            <p:ph type="body" idx="1"/>
          </p:nvPr>
        </p:nvSpPr>
        <p:spPr>
          <a:xfrm>
            <a:off x="2057400" y="1535113"/>
            <a:ext cx="2458641" cy="639762"/>
          </a:xfrm>
        </p:spPr>
        <p:txBody>
          <a:bodyPr/>
          <a:lstStyle/>
          <a:p>
            <a:r>
              <a:rPr lang="en-US" dirty="0" smtClean="0"/>
              <a:t>STRIKE</a:t>
            </a:r>
            <a:endParaRPr lang="en-US" dirty="0"/>
          </a:p>
        </p:txBody>
      </p:sp>
      <p:sp>
        <p:nvSpPr>
          <p:cNvPr id="9" name="Content Placeholder 8"/>
          <p:cNvSpPr>
            <a:spLocks noGrp="1"/>
          </p:cNvSpPr>
          <p:nvPr>
            <p:ph sz="half" idx="2"/>
          </p:nvPr>
        </p:nvSpPr>
        <p:spPr>
          <a:xfrm>
            <a:off x="2114550" y="2174875"/>
            <a:ext cx="2514600" cy="3951288"/>
          </a:xfrm>
        </p:spPr>
        <p:txBody>
          <a:bodyPr/>
          <a:lstStyle/>
          <a:p>
            <a:r>
              <a:rPr lang="en-US" dirty="0" smtClean="0"/>
              <a:t>Cessation of work by a body of  persons [workman]</a:t>
            </a:r>
          </a:p>
          <a:p>
            <a:r>
              <a:rPr lang="en-US" dirty="0" smtClean="0"/>
              <a:t>Concerted refusal to work</a:t>
            </a:r>
          </a:p>
          <a:p>
            <a:r>
              <a:rPr lang="en-US" dirty="0" smtClean="0"/>
              <a:t>Duration &amp; Time of Strike -immaterial</a:t>
            </a:r>
          </a:p>
          <a:p>
            <a:endParaRPr lang="en-US" dirty="0"/>
          </a:p>
        </p:txBody>
      </p:sp>
      <p:sp>
        <p:nvSpPr>
          <p:cNvPr id="10" name="Text Placeholder 9"/>
          <p:cNvSpPr>
            <a:spLocks noGrp="1"/>
          </p:cNvSpPr>
          <p:nvPr>
            <p:ph type="body" sz="quarter" idx="3"/>
          </p:nvPr>
        </p:nvSpPr>
        <p:spPr>
          <a:xfrm>
            <a:off x="4629150" y="1348661"/>
            <a:ext cx="3887391" cy="823912"/>
          </a:xfrm>
        </p:spPr>
        <p:txBody>
          <a:bodyPr/>
          <a:lstStyle/>
          <a:p>
            <a:r>
              <a:rPr lang="en-US" dirty="0" smtClean="0"/>
              <a:t>LOCK OUT</a:t>
            </a:r>
            <a:endParaRPr lang="en-US" dirty="0"/>
          </a:p>
        </p:txBody>
      </p:sp>
      <p:sp>
        <p:nvSpPr>
          <p:cNvPr id="11" name="Content Placeholder 10"/>
          <p:cNvSpPr>
            <a:spLocks noGrp="1"/>
          </p:cNvSpPr>
          <p:nvPr>
            <p:ph sz="quarter" idx="4"/>
          </p:nvPr>
        </p:nvSpPr>
        <p:spPr>
          <a:xfrm>
            <a:off x="4629150" y="2172570"/>
            <a:ext cx="3887391" cy="3684588"/>
          </a:xfrm>
        </p:spPr>
        <p:txBody>
          <a:bodyPr/>
          <a:lstStyle/>
          <a:p>
            <a:r>
              <a:rPr lang="en-US" dirty="0" smtClean="0"/>
              <a:t>Temporary closing of place of employment</a:t>
            </a:r>
          </a:p>
          <a:p>
            <a:r>
              <a:rPr lang="en-US" dirty="0" smtClean="0"/>
              <a:t>Refusal by employer to continue to employ</a:t>
            </a:r>
          </a:p>
          <a:p>
            <a:pPr>
              <a:buNone/>
            </a:pPr>
            <a:endParaRPr lang="en-US" dirty="0"/>
          </a:p>
        </p:txBody>
      </p:sp>
    </p:spTree>
    <p:extLst>
      <p:ext uri="{BB962C8B-B14F-4D97-AF65-F5344CB8AC3E}">
        <p14:creationId xmlns:p14="http://schemas.microsoft.com/office/powerpoint/2010/main" xmlns="" val="31063071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2838" y="1819845"/>
            <a:ext cx="7588331" cy="3539430"/>
          </a:xfrm>
          <a:prstGeom prst="rect">
            <a:avLst/>
          </a:prstGeom>
        </p:spPr>
        <p:txBody>
          <a:bodyPr wrap="square">
            <a:spAutoFit/>
          </a:bodyPr>
          <a:lstStyle/>
          <a:p>
            <a:r>
              <a:rPr lang="en-US" sz="1600" b="1" dirty="0" smtClean="0"/>
              <a:t>RIGHTS DISPUTES</a:t>
            </a:r>
          </a:p>
          <a:p>
            <a:endParaRPr lang="en-US" sz="1600" dirty="0" smtClean="0"/>
          </a:p>
          <a:p>
            <a:endParaRPr lang="en-US" sz="1600" dirty="0" smtClean="0"/>
          </a:p>
          <a:p>
            <a:pPr marL="342900" indent="-342900">
              <a:buFont typeface="Wingdings" panose="05000000000000000000" pitchFamily="2" charset="2"/>
              <a:buChar char="ü"/>
            </a:pPr>
            <a:r>
              <a:rPr lang="en-US" sz="1600" dirty="0" smtClean="0"/>
              <a:t>Legality of an order passed by an employer</a:t>
            </a:r>
          </a:p>
          <a:p>
            <a:endParaRPr lang="en-US" sz="1600" dirty="0" smtClean="0"/>
          </a:p>
          <a:p>
            <a:pPr marL="342900" indent="-342900">
              <a:buFont typeface="Wingdings" panose="05000000000000000000" pitchFamily="2" charset="2"/>
              <a:buChar char="ü"/>
            </a:pPr>
            <a:r>
              <a:rPr lang="en-US" sz="1600" dirty="0" smtClean="0"/>
              <a:t>Conditions of employment.</a:t>
            </a:r>
          </a:p>
          <a:p>
            <a:endParaRPr lang="en-US" sz="1600" dirty="0" smtClean="0"/>
          </a:p>
          <a:p>
            <a:pPr marL="342900" indent="-342900">
              <a:buFont typeface="Wingdings" panose="05000000000000000000" pitchFamily="2" charset="2"/>
              <a:buChar char="ü"/>
            </a:pPr>
            <a:r>
              <a:rPr lang="en-US" sz="1600" dirty="0" smtClean="0"/>
              <a:t>Discharge or dismissal of workmen including, workmen wrongfully dismissed</a:t>
            </a:r>
          </a:p>
          <a:p>
            <a:endParaRPr lang="en-US" sz="1600" dirty="0" smtClean="0"/>
          </a:p>
          <a:p>
            <a:pPr marL="342900" indent="-342900">
              <a:buFont typeface="Wingdings" panose="05000000000000000000" pitchFamily="2" charset="2"/>
              <a:buChar char="ü"/>
            </a:pPr>
            <a:r>
              <a:rPr lang="en-US" sz="1600" dirty="0" smtClean="0"/>
              <a:t>Withdrawal of any concession</a:t>
            </a:r>
          </a:p>
          <a:p>
            <a:endParaRPr lang="en-US" sz="1600" dirty="0" smtClean="0"/>
          </a:p>
          <a:p>
            <a:pPr marL="342900" indent="-342900">
              <a:buFont typeface="Wingdings" panose="05000000000000000000" pitchFamily="2" charset="2"/>
              <a:buChar char="ü"/>
            </a:pPr>
            <a:r>
              <a:rPr lang="en-US" sz="1600" dirty="0" smtClean="0"/>
              <a:t>Illegality or otherwise of a strike or lock-out</a:t>
            </a:r>
          </a:p>
          <a:p>
            <a:endParaRPr lang="en-US" sz="1600" dirty="0" smtClean="0"/>
          </a:p>
          <a:p>
            <a:pPr marL="342900" indent="-342900">
              <a:buFont typeface="Wingdings" panose="05000000000000000000" pitchFamily="2" charset="2"/>
              <a:buChar char="ü"/>
            </a:pPr>
            <a:r>
              <a:rPr lang="en-US" sz="1600" dirty="0" smtClean="0"/>
              <a:t>All matters other than those specified in the Third Schedule.</a:t>
            </a:r>
            <a:endParaRPr lang="en-US" sz="1600" dirty="0"/>
          </a:p>
        </p:txBody>
      </p:sp>
      <p:sp>
        <p:nvSpPr>
          <p:cNvPr id="6" name="TextBox 5"/>
          <p:cNvSpPr txBox="1"/>
          <p:nvPr/>
        </p:nvSpPr>
        <p:spPr>
          <a:xfrm>
            <a:off x="409699" y="486888"/>
            <a:ext cx="4560125" cy="1077218"/>
          </a:xfrm>
          <a:prstGeom prst="rect">
            <a:avLst/>
          </a:prstGeom>
          <a:noFill/>
        </p:spPr>
        <p:txBody>
          <a:bodyPr wrap="square" rtlCol="0">
            <a:spAutoFit/>
          </a:bodyPr>
          <a:lstStyle/>
          <a:p>
            <a:r>
              <a:rPr lang="en-US" sz="3200" dirty="0" smtClean="0">
                <a:latin typeface="+mj-lt"/>
              </a:rPr>
              <a:t>DIFFERENT CATEGORIES OF DISPUTES</a:t>
            </a:r>
            <a:endParaRPr lang="en-US" sz="3200" dirty="0">
              <a:latin typeface="+mj-lt"/>
            </a:endParaRPr>
          </a:p>
        </p:txBody>
      </p:sp>
    </p:spTree>
    <p:extLst>
      <p:ext uri="{BB962C8B-B14F-4D97-AF65-F5344CB8AC3E}">
        <p14:creationId xmlns:p14="http://schemas.microsoft.com/office/powerpoint/2010/main" xmlns="" val="3497357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361" y="501826"/>
            <a:ext cx="7071756" cy="5940088"/>
          </a:xfrm>
          <a:prstGeom prst="rect">
            <a:avLst/>
          </a:prstGeom>
        </p:spPr>
        <p:txBody>
          <a:bodyPr wrap="square">
            <a:spAutoFit/>
          </a:bodyPr>
          <a:lstStyle/>
          <a:p>
            <a:r>
              <a:rPr lang="en-US" sz="2000" b="1" dirty="0" smtClean="0">
                <a:effectLst/>
                <a:ea typeface="Times New Roman" panose="02020603050405020304" pitchFamily="18" charset="0"/>
              </a:rPr>
              <a:t>THE THIRD SCHEDULE - INTEREST DISPUTES</a:t>
            </a:r>
          </a:p>
          <a:p>
            <a:endParaRPr lang="en-US" sz="2000" dirty="0" smtClean="0">
              <a:ea typeface="Times New Roman" panose="02020603050405020304" pitchFamily="18" charset="0"/>
            </a:endParaRPr>
          </a:p>
          <a:p>
            <a:endParaRPr lang="en-US" sz="2000" dirty="0" smtClean="0">
              <a:ea typeface="Times New Roman" panose="02020603050405020304" pitchFamily="18" charset="0"/>
            </a:endParaRPr>
          </a:p>
          <a:p>
            <a:endParaRPr lang="en-US" sz="2000" dirty="0">
              <a:ea typeface="Times New Roman" panose="02020603050405020304" pitchFamily="18" charset="0"/>
            </a:endParaRPr>
          </a:p>
          <a:p>
            <a:pPr marL="285750" indent="-285750">
              <a:buFont typeface="Wingdings" panose="05000000000000000000" pitchFamily="2" charset="2"/>
              <a:buChar char="ü"/>
            </a:pPr>
            <a:r>
              <a:rPr lang="en-US" sz="2000" dirty="0" smtClean="0">
                <a:effectLst/>
                <a:ea typeface="Times New Roman" panose="02020603050405020304" pitchFamily="18" charset="0"/>
              </a:rPr>
              <a:t>Wages, including the period and mode of payment</a:t>
            </a:r>
          </a:p>
          <a:p>
            <a:endParaRPr lang="en-US" sz="2000" dirty="0" smtClean="0">
              <a:effectLst/>
              <a:ea typeface="Times New Roman" panose="02020603050405020304" pitchFamily="18" charset="0"/>
            </a:endParaRPr>
          </a:p>
          <a:p>
            <a:pPr marL="285750" indent="-285750">
              <a:buFont typeface="Wingdings" panose="05000000000000000000" pitchFamily="2" charset="2"/>
              <a:buChar char="ü"/>
            </a:pPr>
            <a:r>
              <a:rPr lang="en-US" sz="2000" dirty="0" smtClean="0">
                <a:effectLst/>
                <a:ea typeface="Times New Roman" panose="02020603050405020304" pitchFamily="18" charset="0"/>
              </a:rPr>
              <a:t>Compensatory and other allowances</a:t>
            </a:r>
          </a:p>
          <a:p>
            <a:endParaRPr lang="en-US" sz="2000" dirty="0" smtClean="0">
              <a:effectLst/>
              <a:ea typeface="Times New Roman" panose="02020603050405020304" pitchFamily="18" charset="0"/>
            </a:endParaRPr>
          </a:p>
          <a:p>
            <a:pPr marL="285750" indent="-285750">
              <a:buFont typeface="Wingdings" panose="05000000000000000000" pitchFamily="2" charset="2"/>
              <a:buChar char="ü"/>
            </a:pPr>
            <a:r>
              <a:rPr lang="en-US" sz="2000" dirty="0" smtClean="0">
                <a:effectLst/>
                <a:ea typeface="Times New Roman" panose="02020603050405020304" pitchFamily="18" charset="0"/>
              </a:rPr>
              <a:t>Hours of work and rest intervals</a:t>
            </a:r>
          </a:p>
          <a:p>
            <a:endParaRPr lang="en-US" sz="2000" dirty="0" smtClean="0">
              <a:effectLst/>
              <a:ea typeface="Times New Roman" panose="02020603050405020304" pitchFamily="18" charset="0"/>
            </a:endParaRPr>
          </a:p>
          <a:p>
            <a:pPr marL="285750" indent="-285750">
              <a:buFont typeface="Wingdings" panose="05000000000000000000" pitchFamily="2" charset="2"/>
              <a:buChar char="ü"/>
            </a:pPr>
            <a:r>
              <a:rPr lang="en-US" sz="2000" dirty="0" smtClean="0">
                <a:effectLst/>
                <a:ea typeface="Times New Roman" panose="02020603050405020304" pitchFamily="18" charset="0"/>
              </a:rPr>
              <a:t>Leave with wages and holidays</a:t>
            </a:r>
          </a:p>
          <a:p>
            <a:endParaRPr lang="en-US" sz="2000" dirty="0" smtClean="0">
              <a:effectLst/>
              <a:ea typeface="Times New Roman" panose="02020603050405020304" pitchFamily="18" charset="0"/>
            </a:endParaRPr>
          </a:p>
          <a:p>
            <a:pPr marL="285750" indent="-285750">
              <a:buFont typeface="Wingdings" panose="05000000000000000000" pitchFamily="2" charset="2"/>
              <a:buChar char="ü"/>
            </a:pPr>
            <a:r>
              <a:rPr lang="en-US" sz="2000" dirty="0" smtClean="0">
                <a:effectLst/>
                <a:ea typeface="Times New Roman" panose="02020603050405020304" pitchFamily="18" charset="0"/>
              </a:rPr>
              <a:t>Bonus, profit sharing, provident fund and gratuity</a:t>
            </a:r>
          </a:p>
          <a:p>
            <a:endParaRPr lang="en-US" sz="2000" dirty="0" smtClean="0">
              <a:effectLst/>
              <a:ea typeface="Times New Roman" panose="02020603050405020304" pitchFamily="18" charset="0"/>
            </a:endParaRPr>
          </a:p>
          <a:p>
            <a:pPr marL="285750" indent="-285750">
              <a:buFont typeface="Wingdings" panose="05000000000000000000" pitchFamily="2" charset="2"/>
              <a:buChar char="ü"/>
            </a:pPr>
            <a:r>
              <a:rPr lang="en-US" sz="2000" dirty="0" smtClean="0">
                <a:effectLst/>
                <a:ea typeface="Times New Roman" panose="02020603050405020304" pitchFamily="18" charset="0"/>
              </a:rPr>
              <a:t>Shift working</a:t>
            </a:r>
          </a:p>
          <a:p>
            <a:endParaRPr lang="en-US" sz="2000" dirty="0" smtClean="0">
              <a:effectLst/>
              <a:ea typeface="Times New Roman" panose="02020603050405020304" pitchFamily="18" charset="0"/>
            </a:endParaRPr>
          </a:p>
          <a:p>
            <a:pPr marL="285750" indent="-285750">
              <a:buFont typeface="Wingdings" panose="05000000000000000000" pitchFamily="2" charset="2"/>
              <a:buChar char="ü"/>
            </a:pPr>
            <a:r>
              <a:rPr lang="en-US" sz="2000" dirty="0" smtClean="0">
                <a:effectLst/>
                <a:ea typeface="Times New Roman" panose="02020603050405020304" pitchFamily="18" charset="0"/>
              </a:rPr>
              <a:t>Rules of discipline</a:t>
            </a:r>
          </a:p>
          <a:p>
            <a:endParaRPr lang="en-US" sz="2000" dirty="0" smtClean="0">
              <a:effectLst/>
              <a:ea typeface="Times New Roman" panose="02020603050405020304" pitchFamily="18" charset="0"/>
            </a:endParaRPr>
          </a:p>
          <a:p>
            <a:pPr marL="285750" indent="-285750"/>
            <a:endParaRPr lang="en-US" sz="2000" dirty="0">
              <a:ea typeface="Times New Roman" panose="02020603050405020304" pitchFamily="18" charset="0"/>
            </a:endParaRPr>
          </a:p>
        </p:txBody>
      </p:sp>
    </p:spTree>
    <p:extLst>
      <p:ext uri="{BB962C8B-B14F-4D97-AF65-F5344CB8AC3E}">
        <p14:creationId xmlns:p14="http://schemas.microsoft.com/office/powerpoint/2010/main" xmlns="" val="28994514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 Bargaining</a:t>
            </a:r>
            <a:endParaRPr lang="en-US" dirty="0"/>
          </a:p>
        </p:txBody>
      </p:sp>
      <p:sp>
        <p:nvSpPr>
          <p:cNvPr id="3" name="Content Placeholder 2"/>
          <p:cNvSpPr>
            <a:spLocks noGrp="1"/>
          </p:cNvSpPr>
          <p:nvPr>
            <p:ph idx="1"/>
          </p:nvPr>
        </p:nvSpPr>
        <p:spPr/>
        <p:txBody>
          <a:bodyPr/>
          <a:lstStyle/>
          <a:p>
            <a:pPr>
              <a:buNone/>
            </a:pPr>
            <a:r>
              <a:rPr lang="en-US" dirty="0" smtClean="0"/>
              <a:t>	It is a process of negotiation between employers and a group of employees aimed at reaching agreements to regulate working conditions. The interests of the employees are commonly presented by representatives to which the employees belong.</a:t>
            </a:r>
          </a:p>
          <a:p>
            <a:pPr>
              <a:buNone/>
            </a:pPr>
            <a:endParaRPr lang="en-US" dirty="0" smtClean="0"/>
          </a:p>
          <a:p>
            <a:pPr>
              <a:buNone/>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72197"/>
            <a:ext cx="7886700" cy="5304766"/>
          </a:xfrm>
        </p:spPr>
        <p:txBody>
          <a:bodyPr>
            <a:normAutofit fontScale="77500" lnSpcReduction="20000"/>
          </a:bodyPr>
          <a:lstStyle/>
          <a:p>
            <a:pPr>
              <a:buNone/>
            </a:pPr>
            <a:r>
              <a:rPr lang="en-US" dirty="0" smtClean="0"/>
              <a:t>	The collective agreements reached by these negotiations usually set out </a:t>
            </a:r>
          </a:p>
          <a:p>
            <a:pPr>
              <a:buNone/>
            </a:pPr>
            <a:endParaRPr lang="en-US" dirty="0" smtClean="0"/>
          </a:p>
          <a:p>
            <a:pPr marL="514350" indent="-514350">
              <a:buFont typeface="+mj-lt"/>
              <a:buAutoNum type="arabicPeriod"/>
            </a:pPr>
            <a:r>
              <a:rPr lang="en-US" dirty="0" smtClean="0"/>
              <a:t>wage scales, </a:t>
            </a:r>
          </a:p>
          <a:p>
            <a:pPr marL="514350" indent="-514350">
              <a:buFont typeface="+mj-lt"/>
              <a:buAutoNum type="arabicPeriod"/>
            </a:pPr>
            <a:r>
              <a:rPr lang="en-US" dirty="0" smtClean="0"/>
              <a:t>working hours, </a:t>
            </a:r>
          </a:p>
          <a:p>
            <a:pPr marL="514350" indent="-514350">
              <a:buFont typeface="+mj-lt"/>
              <a:buAutoNum type="arabicPeriod"/>
            </a:pPr>
            <a:r>
              <a:rPr lang="en-US" dirty="0" smtClean="0"/>
              <a:t>training, </a:t>
            </a:r>
          </a:p>
          <a:p>
            <a:pPr marL="514350" indent="-514350">
              <a:buFont typeface="+mj-lt"/>
              <a:buAutoNum type="arabicPeriod"/>
            </a:pPr>
            <a:r>
              <a:rPr lang="en-US" dirty="0" smtClean="0"/>
              <a:t>health and safety, </a:t>
            </a:r>
          </a:p>
          <a:p>
            <a:pPr marL="514350" indent="-514350">
              <a:buFont typeface="+mj-lt"/>
              <a:buAutoNum type="arabicPeriod"/>
            </a:pPr>
            <a:r>
              <a:rPr lang="en-US" dirty="0" smtClean="0"/>
              <a:t>overtime, </a:t>
            </a:r>
          </a:p>
          <a:p>
            <a:pPr marL="514350" indent="-514350">
              <a:buFont typeface="+mj-lt"/>
              <a:buAutoNum type="arabicPeriod"/>
            </a:pPr>
            <a:r>
              <a:rPr lang="en-US" dirty="0" smtClean="0"/>
              <a:t>grievance mechanisms, and </a:t>
            </a:r>
          </a:p>
          <a:p>
            <a:pPr marL="514350" indent="-514350">
              <a:buFont typeface="+mj-lt"/>
              <a:buAutoNum type="arabicPeriod"/>
            </a:pPr>
            <a:r>
              <a:rPr lang="en-US" dirty="0" smtClean="0"/>
              <a:t>rights to participate in workplace or company affairs.</a:t>
            </a:r>
          </a:p>
          <a:p>
            <a:pPr marL="514350" indent="-514350">
              <a:buNone/>
            </a:pPr>
            <a:endParaRPr lang="en-US" dirty="0" smtClean="0"/>
          </a:p>
          <a:p>
            <a:pPr marL="514350" indent="-514350">
              <a:buNone/>
            </a:pPr>
            <a:r>
              <a:rPr lang="en-US" dirty="0" smtClean="0"/>
              <a:t>	The parties often refer to the result of the negotiation as a </a:t>
            </a:r>
            <a:r>
              <a:rPr lang="en-US" i="1" dirty="0" smtClean="0"/>
              <a:t>collective bargaining agreement</a:t>
            </a:r>
            <a:r>
              <a:rPr lang="en-US" dirty="0" smtClean="0"/>
              <a:t> (CBA) or as a </a:t>
            </a:r>
            <a:r>
              <a:rPr lang="en-US" i="1" dirty="0" smtClean="0"/>
              <a:t>collective employment agreement</a:t>
            </a:r>
            <a:r>
              <a:rPr lang="en-US" dirty="0" smtClean="0"/>
              <a:t> (CEA).</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6577" y="1447571"/>
            <a:ext cx="6074228" cy="3693319"/>
          </a:xfrm>
          <a:prstGeom prst="rect">
            <a:avLst/>
          </a:prstGeom>
        </p:spPr>
        <p:txBody>
          <a:bodyPr wrap="square">
            <a:spAutoFit/>
          </a:bodyPr>
          <a:lstStyle/>
          <a:p>
            <a:pPr marL="285750" indent="-285750">
              <a:buFont typeface="Wingdings" panose="05000000000000000000" pitchFamily="2" charset="2"/>
              <a:buChar char="ü"/>
            </a:pPr>
            <a:r>
              <a:rPr lang="en-US" dirty="0" smtClean="0"/>
              <a:t>The Industrial Dispute Act, 1947</a:t>
            </a:r>
            <a:r>
              <a:rPr lang="en-US" dirty="0" smtClean="0">
                <a:solidFill>
                  <a:srgbClr val="FF0000"/>
                </a:solidFill>
              </a:rPr>
              <a:t> makes provision for</a:t>
            </a:r>
            <a:r>
              <a:rPr lang="en-US" dirty="0" smtClean="0"/>
              <a:t> the investigation and settlement of disputes that may hamper the peace of the industry.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smtClean="0"/>
              <a:t>It ensures harmony and cordial relationship between the employers and employees.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smtClean="0"/>
              <a:t>The Act provides self-contained code to compel the parties to </a:t>
            </a:r>
            <a:r>
              <a:rPr lang="en-US" dirty="0" smtClean="0">
                <a:solidFill>
                  <a:srgbClr val="FF0000"/>
                </a:solidFill>
              </a:rPr>
              <a:t>resort to arbitration </a:t>
            </a:r>
            <a:r>
              <a:rPr lang="en-US" dirty="0" smtClean="0"/>
              <a:t>for the resolution of disputes.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smtClean="0"/>
              <a:t>It also provides statutory norms besides helping in the maintaining of cordial relation among the employers and employees, reflecting socio-economic justice. </a:t>
            </a:r>
            <a:endParaRPr lang="en-US" dirty="0"/>
          </a:p>
        </p:txBody>
      </p:sp>
      <p:sp>
        <p:nvSpPr>
          <p:cNvPr id="4" name="Rectangle 3"/>
          <p:cNvSpPr/>
          <p:nvPr/>
        </p:nvSpPr>
        <p:spPr>
          <a:xfrm>
            <a:off x="348295" y="489259"/>
            <a:ext cx="2131096" cy="523220"/>
          </a:xfrm>
          <a:prstGeom prst="rect">
            <a:avLst/>
          </a:prstGeom>
        </p:spPr>
        <p:txBody>
          <a:bodyPr wrap="none">
            <a:spAutoFit/>
          </a:bodyPr>
          <a:lstStyle/>
          <a:p>
            <a:r>
              <a:rPr lang="en-US" sz="2800" dirty="0" smtClean="0"/>
              <a:t>CONCLUSION</a:t>
            </a:r>
            <a:endParaRPr lang="en-US" dirty="0"/>
          </a:p>
        </p:txBody>
      </p:sp>
    </p:spTree>
    <p:extLst>
      <p:ext uri="{BB962C8B-B14F-4D97-AF65-F5344CB8AC3E}">
        <p14:creationId xmlns:p14="http://schemas.microsoft.com/office/powerpoint/2010/main" xmlns="" val="668090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WHO IS A CONSUMER?</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outerShdw blurRad="38100" dist="38100" dir="2700000" algn="tl">
                    <a:srgbClr val="000000">
                      <a:alpha val="43137"/>
                    </a:srgbClr>
                  </a:outerShdw>
                </a:effectLst>
              </a:rPr>
              <a:t>Trade Unions Act</a:t>
            </a:r>
            <a:r>
              <a:rPr lang="en-US" dirty="0" smtClean="0"/>
              <a:t>-1926</a:t>
            </a:r>
            <a:endParaRPr lang="en-US" dirty="0"/>
          </a:p>
        </p:txBody>
      </p:sp>
    </p:spTree>
    <p:extLst>
      <p:ext uri="{BB962C8B-B14F-4D97-AF65-F5344CB8AC3E}">
        <p14:creationId xmlns="" xmlns:p14="http://schemas.microsoft.com/office/powerpoint/2010/main" val="1545272624"/>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What is </a:t>
            </a:r>
            <a:r>
              <a:rPr lang="en-US" b="1" dirty="0">
                <a:effectLst>
                  <a:outerShdw blurRad="38100" dist="38100" dir="2700000" algn="tl">
                    <a:srgbClr val="000000">
                      <a:alpha val="43137"/>
                    </a:srgbClr>
                  </a:outerShdw>
                </a:effectLst>
              </a:rPr>
              <a:t>T</a:t>
            </a:r>
            <a:r>
              <a:rPr lang="en-US" b="1" dirty="0" smtClean="0">
                <a:effectLst>
                  <a:outerShdw blurRad="38100" dist="38100" dir="2700000" algn="tl">
                    <a:srgbClr val="000000">
                      <a:alpha val="43137"/>
                    </a:srgbClr>
                  </a:outerShdw>
                </a:effectLst>
              </a:rPr>
              <a:t>rade Union?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r>
              <a:rPr lang="en-US" b="1" i="1" u="sng" dirty="0" smtClean="0"/>
              <a:t>Def</a:t>
            </a:r>
            <a:r>
              <a:rPr lang="en-US" b="1" i="1" u="sng" dirty="0"/>
              <a:t>.</a:t>
            </a:r>
            <a:r>
              <a:rPr lang="en-US" b="1" i="1" u="sng" dirty="0" smtClean="0"/>
              <a:t>-</a:t>
            </a:r>
            <a:r>
              <a:rPr lang="en-US" dirty="0" smtClean="0"/>
              <a:t> A </a:t>
            </a:r>
            <a:r>
              <a:rPr lang="en-US" dirty="0"/>
              <a:t>trade </a:t>
            </a:r>
            <a:r>
              <a:rPr lang="en-US" dirty="0" smtClean="0"/>
              <a:t>union or </a:t>
            </a:r>
            <a:r>
              <a:rPr lang="en-US" dirty="0"/>
              <a:t>labour union </a:t>
            </a:r>
            <a:r>
              <a:rPr lang="en-US" dirty="0" smtClean="0"/>
              <a:t>is </a:t>
            </a:r>
            <a:r>
              <a:rPr lang="en-US" dirty="0">
                <a:solidFill>
                  <a:srgbClr val="FF0000"/>
                </a:solidFill>
              </a:rPr>
              <a:t>an organization of workers </a:t>
            </a:r>
            <a:r>
              <a:rPr lang="en-US" dirty="0"/>
              <a:t>who have united together to achieve common </a:t>
            </a:r>
            <a:r>
              <a:rPr lang="en-US" dirty="0" smtClean="0"/>
              <a:t>goals such as</a:t>
            </a:r>
          </a:p>
          <a:p>
            <a:pPr>
              <a:buFont typeface="Wingdings" panose="05000000000000000000" pitchFamily="2" charset="2"/>
              <a:buChar char="Ø"/>
            </a:pPr>
            <a:r>
              <a:rPr lang="en-US" dirty="0" smtClean="0"/>
              <a:t>protecting </a:t>
            </a:r>
            <a:r>
              <a:rPr lang="en-US" dirty="0"/>
              <a:t>the integrity of its </a:t>
            </a:r>
            <a:r>
              <a:rPr lang="en-US" dirty="0" smtClean="0"/>
              <a:t>trade,</a:t>
            </a:r>
          </a:p>
          <a:p>
            <a:pPr>
              <a:buFont typeface="Wingdings" panose="05000000000000000000" pitchFamily="2" charset="2"/>
              <a:buChar char="Ø"/>
            </a:pPr>
            <a:r>
              <a:rPr lang="en-US" dirty="0" smtClean="0"/>
              <a:t>achieving </a:t>
            </a:r>
            <a:r>
              <a:rPr lang="en-US" dirty="0"/>
              <a:t>higher </a:t>
            </a:r>
            <a:r>
              <a:rPr lang="en-US" dirty="0" smtClean="0"/>
              <a:t>pay,</a:t>
            </a:r>
          </a:p>
          <a:p>
            <a:pPr>
              <a:buFont typeface="Wingdings" panose="05000000000000000000" pitchFamily="2" charset="2"/>
              <a:buChar char="Ø"/>
            </a:pPr>
            <a:r>
              <a:rPr lang="en-US" dirty="0" smtClean="0"/>
              <a:t>benefits </a:t>
            </a:r>
            <a:r>
              <a:rPr lang="en-US" dirty="0"/>
              <a:t>such as health care and </a:t>
            </a:r>
            <a:r>
              <a:rPr lang="en-US" dirty="0" smtClean="0"/>
              <a:t>retirement,</a:t>
            </a:r>
          </a:p>
          <a:p>
            <a:pPr>
              <a:buFont typeface="Wingdings" panose="05000000000000000000" pitchFamily="2" charset="2"/>
              <a:buChar char="Ø"/>
            </a:pPr>
            <a:r>
              <a:rPr lang="en-US" dirty="0" smtClean="0"/>
              <a:t>increasing </a:t>
            </a:r>
            <a:r>
              <a:rPr lang="en-US" dirty="0"/>
              <a:t>the number of employees an employer assigns to complete the </a:t>
            </a:r>
            <a:r>
              <a:rPr lang="en-US" dirty="0" smtClean="0"/>
              <a:t>work,</a:t>
            </a:r>
          </a:p>
          <a:p>
            <a:pPr>
              <a:buFont typeface="Wingdings" panose="05000000000000000000" pitchFamily="2" charset="2"/>
              <a:buChar char="Ø"/>
            </a:pPr>
            <a:r>
              <a:rPr lang="en-US" dirty="0" smtClean="0"/>
              <a:t>safety standards and </a:t>
            </a:r>
          </a:p>
          <a:p>
            <a:pPr>
              <a:buFont typeface="Wingdings" panose="05000000000000000000" pitchFamily="2" charset="2"/>
              <a:buChar char="Ø"/>
            </a:pPr>
            <a:r>
              <a:rPr lang="en-US" dirty="0" smtClean="0"/>
              <a:t>better </a:t>
            </a:r>
            <a:r>
              <a:rPr lang="en-US" dirty="0"/>
              <a:t>working conditions. </a:t>
            </a:r>
          </a:p>
        </p:txBody>
      </p:sp>
    </p:spTree>
    <p:extLst>
      <p:ext uri="{BB962C8B-B14F-4D97-AF65-F5344CB8AC3E}">
        <p14:creationId xmlns="" xmlns:p14="http://schemas.microsoft.com/office/powerpoint/2010/main" val="191084944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effectLst>
                  <a:outerShdw blurRad="38100" dist="38100" dir="2700000" algn="tl">
                    <a:srgbClr val="000000">
                      <a:alpha val="43137"/>
                    </a:srgbClr>
                  </a:outerShdw>
                </a:effectLst>
              </a:rPr>
              <a:t>Objectives of Indian Trade Union Act of </a:t>
            </a:r>
            <a:r>
              <a:rPr lang="en-US" b="1" dirty="0" smtClean="0">
                <a:effectLst>
                  <a:outerShdw blurRad="38100" dist="38100" dir="2700000" algn="tl">
                    <a:srgbClr val="000000">
                      <a:alpha val="43137"/>
                    </a:srgbClr>
                  </a:outerShdw>
                </a:effectLst>
              </a:rPr>
              <a:t>1926</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400" dirty="0" smtClean="0"/>
              <a:t>A </a:t>
            </a:r>
            <a:r>
              <a:rPr lang="en-US" sz="2400" dirty="0">
                <a:solidFill>
                  <a:srgbClr val="FF0000"/>
                </a:solidFill>
              </a:rPr>
              <a:t>minimum of 10% of the labour workforce</a:t>
            </a:r>
            <a:r>
              <a:rPr lang="en-US" sz="2400" dirty="0"/>
              <a:t>, or 100 workers are required to form a trade union. </a:t>
            </a:r>
          </a:p>
          <a:p>
            <a:pPr>
              <a:buFont typeface="Wingdings" panose="05000000000000000000" pitchFamily="2" charset="2"/>
              <a:buChar char="Ø"/>
            </a:pPr>
            <a:r>
              <a:rPr lang="en-US" sz="2400" dirty="0" smtClean="0">
                <a:solidFill>
                  <a:srgbClr val="FF0000"/>
                </a:solidFill>
              </a:rPr>
              <a:t>Resolve </a:t>
            </a:r>
            <a:r>
              <a:rPr lang="en-US" sz="2400" dirty="0">
                <a:solidFill>
                  <a:srgbClr val="FF0000"/>
                </a:solidFill>
              </a:rPr>
              <a:t>disputes</a:t>
            </a:r>
            <a:r>
              <a:rPr lang="en-US" sz="2400" dirty="0"/>
              <a:t> among trade unions through voluntary arbitration. </a:t>
            </a:r>
          </a:p>
          <a:p>
            <a:pPr>
              <a:buFont typeface="Wingdings" panose="05000000000000000000" pitchFamily="2" charset="2"/>
              <a:buChar char="Ø"/>
            </a:pPr>
            <a:r>
              <a:rPr lang="en-US" sz="2400" dirty="0" smtClean="0"/>
              <a:t>A </a:t>
            </a:r>
            <a:r>
              <a:rPr lang="en-US" sz="2400" dirty="0"/>
              <a:t>trade union can be registered within a period of </a:t>
            </a:r>
            <a:r>
              <a:rPr lang="en-US" sz="2400" dirty="0">
                <a:solidFill>
                  <a:srgbClr val="FF0000"/>
                </a:solidFill>
              </a:rPr>
              <a:t>sixty days </a:t>
            </a:r>
            <a:r>
              <a:rPr lang="en-US" sz="2400" dirty="0"/>
              <a:t>after formalities. Additionally, if the registry of a trade union expires, it can be renewed after </a:t>
            </a:r>
            <a:r>
              <a:rPr lang="en-US" sz="2400" dirty="0" smtClean="0"/>
              <a:t>six </a:t>
            </a:r>
            <a:r>
              <a:rPr lang="en-US" sz="2400" dirty="0"/>
              <a:t>months. </a:t>
            </a:r>
          </a:p>
          <a:p>
            <a:pPr>
              <a:buFont typeface="Wingdings" panose="05000000000000000000" pitchFamily="2" charset="2"/>
              <a:buChar char="Ø"/>
            </a:pPr>
            <a:r>
              <a:rPr lang="en-US" sz="2400" dirty="0" smtClean="0">
                <a:solidFill>
                  <a:srgbClr val="FF0000"/>
                </a:solidFill>
              </a:rPr>
              <a:t>50</a:t>
            </a:r>
            <a:r>
              <a:rPr lang="en-US" sz="2400" dirty="0">
                <a:solidFill>
                  <a:srgbClr val="FF0000"/>
                </a:solidFill>
              </a:rPr>
              <a:t>% of the officers </a:t>
            </a:r>
            <a:r>
              <a:rPr lang="en-US" sz="2400" dirty="0"/>
              <a:t>in a trade union </a:t>
            </a:r>
            <a:r>
              <a:rPr lang="en-US" sz="2400" dirty="0">
                <a:solidFill>
                  <a:srgbClr val="FF0000"/>
                </a:solidFill>
              </a:rPr>
              <a:t>must be employed </a:t>
            </a:r>
            <a:r>
              <a:rPr lang="en-US" sz="2400" dirty="0"/>
              <a:t>in the corresponding industry. The </a:t>
            </a:r>
            <a:r>
              <a:rPr lang="en-US" sz="2400" dirty="0">
                <a:solidFill>
                  <a:srgbClr val="FF0000"/>
                </a:solidFill>
              </a:rPr>
              <a:t>new percentage is 75%. </a:t>
            </a:r>
          </a:p>
          <a:p>
            <a:pPr>
              <a:buFont typeface="Wingdings" panose="05000000000000000000" pitchFamily="2" charset="2"/>
              <a:buChar char="Ø"/>
            </a:pPr>
            <a:r>
              <a:rPr lang="en-US" sz="2400" dirty="0" smtClean="0"/>
              <a:t>Trade </a:t>
            </a:r>
            <a:r>
              <a:rPr lang="en-US" sz="2400" dirty="0"/>
              <a:t>unions must appoint a </a:t>
            </a:r>
            <a:r>
              <a:rPr lang="en-US" sz="2400" dirty="0">
                <a:solidFill>
                  <a:srgbClr val="FF0000"/>
                </a:solidFill>
              </a:rPr>
              <a:t>registrar</a:t>
            </a:r>
            <a:r>
              <a:rPr lang="en-US" sz="2400" dirty="0"/>
              <a:t> who shall </a:t>
            </a:r>
            <a:r>
              <a:rPr lang="en-US" sz="2400" dirty="0" smtClean="0">
                <a:solidFill>
                  <a:srgbClr val="FF0000"/>
                </a:solidFill>
              </a:rPr>
              <a:t>report, </a:t>
            </a:r>
            <a:r>
              <a:rPr lang="en-US" sz="2400" dirty="0">
                <a:solidFill>
                  <a:srgbClr val="FF0000"/>
                </a:solidFill>
              </a:rPr>
              <a:t>trade union activities </a:t>
            </a:r>
            <a:r>
              <a:rPr lang="en-US" sz="2400" dirty="0"/>
              <a:t>and membership to the State and Central government. </a:t>
            </a:r>
          </a:p>
        </p:txBody>
      </p:sp>
    </p:spTree>
    <p:extLst>
      <p:ext uri="{BB962C8B-B14F-4D97-AF65-F5344CB8AC3E}">
        <p14:creationId xmlns="" xmlns:p14="http://schemas.microsoft.com/office/powerpoint/2010/main" val="268643170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effectLst>
                  <a:outerShdw blurRad="38100" dist="38100" dir="2700000" algn="tl">
                    <a:srgbClr val="000000">
                      <a:alpha val="43137"/>
                    </a:srgbClr>
                  </a:outerShdw>
                </a:effectLst>
              </a:rPr>
              <a:t>What is the Indian Trade Union Act </a:t>
            </a:r>
            <a:r>
              <a:rPr lang="en-US" b="1" dirty="0" smtClean="0">
                <a:effectLst>
                  <a:outerShdw blurRad="38100" dist="38100" dir="2700000" algn="tl">
                    <a:srgbClr val="000000">
                      <a:alpha val="43137"/>
                    </a:srgbClr>
                  </a:outerShdw>
                </a:effectLst>
              </a:rPr>
              <a:t>of 1926?</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buNone/>
            </a:pPr>
            <a:r>
              <a:rPr lang="en-US" sz="2800" dirty="0" smtClean="0"/>
              <a:t>The </a:t>
            </a:r>
            <a:r>
              <a:rPr lang="en-US" sz="2800" dirty="0"/>
              <a:t>Trade Unions Act was </a:t>
            </a:r>
            <a:r>
              <a:rPr lang="en-US" sz="2800" dirty="0" smtClean="0"/>
              <a:t>passed in </a:t>
            </a:r>
            <a:r>
              <a:rPr lang="en-US" sz="2800" dirty="0"/>
              <a:t>1926 as the Indian Trade </a:t>
            </a:r>
            <a:r>
              <a:rPr lang="en-US" sz="2800" dirty="0" smtClean="0"/>
              <a:t>Union </a:t>
            </a:r>
            <a:r>
              <a:rPr lang="en-US" sz="2800" dirty="0"/>
              <a:t>Act. A new version of the act called the Trade Unions Act was passed in 1982. The Act makes provisions for: </a:t>
            </a:r>
            <a:endParaRPr lang="en-US" sz="2800" dirty="0" smtClean="0"/>
          </a:p>
          <a:p>
            <a:pPr marL="0" indent="0">
              <a:buNone/>
            </a:pPr>
            <a:endParaRPr lang="en-US" sz="2800" dirty="0"/>
          </a:p>
          <a:p>
            <a:pPr marL="578358" lvl="1" indent="-285750">
              <a:buFont typeface="Wingdings" panose="05000000000000000000" pitchFamily="2" charset="2"/>
              <a:buChar char="Ø"/>
            </a:pPr>
            <a:r>
              <a:rPr lang="en-US" sz="2400" dirty="0" smtClean="0">
                <a:solidFill>
                  <a:srgbClr val="FF0000"/>
                </a:solidFill>
              </a:rPr>
              <a:t>Terms </a:t>
            </a:r>
            <a:r>
              <a:rPr lang="en-US" sz="2400" dirty="0">
                <a:solidFill>
                  <a:srgbClr val="FF0000"/>
                </a:solidFill>
              </a:rPr>
              <a:t>and conditions </a:t>
            </a:r>
            <a:r>
              <a:rPr lang="en-US" sz="2400" dirty="0"/>
              <a:t>required for trade unions to </a:t>
            </a:r>
            <a:r>
              <a:rPr lang="en-US" sz="2400" dirty="0">
                <a:solidFill>
                  <a:srgbClr val="FF0000"/>
                </a:solidFill>
              </a:rPr>
              <a:t>become officially registered.</a:t>
            </a:r>
            <a:r>
              <a:rPr lang="en-US" sz="2400" dirty="0"/>
              <a:t> </a:t>
            </a:r>
          </a:p>
          <a:p>
            <a:pPr marL="578358" lvl="1" indent="-285750">
              <a:buFont typeface="Wingdings" panose="05000000000000000000" pitchFamily="2" charset="2"/>
              <a:buChar char="Ø"/>
            </a:pPr>
            <a:r>
              <a:rPr lang="en-US" sz="2400" dirty="0" smtClean="0">
                <a:solidFill>
                  <a:srgbClr val="FF0000"/>
                </a:solidFill>
              </a:rPr>
              <a:t>Responsibilities</a:t>
            </a:r>
            <a:r>
              <a:rPr lang="en-US" sz="2400" dirty="0" smtClean="0"/>
              <a:t> </a:t>
            </a:r>
            <a:r>
              <a:rPr lang="en-US" sz="2400" dirty="0"/>
              <a:t>expected from a registered trade union. </a:t>
            </a:r>
          </a:p>
          <a:p>
            <a:pPr marL="578358" lvl="1" indent="-285750">
              <a:buFont typeface="Wingdings" panose="05000000000000000000" pitchFamily="2" charset="2"/>
              <a:buChar char="Ø"/>
            </a:pPr>
            <a:r>
              <a:rPr lang="en-US" sz="2400" dirty="0" smtClean="0">
                <a:solidFill>
                  <a:srgbClr val="FF0000"/>
                </a:solidFill>
              </a:rPr>
              <a:t>Rights </a:t>
            </a:r>
            <a:r>
              <a:rPr lang="en-US" sz="2400" dirty="0">
                <a:solidFill>
                  <a:srgbClr val="FF0000"/>
                </a:solidFill>
              </a:rPr>
              <a:t>and liabilities </a:t>
            </a:r>
            <a:r>
              <a:rPr lang="en-US" sz="2400" dirty="0"/>
              <a:t>of registered trade unions. </a:t>
            </a:r>
          </a:p>
        </p:txBody>
      </p:sp>
    </p:spTree>
    <p:extLst>
      <p:ext uri="{BB962C8B-B14F-4D97-AF65-F5344CB8AC3E}">
        <p14:creationId xmlns="" xmlns:p14="http://schemas.microsoft.com/office/powerpoint/2010/main" val="71087895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Indian Trade Unions’- History</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sz="2800" dirty="0" smtClean="0"/>
              <a:t>Indian trade </a:t>
            </a:r>
            <a:r>
              <a:rPr lang="en-US" sz="2800" dirty="0"/>
              <a:t>union movement can be divided into three </a:t>
            </a:r>
            <a:r>
              <a:rPr lang="en-US" sz="2800" dirty="0" smtClean="0"/>
              <a:t>phases-</a:t>
            </a:r>
          </a:p>
          <a:p>
            <a:endParaRPr lang="en-US" sz="2600" b="1" dirty="0" smtClean="0">
              <a:solidFill>
                <a:srgbClr val="7030A0"/>
              </a:solidFill>
            </a:endParaRPr>
          </a:p>
          <a:p>
            <a:r>
              <a:rPr lang="en-US" sz="2600" b="1" dirty="0" smtClean="0">
                <a:solidFill>
                  <a:srgbClr val="7030A0"/>
                </a:solidFill>
              </a:rPr>
              <a:t>The </a:t>
            </a:r>
            <a:r>
              <a:rPr lang="en-US" sz="2600" b="1" dirty="0">
                <a:solidFill>
                  <a:srgbClr val="7030A0"/>
                </a:solidFill>
              </a:rPr>
              <a:t>first phase (1850 to1900</a:t>
            </a:r>
            <a:r>
              <a:rPr lang="en-US" sz="2600" b="1" dirty="0" smtClean="0">
                <a:solidFill>
                  <a:srgbClr val="7030A0"/>
                </a:solidFill>
              </a:rPr>
              <a:t>)</a:t>
            </a:r>
          </a:p>
          <a:p>
            <a:pPr lvl="1">
              <a:buFont typeface="Wingdings" panose="05000000000000000000" pitchFamily="2" charset="2"/>
              <a:buChar char="Ø"/>
            </a:pPr>
            <a:r>
              <a:rPr lang="en-US" sz="2200" dirty="0" smtClean="0">
                <a:solidFill>
                  <a:schemeClr val="tx1"/>
                </a:solidFill>
              </a:rPr>
              <a:t>Inception </a:t>
            </a:r>
            <a:r>
              <a:rPr lang="en-US" sz="2200" dirty="0">
                <a:solidFill>
                  <a:schemeClr val="tx1"/>
                </a:solidFill>
              </a:rPr>
              <a:t>of trade unions took </a:t>
            </a:r>
            <a:r>
              <a:rPr lang="en-US" sz="2200" dirty="0" smtClean="0">
                <a:solidFill>
                  <a:schemeClr val="tx1"/>
                </a:solidFill>
              </a:rPr>
              <a:t>place</a:t>
            </a:r>
          </a:p>
          <a:p>
            <a:pPr lvl="1">
              <a:buFont typeface="Wingdings" panose="05000000000000000000" pitchFamily="2" charset="2"/>
              <a:buChar char="Ø"/>
            </a:pPr>
            <a:r>
              <a:rPr lang="en-US" sz="2200" dirty="0" smtClean="0">
                <a:solidFill>
                  <a:schemeClr val="tx1"/>
                </a:solidFill>
              </a:rPr>
              <a:t>Working </a:t>
            </a:r>
            <a:r>
              <a:rPr lang="en-US" sz="2200" dirty="0">
                <a:solidFill>
                  <a:schemeClr val="tx1"/>
                </a:solidFill>
              </a:rPr>
              <a:t>and living conditions of the labor were </a:t>
            </a:r>
            <a:r>
              <a:rPr lang="en-US" sz="2200" dirty="0" smtClean="0">
                <a:solidFill>
                  <a:schemeClr val="tx1"/>
                </a:solidFill>
              </a:rPr>
              <a:t>poor</a:t>
            </a:r>
          </a:p>
          <a:p>
            <a:pPr lvl="1">
              <a:buFont typeface="Wingdings" panose="05000000000000000000" pitchFamily="2" charset="2"/>
              <a:buChar char="Ø"/>
            </a:pPr>
            <a:r>
              <a:rPr lang="en-US" sz="2200" dirty="0" smtClean="0">
                <a:solidFill>
                  <a:schemeClr val="tx1"/>
                </a:solidFill>
              </a:rPr>
              <a:t>Working </a:t>
            </a:r>
            <a:r>
              <a:rPr lang="en-US" sz="2200" dirty="0">
                <a:solidFill>
                  <a:schemeClr val="tx1"/>
                </a:solidFill>
              </a:rPr>
              <a:t>hours were </a:t>
            </a:r>
            <a:r>
              <a:rPr lang="en-US" sz="2200" dirty="0" smtClean="0">
                <a:solidFill>
                  <a:schemeClr val="tx1"/>
                </a:solidFill>
              </a:rPr>
              <a:t>long</a:t>
            </a:r>
          </a:p>
          <a:p>
            <a:pPr lvl="1">
              <a:buFont typeface="Wingdings" panose="05000000000000000000" pitchFamily="2" charset="2"/>
              <a:buChar char="Ø"/>
            </a:pPr>
            <a:r>
              <a:rPr lang="en-US" sz="2200" dirty="0" smtClean="0">
                <a:solidFill>
                  <a:schemeClr val="tx1"/>
                </a:solidFill>
              </a:rPr>
              <a:t>Wages </a:t>
            </a:r>
            <a:r>
              <a:rPr lang="en-US" sz="2200" dirty="0">
                <a:solidFill>
                  <a:schemeClr val="tx1"/>
                </a:solidFill>
              </a:rPr>
              <a:t>were also </a:t>
            </a:r>
            <a:r>
              <a:rPr lang="en-US" sz="2200" dirty="0" smtClean="0">
                <a:solidFill>
                  <a:schemeClr val="tx1"/>
                </a:solidFill>
              </a:rPr>
              <a:t>low</a:t>
            </a:r>
          </a:p>
          <a:p>
            <a:pPr lvl="1">
              <a:buFont typeface="Wingdings" panose="05000000000000000000" pitchFamily="2" charset="2"/>
              <a:buChar char="Ø"/>
            </a:pPr>
            <a:r>
              <a:rPr lang="en-US" sz="2200" dirty="0">
                <a:solidFill>
                  <a:schemeClr val="tx1"/>
                </a:solidFill>
              </a:rPr>
              <a:t>Indian Factories Act was enacted in 1881. As a result, </a:t>
            </a:r>
            <a:r>
              <a:rPr lang="en-US" sz="2200" dirty="0" smtClean="0">
                <a:solidFill>
                  <a:schemeClr val="tx1"/>
                </a:solidFill>
              </a:rPr>
              <a:t>employment of </a:t>
            </a:r>
            <a:r>
              <a:rPr lang="en-US" sz="2200" dirty="0">
                <a:solidFill>
                  <a:schemeClr val="tx1"/>
                </a:solidFill>
              </a:rPr>
              <a:t>child labor was prohibited</a:t>
            </a:r>
            <a:r>
              <a:rPr lang="en-US" sz="2200" dirty="0" smtClean="0">
                <a:solidFill>
                  <a:schemeClr val="tx1"/>
                </a:solidFill>
              </a:rPr>
              <a:t>.</a:t>
            </a:r>
          </a:p>
          <a:p>
            <a:pPr lvl="1">
              <a:buFont typeface="Wingdings" panose="05000000000000000000" pitchFamily="2" charset="2"/>
              <a:buChar char="Ø"/>
            </a:pPr>
            <a:r>
              <a:rPr lang="en-US" sz="2200" dirty="0" smtClean="0">
                <a:solidFill>
                  <a:schemeClr val="tx1"/>
                </a:solidFill>
              </a:rPr>
              <a:t>Growth </a:t>
            </a:r>
            <a:r>
              <a:rPr lang="en-US" sz="2200" dirty="0">
                <a:solidFill>
                  <a:schemeClr val="tx1"/>
                </a:solidFill>
              </a:rPr>
              <a:t>of trade union movement was slow</a:t>
            </a:r>
          </a:p>
        </p:txBody>
      </p:sp>
    </p:spTree>
    <p:extLst>
      <p:ext uri="{BB962C8B-B14F-4D97-AF65-F5344CB8AC3E}">
        <p14:creationId xmlns="" xmlns:p14="http://schemas.microsoft.com/office/powerpoint/2010/main" val="290128545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Indian Trade Union- </a:t>
            </a:r>
            <a:r>
              <a:rPr lang="en-US" b="1" dirty="0" smtClean="0">
                <a:effectLst>
                  <a:outerShdw blurRad="38100" dist="38100" dir="2700000" algn="tl">
                    <a:srgbClr val="000000">
                      <a:alpha val="43137"/>
                    </a:srgbClr>
                  </a:outerShdw>
                </a:effectLst>
              </a:rPr>
              <a:t>History </a:t>
            </a:r>
            <a:r>
              <a:rPr lang="en-US" b="1" dirty="0" err="1" smtClean="0">
                <a:effectLst>
                  <a:outerShdw blurRad="38100" dist="38100" dir="2700000" algn="tl">
                    <a:srgbClr val="000000">
                      <a:alpha val="43137"/>
                    </a:srgbClr>
                  </a:outerShdw>
                </a:effectLst>
              </a:rPr>
              <a:t>contd</a:t>
            </a:r>
            <a:r>
              <a:rPr lang="en-US" b="1" dirty="0" smtClean="0">
                <a:effectLst>
                  <a:outerShdw blurRad="38100" dist="38100" dir="2700000" algn="tl">
                    <a:srgbClr val="000000">
                      <a:alpha val="43137"/>
                    </a:srgbClr>
                  </a:outerShdw>
                </a:effectLst>
              </a:rPr>
              <a:t>…..</a:t>
            </a:r>
            <a:endParaRPr lang="en-US" dirty="0"/>
          </a:p>
        </p:txBody>
      </p:sp>
      <p:sp>
        <p:nvSpPr>
          <p:cNvPr id="3" name="Content Placeholder 2"/>
          <p:cNvSpPr>
            <a:spLocks noGrp="1"/>
          </p:cNvSpPr>
          <p:nvPr>
            <p:ph idx="1"/>
          </p:nvPr>
        </p:nvSpPr>
        <p:spPr/>
        <p:txBody>
          <a:bodyPr>
            <a:normAutofit/>
          </a:bodyPr>
          <a:lstStyle/>
          <a:p>
            <a:r>
              <a:rPr lang="en-US" sz="2600" b="1" dirty="0">
                <a:solidFill>
                  <a:srgbClr val="7030A0"/>
                </a:solidFill>
              </a:rPr>
              <a:t>The </a:t>
            </a:r>
            <a:r>
              <a:rPr lang="en-US" sz="2600" b="1" dirty="0" smtClean="0">
                <a:solidFill>
                  <a:srgbClr val="7030A0"/>
                </a:solidFill>
              </a:rPr>
              <a:t>second </a:t>
            </a:r>
            <a:r>
              <a:rPr lang="en-US" sz="2600" b="1" dirty="0">
                <a:solidFill>
                  <a:srgbClr val="7030A0"/>
                </a:solidFill>
              </a:rPr>
              <a:t>phase (1900 to 1946</a:t>
            </a:r>
            <a:r>
              <a:rPr lang="en-US" sz="2600" b="1" dirty="0" smtClean="0">
                <a:solidFill>
                  <a:srgbClr val="7030A0"/>
                </a:solidFill>
              </a:rPr>
              <a:t>)</a:t>
            </a:r>
          </a:p>
          <a:p>
            <a:pPr lvl="1">
              <a:buFont typeface="Wingdings" panose="05000000000000000000" pitchFamily="2" charset="2"/>
              <a:buChar char="Ø"/>
            </a:pPr>
            <a:r>
              <a:rPr lang="en-US" sz="2400" dirty="0">
                <a:solidFill>
                  <a:schemeClr val="tx1"/>
                </a:solidFill>
              </a:rPr>
              <a:t>C</a:t>
            </a:r>
            <a:r>
              <a:rPr lang="en-US" sz="2400" dirty="0" smtClean="0">
                <a:solidFill>
                  <a:schemeClr val="tx1"/>
                </a:solidFill>
              </a:rPr>
              <a:t>haracterized </a:t>
            </a:r>
            <a:r>
              <a:rPr lang="en-US" sz="2400" dirty="0">
                <a:solidFill>
                  <a:schemeClr val="tx1"/>
                </a:solidFill>
              </a:rPr>
              <a:t>by the </a:t>
            </a:r>
            <a:r>
              <a:rPr lang="en-US" sz="2400" dirty="0">
                <a:solidFill>
                  <a:srgbClr val="FF0000"/>
                </a:solidFill>
              </a:rPr>
              <a:t>development of organized trade unions and political movements</a:t>
            </a:r>
            <a:r>
              <a:rPr lang="en-US" sz="2400" dirty="0">
                <a:solidFill>
                  <a:schemeClr val="tx1"/>
                </a:solidFill>
              </a:rPr>
              <a:t> of the working </a:t>
            </a:r>
            <a:r>
              <a:rPr lang="en-US" sz="2400" dirty="0" smtClean="0">
                <a:solidFill>
                  <a:schemeClr val="tx1"/>
                </a:solidFill>
              </a:rPr>
              <a:t>class</a:t>
            </a:r>
          </a:p>
          <a:p>
            <a:pPr lvl="1">
              <a:buFont typeface="Wingdings" panose="05000000000000000000" pitchFamily="2" charset="2"/>
              <a:buChar char="Ø"/>
            </a:pPr>
            <a:r>
              <a:rPr lang="en-US" sz="2400" dirty="0" smtClean="0">
                <a:solidFill>
                  <a:schemeClr val="tx1"/>
                </a:solidFill>
              </a:rPr>
              <a:t>Many </a:t>
            </a:r>
            <a:r>
              <a:rPr lang="en-US" sz="2400" dirty="0">
                <a:solidFill>
                  <a:schemeClr val="tx1"/>
                </a:solidFill>
              </a:rPr>
              <a:t>unions came into </a:t>
            </a:r>
            <a:r>
              <a:rPr lang="en-US" sz="2400" dirty="0" smtClean="0">
                <a:solidFill>
                  <a:schemeClr val="tx1"/>
                </a:solidFill>
              </a:rPr>
              <a:t>existence</a:t>
            </a:r>
          </a:p>
          <a:p>
            <a:pPr lvl="1">
              <a:buFont typeface="Wingdings" panose="05000000000000000000" pitchFamily="2" charset="2"/>
              <a:buChar char="Ø"/>
            </a:pPr>
            <a:r>
              <a:rPr lang="en-US" sz="2400" dirty="0" smtClean="0">
                <a:solidFill>
                  <a:srgbClr val="FF0000"/>
                </a:solidFill>
              </a:rPr>
              <a:t>First </a:t>
            </a:r>
            <a:r>
              <a:rPr lang="en-US" sz="2400" dirty="0">
                <a:solidFill>
                  <a:srgbClr val="FF0000"/>
                </a:solidFill>
              </a:rPr>
              <a:t>National Trade union organization </a:t>
            </a:r>
            <a:r>
              <a:rPr lang="en-US" sz="2400" dirty="0">
                <a:solidFill>
                  <a:schemeClr val="tx1"/>
                </a:solidFill>
              </a:rPr>
              <a:t>(The All India Trade Union Congress (AITUC)) was </a:t>
            </a:r>
            <a:r>
              <a:rPr lang="en-US" sz="2400" dirty="0" smtClean="0">
                <a:solidFill>
                  <a:schemeClr val="tx1"/>
                </a:solidFill>
              </a:rPr>
              <a:t>established</a:t>
            </a:r>
          </a:p>
          <a:p>
            <a:pPr lvl="1">
              <a:buFont typeface="Wingdings" panose="05000000000000000000" pitchFamily="2" charset="2"/>
              <a:buChar char="Ø"/>
            </a:pPr>
            <a:r>
              <a:rPr lang="en-US" sz="2400" dirty="0">
                <a:solidFill>
                  <a:schemeClr val="tx1"/>
                </a:solidFill>
              </a:rPr>
              <a:t>In 1926, </a:t>
            </a:r>
            <a:r>
              <a:rPr lang="en-US" sz="2400" dirty="0">
                <a:solidFill>
                  <a:srgbClr val="FF0000"/>
                </a:solidFill>
              </a:rPr>
              <a:t>Trade union law </a:t>
            </a:r>
            <a:r>
              <a:rPr lang="en-US" sz="2400" dirty="0">
                <a:solidFill>
                  <a:schemeClr val="tx1"/>
                </a:solidFill>
              </a:rPr>
              <a:t>came up with the efforts of </a:t>
            </a:r>
            <a:r>
              <a:rPr lang="en-US" sz="2400" dirty="0" err="1" smtClean="0">
                <a:solidFill>
                  <a:srgbClr val="FF0000"/>
                </a:solidFill>
              </a:rPr>
              <a:t>Mr.Joshi</a:t>
            </a:r>
            <a:r>
              <a:rPr lang="en-US" sz="2400" dirty="0" smtClean="0">
                <a:solidFill>
                  <a:schemeClr val="tx1"/>
                </a:solidFill>
              </a:rPr>
              <a:t>.</a:t>
            </a:r>
            <a:endParaRPr lang="en-US" sz="2400" dirty="0">
              <a:solidFill>
                <a:schemeClr val="tx1"/>
              </a:solidFill>
            </a:endParaRPr>
          </a:p>
        </p:txBody>
      </p:sp>
    </p:spTree>
    <p:extLst>
      <p:ext uri="{BB962C8B-B14F-4D97-AF65-F5344CB8AC3E}">
        <p14:creationId xmlns="" xmlns:p14="http://schemas.microsoft.com/office/powerpoint/2010/main" val="247377625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Indian Trade Union- History </a:t>
            </a:r>
            <a:r>
              <a:rPr lang="en-US" b="1" dirty="0" err="1">
                <a:effectLst>
                  <a:outerShdw blurRad="38100" dist="38100" dir="2700000" algn="tl">
                    <a:srgbClr val="000000">
                      <a:alpha val="43137"/>
                    </a:srgbClr>
                  </a:outerShdw>
                </a:effectLst>
              </a:rPr>
              <a:t>contd</a:t>
            </a:r>
            <a:r>
              <a:rPr lang="en-US" b="1" dirty="0">
                <a:effectLst>
                  <a:outerShdw blurRad="38100" dist="38100" dir="2700000" algn="tl">
                    <a:srgbClr val="000000">
                      <a:alpha val="43137"/>
                    </a:srgbClr>
                  </a:outerShdw>
                </a:effectLst>
              </a:rPr>
              <a:t>…..</a:t>
            </a:r>
            <a:endParaRPr lang="en-US" dirty="0"/>
          </a:p>
        </p:txBody>
      </p:sp>
      <p:sp>
        <p:nvSpPr>
          <p:cNvPr id="3" name="Content Placeholder 2"/>
          <p:cNvSpPr>
            <a:spLocks noGrp="1"/>
          </p:cNvSpPr>
          <p:nvPr>
            <p:ph idx="1"/>
          </p:nvPr>
        </p:nvSpPr>
        <p:spPr/>
        <p:txBody>
          <a:bodyPr/>
          <a:lstStyle/>
          <a:p>
            <a:r>
              <a:rPr lang="en-US" sz="2400" b="1" dirty="0">
                <a:solidFill>
                  <a:srgbClr val="7030A0"/>
                </a:solidFill>
              </a:rPr>
              <a:t>The third </a:t>
            </a:r>
            <a:r>
              <a:rPr lang="en-US" sz="2400" b="1" dirty="0" smtClean="0">
                <a:solidFill>
                  <a:srgbClr val="7030A0"/>
                </a:solidFill>
              </a:rPr>
              <a:t>phase (After Independence of India in 1947)</a:t>
            </a:r>
          </a:p>
          <a:p>
            <a:endParaRPr lang="en-US" dirty="0" smtClean="0"/>
          </a:p>
          <a:p>
            <a:pPr lvl="1">
              <a:buFont typeface="Wingdings" panose="05000000000000000000" pitchFamily="2" charset="2"/>
              <a:buChar char="Ø"/>
            </a:pPr>
            <a:r>
              <a:rPr lang="en-US" sz="2400" dirty="0"/>
              <a:t>The partition of </a:t>
            </a:r>
            <a:r>
              <a:rPr lang="en-US" sz="2400" dirty="0" smtClean="0"/>
              <a:t>country </a:t>
            </a:r>
            <a:r>
              <a:rPr lang="en-US" sz="2400" dirty="0"/>
              <a:t>affected the trade union movement particularly Bengal and Punjab</a:t>
            </a:r>
            <a:r>
              <a:rPr lang="en-US" sz="2400" dirty="0" smtClean="0"/>
              <a:t>.</a:t>
            </a:r>
          </a:p>
          <a:p>
            <a:pPr lvl="1">
              <a:buFont typeface="Wingdings" panose="05000000000000000000" pitchFamily="2" charset="2"/>
              <a:buChar char="Ø"/>
            </a:pPr>
            <a:r>
              <a:rPr lang="en-US" sz="2400" dirty="0"/>
              <a:t>By 1949, four central trade union organizations were functioning in the </a:t>
            </a:r>
            <a:r>
              <a:rPr lang="en-US" sz="2400" dirty="0" smtClean="0"/>
              <a:t>country</a:t>
            </a:r>
          </a:p>
          <a:p>
            <a:pPr marL="726948" lvl="2" indent="-342900">
              <a:buFont typeface="+mj-lt"/>
              <a:buAutoNum type="arabicPeriod"/>
            </a:pPr>
            <a:r>
              <a:rPr lang="en-US" sz="1800" dirty="0"/>
              <a:t>The All India Trade Union </a:t>
            </a:r>
            <a:r>
              <a:rPr lang="en-US" sz="1800" dirty="0" smtClean="0"/>
              <a:t>Congress,</a:t>
            </a:r>
          </a:p>
          <a:p>
            <a:pPr marL="726948" lvl="2" indent="-342900">
              <a:buFont typeface="+mj-lt"/>
              <a:buAutoNum type="arabicPeriod"/>
            </a:pPr>
            <a:r>
              <a:rPr lang="en-US" sz="1800" dirty="0" smtClean="0"/>
              <a:t>The </a:t>
            </a:r>
            <a:r>
              <a:rPr lang="en-US" sz="1800" dirty="0"/>
              <a:t>Indian National Trade Union </a:t>
            </a:r>
            <a:r>
              <a:rPr lang="en-US" sz="1800" dirty="0" smtClean="0"/>
              <a:t>Congress,</a:t>
            </a:r>
          </a:p>
          <a:p>
            <a:pPr marL="726948" lvl="2" indent="-342900">
              <a:buFont typeface="+mj-lt"/>
              <a:buAutoNum type="arabicPeriod"/>
            </a:pPr>
            <a:r>
              <a:rPr lang="en-US" sz="1800" dirty="0" smtClean="0"/>
              <a:t>The </a:t>
            </a:r>
            <a:r>
              <a:rPr lang="en-US" sz="1800" dirty="0"/>
              <a:t>Hindu </a:t>
            </a:r>
            <a:r>
              <a:rPr lang="en-US" sz="1800" dirty="0" err="1"/>
              <a:t>Mazdoor</a:t>
            </a:r>
            <a:r>
              <a:rPr lang="en-US" sz="1800" dirty="0"/>
              <a:t> </a:t>
            </a:r>
            <a:r>
              <a:rPr lang="en-US" sz="1800" dirty="0" err="1"/>
              <a:t>Sangh</a:t>
            </a:r>
            <a:r>
              <a:rPr lang="en-US" sz="1800" dirty="0"/>
              <a:t>, </a:t>
            </a:r>
            <a:r>
              <a:rPr lang="en-US" sz="1800" dirty="0" smtClean="0"/>
              <a:t>and</a:t>
            </a:r>
          </a:p>
          <a:p>
            <a:pPr marL="726948" lvl="2" indent="-342900">
              <a:buFont typeface="+mj-lt"/>
              <a:buAutoNum type="arabicPeriod"/>
            </a:pPr>
            <a:r>
              <a:rPr lang="en-US" sz="1800" dirty="0" smtClean="0"/>
              <a:t>The </a:t>
            </a:r>
            <a:r>
              <a:rPr lang="en-US" sz="1800" dirty="0"/>
              <a:t>United Trade Union Congress</a:t>
            </a:r>
          </a:p>
        </p:txBody>
      </p:sp>
    </p:spTree>
    <p:extLst>
      <p:ext uri="{BB962C8B-B14F-4D97-AF65-F5344CB8AC3E}">
        <p14:creationId xmlns="" xmlns:p14="http://schemas.microsoft.com/office/powerpoint/2010/main" val="274739119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At present there are twelve Central Trade Union Organizations in India: </a:t>
            </a:r>
          </a:p>
        </p:txBody>
      </p:sp>
      <p:sp>
        <p:nvSpPr>
          <p:cNvPr id="3" name="Content Placeholder 2"/>
          <p:cNvSpPr>
            <a:spLocks noGrp="1"/>
          </p:cNvSpPr>
          <p:nvPr>
            <p:ph idx="1"/>
          </p:nvPr>
        </p:nvSpPr>
        <p:spPr/>
        <p:txBody>
          <a:bodyPr numCol="2">
            <a:noAutofit/>
          </a:bodyPr>
          <a:lstStyle/>
          <a:p>
            <a:pPr marL="514350" indent="-514350">
              <a:buFont typeface="+mj-lt"/>
              <a:buAutoNum type="arabicPeriod"/>
            </a:pPr>
            <a:r>
              <a:rPr lang="en-US" sz="2200" dirty="0" smtClean="0"/>
              <a:t>All </a:t>
            </a:r>
            <a:r>
              <a:rPr lang="en-US" sz="2200" dirty="0"/>
              <a:t>India Trade Union Congress (</a:t>
            </a:r>
            <a:r>
              <a:rPr lang="en-US" sz="2200" dirty="0" smtClean="0"/>
              <a:t>AITUC)</a:t>
            </a:r>
          </a:p>
          <a:p>
            <a:pPr marL="514350" indent="-514350">
              <a:buFont typeface="+mj-lt"/>
              <a:buAutoNum type="arabicPeriod"/>
            </a:pPr>
            <a:r>
              <a:rPr lang="en-US" sz="2200" dirty="0" err="1" smtClean="0"/>
              <a:t>Bharatiya</a:t>
            </a:r>
            <a:r>
              <a:rPr lang="en-US" sz="2200" dirty="0" smtClean="0"/>
              <a:t> </a:t>
            </a:r>
            <a:r>
              <a:rPr lang="en-US" sz="2200" dirty="0" err="1"/>
              <a:t>Mazdoor</a:t>
            </a:r>
            <a:r>
              <a:rPr lang="en-US" sz="2200" dirty="0"/>
              <a:t> </a:t>
            </a:r>
            <a:r>
              <a:rPr lang="en-US" sz="2200" dirty="0" err="1"/>
              <a:t>Sangh</a:t>
            </a:r>
            <a:r>
              <a:rPr lang="en-US" sz="2200" dirty="0"/>
              <a:t> (</a:t>
            </a:r>
            <a:r>
              <a:rPr lang="en-US" sz="2200" dirty="0" smtClean="0"/>
              <a:t>BMS)</a:t>
            </a:r>
          </a:p>
          <a:p>
            <a:pPr marL="514350" indent="-514350">
              <a:buFont typeface="+mj-lt"/>
              <a:buAutoNum type="arabicPeriod"/>
            </a:pPr>
            <a:r>
              <a:rPr lang="en-US" sz="2200" dirty="0" smtClean="0"/>
              <a:t>Centre </a:t>
            </a:r>
            <a:r>
              <a:rPr lang="en-US" sz="2200" dirty="0"/>
              <a:t>of Indian Trade Unions (</a:t>
            </a:r>
            <a:r>
              <a:rPr lang="en-US" sz="2200" dirty="0" smtClean="0"/>
              <a:t>CITU)</a:t>
            </a:r>
          </a:p>
          <a:p>
            <a:pPr marL="514350" indent="-514350">
              <a:buFont typeface="+mj-lt"/>
              <a:buAutoNum type="arabicPeriod"/>
            </a:pPr>
            <a:r>
              <a:rPr lang="en-US" sz="2200" dirty="0" smtClean="0"/>
              <a:t>Hind </a:t>
            </a:r>
            <a:r>
              <a:rPr lang="en-US" sz="2200" dirty="0" err="1"/>
              <a:t>Mazdoor</a:t>
            </a:r>
            <a:r>
              <a:rPr lang="en-US" sz="2200" dirty="0"/>
              <a:t> </a:t>
            </a:r>
            <a:r>
              <a:rPr lang="en-US" sz="2200" dirty="0" err="1"/>
              <a:t>Kisan</a:t>
            </a:r>
            <a:r>
              <a:rPr lang="en-US" sz="2200" dirty="0"/>
              <a:t> </a:t>
            </a:r>
            <a:r>
              <a:rPr lang="en-US" sz="2200" dirty="0" err="1"/>
              <a:t>Panchayat</a:t>
            </a:r>
            <a:r>
              <a:rPr lang="en-US" sz="2200" dirty="0"/>
              <a:t> (</a:t>
            </a:r>
            <a:r>
              <a:rPr lang="en-US" sz="2200" dirty="0" smtClean="0"/>
              <a:t>HMKP)</a:t>
            </a:r>
          </a:p>
          <a:p>
            <a:pPr marL="514350" indent="-514350">
              <a:buFont typeface="+mj-lt"/>
              <a:buAutoNum type="arabicPeriod"/>
            </a:pPr>
            <a:r>
              <a:rPr lang="en-US" sz="2200" dirty="0" smtClean="0"/>
              <a:t>Hind </a:t>
            </a:r>
            <a:r>
              <a:rPr lang="en-US" sz="2200" dirty="0" err="1"/>
              <a:t>Mazdoor</a:t>
            </a:r>
            <a:r>
              <a:rPr lang="en-US" sz="2200" dirty="0"/>
              <a:t> </a:t>
            </a:r>
            <a:r>
              <a:rPr lang="en-US" sz="2200" dirty="0" err="1"/>
              <a:t>Sabha</a:t>
            </a:r>
            <a:r>
              <a:rPr lang="en-US" sz="2200" dirty="0"/>
              <a:t> (</a:t>
            </a:r>
            <a:r>
              <a:rPr lang="en-US" sz="2200" dirty="0" smtClean="0"/>
              <a:t>HMS)</a:t>
            </a:r>
          </a:p>
          <a:p>
            <a:pPr marL="514350" indent="-514350">
              <a:buFont typeface="+mj-lt"/>
              <a:buAutoNum type="arabicPeriod"/>
            </a:pPr>
            <a:r>
              <a:rPr lang="en-US" sz="2200" dirty="0" smtClean="0"/>
              <a:t>Indian </a:t>
            </a:r>
            <a:r>
              <a:rPr lang="en-US" sz="2200" dirty="0"/>
              <a:t>Federation of Free Trade Unions (</a:t>
            </a:r>
            <a:r>
              <a:rPr lang="en-US" sz="2200" dirty="0" smtClean="0"/>
              <a:t>IFFTU)</a:t>
            </a:r>
          </a:p>
          <a:p>
            <a:pPr marL="514350" indent="-514350">
              <a:buFont typeface="+mj-lt"/>
              <a:buAutoNum type="arabicPeriod"/>
            </a:pPr>
            <a:r>
              <a:rPr lang="en-US" sz="2200" dirty="0" smtClean="0"/>
              <a:t>Indian </a:t>
            </a:r>
            <a:r>
              <a:rPr lang="en-US" sz="2200" dirty="0"/>
              <a:t>National Trade Union Congress (</a:t>
            </a:r>
            <a:r>
              <a:rPr lang="en-US" sz="2200" dirty="0" smtClean="0"/>
              <a:t>INTUC)</a:t>
            </a:r>
          </a:p>
          <a:p>
            <a:pPr marL="514350" indent="-514350">
              <a:buFont typeface="+mj-lt"/>
              <a:buAutoNum type="arabicPeriod"/>
            </a:pPr>
            <a:r>
              <a:rPr lang="en-US" sz="2200" dirty="0" smtClean="0"/>
              <a:t>National </a:t>
            </a:r>
            <a:r>
              <a:rPr lang="en-US" sz="2200" dirty="0"/>
              <a:t>Front of Indian Trade Unions (NFITU) </a:t>
            </a:r>
          </a:p>
          <a:p>
            <a:pPr marL="514350" indent="-514350">
              <a:buFont typeface="+mj-lt"/>
              <a:buAutoNum type="arabicPeriod"/>
            </a:pPr>
            <a:r>
              <a:rPr lang="en-US" sz="2200" dirty="0"/>
              <a:t>National Labor Organization (</a:t>
            </a:r>
            <a:r>
              <a:rPr lang="en-US" sz="2200" dirty="0" smtClean="0"/>
              <a:t>NLO)</a:t>
            </a:r>
          </a:p>
          <a:p>
            <a:pPr marL="514350" indent="-514350">
              <a:buFont typeface="+mj-lt"/>
              <a:buAutoNum type="arabicPeriod"/>
            </a:pPr>
            <a:r>
              <a:rPr lang="en-US" sz="2200" dirty="0" smtClean="0"/>
              <a:t>Trade </a:t>
            </a:r>
            <a:r>
              <a:rPr lang="en-US" sz="2200" dirty="0"/>
              <a:t>Unions Co-ordination Centre (</a:t>
            </a:r>
            <a:r>
              <a:rPr lang="en-US" sz="2200" dirty="0" smtClean="0"/>
              <a:t>TUCC)</a:t>
            </a:r>
          </a:p>
          <a:p>
            <a:pPr marL="514350" indent="-514350">
              <a:buFont typeface="+mj-lt"/>
              <a:buAutoNum type="arabicPeriod"/>
            </a:pPr>
            <a:r>
              <a:rPr lang="en-US" sz="2200" dirty="0" smtClean="0"/>
              <a:t>United </a:t>
            </a:r>
            <a:r>
              <a:rPr lang="en-US" sz="2200" dirty="0"/>
              <a:t>Trade Union Congress (UTUC) </a:t>
            </a:r>
            <a:r>
              <a:rPr lang="en-US" sz="2200" dirty="0" smtClean="0"/>
              <a:t>and</a:t>
            </a:r>
          </a:p>
          <a:p>
            <a:pPr marL="514350" indent="-514350">
              <a:buFont typeface="+mj-lt"/>
              <a:buAutoNum type="arabicPeriod"/>
            </a:pPr>
            <a:r>
              <a:rPr lang="en-US" sz="2200" dirty="0" smtClean="0"/>
              <a:t>United </a:t>
            </a:r>
            <a:r>
              <a:rPr lang="en-US" sz="2200" dirty="0"/>
              <a:t>Trade Union Congress - Lenin </a:t>
            </a:r>
            <a:r>
              <a:rPr lang="en-US" sz="2200" dirty="0" err="1"/>
              <a:t>Sarani</a:t>
            </a:r>
            <a:r>
              <a:rPr lang="en-US" sz="2200" dirty="0"/>
              <a:t> (UTUC - LS) </a:t>
            </a:r>
          </a:p>
        </p:txBody>
      </p:sp>
    </p:spTree>
    <p:extLst>
      <p:ext uri="{BB962C8B-B14F-4D97-AF65-F5344CB8AC3E}">
        <p14:creationId xmlns="" xmlns:p14="http://schemas.microsoft.com/office/powerpoint/2010/main" val="313400631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lvl="0"/>
            <a:endParaRPr lang="en-US" dirty="0" smtClean="0"/>
          </a:p>
          <a:p>
            <a:pPr lvl="0"/>
            <a:r>
              <a:rPr lang="en-US" dirty="0" smtClean="0"/>
              <a:t>Any person who buys goods &amp; services for a consideration.</a:t>
            </a:r>
          </a:p>
          <a:p>
            <a:pPr lvl="0"/>
            <a:endParaRPr lang="en-US" dirty="0" smtClean="0"/>
          </a:p>
          <a:p>
            <a:pPr lvl="0"/>
            <a:endParaRPr lang="en-US" dirty="0" smtClean="0"/>
          </a:p>
          <a:p>
            <a:pPr lvl="0"/>
            <a:endParaRPr lang="en-US" dirty="0" smtClean="0"/>
          </a:p>
          <a:p>
            <a:pPr lvl="0"/>
            <a:r>
              <a:rPr lang="en-US" dirty="0" smtClean="0"/>
              <a:t>Any person who uses goods &amp; services (other than the buyer himself) with the approval of the buyer.</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a:bodyPr>
          <a:lstStyle/>
          <a:p>
            <a:pPr algn="ctr">
              <a:buNone/>
            </a:pPr>
            <a:r>
              <a:rPr lang="en-US" b="1" u="sng" dirty="0" smtClean="0"/>
              <a:t>With the approval of buyer</a:t>
            </a:r>
            <a:r>
              <a:rPr lang="en-US" b="1" dirty="0" smtClean="0"/>
              <a:t>?</a:t>
            </a:r>
          </a:p>
          <a:p>
            <a:pPr>
              <a:buNone/>
            </a:pPr>
            <a:r>
              <a:rPr lang="en-US" dirty="0" smtClean="0"/>
              <a:t/>
            </a:r>
            <a:br>
              <a:rPr lang="en-US" dirty="0" smtClean="0"/>
            </a:br>
            <a:r>
              <a:rPr lang="en-US" dirty="0" smtClean="0"/>
              <a:t>It denotes that the user of the goods should be a rightful user.</a:t>
            </a:r>
          </a:p>
          <a:p>
            <a:pPr>
              <a:buNone/>
            </a:pPr>
            <a:r>
              <a:rPr lang="en-US" dirty="0" smtClean="0"/>
              <a:t/>
            </a:r>
            <a:br>
              <a:rPr lang="en-US" dirty="0" smtClean="0"/>
            </a:br>
            <a:r>
              <a:rPr lang="en-US" dirty="0" smtClean="0"/>
              <a:t>The law construes </a:t>
            </a:r>
            <a:r>
              <a:rPr lang="en-US" u="sng" dirty="0" smtClean="0"/>
              <a:t>users of the goods </a:t>
            </a:r>
            <a:r>
              <a:rPr lang="en-US" dirty="0" smtClean="0"/>
              <a:t>as consumers although they </a:t>
            </a:r>
            <a:r>
              <a:rPr lang="en-US" u="sng" dirty="0" smtClean="0"/>
              <a:t>may not be buyers</a:t>
            </a:r>
            <a:r>
              <a:rPr lang="en-US" dirty="0" smtClean="0"/>
              <a:t>.</a:t>
            </a:r>
            <a:br>
              <a:rPr lang="en-US" dirty="0" smtClean="0"/>
            </a:br>
            <a:r>
              <a:rPr lang="en-US" dirty="0" smtClean="0"/>
              <a:t/>
            </a:r>
            <a:br>
              <a:rPr lang="en-US" dirty="0" smtClean="0"/>
            </a:br>
            <a:r>
              <a:rPr lang="en-US" dirty="0" smtClean="0"/>
              <a:t>But …</a:t>
            </a:r>
          </a:p>
          <a:p>
            <a:pPr>
              <a:buNone/>
            </a:pPr>
            <a:endParaRPr lang="en-US" dirty="0" smtClean="0"/>
          </a:p>
          <a:p>
            <a:pPr>
              <a:buNone/>
            </a:pPr>
            <a:r>
              <a:rPr lang="en-US" dirty="0" smtClean="0"/>
              <a:t>a consumer does not include any person who buys goods for </a:t>
            </a:r>
            <a:r>
              <a:rPr lang="en-US" u="sng" dirty="0" smtClean="0"/>
              <a:t>resale</a:t>
            </a:r>
            <a:r>
              <a:rPr lang="en-US" dirty="0" smtClean="0"/>
              <a:t> or for any </a:t>
            </a:r>
            <a:r>
              <a:rPr lang="en-US" u="sng" dirty="0" smtClean="0"/>
              <a:t>commercial purpose </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2826</Words>
  <Application>Microsoft Office PowerPoint</Application>
  <PresentationFormat>On-screen Show (4:3)</PresentationFormat>
  <Paragraphs>469</Paragraphs>
  <Slides>77</Slides>
  <Notes>1</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 Consumer Protection Laws </vt:lpstr>
      <vt:lpstr>Introduction</vt:lpstr>
      <vt:lpstr>Slide 3</vt:lpstr>
      <vt:lpstr>The role of Govt. in consumer protection is viewed from four angles -</vt:lpstr>
      <vt:lpstr>Significance of the Consumer Protection Act</vt:lpstr>
      <vt:lpstr>Slide 6</vt:lpstr>
      <vt:lpstr>WHO IS A CONSUMER? </vt:lpstr>
      <vt:lpstr>Slide 8</vt:lpstr>
      <vt:lpstr>Slide 9</vt:lpstr>
      <vt:lpstr>‘Commercial Purpose’</vt:lpstr>
      <vt:lpstr>Case </vt:lpstr>
      <vt:lpstr>Can a Company be a Consumer?</vt:lpstr>
      <vt:lpstr>Slide 13</vt:lpstr>
      <vt:lpstr>Goods</vt:lpstr>
      <vt:lpstr>Service</vt:lpstr>
      <vt:lpstr>WHO CAN FILE A COMPLAINT?</vt:lpstr>
      <vt:lpstr>Privity of Contract</vt:lpstr>
      <vt:lpstr>CONSIDERATION</vt:lpstr>
      <vt:lpstr>Slide 19</vt:lpstr>
      <vt:lpstr>Supreme Court on taxes</vt:lpstr>
      <vt:lpstr>Who are not consumers? </vt:lpstr>
      <vt:lpstr>Structure of Consumer Forums / Commissions and Their Jurisdictions</vt:lpstr>
      <vt:lpstr>DEFECTS IN GOODS</vt:lpstr>
      <vt:lpstr>DEFICIENCY IN SERVICE</vt:lpstr>
      <vt:lpstr>COMPLAINT</vt:lpstr>
      <vt:lpstr>NOTE</vt:lpstr>
      <vt:lpstr> DELAY IN DELIVERY OF POSSESSION OF APARTMENT </vt:lpstr>
      <vt:lpstr>Slide 28</vt:lpstr>
      <vt:lpstr>Slide 29</vt:lpstr>
      <vt:lpstr>Slide 30</vt:lpstr>
      <vt:lpstr>Slide 31</vt:lpstr>
      <vt:lpstr>Decision</vt:lpstr>
      <vt:lpstr>Factories Act, 1948</vt:lpstr>
      <vt:lpstr>Factories Act includes:</vt:lpstr>
      <vt:lpstr>WHAT IS A FACTORY?</vt:lpstr>
      <vt:lpstr>From an analysis of this definition, the following three DOMINANT INGREDIENTS DETERMINE the coverage of a factory</vt:lpstr>
      <vt:lpstr>Slide 37</vt:lpstr>
      <vt:lpstr>Premises</vt:lpstr>
      <vt:lpstr>About the ESI Act</vt:lpstr>
      <vt:lpstr>Slide 40</vt:lpstr>
      <vt:lpstr>Slide 41</vt:lpstr>
      <vt:lpstr>Example cases</vt:lpstr>
      <vt:lpstr>Answers</vt:lpstr>
      <vt:lpstr>Answers</vt:lpstr>
      <vt:lpstr>Example cases</vt:lpstr>
      <vt:lpstr> Answers 4, 5, 6, 7  </vt:lpstr>
      <vt:lpstr>Slide 47</vt:lpstr>
      <vt:lpstr>Objective</vt:lpstr>
      <vt:lpstr>Provisions Regarding Safety:</vt:lpstr>
      <vt:lpstr>Slide 50</vt:lpstr>
      <vt:lpstr>Slide 51</vt:lpstr>
      <vt:lpstr>Slide 52</vt:lpstr>
      <vt:lpstr>Slide 53</vt:lpstr>
      <vt:lpstr>Provisions Regarding Health:</vt:lpstr>
      <vt:lpstr>Provisions Regarding Welfare of Workers</vt:lpstr>
      <vt:lpstr>Hazardous Processes</vt:lpstr>
      <vt:lpstr>Provisions Regarding Hazardous Processes</vt:lpstr>
      <vt:lpstr>Restriction on Employment of Women &amp; Children:</vt:lpstr>
      <vt:lpstr>INDUSTRIAL DISPUTES ACT 1947 </vt:lpstr>
      <vt:lpstr>OBJECTIVES</vt:lpstr>
      <vt:lpstr>INDUSTRY</vt:lpstr>
      <vt:lpstr>INDUSTRIAL DISPUTE </vt:lpstr>
      <vt:lpstr>WORKMAN </vt:lpstr>
      <vt:lpstr>STRIKE &amp; LOCKOUT</vt:lpstr>
      <vt:lpstr>Slide 65</vt:lpstr>
      <vt:lpstr>Slide 66</vt:lpstr>
      <vt:lpstr>Collective Bargaining</vt:lpstr>
      <vt:lpstr>Slide 68</vt:lpstr>
      <vt:lpstr>Slide 69</vt:lpstr>
      <vt:lpstr>Trade Unions Act-1926</vt:lpstr>
      <vt:lpstr>What is Trade Union?</vt:lpstr>
      <vt:lpstr>Objectives of Indian Trade Union Act of 1926</vt:lpstr>
      <vt:lpstr>What is the Indian Trade Union Act of 1926?</vt:lpstr>
      <vt:lpstr>Indian Trade Unions’- History</vt:lpstr>
      <vt:lpstr>Indian Trade Union- History contd…..</vt:lpstr>
      <vt:lpstr>Indian Trade Union- History contd…..</vt:lpstr>
      <vt:lpstr>At present there are twelve Central Trade Union Organizations in India: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IS A CONSUMER? </dc:title>
  <dc:creator>VIT-Laptop</dc:creator>
  <cp:lastModifiedBy>VIT-Laptop</cp:lastModifiedBy>
  <cp:revision>109</cp:revision>
  <dcterms:created xsi:type="dcterms:W3CDTF">2006-08-16T00:00:00Z</dcterms:created>
  <dcterms:modified xsi:type="dcterms:W3CDTF">2016-10-04T14:39:15Z</dcterms:modified>
</cp:coreProperties>
</file>