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311" r:id="rId32"/>
    <p:sldId id="320" r:id="rId33"/>
    <p:sldId id="313" r:id="rId34"/>
    <p:sldId id="322" r:id="rId35"/>
    <p:sldId id="314" r:id="rId36"/>
    <p:sldId id="315" r:id="rId37"/>
    <p:sldId id="316" r:id="rId38"/>
    <p:sldId id="317" r:id="rId39"/>
    <p:sldId id="318" r:id="rId40"/>
    <p:sldId id="319" r:id="rId41"/>
    <p:sldId id="321" r:id="rId42"/>
    <p:sldId id="309"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52CB76-B0DC-4908-9F06-9C2BF9FDA335}"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B058CDE5-13B6-4FA9-8A7A-B453837F3469}">
      <dgm:prSet phldrT="[Text]"/>
      <dgm:spPr/>
      <dgm:t>
        <a:bodyPr/>
        <a:lstStyle/>
        <a:p>
          <a:r>
            <a:rPr lang="en-US" dirty="0" smtClean="0"/>
            <a:t>Rights of Unpaid Seller</a:t>
          </a:r>
          <a:endParaRPr lang="en-US" dirty="0"/>
        </a:p>
      </dgm:t>
    </dgm:pt>
    <dgm:pt modelId="{8192DC8D-C247-4B71-AADB-2B6228F5B5F1}" type="parTrans" cxnId="{5FDDC6DA-A886-4145-B288-C7F15CA48AB4}">
      <dgm:prSet/>
      <dgm:spPr/>
      <dgm:t>
        <a:bodyPr/>
        <a:lstStyle/>
        <a:p>
          <a:endParaRPr lang="en-US"/>
        </a:p>
      </dgm:t>
    </dgm:pt>
    <dgm:pt modelId="{E764D070-A57D-43DD-88FB-C4FB7B0A6077}" type="sibTrans" cxnId="{5FDDC6DA-A886-4145-B288-C7F15CA48AB4}">
      <dgm:prSet/>
      <dgm:spPr/>
      <dgm:t>
        <a:bodyPr/>
        <a:lstStyle/>
        <a:p>
          <a:endParaRPr lang="en-US"/>
        </a:p>
      </dgm:t>
    </dgm:pt>
    <dgm:pt modelId="{EF690250-76BC-410E-8396-09CF7312159F}">
      <dgm:prSet phldrT="[Text]" custT="1"/>
      <dgm:spPr/>
      <dgm:t>
        <a:bodyPr/>
        <a:lstStyle/>
        <a:p>
          <a:r>
            <a:rPr lang="en-US" sz="2000" dirty="0" smtClean="0"/>
            <a:t>Against the Goods</a:t>
          </a:r>
          <a:endParaRPr lang="en-US" sz="2000" dirty="0"/>
        </a:p>
      </dgm:t>
    </dgm:pt>
    <dgm:pt modelId="{38874597-FDDC-4368-9BD2-FFDA4B0AFBD0}" type="parTrans" cxnId="{A1EDF4AF-C12F-47C5-856A-40A1E41F3186}">
      <dgm:prSet/>
      <dgm:spPr/>
      <dgm:t>
        <a:bodyPr/>
        <a:lstStyle/>
        <a:p>
          <a:endParaRPr lang="en-US"/>
        </a:p>
      </dgm:t>
    </dgm:pt>
    <dgm:pt modelId="{A390D1A6-9199-45DA-8A32-6B9A316A268F}" type="sibTrans" cxnId="{A1EDF4AF-C12F-47C5-856A-40A1E41F3186}">
      <dgm:prSet/>
      <dgm:spPr/>
      <dgm:t>
        <a:bodyPr/>
        <a:lstStyle/>
        <a:p>
          <a:endParaRPr lang="en-US"/>
        </a:p>
      </dgm:t>
    </dgm:pt>
    <dgm:pt modelId="{E90364FE-BA38-432B-A0A8-310FBBFADDF4}">
      <dgm:prSet phldrT="[Text]" custT="1"/>
      <dgm:spPr/>
      <dgm:t>
        <a:bodyPr/>
        <a:lstStyle/>
        <a:p>
          <a:r>
            <a:rPr lang="en-US" sz="2000" dirty="0" smtClean="0"/>
            <a:t>Property in the goods has passed</a:t>
          </a:r>
          <a:endParaRPr lang="en-US" sz="2000" dirty="0"/>
        </a:p>
      </dgm:t>
    </dgm:pt>
    <dgm:pt modelId="{41AFBDAF-944A-4BC3-A239-1591B00D6E26}" type="parTrans" cxnId="{EF4C1153-88B5-45BB-AAAE-3840B4F5C534}">
      <dgm:prSet/>
      <dgm:spPr/>
      <dgm:t>
        <a:bodyPr/>
        <a:lstStyle/>
        <a:p>
          <a:endParaRPr lang="en-US"/>
        </a:p>
      </dgm:t>
    </dgm:pt>
    <dgm:pt modelId="{76D03DEC-A858-4E6F-BB89-1DAB27AE87C7}" type="sibTrans" cxnId="{EF4C1153-88B5-45BB-AAAE-3840B4F5C534}">
      <dgm:prSet/>
      <dgm:spPr/>
      <dgm:t>
        <a:bodyPr/>
        <a:lstStyle/>
        <a:p>
          <a:endParaRPr lang="en-US"/>
        </a:p>
      </dgm:t>
    </dgm:pt>
    <dgm:pt modelId="{12047857-C511-4A39-872D-F22AD557B7B7}">
      <dgm:prSet phldrT="[Text]" custT="1"/>
      <dgm:spPr/>
      <dgm:t>
        <a:bodyPr/>
        <a:lstStyle/>
        <a:p>
          <a:r>
            <a:rPr lang="en-US" sz="2000" dirty="0" smtClean="0"/>
            <a:t>Property in the goods has not passed</a:t>
          </a:r>
          <a:endParaRPr lang="en-US" sz="2000" dirty="0"/>
        </a:p>
      </dgm:t>
    </dgm:pt>
    <dgm:pt modelId="{8DCDC5B4-884E-41CC-8E97-C1733BA3670A}" type="parTrans" cxnId="{2C81A067-52E2-4591-89AE-B28DC0A5AD09}">
      <dgm:prSet/>
      <dgm:spPr/>
      <dgm:t>
        <a:bodyPr/>
        <a:lstStyle/>
        <a:p>
          <a:endParaRPr lang="en-US"/>
        </a:p>
      </dgm:t>
    </dgm:pt>
    <dgm:pt modelId="{6B3FE879-0B28-425F-BD72-39DC1AD22731}" type="sibTrans" cxnId="{2C81A067-52E2-4591-89AE-B28DC0A5AD09}">
      <dgm:prSet/>
      <dgm:spPr/>
      <dgm:t>
        <a:bodyPr/>
        <a:lstStyle/>
        <a:p>
          <a:endParaRPr lang="en-US"/>
        </a:p>
      </dgm:t>
    </dgm:pt>
    <dgm:pt modelId="{2BE5B5B0-508F-46DD-BCE9-17F16BA17225}">
      <dgm:prSet phldrT="[Text]" custT="1"/>
      <dgm:spPr/>
      <dgm:t>
        <a:bodyPr/>
        <a:lstStyle/>
        <a:p>
          <a:r>
            <a:rPr lang="en-US" sz="2000" dirty="0" smtClean="0"/>
            <a:t>Against the Buyer Personally</a:t>
          </a:r>
          <a:endParaRPr lang="en-US" sz="2000" dirty="0"/>
        </a:p>
      </dgm:t>
    </dgm:pt>
    <dgm:pt modelId="{B9DB7C3D-9567-48F7-B7B4-A88AA6ED9A02}" type="parTrans" cxnId="{96BA5235-3746-4D74-BBDA-E88130039F12}">
      <dgm:prSet/>
      <dgm:spPr/>
      <dgm:t>
        <a:bodyPr/>
        <a:lstStyle/>
        <a:p>
          <a:endParaRPr lang="en-US"/>
        </a:p>
      </dgm:t>
    </dgm:pt>
    <dgm:pt modelId="{6CF18FF7-A92F-4C34-8EB0-1298B837BD9B}" type="sibTrans" cxnId="{96BA5235-3746-4D74-BBDA-E88130039F12}">
      <dgm:prSet/>
      <dgm:spPr/>
      <dgm:t>
        <a:bodyPr/>
        <a:lstStyle/>
        <a:p>
          <a:endParaRPr lang="en-US"/>
        </a:p>
      </dgm:t>
    </dgm:pt>
    <dgm:pt modelId="{12DAE59B-CA12-4410-A5A5-DF816422A342}">
      <dgm:prSet phldrT="[Text]" custT="1"/>
      <dgm:spPr/>
      <dgm:t>
        <a:bodyPr/>
        <a:lstStyle/>
        <a:p>
          <a:r>
            <a:rPr lang="en-US" sz="2000" dirty="0" smtClean="0"/>
            <a:t>Against the Buyer Personally</a:t>
          </a:r>
          <a:endParaRPr lang="en-US" sz="2000" dirty="0"/>
        </a:p>
      </dgm:t>
    </dgm:pt>
    <dgm:pt modelId="{DF8ABA6B-E351-4CFE-A023-CB63DD874434}" type="parTrans" cxnId="{01FD49BE-7287-44E9-930B-4BEF62296DCC}">
      <dgm:prSet/>
      <dgm:spPr/>
      <dgm:t>
        <a:bodyPr/>
        <a:lstStyle/>
        <a:p>
          <a:endParaRPr lang="en-US"/>
        </a:p>
      </dgm:t>
    </dgm:pt>
    <dgm:pt modelId="{18070DA2-E93D-45C2-9DE9-43E6EA3EAE55}" type="sibTrans" cxnId="{01FD49BE-7287-44E9-930B-4BEF62296DCC}">
      <dgm:prSet/>
      <dgm:spPr/>
      <dgm:t>
        <a:bodyPr/>
        <a:lstStyle/>
        <a:p>
          <a:endParaRPr lang="en-US"/>
        </a:p>
      </dgm:t>
    </dgm:pt>
    <dgm:pt modelId="{C38118A7-3C6F-4555-860C-2E18904D6BFD}">
      <dgm:prSet custT="1"/>
      <dgm:spPr/>
      <dgm:t>
        <a:bodyPr/>
        <a:lstStyle/>
        <a:p>
          <a:r>
            <a:rPr lang="en-US" sz="2400" dirty="0" smtClean="0"/>
            <a:t>Lien</a:t>
          </a:r>
          <a:endParaRPr lang="en-US" sz="2400" dirty="0"/>
        </a:p>
      </dgm:t>
    </dgm:pt>
    <dgm:pt modelId="{22118D1C-0EC2-444C-8F8D-BE8710DBC222}" type="parTrans" cxnId="{7CD3ACB2-7FCD-4540-97DD-F6334C1E6941}">
      <dgm:prSet/>
      <dgm:spPr/>
      <dgm:t>
        <a:bodyPr/>
        <a:lstStyle/>
        <a:p>
          <a:endParaRPr lang="en-US"/>
        </a:p>
      </dgm:t>
    </dgm:pt>
    <dgm:pt modelId="{160C63CB-43E8-4FC9-AC19-E5302376BE0C}" type="sibTrans" cxnId="{7CD3ACB2-7FCD-4540-97DD-F6334C1E6941}">
      <dgm:prSet/>
      <dgm:spPr/>
      <dgm:t>
        <a:bodyPr/>
        <a:lstStyle/>
        <a:p>
          <a:endParaRPr lang="en-US"/>
        </a:p>
      </dgm:t>
    </dgm:pt>
    <dgm:pt modelId="{E1004627-8C86-4D17-B59E-BE480126ABEC}">
      <dgm:prSet custT="1"/>
      <dgm:spPr/>
      <dgm:t>
        <a:bodyPr/>
        <a:lstStyle/>
        <a:p>
          <a:r>
            <a:rPr lang="en-US" sz="2000" dirty="0" smtClean="0"/>
            <a:t>Stoppage in Transit</a:t>
          </a:r>
          <a:endParaRPr lang="en-US" sz="2000" dirty="0"/>
        </a:p>
      </dgm:t>
    </dgm:pt>
    <dgm:pt modelId="{E21763BC-4E0C-4113-BA16-AE53A8A3C3B5}" type="parTrans" cxnId="{1670BC54-4A86-426B-93F2-38099D850BD4}">
      <dgm:prSet/>
      <dgm:spPr/>
      <dgm:t>
        <a:bodyPr/>
        <a:lstStyle/>
        <a:p>
          <a:endParaRPr lang="en-US"/>
        </a:p>
      </dgm:t>
    </dgm:pt>
    <dgm:pt modelId="{DDBED7BC-C237-4010-9FA6-A4C7B73BB299}" type="sibTrans" cxnId="{1670BC54-4A86-426B-93F2-38099D850BD4}">
      <dgm:prSet/>
      <dgm:spPr/>
      <dgm:t>
        <a:bodyPr/>
        <a:lstStyle/>
        <a:p>
          <a:endParaRPr lang="en-US"/>
        </a:p>
      </dgm:t>
    </dgm:pt>
    <dgm:pt modelId="{7D414696-A037-409E-AD9A-7FA707E6A538}">
      <dgm:prSet custT="1"/>
      <dgm:spPr/>
      <dgm:t>
        <a:bodyPr/>
        <a:lstStyle/>
        <a:p>
          <a:r>
            <a:rPr lang="en-US" sz="2400" dirty="0" smtClean="0"/>
            <a:t>Re - Sale</a:t>
          </a:r>
          <a:endParaRPr lang="en-US" sz="2400" dirty="0"/>
        </a:p>
      </dgm:t>
    </dgm:pt>
    <dgm:pt modelId="{21859905-C260-4592-BFCE-CDA32E2726C5}" type="parTrans" cxnId="{C9A796A8-5A5D-422D-BB43-F27E7941A3A4}">
      <dgm:prSet/>
      <dgm:spPr/>
      <dgm:t>
        <a:bodyPr/>
        <a:lstStyle/>
        <a:p>
          <a:endParaRPr lang="en-US"/>
        </a:p>
      </dgm:t>
    </dgm:pt>
    <dgm:pt modelId="{F67B8932-A9AB-4186-984B-C615F1AFB017}" type="sibTrans" cxnId="{C9A796A8-5A5D-422D-BB43-F27E7941A3A4}">
      <dgm:prSet/>
      <dgm:spPr/>
      <dgm:t>
        <a:bodyPr/>
        <a:lstStyle/>
        <a:p>
          <a:endParaRPr lang="en-US"/>
        </a:p>
      </dgm:t>
    </dgm:pt>
    <dgm:pt modelId="{95FC7D73-FE0D-46FE-BC0A-2136616FC232}">
      <dgm:prSet custT="1"/>
      <dgm:spPr/>
      <dgm:t>
        <a:bodyPr/>
        <a:lstStyle/>
        <a:p>
          <a:r>
            <a:rPr lang="en-US" sz="1800" dirty="0" smtClean="0"/>
            <a:t>Withholding Delivery</a:t>
          </a:r>
          <a:endParaRPr lang="en-US" sz="1800" dirty="0"/>
        </a:p>
      </dgm:t>
    </dgm:pt>
    <dgm:pt modelId="{11505105-F1BF-40BD-9D3D-BB39804AB32A}" type="parTrans" cxnId="{05C46D7F-A9A0-4BA1-A26D-B60029E18D2E}">
      <dgm:prSet/>
      <dgm:spPr/>
      <dgm:t>
        <a:bodyPr/>
        <a:lstStyle/>
        <a:p>
          <a:endParaRPr lang="en-US"/>
        </a:p>
      </dgm:t>
    </dgm:pt>
    <dgm:pt modelId="{6AA77E14-3BBB-497F-973C-58B7F44680FB}" type="sibTrans" cxnId="{05C46D7F-A9A0-4BA1-A26D-B60029E18D2E}">
      <dgm:prSet/>
      <dgm:spPr/>
      <dgm:t>
        <a:bodyPr/>
        <a:lstStyle/>
        <a:p>
          <a:endParaRPr lang="en-US"/>
        </a:p>
      </dgm:t>
    </dgm:pt>
    <dgm:pt modelId="{DBBCFA18-5133-4DE3-8DFD-6860ABEBE971}">
      <dgm:prSet custT="1"/>
      <dgm:spPr/>
      <dgm:t>
        <a:bodyPr/>
        <a:lstStyle/>
        <a:p>
          <a:r>
            <a:rPr lang="en-US" sz="2000" dirty="0" smtClean="0"/>
            <a:t>Stoppage in Transit</a:t>
          </a:r>
          <a:endParaRPr lang="en-US" sz="2000" dirty="0"/>
        </a:p>
      </dgm:t>
    </dgm:pt>
    <dgm:pt modelId="{D915BEC4-65D7-4E5E-8006-8F6BB7F56DCB}" type="parTrans" cxnId="{F5AB1B9A-B60D-4C6B-82B5-6935837245EA}">
      <dgm:prSet/>
      <dgm:spPr/>
      <dgm:t>
        <a:bodyPr/>
        <a:lstStyle/>
        <a:p>
          <a:endParaRPr lang="en-US"/>
        </a:p>
      </dgm:t>
    </dgm:pt>
    <dgm:pt modelId="{EF1C24EC-099B-47E4-8E62-48F1103D2DF2}" type="sibTrans" cxnId="{F5AB1B9A-B60D-4C6B-82B5-6935837245EA}">
      <dgm:prSet/>
      <dgm:spPr/>
      <dgm:t>
        <a:bodyPr/>
        <a:lstStyle/>
        <a:p>
          <a:endParaRPr lang="en-US"/>
        </a:p>
      </dgm:t>
    </dgm:pt>
    <dgm:pt modelId="{15A26F01-56A0-4FF6-B5ED-C052B5834EC2}">
      <dgm:prSet custT="1"/>
      <dgm:spPr/>
      <dgm:t>
        <a:bodyPr/>
        <a:lstStyle/>
        <a:p>
          <a:r>
            <a:rPr lang="en-US" sz="2000" dirty="0" smtClean="0"/>
            <a:t>Suit for Price</a:t>
          </a:r>
          <a:endParaRPr lang="en-US" sz="2000" dirty="0"/>
        </a:p>
      </dgm:t>
    </dgm:pt>
    <dgm:pt modelId="{16D0BAFF-A160-4D00-83B7-1572BB95A872}" type="parTrans" cxnId="{615A46F4-7287-4F6F-9641-30C3D7A92658}">
      <dgm:prSet/>
      <dgm:spPr/>
      <dgm:t>
        <a:bodyPr/>
        <a:lstStyle/>
        <a:p>
          <a:endParaRPr lang="en-US"/>
        </a:p>
      </dgm:t>
    </dgm:pt>
    <dgm:pt modelId="{37DB221F-C00F-4896-96AC-6F1E516F6DA5}" type="sibTrans" cxnId="{615A46F4-7287-4F6F-9641-30C3D7A92658}">
      <dgm:prSet/>
      <dgm:spPr/>
      <dgm:t>
        <a:bodyPr/>
        <a:lstStyle/>
        <a:p>
          <a:endParaRPr lang="en-US"/>
        </a:p>
      </dgm:t>
    </dgm:pt>
    <dgm:pt modelId="{B6228B28-77AE-4E76-9D10-126F5F28F936}">
      <dgm:prSet custT="1"/>
      <dgm:spPr/>
      <dgm:t>
        <a:bodyPr/>
        <a:lstStyle/>
        <a:p>
          <a:r>
            <a:rPr lang="en-US" sz="2000" dirty="0" smtClean="0"/>
            <a:t>Suit for Damages</a:t>
          </a:r>
          <a:endParaRPr lang="en-US" sz="2000" dirty="0"/>
        </a:p>
      </dgm:t>
    </dgm:pt>
    <dgm:pt modelId="{851377D2-B690-4D0E-82A3-6228BC883332}" type="parTrans" cxnId="{2610DBFE-AB54-4C02-BDB9-A94A77283CB9}">
      <dgm:prSet/>
      <dgm:spPr/>
      <dgm:t>
        <a:bodyPr/>
        <a:lstStyle/>
        <a:p>
          <a:endParaRPr lang="en-US"/>
        </a:p>
      </dgm:t>
    </dgm:pt>
    <dgm:pt modelId="{8194A7B4-0388-4BDB-9351-9880F5EB676F}" type="sibTrans" cxnId="{2610DBFE-AB54-4C02-BDB9-A94A77283CB9}">
      <dgm:prSet/>
      <dgm:spPr/>
      <dgm:t>
        <a:bodyPr/>
        <a:lstStyle/>
        <a:p>
          <a:endParaRPr lang="en-US"/>
        </a:p>
      </dgm:t>
    </dgm:pt>
    <dgm:pt modelId="{434ABE98-6DCA-46B4-BFF3-7F79CE443E27}">
      <dgm:prSet custT="1"/>
      <dgm:spPr/>
      <dgm:t>
        <a:bodyPr/>
        <a:lstStyle/>
        <a:p>
          <a:r>
            <a:rPr lang="en-US" sz="1800" dirty="0" smtClean="0"/>
            <a:t>Repudiation of Contract</a:t>
          </a:r>
          <a:endParaRPr lang="en-US" sz="1800" dirty="0"/>
        </a:p>
      </dgm:t>
    </dgm:pt>
    <dgm:pt modelId="{9961F712-1520-409B-9020-FDDC8286334C}" type="parTrans" cxnId="{88FA30C7-C49D-41B1-90D3-81F93E709F51}">
      <dgm:prSet/>
      <dgm:spPr/>
      <dgm:t>
        <a:bodyPr/>
        <a:lstStyle/>
        <a:p>
          <a:endParaRPr lang="en-US"/>
        </a:p>
      </dgm:t>
    </dgm:pt>
    <dgm:pt modelId="{846F008D-F13B-4A1F-AF8D-4F93C1452462}" type="sibTrans" cxnId="{88FA30C7-C49D-41B1-90D3-81F93E709F51}">
      <dgm:prSet/>
      <dgm:spPr/>
      <dgm:t>
        <a:bodyPr/>
        <a:lstStyle/>
        <a:p>
          <a:endParaRPr lang="en-US"/>
        </a:p>
      </dgm:t>
    </dgm:pt>
    <dgm:pt modelId="{35F88863-4795-40A6-A8B8-C551C1F61D91}">
      <dgm:prSet custT="1"/>
      <dgm:spPr/>
      <dgm:t>
        <a:bodyPr/>
        <a:lstStyle/>
        <a:p>
          <a:r>
            <a:rPr lang="en-US" sz="2000" dirty="0" smtClean="0"/>
            <a:t>Suit for Interest</a:t>
          </a:r>
          <a:endParaRPr lang="en-US" sz="2000" dirty="0"/>
        </a:p>
      </dgm:t>
    </dgm:pt>
    <dgm:pt modelId="{E4F8857E-1619-40D0-90AF-C7F486048DB7}" type="parTrans" cxnId="{AFC534CA-D27B-4074-8231-6754F730A6A9}">
      <dgm:prSet/>
      <dgm:spPr/>
      <dgm:t>
        <a:bodyPr/>
        <a:lstStyle/>
        <a:p>
          <a:endParaRPr lang="en-US"/>
        </a:p>
      </dgm:t>
    </dgm:pt>
    <dgm:pt modelId="{12926F2F-5699-435D-8B29-1AB02EAD8B55}" type="sibTrans" cxnId="{AFC534CA-D27B-4074-8231-6754F730A6A9}">
      <dgm:prSet/>
      <dgm:spPr/>
      <dgm:t>
        <a:bodyPr/>
        <a:lstStyle/>
        <a:p>
          <a:endParaRPr lang="en-US"/>
        </a:p>
      </dgm:t>
    </dgm:pt>
    <dgm:pt modelId="{3994020E-0ECB-418B-8CA1-48FA42659762}" type="pres">
      <dgm:prSet presAssocID="{BB52CB76-B0DC-4908-9F06-9C2BF9FDA335}" presName="diagram" presStyleCnt="0">
        <dgm:presLayoutVars>
          <dgm:chPref val="1"/>
          <dgm:dir/>
          <dgm:animOne val="branch"/>
          <dgm:animLvl val="lvl"/>
          <dgm:resizeHandles val="exact"/>
        </dgm:presLayoutVars>
      </dgm:prSet>
      <dgm:spPr/>
      <dgm:t>
        <a:bodyPr/>
        <a:lstStyle/>
        <a:p>
          <a:endParaRPr lang="en-US"/>
        </a:p>
      </dgm:t>
    </dgm:pt>
    <dgm:pt modelId="{866A5DCF-EC90-4D61-A1CF-67D8BE2CF0EF}" type="pres">
      <dgm:prSet presAssocID="{B058CDE5-13B6-4FA9-8A7A-B453837F3469}" presName="root1" presStyleCnt="0"/>
      <dgm:spPr/>
    </dgm:pt>
    <dgm:pt modelId="{54E9D10B-F5FE-4977-B095-9151944607C8}" type="pres">
      <dgm:prSet presAssocID="{B058CDE5-13B6-4FA9-8A7A-B453837F3469}" presName="LevelOneTextNode" presStyleLbl="node0" presStyleIdx="0" presStyleCnt="1" custScaleY="153320" custLinFactNeighborX="-41415" custLinFactNeighborY="6875">
        <dgm:presLayoutVars>
          <dgm:chPref val="3"/>
        </dgm:presLayoutVars>
      </dgm:prSet>
      <dgm:spPr/>
      <dgm:t>
        <a:bodyPr/>
        <a:lstStyle/>
        <a:p>
          <a:endParaRPr lang="en-US"/>
        </a:p>
      </dgm:t>
    </dgm:pt>
    <dgm:pt modelId="{42311517-F2DB-4F2B-BF4B-1CC74E8D9641}" type="pres">
      <dgm:prSet presAssocID="{B058CDE5-13B6-4FA9-8A7A-B453837F3469}" presName="level2hierChild" presStyleCnt="0"/>
      <dgm:spPr/>
    </dgm:pt>
    <dgm:pt modelId="{F35F6A58-BF8A-4FF8-863A-DECBB472916D}" type="pres">
      <dgm:prSet presAssocID="{38874597-FDDC-4368-9BD2-FFDA4B0AFBD0}" presName="conn2-1" presStyleLbl="parChTrans1D2" presStyleIdx="0" presStyleCnt="2"/>
      <dgm:spPr/>
      <dgm:t>
        <a:bodyPr/>
        <a:lstStyle/>
        <a:p>
          <a:endParaRPr lang="en-US"/>
        </a:p>
      </dgm:t>
    </dgm:pt>
    <dgm:pt modelId="{49A81E0B-FCE6-434B-8BF5-0F6AA42A0462}" type="pres">
      <dgm:prSet presAssocID="{38874597-FDDC-4368-9BD2-FFDA4B0AFBD0}" presName="connTx" presStyleLbl="parChTrans1D2" presStyleIdx="0" presStyleCnt="2"/>
      <dgm:spPr/>
      <dgm:t>
        <a:bodyPr/>
        <a:lstStyle/>
        <a:p>
          <a:endParaRPr lang="en-US"/>
        </a:p>
      </dgm:t>
    </dgm:pt>
    <dgm:pt modelId="{F14C405A-A2D1-4B7C-800F-D27E1D406A0E}" type="pres">
      <dgm:prSet presAssocID="{EF690250-76BC-410E-8396-09CF7312159F}" presName="root2" presStyleCnt="0"/>
      <dgm:spPr/>
    </dgm:pt>
    <dgm:pt modelId="{CA98AFCE-F854-47AA-8E83-6A829EA2CD25}" type="pres">
      <dgm:prSet presAssocID="{EF690250-76BC-410E-8396-09CF7312159F}" presName="LevelTwoTextNode" presStyleLbl="node2" presStyleIdx="0" presStyleCnt="2" custScaleX="114985" custScaleY="165026" custLinFactNeighborX="-30708" custLinFactNeighborY="-3794">
        <dgm:presLayoutVars>
          <dgm:chPref val="3"/>
        </dgm:presLayoutVars>
      </dgm:prSet>
      <dgm:spPr/>
      <dgm:t>
        <a:bodyPr/>
        <a:lstStyle/>
        <a:p>
          <a:endParaRPr lang="en-US"/>
        </a:p>
      </dgm:t>
    </dgm:pt>
    <dgm:pt modelId="{71DFC9E0-3C96-4656-950B-CA58D4ECF018}" type="pres">
      <dgm:prSet presAssocID="{EF690250-76BC-410E-8396-09CF7312159F}" presName="level3hierChild" presStyleCnt="0"/>
      <dgm:spPr/>
    </dgm:pt>
    <dgm:pt modelId="{58F24916-0D8A-49DD-B2B3-42119ECF9781}" type="pres">
      <dgm:prSet presAssocID="{41AFBDAF-944A-4BC3-A239-1591B00D6E26}" presName="conn2-1" presStyleLbl="parChTrans1D3" presStyleIdx="0" presStyleCnt="3"/>
      <dgm:spPr/>
      <dgm:t>
        <a:bodyPr/>
        <a:lstStyle/>
        <a:p>
          <a:endParaRPr lang="en-US"/>
        </a:p>
      </dgm:t>
    </dgm:pt>
    <dgm:pt modelId="{C9067210-1771-4B7E-8475-CAA3AE37AACA}" type="pres">
      <dgm:prSet presAssocID="{41AFBDAF-944A-4BC3-A239-1591B00D6E26}" presName="connTx" presStyleLbl="parChTrans1D3" presStyleIdx="0" presStyleCnt="3"/>
      <dgm:spPr/>
      <dgm:t>
        <a:bodyPr/>
        <a:lstStyle/>
        <a:p>
          <a:endParaRPr lang="en-US"/>
        </a:p>
      </dgm:t>
    </dgm:pt>
    <dgm:pt modelId="{A16EA4CE-9A20-46DC-89B6-80F1C9565781}" type="pres">
      <dgm:prSet presAssocID="{E90364FE-BA38-432B-A0A8-310FBBFADDF4}" presName="root2" presStyleCnt="0"/>
      <dgm:spPr/>
    </dgm:pt>
    <dgm:pt modelId="{51C16F6E-5454-4E7B-AEDF-D0098D3A36BB}" type="pres">
      <dgm:prSet presAssocID="{E90364FE-BA38-432B-A0A8-310FBBFADDF4}" presName="LevelTwoTextNode" presStyleLbl="node3" presStyleIdx="0" presStyleCnt="3" custScaleX="120470" custScaleY="168748" custLinFactNeighborX="-20000" custLinFactNeighborY="842">
        <dgm:presLayoutVars>
          <dgm:chPref val="3"/>
        </dgm:presLayoutVars>
      </dgm:prSet>
      <dgm:spPr/>
      <dgm:t>
        <a:bodyPr/>
        <a:lstStyle/>
        <a:p>
          <a:endParaRPr lang="en-US"/>
        </a:p>
      </dgm:t>
    </dgm:pt>
    <dgm:pt modelId="{C0C1A226-AA96-4BD7-9E28-A45C7C2E8FA4}" type="pres">
      <dgm:prSet presAssocID="{E90364FE-BA38-432B-A0A8-310FBBFADDF4}" presName="level3hierChild" presStyleCnt="0"/>
      <dgm:spPr/>
    </dgm:pt>
    <dgm:pt modelId="{50FB111A-46DC-4F33-9C42-7F7BA9741158}" type="pres">
      <dgm:prSet presAssocID="{22118D1C-0EC2-444C-8F8D-BE8710DBC222}" presName="conn2-1" presStyleLbl="parChTrans1D4" presStyleIdx="0" presStyleCnt="9"/>
      <dgm:spPr/>
      <dgm:t>
        <a:bodyPr/>
        <a:lstStyle/>
        <a:p>
          <a:endParaRPr lang="en-US"/>
        </a:p>
      </dgm:t>
    </dgm:pt>
    <dgm:pt modelId="{E2FE39E8-E570-4400-9D6B-8E62E20313E6}" type="pres">
      <dgm:prSet presAssocID="{22118D1C-0EC2-444C-8F8D-BE8710DBC222}" presName="connTx" presStyleLbl="parChTrans1D4" presStyleIdx="0" presStyleCnt="9"/>
      <dgm:spPr/>
      <dgm:t>
        <a:bodyPr/>
        <a:lstStyle/>
        <a:p>
          <a:endParaRPr lang="en-US"/>
        </a:p>
      </dgm:t>
    </dgm:pt>
    <dgm:pt modelId="{3B4150D5-6ED5-46D8-B02A-9280B10EF714}" type="pres">
      <dgm:prSet presAssocID="{C38118A7-3C6F-4555-860C-2E18904D6BFD}" presName="root2" presStyleCnt="0"/>
      <dgm:spPr/>
    </dgm:pt>
    <dgm:pt modelId="{51128382-C233-4AA7-A6DD-75AFD6E34E1F}" type="pres">
      <dgm:prSet presAssocID="{C38118A7-3C6F-4555-860C-2E18904D6BFD}" presName="LevelTwoTextNode" presStyleLbl="node4" presStyleIdx="0" presStyleCnt="9" custScaleX="82577" custScaleY="74253" custLinFactNeighborX="31283" custLinFactNeighborY="-87">
        <dgm:presLayoutVars>
          <dgm:chPref val="3"/>
        </dgm:presLayoutVars>
      </dgm:prSet>
      <dgm:spPr/>
      <dgm:t>
        <a:bodyPr/>
        <a:lstStyle/>
        <a:p>
          <a:endParaRPr lang="en-US"/>
        </a:p>
      </dgm:t>
    </dgm:pt>
    <dgm:pt modelId="{09FA137F-534A-4E12-B35C-2D46EA566066}" type="pres">
      <dgm:prSet presAssocID="{C38118A7-3C6F-4555-860C-2E18904D6BFD}" presName="level3hierChild" presStyleCnt="0"/>
      <dgm:spPr/>
    </dgm:pt>
    <dgm:pt modelId="{E7238936-1BF3-4D36-A481-0598B8057713}" type="pres">
      <dgm:prSet presAssocID="{E21763BC-4E0C-4113-BA16-AE53A8A3C3B5}" presName="conn2-1" presStyleLbl="parChTrans1D4" presStyleIdx="1" presStyleCnt="9"/>
      <dgm:spPr/>
      <dgm:t>
        <a:bodyPr/>
        <a:lstStyle/>
        <a:p>
          <a:endParaRPr lang="en-US"/>
        </a:p>
      </dgm:t>
    </dgm:pt>
    <dgm:pt modelId="{73839203-C242-4012-B9BF-5FF6B4475E6E}" type="pres">
      <dgm:prSet presAssocID="{E21763BC-4E0C-4113-BA16-AE53A8A3C3B5}" presName="connTx" presStyleLbl="parChTrans1D4" presStyleIdx="1" presStyleCnt="9"/>
      <dgm:spPr/>
      <dgm:t>
        <a:bodyPr/>
        <a:lstStyle/>
        <a:p>
          <a:endParaRPr lang="en-US"/>
        </a:p>
      </dgm:t>
    </dgm:pt>
    <dgm:pt modelId="{399385A7-D80F-48F4-93DA-97D736F04967}" type="pres">
      <dgm:prSet presAssocID="{E1004627-8C86-4D17-B59E-BE480126ABEC}" presName="root2" presStyleCnt="0"/>
      <dgm:spPr/>
    </dgm:pt>
    <dgm:pt modelId="{1264F545-ECC1-474B-A12C-FC8FC7F8B00B}" type="pres">
      <dgm:prSet presAssocID="{E1004627-8C86-4D17-B59E-BE480126ABEC}" presName="LevelTwoTextNode" presStyleLbl="node4" presStyleIdx="1" presStyleCnt="9" custScaleX="127992" custLinFactNeighborX="71858" custLinFactNeighborY="842">
        <dgm:presLayoutVars>
          <dgm:chPref val="3"/>
        </dgm:presLayoutVars>
      </dgm:prSet>
      <dgm:spPr/>
      <dgm:t>
        <a:bodyPr/>
        <a:lstStyle/>
        <a:p>
          <a:endParaRPr lang="en-US"/>
        </a:p>
      </dgm:t>
    </dgm:pt>
    <dgm:pt modelId="{0877E6F5-F47C-4070-B057-DB23CFF6DB18}" type="pres">
      <dgm:prSet presAssocID="{E1004627-8C86-4D17-B59E-BE480126ABEC}" presName="level3hierChild" presStyleCnt="0"/>
      <dgm:spPr/>
    </dgm:pt>
    <dgm:pt modelId="{39EFE49A-7246-4C71-A7D4-E637D219E43C}" type="pres">
      <dgm:prSet presAssocID="{21859905-C260-4592-BFCE-CDA32E2726C5}" presName="conn2-1" presStyleLbl="parChTrans1D4" presStyleIdx="2" presStyleCnt="9"/>
      <dgm:spPr/>
      <dgm:t>
        <a:bodyPr/>
        <a:lstStyle/>
        <a:p>
          <a:endParaRPr lang="en-US"/>
        </a:p>
      </dgm:t>
    </dgm:pt>
    <dgm:pt modelId="{617BDDD7-0121-4A7A-9092-7B85618E8558}" type="pres">
      <dgm:prSet presAssocID="{21859905-C260-4592-BFCE-CDA32E2726C5}" presName="connTx" presStyleLbl="parChTrans1D4" presStyleIdx="2" presStyleCnt="9"/>
      <dgm:spPr/>
      <dgm:t>
        <a:bodyPr/>
        <a:lstStyle/>
        <a:p>
          <a:endParaRPr lang="en-US"/>
        </a:p>
      </dgm:t>
    </dgm:pt>
    <dgm:pt modelId="{F68F2A4C-784C-48C9-AF76-1A3AD803C8C9}" type="pres">
      <dgm:prSet presAssocID="{7D414696-A037-409E-AD9A-7FA707E6A538}" presName="root2" presStyleCnt="0"/>
      <dgm:spPr/>
    </dgm:pt>
    <dgm:pt modelId="{D17E3023-701A-4B6E-B10E-6B6D3E1E3FA5}" type="pres">
      <dgm:prSet presAssocID="{7D414696-A037-409E-AD9A-7FA707E6A538}" presName="LevelTwoTextNode" presStyleLbl="node4" presStyleIdx="2" presStyleCnt="9" custScaleX="117873" custScaleY="57105" custLinFactNeighborX="31283" custLinFactNeighborY="1771">
        <dgm:presLayoutVars>
          <dgm:chPref val="3"/>
        </dgm:presLayoutVars>
      </dgm:prSet>
      <dgm:spPr/>
      <dgm:t>
        <a:bodyPr/>
        <a:lstStyle/>
        <a:p>
          <a:endParaRPr lang="en-US"/>
        </a:p>
      </dgm:t>
    </dgm:pt>
    <dgm:pt modelId="{8274B57C-DCE9-495D-BA2F-77A63D4FA867}" type="pres">
      <dgm:prSet presAssocID="{7D414696-A037-409E-AD9A-7FA707E6A538}" presName="level3hierChild" presStyleCnt="0"/>
      <dgm:spPr/>
    </dgm:pt>
    <dgm:pt modelId="{386CBC07-8204-41F1-97E0-2C09ED9DEAA3}" type="pres">
      <dgm:prSet presAssocID="{8DCDC5B4-884E-41CC-8E97-C1733BA3670A}" presName="conn2-1" presStyleLbl="parChTrans1D3" presStyleIdx="1" presStyleCnt="3"/>
      <dgm:spPr/>
      <dgm:t>
        <a:bodyPr/>
        <a:lstStyle/>
        <a:p>
          <a:endParaRPr lang="en-US"/>
        </a:p>
      </dgm:t>
    </dgm:pt>
    <dgm:pt modelId="{22A8E948-32F2-4EF9-A6DE-A787E034CB0D}" type="pres">
      <dgm:prSet presAssocID="{8DCDC5B4-884E-41CC-8E97-C1733BA3670A}" presName="connTx" presStyleLbl="parChTrans1D3" presStyleIdx="1" presStyleCnt="3"/>
      <dgm:spPr/>
      <dgm:t>
        <a:bodyPr/>
        <a:lstStyle/>
        <a:p>
          <a:endParaRPr lang="en-US"/>
        </a:p>
      </dgm:t>
    </dgm:pt>
    <dgm:pt modelId="{82333408-5087-48F3-8DC5-321D586F856E}" type="pres">
      <dgm:prSet presAssocID="{12047857-C511-4A39-872D-F22AD557B7B7}" presName="root2" presStyleCnt="0"/>
      <dgm:spPr/>
    </dgm:pt>
    <dgm:pt modelId="{9777C475-F015-44F3-B141-6ED5CC420582}" type="pres">
      <dgm:prSet presAssocID="{12047857-C511-4A39-872D-F22AD557B7B7}" presName="LevelTwoTextNode" presStyleLbl="node3" presStyleIdx="1" presStyleCnt="3" custScaleX="123198" custScaleY="242150" custLinFactNeighborX="-14203" custLinFactNeighborY="3164">
        <dgm:presLayoutVars>
          <dgm:chPref val="3"/>
        </dgm:presLayoutVars>
      </dgm:prSet>
      <dgm:spPr/>
      <dgm:t>
        <a:bodyPr/>
        <a:lstStyle/>
        <a:p>
          <a:endParaRPr lang="en-US"/>
        </a:p>
      </dgm:t>
    </dgm:pt>
    <dgm:pt modelId="{F60D4B8E-14D1-46DE-8335-C097128E4482}" type="pres">
      <dgm:prSet presAssocID="{12047857-C511-4A39-872D-F22AD557B7B7}" presName="level3hierChild" presStyleCnt="0"/>
      <dgm:spPr/>
    </dgm:pt>
    <dgm:pt modelId="{C508B2BF-3E79-47A7-8F5D-C83B00BD92AF}" type="pres">
      <dgm:prSet presAssocID="{11505105-F1BF-40BD-9D3D-BB39804AB32A}" presName="conn2-1" presStyleLbl="parChTrans1D4" presStyleIdx="3" presStyleCnt="9"/>
      <dgm:spPr/>
      <dgm:t>
        <a:bodyPr/>
        <a:lstStyle/>
        <a:p>
          <a:endParaRPr lang="en-US"/>
        </a:p>
      </dgm:t>
    </dgm:pt>
    <dgm:pt modelId="{E79DAE84-011B-406C-87D5-3DC68DA9D761}" type="pres">
      <dgm:prSet presAssocID="{11505105-F1BF-40BD-9D3D-BB39804AB32A}" presName="connTx" presStyleLbl="parChTrans1D4" presStyleIdx="3" presStyleCnt="9"/>
      <dgm:spPr/>
      <dgm:t>
        <a:bodyPr/>
        <a:lstStyle/>
        <a:p>
          <a:endParaRPr lang="en-US"/>
        </a:p>
      </dgm:t>
    </dgm:pt>
    <dgm:pt modelId="{6B9F62CC-A36B-4B1A-B18B-71D45E05ED0C}" type="pres">
      <dgm:prSet presAssocID="{95FC7D73-FE0D-46FE-BC0A-2136616FC232}" presName="root2" presStyleCnt="0"/>
      <dgm:spPr/>
    </dgm:pt>
    <dgm:pt modelId="{90A2B399-B2F8-40C2-9E0D-FC54F5254CB5}" type="pres">
      <dgm:prSet presAssocID="{95FC7D73-FE0D-46FE-BC0A-2136616FC232}" presName="LevelTwoTextNode" presStyleLbl="node4" presStyleIdx="3" presStyleCnt="9" custScaleX="123531" custLinFactNeighborX="-20885" custLinFactNeighborY="2700">
        <dgm:presLayoutVars>
          <dgm:chPref val="3"/>
        </dgm:presLayoutVars>
      </dgm:prSet>
      <dgm:spPr/>
      <dgm:t>
        <a:bodyPr/>
        <a:lstStyle/>
        <a:p>
          <a:endParaRPr lang="en-US"/>
        </a:p>
      </dgm:t>
    </dgm:pt>
    <dgm:pt modelId="{A7E70645-B71D-482E-AF3C-BC4F9F0DFABB}" type="pres">
      <dgm:prSet presAssocID="{95FC7D73-FE0D-46FE-BC0A-2136616FC232}" presName="level3hierChild" presStyleCnt="0"/>
      <dgm:spPr/>
    </dgm:pt>
    <dgm:pt modelId="{50065254-5507-456C-BA31-14BE7BEC8527}" type="pres">
      <dgm:prSet presAssocID="{D915BEC4-65D7-4E5E-8006-8F6BB7F56DCB}" presName="conn2-1" presStyleLbl="parChTrans1D4" presStyleIdx="4" presStyleCnt="9"/>
      <dgm:spPr/>
      <dgm:t>
        <a:bodyPr/>
        <a:lstStyle/>
        <a:p>
          <a:endParaRPr lang="en-US"/>
        </a:p>
      </dgm:t>
    </dgm:pt>
    <dgm:pt modelId="{DDC6D72A-BA8E-4BE5-85DB-1C9170190FB6}" type="pres">
      <dgm:prSet presAssocID="{D915BEC4-65D7-4E5E-8006-8F6BB7F56DCB}" presName="connTx" presStyleLbl="parChTrans1D4" presStyleIdx="4" presStyleCnt="9"/>
      <dgm:spPr/>
      <dgm:t>
        <a:bodyPr/>
        <a:lstStyle/>
        <a:p>
          <a:endParaRPr lang="en-US"/>
        </a:p>
      </dgm:t>
    </dgm:pt>
    <dgm:pt modelId="{17C526DD-E3F1-409D-B61A-F5DFD5AAA02C}" type="pres">
      <dgm:prSet presAssocID="{DBBCFA18-5133-4DE3-8DFD-6860ABEBE971}" presName="root2" presStyleCnt="0"/>
      <dgm:spPr/>
    </dgm:pt>
    <dgm:pt modelId="{E1569B8D-B239-4E29-BF66-846DD3B7535F}" type="pres">
      <dgm:prSet presAssocID="{DBBCFA18-5133-4DE3-8DFD-6860ABEBE971}" presName="LevelTwoTextNode" presStyleLbl="node4" presStyleIdx="4" presStyleCnt="9" custScaleX="110865" custLinFactNeighborX="-20885" custLinFactNeighborY="3628">
        <dgm:presLayoutVars>
          <dgm:chPref val="3"/>
        </dgm:presLayoutVars>
      </dgm:prSet>
      <dgm:spPr/>
      <dgm:t>
        <a:bodyPr/>
        <a:lstStyle/>
        <a:p>
          <a:endParaRPr lang="en-US"/>
        </a:p>
      </dgm:t>
    </dgm:pt>
    <dgm:pt modelId="{09DC54FC-9BD8-40B6-9F80-E7A3FCD18228}" type="pres">
      <dgm:prSet presAssocID="{DBBCFA18-5133-4DE3-8DFD-6860ABEBE971}" presName="level3hierChild" presStyleCnt="0"/>
      <dgm:spPr/>
    </dgm:pt>
    <dgm:pt modelId="{5717F364-DB9F-4552-BCB8-75B8A47B3B14}" type="pres">
      <dgm:prSet presAssocID="{B9DB7C3D-9567-48F7-B7B4-A88AA6ED9A02}" presName="conn2-1" presStyleLbl="parChTrans1D2" presStyleIdx="1" presStyleCnt="2"/>
      <dgm:spPr/>
      <dgm:t>
        <a:bodyPr/>
        <a:lstStyle/>
        <a:p>
          <a:endParaRPr lang="en-US"/>
        </a:p>
      </dgm:t>
    </dgm:pt>
    <dgm:pt modelId="{1FF1839B-EAC0-48D5-BAAB-9B4FE2A97BB9}" type="pres">
      <dgm:prSet presAssocID="{B9DB7C3D-9567-48F7-B7B4-A88AA6ED9A02}" presName="connTx" presStyleLbl="parChTrans1D2" presStyleIdx="1" presStyleCnt="2"/>
      <dgm:spPr/>
      <dgm:t>
        <a:bodyPr/>
        <a:lstStyle/>
        <a:p>
          <a:endParaRPr lang="en-US"/>
        </a:p>
      </dgm:t>
    </dgm:pt>
    <dgm:pt modelId="{2853FB77-8068-48C7-8BE6-1D6C8390088F}" type="pres">
      <dgm:prSet presAssocID="{2BE5B5B0-508F-46DD-BCE9-17F16BA17225}" presName="root2" presStyleCnt="0"/>
      <dgm:spPr/>
    </dgm:pt>
    <dgm:pt modelId="{851BC5FC-F104-4B8D-B784-36F04CA0303B}" type="pres">
      <dgm:prSet presAssocID="{2BE5B5B0-508F-46DD-BCE9-17F16BA17225}" presName="LevelTwoTextNode" presStyleLbl="node2" presStyleIdx="1" presStyleCnt="2" custScaleX="133543" custScaleY="169172" custLinFactNeighborX="-19115" custLinFactNeighborY="-5642">
        <dgm:presLayoutVars>
          <dgm:chPref val="3"/>
        </dgm:presLayoutVars>
      </dgm:prSet>
      <dgm:spPr/>
      <dgm:t>
        <a:bodyPr/>
        <a:lstStyle/>
        <a:p>
          <a:endParaRPr lang="en-US"/>
        </a:p>
      </dgm:t>
    </dgm:pt>
    <dgm:pt modelId="{75479DD2-39A1-4B6F-88F6-D04BEDF51763}" type="pres">
      <dgm:prSet presAssocID="{2BE5B5B0-508F-46DD-BCE9-17F16BA17225}" presName="level3hierChild" presStyleCnt="0"/>
      <dgm:spPr/>
    </dgm:pt>
    <dgm:pt modelId="{388F6E7E-F8E4-42A3-B6D5-23CE37C5C745}" type="pres">
      <dgm:prSet presAssocID="{DF8ABA6B-E351-4CFE-A023-CB63DD874434}" presName="conn2-1" presStyleLbl="parChTrans1D3" presStyleIdx="2" presStyleCnt="3"/>
      <dgm:spPr/>
      <dgm:t>
        <a:bodyPr/>
        <a:lstStyle/>
        <a:p>
          <a:endParaRPr lang="en-US"/>
        </a:p>
      </dgm:t>
    </dgm:pt>
    <dgm:pt modelId="{40C884F2-F64D-4D26-8725-5F186904E13F}" type="pres">
      <dgm:prSet presAssocID="{DF8ABA6B-E351-4CFE-A023-CB63DD874434}" presName="connTx" presStyleLbl="parChTrans1D3" presStyleIdx="2" presStyleCnt="3"/>
      <dgm:spPr/>
      <dgm:t>
        <a:bodyPr/>
        <a:lstStyle/>
        <a:p>
          <a:endParaRPr lang="en-US"/>
        </a:p>
      </dgm:t>
    </dgm:pt>
    <dgm:pt modelId="{1BF31511-8E48-4400-A202-62613C21B456}" type="pres">
      <dgm:prSet presAssocID="{12DAE59B-CA12-4410-A5A5-DF816422A342}" presName="root2" presStyleCnt="0"/>
      <dgm:spPr/>
    </dgm:pt>
    <dgm:pt modelId="{358C1CA4-9694-4E30-A842-ABD0648D3884}" type="pres">
      <dgm:prSet presAssocID="{12DAE59B-CA12-4410-A5A5-DF816422A342}" presName="LevelTwoTextNode" presStyleLbl="node3" presStyleIdx="2" presStyleCnt="3" custScaleX="115293" custScaleY="164197">
        <dgm:presLayoutVars>
          <dgm:chPref val="3"/>
        </dgm:presLayoutVars>
      </dgm:prSet>
      <dgm:spPr/>
      <dgm:t>
        <a:bodyPr/>
        <a:lstStyle/>
        <a:p>
          <a:endParaRPr lang="en-US"/>
        </a:p>
      </dgm:t>
    </dgm:pt>
    <dgm:pt modelId="{C34671BE-8DF0-40CB-B7E5-016FCDE4E991}" type="pres">
      <dgm:prSet presAssocID="{12DAE59B-CA12-4410-A5A5-DF816422A342}" presName="level3hierChild" presStyleCnt="0"/>
      <dgm:spPr/>
    </dgm:pt>
    <dgm:pt modelId="{15449BCB-B7C0-4990-A152-5AC83169FA5E}" type="pres">
      <dgm:prSet presAssocID="{16D0BAFF-A160-4D00-83B7-1572BB95A872}" presName="conn2-1" presStyleLbl="parChTrans1D4" presStyleIdx="5" presStyleCnt="9"/>
      <dgm:spPr/>
      <dgm:t>
        <a:bodyPr/>
        <a:lstStyle/>
        <a:p>
          <a:endParaRPr lang="en-US"/>
        </a:p>
      </dgm:t>
    </dgm:pt>
    <dgm:pt modelId="{33121295-0F05-4DBC-9677-05A8B3B1B552}" type="pres">
      <dgm:prSet presAssocID="{16D0BAFF-A160-4D00-83B7-1572BB95A872}" presName="connTx" presStyleLbl="parChTrans1D4" presStyleIdx="5" presStyleCnt="9"/>
      <dgm:spPr/>
      <dgm:t>
        <a:bodyPr/>
        <a:lstStyle/>
        <a:p>
          <a:endParaRPr lang="en-US"/>
        </a:p>
      </dgm:t>
    </dgm:pt>
    <dgm:pt modelId="{CF76A371-17E5-4635-8FF4-B5F8226198A4}" type="pres">
      <dgm:prSet presAssocID="{15A26F01-56A0-4FF6-B5ED-C052B5834EC2}" presName="root2" presStyleCnt="0"/>
      <dgm:spPr/>
    </dgm:pt>
    <dgm:pt modelId="{CAA476F0-05DA-4B16-95EE-83E703CC39DC}" type="pres">
      <dgm:prSet presAssocID="{15A26F01-56A0-4FF6-B5ED-C052B5834EC2}" presName="LevelTwoTextNode" presStyleLbl="node4" presStyleIdx="5" presStyleCnt="9" custLinFactNeighborX="37079" custLinFactNeighborY="4557">
        <dgm:presLayoutVars>
          <dgm:chPref val="3"/>
        </dgm:presLayoutVars>
      </dgm:prSet>
      <dgm:spPr/>
      <dgm:t>
        <a:bodyPr/>
        <a:lstStyle/>
        <a:p>
          <a:endParaRPr lang="en-US"/>
        </a:p>
      </dgm:t>
    </dgm:pt>
    <dgm:pt modelId="{E9E3CBB7-D473-468D-AA54-22EFF1CA24CF}" type="pres">
      <dgm:prSet presAssocID="{15A26F01-56A0-4FF6-B5ED-C052B5834EC2}" presName="level3hierChild" presStyleCnt="0"/>
      <dgm:spPr/>
    </dgm:pt>
    <dgm:pt modelId="{6D94C03E-7CD2-4F5D-8B0A-91C84287BB10}" type="pres">
      <dgm:prSet presAssocID="{851377D2-B690-4D0E-82A3-6228BC883332}" presName="conn2-1" presStyleLbl="parChTrans1D4" presStyleIdx="6" presStyleCnt="9"/>
      <dgm:spPr/>
      <dgm:t>
        <a:bodyPr/>
        <a:lstStyle/>
        <a:p>
          <a:endParaRPr lang="en-US"/>
        </a:p>
      </dgm:t>
    </dgm:pt>
    <dgm:pt modelId="{470379EC-10D9-46B0-9997-2BA952658E35}" type="pres">
      <dgm:prSet presAssocID="{851377D2-B690-4D0E-82A3-6228BC883332}" presName="connTx" presStyleLbl="parChTrans1D4" presStyleIdx="6" presStyleCnt="9"/>
      <dgm:spPr/>
      <dgm:t>
        <a:bodyPr/>
        <a:lstStyle/>
        <a:p>
          <a:endParaRPr lang="en-US"/>
        </a:p>
      </dgm:t>
    </dgm:pt>
    <dgm:pt modelId="{139CC6FF-7BEB-4C70-A13A-FBDF15A69F04}" type="pres">
      <dgm:prSet presAssocID="{B6228B28-77AE-4E76-9D10-126F5F28F936}" presName="root2" presStyleCnt="0"/>
      <dgm:spPr/>
    </dgm:pt>
    <dgm:pt modelId="{7ADFCCAD-974D-420C-AB15-806CAA29D2AE}" type="pres">
      <dgm:prSet presAssocID="{B6228B28-77AE-4E76-9D10-126F5F28F936}" presName="LevelTwoTextNode" presStyleLbl="node4" presStyleIdx="6" presStyleCnt="9" custLinFactNeighborX="71858" custLinFactNeighborY="5486">
        <dgm:presLayoutVars>
          <dgm:chPref val="3"/>
        </dgm:presLayoutVars>
      </dgm:prSet>
      <dgm:spPr/>
      <dgm:t>
        <a:bodyPr/>
        <a:lstStyle/>
        <a:p>
          <a:endParaRPr lang="en-US"/>
        </a:p>
      </dgm:t>
    </dgm:pt>
    <dgm:pt modelId="{B2289703-E38B-4C87-82E1-000DEBCF6D03}" type="pres">
      <dgm:prSet presAssocID="{B6228B28-77AE-4E76-9D10-126F5F28F936}" presName="level3hierChild" presStyleCnt="0"/>
      <dgm:spPr/>
    </dgm:pt>
    <dgm:pt modelId="{EAB9BF2D-0DAD-4BFA-9B05-4D55F3AD59CB}" type="pres">
      <dgm:prSet presAssocID="{9961F712-1520-409B-9020-FDDC8286334C}" presName="conn2-1" presStyleLbl="parChTrans1D4" presStyleIdx="7" presStyleCnt="9"/>
      <dgm:spPr/>
      <dgm:t>
        <a:bodyPr/>
        <a:lstStyle/>
        <a:p>
          <a:endParaRPr lang="en-US"/>
        </a:p>
      </dgm:t>
    </dgm:pt>
    <dgm:pt modelId="{A7476D07-4ACE-4A3D-8F7F-ABAD5C2F4E9B}" type="pres">
      <dgm:prSet presAssocID="{9961F712-1520-409B-9020-FDDC8286334C}" presName="connTx" presStyleLbl="parChTrans1D4" presStyleIdx="7" presStyleCnt="9"/>
      <dgm:spPr/>
      <dgm:t>
        <a:bodyPr/>
        <a:lstStyle/>
        <a:p>
          <a:endParaRPr lang="en-US"/>
        </a:p>
      </dgm:t>
    </dgm:pt>
    <dgm:pt modelId="{7B29E159-A414-4F0E-9A19-7853275829D1}" type="pres">
      <dgm:prSet presAssocID="{434ABE98-6DCA-46B4-BFF3-7F79CE443E27}" presName="root2" presStyleCnt="0"/>
      <dgm:spPr/>
    </dgm:pt>
    <dgm:pt modelId="{D514F6E8-8255-4173-A9CE-7DC658123301}" type="pres">
      <dgm:prSet presAssocID="{434ABE98-6DCA-46B4-BFF3-7F79CE443E27}" presName="LevelTwoTextNode" presStyleLbl="node4" presStyleIdx="7" presStyleCnt="9" custScaleX="122478" custLinFactNeighborX="71858" custLinFactNeighborY="6415">
        <dgm:presLayoutVars>
          <dgm:chPref val="3"/>
        </dgm:presLayoutVars>
      </dgm:prSet>
      <dgm:spPr/>
      <dgm:t>
        <a:bodyPr/>
        <a:lstStyle/>
        <a:p>
          <a:endParaRPr lang="en-US"/>
        </a:p>
      </dgm:t>
    </dgm:pt>
    <dgm:pt modelId="{307B8E14-06C7-485B-A634-0CBF9417A66C}" type="pres">
      <dgm:prSet presAssocID="{434ABE98-6DCA-46B4-BFF3-7F79CE443E27}" presName="level3hierChild" presStyleCnt="0"/>
      <dgm:spPr/>
    </dgm:pt>
    <dgm:pt modelId="{893CB58B-926B-4978-A5F5-C7D2BB3A6AF4}" type="pres">
      <dgm:prSet presAssocID="{E4F8857E-1619-40D0-90AF-C7F486048DB7}" presName="conn2-1" presStyleLbl="parChTrans1D4" presStyleIdx="8" presStyleCnt="9"/>
      <dgm:spPr/>
      <dgm:t>
        <a:bodyPr/>
        <a:lstStyle/>
        <a:p>
          <a:endParaRPr lang="en-US"/>
        </a:p>
      </dgm:t>
    </dgm:pt>
    <dgm:pt modelId="{34B0D2D0-B01C-447A-9EA3-DCDFEF686226}" type="pres">
      <dgm:prSet presAssocID="{E4F8857E-1619-40D0-90AF-C7F486048DB7}" presName="connTx" presStyleLbl="parChTrans1D4" presStyleIdx="8" presStyleCnt="9"/>
      <dgm:spPr/>
      <dgm:t>
        <a:bodyPr/>
        <a:lstStyle/>
        <a:p>
          <a:endParaRPr lang="en-US"/>
        </a:p>
      </dgm:t>
    </dgm:pt>
    <dgm:pt modelId="{12E4CAF6-6A46-4107-8202-BBAFD2349C24}" type="pres">
      <dgm:prSet presAssocID="{35F88863-4795-40A6-A8B8-C551C1F61D91}" presName="root2" presStyleCnt="0"/>
      <dgm:spPr/>
    </dgm:pt>
    <dgm:pt modelId="{8522D2A3-CCA4-4087-A61C-1F60AB9C6353}" type="pres">
      <dgm:prSet presAssocID="{35F88863-4795-40A6-A8B8-C551C1F61D91}" presName="LevelTwoTextNode" presStyleLbl="node4" presStyleIdx="8" presStyleCnt="9" custScaleX="118844" custLinFactNeighborX="37079" custLinFactNeighborY="87">
        <dgm:presLayoutVars>
          <dgm:chPref val="3"/>
        </dgm:presLayoutVars>
      </dgm:prSet>
      <dgm:spPr/>
      <dgm:t>
        <a:bodyPr/>
        <a:lstStyle/>
        <a:p>
          <a:endParaRPr lang="en-US"/>
        </a:p>
      </dgm:t>
    </dgm:pt>
    <dgm:pt modelId="{3D235ED3-8F62-4E54-9397-14A25DFDB027}" type="pres">
      <dgm:prSet presAssocID="{35F88863-4795-40A6-A8B8-C551C1F61D91}" presName="level3hierChild" presStyleCnt="0"/>
      <dgm:spPr/>
    </dgm:pt>
  </dgm:ptLst>
  <dgm:cxnLst>
    <dgm:cxn modelId="{96BA5235-3746-4D74-BBDA-E88130039F12}" srcId="{B058CDE5-13B6-4FA9-8A7A-B453837F3469}" destId="{2BE5B5B0-508F-46DD-BCE9-17F16BA17225}" srcOrd="1" destOrd="0" parTransId="{B9DB7C3D-9567-48F7-B7B4-A88AA6ED9A02}" sibTransId="{6CF18FF7-A92F-4C34-8EB0-1298B837BD9B}"/>
    <dgm:cxn modelId="{F266E57C-DBF6-42CA-9D50-208B350933BC}" type="presOf" srcId="{B058CDE5-13B6-4FA9-8A7A-B453837F3469}" destId="{54E9D10B-F5FE-4977-B095-9151944607C8}" srcOrd="0" destOrd="0" presId="urn:microsoft.com/office/officeart/2005/8/layout/hierarchy2"/>
    <dgm:cxn modelId="{A4551D4A-5B26-4A24-A2E1-97DF747451A4}" type="presOf" srcId="{22118D1C-0EC2-444C-8F8D-BE8710DBC222}" destId="{E2FE39E8-E570-4400-9D6B-8E62E20313E6}" srcOrd="1" destOrd="0" presId="urn:microsoft.com/office/officeart/2005/8/layout/hierarchy2"/>
    <dgm:cxn modelId="{2E01B22D-5BFB-4FF0-8951-E4FB7E42DB2B}" type="presOf" srcId="{E21763BC-4E0C-4113-BA16-AE53A8A3C3B5}" destId="{73839203-C242-4012-B9BF-5FF6B4475E6E}" srcOrd="1" destOrd="0" presId="urn:microsoft.com/office/officeart/2005/8/layout/hierarchy2"/>
    <dgm:cxn modelId="{1DA88D60-116E-4058-AAC9-F4731723C945}" type="presOf" srcId="{41AFBDAF-944A-4BC3-A239-1591B00D6E26}" destId="{C9067210-1771-4B7E-8475-CAA3AE37AACA}" srcOrd="1" destOrd="0" presId="urn:microsoft.com/office/officeart/2005/8/layout/hierarchy2"/>
    <dgm:cxn modelId="{9CD8CF9D-987D-43C0-BB71-AEFEFBF11C62}" type="presOf" srcId="{2BE5B5B0-508F-46DD-BCE9-17F16BA17225}" destId="{851BC5FC-F104-4B8D-B784-36F04CA0303B}" srcOrd="0" destOrd="0" presId="urn:microsoft.com/office/officeart/2005/8/layout/hierarchy2"/>
    <dgm:cxn modelId="{547F7EEE-27C1-4448-B19D-D0CC70916278}" type="presOf" srcId="{DBBCFA18-5133-4DE3-8DFD-6860ABEBE971}" destId="{E1569B8D-B239-4E29-BF66-846DD3B7535F}" srcOrd="0" destOrd="0" presId="urn:microsoft.com/office/officeart/2005/8/layout/hierarchy2"/>
    <dgm:cxn modelId="{2C81A067-52E2-4591-89AE-B28DC0A5AD09}" srcId="{EF690250-76BC-410E-8396-09CF7312159F}" destId="{12047857-C511-4A39-872D-F22AD557B7B7}" srcOrd="1" destOrd="0" parTransId="{8DCDC5B4-884E-41CC-8E97-C1733BA3670A}" sibTransId="{6B3FE879-0B28-425F-BD72-39DC1AD22731}"/>
    <dgm:cxn modelId="{080F5CE1-E41F-4FD4-AC8F-DAAAF580476B}" type="presOf" srcId="{8DCDC5B4-884E-41CC-8E97-C1733BA3670A}" destId="{386CBC07-8204-41F1-97E0-2C09ED9DEAA3}" srcOrd="0" destOrd="0" presId="urn:microsoft.com/office/officeart/2005/8/layout/hierarchy2"/>
    <dgm:cxn modelId="{05C46D7F-A9A0-4BA1-A26D-B60029E18D2E}" srcId="{12047857-C511-4A39-872D-F22AD557B7B7}" destId="{95FC7D73-FE0D-46FE-BC0A-2136616FC232}" srcOrd="0" destOrd="0" parTransId="{11505105-F1BF-40BD-9D3D-BB39804AB32A}" sibTransId="{6AA77E14-3BBB-497F-973C-58B7F44680FB}"/>
    <dgm:cxn modelId="{3CFD403B-3C86-4AE8-866B-709F0D3EA435}" type="presOf" srcId="{9961F712-1520-409B-9020-FDDC8286334C}" destId="{A7476D07-4ACE-4A3D-8F7F-ABAD5C2F4E9B}" srcOrd="1" destOrd="0" presId="urn:microsoft.com/office/officeart/2005/8/layout/hierarchy2"/>
    <dgm:cxn modelId="{671B40F1-BC17-4084-8F73-4F5FDA659840}" type="presOf" srcId="{12DAE59B-CA12-4410-A5A5-DF816422A342}" destId="{358C1CA4-9694-4E30-A842-ABD0648D3884}" srcOrd="0" destOrd="0" presId="urn:microsoft.com/office/officeart/2005/8/layout/hierarchy2"/>
    <dgm:cxn modelId="{0EA4FAA2-4252-4C47-89BD-042CF4D24DDD}" type="presOf" srcId="{21859905-C260-4592-BFCE-CDA32E2726C5}" destId="{39EFE49A-7246-4C71-A7D4-E637D219E43C}" srcOrd="0" destOrd="0" presId="urn:microsoft.com/office/officeart/2005/8/layout/hierarchy2"/>
    <dgm:cxn modelId="{153D6737-64BC-417F-B2B2-F8273715B688}" type="presOf" srcId="{B9DB7C3D-9567-48F7-B7B4-A88AA6ED9A02}" destId="{1FF1839B-EAC0-48D5-BAAB-9B4FE2A97BB9}" srcOrd="1" destOrd="0" presId="urn:microsoft.com/office/officeart/2005/8/layout/hierarchy2"/>
    <dgm:cxn modelId="{3CCE4970-4831-40FE-B944-F440269D71CA}" type="presOf" srcId="{E21763BC-4E0C-4113-BA16-AE53A8A3C3B5}" destId="{E7238936-1BF3-4D36-A481-0598B8057713}" srcOrd="0" destOrd="0" presId="urn:microsoft.com/office/officeart/2005/8/layout/hierarchy2"/>
    <dgm:cxn modelId="{2610DBFE-AB54-4C02-BDB9-A94A77283CB9}" srcId="{12DAE59B-CA12-4410-A5A5-DF816422A342}" destId="{B6228B28-77AE-4E76-9D10-126F5F28F936}" srcOrd="1" destOrd="0" parTransId="{851377D2-B690-4D0E-82A3-6228BC883332}" sibTransId="{8194A7B4-0388-4BDB-9351-9880F5EB676F}"/>
    <dgm:cxn modelId="{2FE78308-A5A7-427D-AF5E-D9F45061CC85}" type="presOf" srcId="{E4F8857E-1619-40D0-90AF-C7F486048DB7}" destId="{34B0D2D0-B01C-447A-9EA3-DCDFEF686226}" srcOrd="1" destOrd="0" presId="urn:microsoft.com/office/officeart/2005/8/layout/hierarchy2"/>
    <dgm:cxn modelId="{EF4C1153-88B5-45BB-AAAE-3840B4F5C534}" srcId="{EF690250-76BC-410E-8396-09CF7312159F}" destId="{E90364FE-BA38-432B-A0A8-310FBBFADDF4}" srcOrd="0" destOrd="0" parTransId="{41AFBDAF-944A-4BC3-A239-1591B00D6E26}" sibTransId="{76D03DEC-A858-4E6F-BB89-1DAB27AE87C7}"/>
    <dgm:cxn modelId="{516EC45C-F235-4617-A770-F098E574A023}" type="presOf" srcId="{D915BEC4-65D7-4E5E-8006-8F6BB7F56DCB}" destId="{DDC6D72A-BA8E-4BE5-85DB-1C9170190FB6}" srcOrd="1" destOrd="0" presId="urn:microsoft.com/office/officeart/2005/8/layout/hierarchy2"/>
    <dgm:cxn modelId="{FBDCDE93-648D-4ABF-883C-7B6A11AA943B}" type="presOf" srcId="{E90364FE-BA38-432B-A0A8-310FBBFADDF4}" destId="{51C16F6E-5454-4E7B-AEDF-D0098D3A36BB}" srcOrd="0" destOrd="0" presId="urn:microsoft.com/office/officeart/2005/8/layout/hierarchy2"/>
    <dgm:cxn modelId="{1259BDC1-8D52-474B-8FF0-17F2D25FF89B}" type="presOf" srcId="{851377D2-B690-4D0E-82A3-6228BC883332}" destId="{470379EC-10D9-46B0-9997-2BA952658E35}" srcOrd="1" destOrd="0" presId="urn:microsoft.com/office/officeart/2005/8/layout/hierarchy2"/>
    <dgm:cxn modelId="{2851D582-EEE0-4740-A3A9-F921CB6D6F10}" type="presOf" srcId="{12047857-C511-4A39-872D-F22AD557B7B7}" destId="{9777C475-F015-44F3-B141-6ED5CC420582}" srcOrd="0" destOrd="0" presId="urn:microsoft.com/office/officeart/2005/8/layout/hierarchy2"/>
    <dgm:cxn modelId="{F5AB1B9A-B60D-4C6B-82B5-6935837245EA}" srcId="{12047857-C511-4A39-872D-F22AD557B7B7}" destId="{DBBCFA18-5133-4DE3-8DFD-6860ABEBE971}" srcOrd="1" destOrd="0" parTransId="{D915BEC4-65D7-4E5E-8006-8F6BB7F56DCB}" sibTransId="{EF1C24EC-099B-47E4-8E62-48F1103D2DF2}"/>
    <dgm:cxn modelId="{C2F45D0C-9731-4109-9AA0-6EFDD2BB4699}" type="presOf" srcId="{7D414696-A037-409E-AD9A-7FA707E6A538}" destId="{D17E3023-701A-4B6E-B10E-6B6D3E1E3FA5}" srcOrd="0" destOrd="0" presId="urn:microsoft.com/office/officeart/2005/8/layout/hierarchy2"/>
    <dgm:cxn modelId="{3E258E95-7D79-4F1E-B7B4-D881B419BD40}" type="presOf" srcId="{16D0BAFF-A160-4D00-83B7-1572BB95A872}" destId="{15449BCB-B7C0-4990-A152-5AC83169FA5E}" srcOrd="0" destOrd="0" presId="urn:microsoft.com/office/officeart/2005/8/layout/hierarchy2"/>
    <dgm:cxn modelId="{40EB11E3-C311-4B13-805C-1CA4396A7609}" type="presOf" srcId="{38874597-FDDC-4368-9BD2-FFDA4B0AFBD0}" destId="{F35F6A58-BF8A-4FF8-863A-DECBB472916D}" srcOrd="0" destOrd="0" presId="urn:microsoft.com/office/officeart/2005/8/layout/hierarchy2"/>
    <dgm:cxn modelId="{ED2D4BF9-F371-4FF6-B04C-D0FB0B6ABCFA}" type="presOf" srcId="{C38118A7-3C6F-4555-860C-2E18904D6BFD}" destId="{51128382-C233-4AA7-A6DD-75AFD6E34E1F}" srcOrd="0" destOrd="0" presId="urn:microsoft.com/office/officeart/2005/8/layout/hierarchy2"/>
    <dgm:cxn modelId="{86ACA407-5176-4CC7-87BB-F7AD342DF02D}" type="presOf" srcId="{41AFBDAF-944A-4BC3-A239-1591B00D6E26}" destId="{58F24916-0D8A-49DD-B2B3-42119ECF9781}" srcOrd="0" destOrd="0" presId="urn:microsoft.com/office/officeart/2005/8/layout/hierarchy2"/>
    <dgm:cxn modelId="{4E73ADA1-2CD5-48DA-A407-5D5A0FBF75F3}" type="presOf" srcId="{434ABE98-6DCA-46B4-BFF3-7F79CE443E27}" destId="{D514F6E8-8255-4173-A9CE-7DC658123301}" srcOrd="0" destOrd="0" presId="urn:microsoft.com/office/officeart/2005/8/layout/hierarchy2"/>
    <dgm:cxn modelId="{1670BC54-4A86-426B-93F2-38099D850BD4}" srcId="{E90364FE-BA38-432B-A0A8-310FBBFADDF4}" destId="{E1004627-8C86-4D17-B59E-BE480126ABEC}" srcOrd="1" destOrd="0" parTransId="{E21763BC-4E0C-4113-BA16-AE53A8A3C3B5}" sibTransId="{DDBED7BC-C237-4010-9FA6-A4C7B73BB299}"/>
    <dgm:cxn modelId="{3FA3A963-7AE7-4F8A-A842-6B8384BA6411}" type="presOf" srcId="{35F88863-4795-40A6-A8B8-C551C1F61D91}" destId="{8522D2A3-CCA4-4087-A61C-1F60AB9C6353}" srcOrd="0" destOrd="0" presId="urn:microsoft.com/office/officeart/2005/8/layout/hierarchy2"/>
    <dgm:cxn modelId="{D6F873B7-B2F4-483E-867D-1D6A95A89E00}" type="presOf" srcId="{E4F8857E-1619-40D0-90AF-C7F486048DB7}" destId="{893CB58B-926B-4978-A5F5-C7D2BB3A6AF4}" srcOrd="0" destOrd="0" presId="urn:microsoft.com/office/officeart/2005/8/layout/hierarchy2"/>
    <dgm:cxn modelId="{C3816450-6C41-40C5-8173-0F92C239C28A}" type="presOf" srcId="{11505105-F1BF-40BD-9D3D-BB39804AB32A}" destId="{E79DAE84-011B-406C-87D5-3DC68DA9D761}" srcOrd="1" destOrd="0" presId="urn:microsoft.com/office/officeart/2005/8/layout/hierarchy2"/>
    <dgm:cxn modelId="{7CD3ACB2-7FCD-4540-97DD-F6334C1E6941}" srcId="{E90364FE-BA38-432B-A0A8-310FBBFADDF4}" destId="{C38118A7-3C6F-4555-860C-2E18904D6BFD}" srcOrd="0" destOrd="0" parTransId="{22118D1C-0EC2-444C-8F8D-BE8710DBC222}" sibTransId="{160C63CB-43E8-4FC9-AC19-E5302376BE0C}"/>
    <dgm:cxn modelId="{062D815E-C4EC-46E3-A975-84D1A9CABE65}" type="presOf" srcId="{E1004627-8C86-4D17-B59E-BE480126ABEC}" destId="{1264F545-ECC1-474B-A12C-FC8FC7F8B00B}" srcOrd="0" destOrd="0" presId="urn:microsoft.com/office/officeart/2005/8/layout/hierarchy2"/>
    <dgm:cxn modelId="{50CAB827-B33E-4E21-BACB-1DEB19733633}" type="presOf" srcId="{DF8ABA6B-E351-4CFE-A023-CB63DD874434}" destId="{388F6E7E-F8E4-42A3-B6D5-23CE37C5C745}" srcOrd="0" destOrd="0" presId="urn:microsoft.com/office/officeart/2005/8/layout/hierarchy2"/>
    <dgm:cxn modelId="{C9A796A8-5A5D-422D-BB43-F27E7941A3A4}" srcId="{E90364FE-BA38-432B-A0A8-310FBBFADDF4}" destId="{7D414696-A037-409E-AD9A-7FA707E6A538}" srcOrd="2" destOrd="0" parTransId="{21859905-C260-4592-BFCE-CDA32E2726C5}" sibTransId="{F67B8932-A9AB-4186-984B-C615F1AFB017}"/>
    <dgm:cxn modelId="{AFC534CA-D27B-4074-8231-6754F730A6A9}" srcId="{12DAE59B-CA12-4410-A5A5-DF816422A342}" destId="{35F88863-4795-40A6-A8B8-C551C1F61D91}" srcOrd="3" destOrd="0" parTransId="{E4F8857E-1619-40D0-90AF-C7F486048DB7}" sibTransId="{12926F2F-5699-435D-8B29-1AB02EAD8B55}"/>
    <dgm:cxn modelId="{D4055E53-595D-4699-9370-AA6E33DB22BD}" type="presOf" srcId="{851377D2-B690-4D0E-82A3-6228BC883332}" destId="{6D94C03E-7CD2-4F5D-8B0A-91C84287BB10}" srcOrd="0" destOrd="0" presId="urn:microsoft.com/office/officeart/2005/8/layout/hierarchy2"/>
    <dgm:cxn modelId="{01FD49BE-7287-44E9-930B-4BEF62296DCC}" srcId="{2BE5B5B0-508F-46DD-BCE9-17F16BA17225}" destId="{12DAE59B-CA12-4410-A5A5-DF816422A342}" srcOrd="0" destOrd="0" parTransId="{DF8ABA6B-E351-4CFE-A023-CB63DD874434}" sibTransId="{18070DA2-E93D-45C2-9DE9-43E6EA3EAE55}"/>
    <dgm:cxn modelId="{77EA3484-6CAD-4EC9-8830-2690E6955C12}" type="presOf" srcId="{D915BEC4-65D7-4E5E-8006-8F6BB7F56DCB}" destId="{50065254-5507-456C-BA31-14BE7BEC8527}" srcOrd="0" destOrd="0" presId="urn:microsoft.com/office/officeart/2005/8/layout/hierarchy2"/>
    <dgm:cxn modelId="{2A475E31-9B19-43CA-8231-3FA8237A1607}" type="presOf" srcId="{BB52CB76-B0DC-4908-9F06-9C2BF9FDA335}" destId="{3994020E-0ECB-418B-8CA1-48FA42659762}" srcOrd="0" destOrd="0" presId="urn:microsoft.com/office/officeart/2005/8/layout/hierarchy2"/>
    <dgm:cxn modelId="{88FA30C7-C49D-41B1-90D3-81F93E709F51}" srcId="{12DAE59B-CA12-4410-A5A5-DF816422A342}" destId="{434ABE98-6DCA-46B4-BFF3-7F79CE443E27}" srcOrd="2" destOrd="0" parTransId="{9961F712-1520-409B-9020-FDDC8286334C}" sibTransId="{846F008D-F13B-4A1F-AF8D-4F93C1452462}"/>
    <dgm:cxn modelId="{AB28F76C-551D-444A-A219-36A75936C94C}" type="presOf" srcId="{15A26F01-56A0-4FF6-B5ED-C052B5834EC2}" destId="{CAA476F0-05DA-4B16-95EE-83E703CC39DC}" srcOrd="0" destOrd="0" presId="urn:microsoft.com/office/officeart/2005/8/layout/hierarchy2"/>
    <dgm:cxn modelId="{5FDDC6DA-A886-4145-B288-C7F15CA48AB4}" srcId="{BB52CB76-B0DC-4908-9F06-9C2BF9FDA335}" destId="{B058CDE5-13B6-4FA9-8A7A-B453837F3469}" srcOrd="0" destOrd="0" parTransId="{8192DC8D-C247-4B71-AADB-2B6228F5B5F1}" sibTransId="{E764D070-A57D-43DD-88FB-C4FB7B0A6077}"/>
    <dgm:cxn modelId="{17F11C27-D931-41BC-80EF-6B99B5971637}" type="presOf" srcId="{16D0BAFF-A160-4D00-83B7-1572BB95A872}" destId="{33121295-0F05-4DBC-9677-05A8B3B1B552}" srcOrd="1" destOrd="0" presId="urn:microsoft.com/office/officeart/2005/8/layout/hierarchy2"/>
    <dgm:cxn modelId="{35537E70-BE4B-49FD-838A-9758BEFE456C}" type="presOf" srcId="{DF8ABA6B-E351-4CFE-A023-CB63DD874434}" destId="{40C884F2-F64D-4D26-8725-5F186904E13F}" srcOrd="1" destOrd="0" presId="urn:microsoft.com/office/officeart/2005/8/layout/hierarchy2"/>
    <dgm:cxn modelId="{29F1FA5A-5BAA-4E42-B446-64E301CD14BD}" type="presOf" srcId="{B6228B28-77AE-4E76-9D10-126F5F28F936}" destId="{7ADFCCAD-974D-420C-AB15-806CAA29D2AE}" srcOrd="0" destOrd="0" presId="urn:microsoft.com/office/officeart/2005/8/layout/hierarchy2"/>
    <dgm:cxn modelId="{A1EDF4AF-C12F-47C5-856A-40A1E41F3186}" srcId="{B058CDE5-13B6-4FA9-8A7A-B453837F3469}" destId="{EF690250-76BC-410E-8396-09CF7312159F}" srcOrd="0" destOrd="0" parTransId="{38874597-FDDC-4368-9BD2-FFDA4B0AFBD0}" sibTransId="{A390D1A6-9199-45DA-8A32-6B9A316A268F}"/>
    <dgm:cxn modelId="{5EAF3747-3B0D-4788-99E5-AD9C5A4F36FC}" type="presOf" srcId="{B9DB7C3D-9567-48F7-B7B4-A88AA6ED9A02}" destId="{5717F364-DB9F-4552-BCB8-75B8A47B3B14}" srcOrd="0" destOrd="0" presId="urn:microsoft.com/office/officeart/2005/8/layout/hierarchy2"/>
    <dgm:cxn modelId="{0D53B4CB-311A-4722-99FD-4B43FED8495B}" type="presOf" srcId="{EF690250-76BC-410E-8396-09CF7312159F}" destId="{CA98AFCE-F854-47AA-8E83-6A829EA2CD25}" srcOrd="0" destOrd="0" presId="urn:microsoft.com/office/officeart/2005/8/layout/hierarchy2"/>
    <dgm:cxn modelId="{7C9D9BD4-C8F6-4CC0-B898-B18C80015389}" type="presOf" srcId="{11505105-F1BF-40BD-9D3D-BB39804AB32A}" destId="{C508B2BF-3E79-47A7-8F5D-C83B00BD92AF}" srcOrd="0" destOrd="0" presId="urn:microsoft.com/office/officeart/2005/8/layout/hierarchy2"/>
    <dgm:cxn modelId="{F5A3D200-3704-42B7-A7DB-D4151EE58B66}" type="presOf" srcId="{38874597-FDDC-4368-9BD2-FFDA4B0AFBD0}" destId="{49A81E0B-FCE6-434B-8BF5-0F6AA42A0462}" srcOrd="1" destOrd="0" presId="urn:microsoft.com/office/officeart/2005/8/layout/hierarchy2"/>
    <dgm:cxn modelId="{BA70228F-4907-4990-B545-E2345BF145DF}" type="presOf" srcId="{95FC7D73-FE0D-46FE-BC0A-2136616FC232}" destId="{90A2B399-B2F8-40C2-9E0D-FC54F5254CB5}" srcOrd="0" destOrd="0" presId="urn:microsoft.com/office/officeart/2005/8/layout/hierarchy2"/>
    <dgm:cxn modelId="{21F13CA6-3FEA-4A1F-91B0-235A688ADA70}" type="presOf" srcId="{8DCDC5B4-884E-41CC-8E97-C1733BA3670A}" destId="{22A8E948-32F2-4EF9-A6DE-A787E034CB0D}" srcOrd="1" destOrd="0" presId="urn:microsoft.com/office/officeart/2005/8/layout/hierarchy2"/>
    <dgm:cxn modelId="{AACDC4D9-B9D6-434B-A3D4-625142DB39FA}" type="presOf" srcId="{21859905-C260-4592-BFCE-CDA32E2726C5}" destId="{617BDDD7-0121-4A7A-9092-7B85618E8558}" srcOrd="1" destOrd="0" presId="urn:microsoft.com/office/officeart/2005/8/layout/hierarchy2"/>
    <dgm:cxn modelId="{615A46F4-7287-4F6F-9641-30C3D7A92658}" srcId="{12DAE59B-CA12-4410-A5A5-DF816422A342}" destId="{15A26F01-56A0-4FF6-B5ED-C052B5834EC2}" srcOrd="0" destOrd="0" parTransId="{16D0BAFF-A160-4D00-83B7-1572BB95A872}" sibTransId="{37DB221F-C00F-4896-96AC-6F1E516F6DA5}"/>
    <dgm:cxn modelId="{5E1FC779-9263-4A9F-906E-2862FF618216}" type="presOf" srcId="{9961F712-1520-409B-9020-FDDC8286334C}" destId="{EAB9BF2D-0DAD-4BFA-9B05-4D55F3AD59CB}" srcOrd="0" destOrd="0" presId="urn:microsoft.com/office/officeart/2005/8/layout/hierarchy2"/>
    <dgm:cxn modelId="{68834E0A-8C19-41BE-9CA4-DB00F27A7DBE}" type="presOf" srcId="{22118D1C-0EC2-444C-8F8D-BE8710DBC222}" destId="{50FB111A-46DC-4F33-9C42-7F7BA9741158}" srcOrd="0" destOrd="0" presId="urn:microsoft.com/office/officeart/2005/8/layout/hierarchy2"/>
    <dgm:cxn modelId="{556CAD90-641A-4245-A80C-463B8738A921}" type="presParOf" srcId="{3994020E-0ECB-418B-8CA1-48FA42659762}" destId="{866A5DCF-EC90-4D61-A1CF-67D8BE2CF0EF}" srcOrd="0" destOrd="0" presId="urn:microsoft.com/office/officeart/2005/8/layout/hierarchy2"/>
    <dgm:cxn modelId="{B4343C35-7444-4739-83C4-85B4057B2855}" type="presParOf" srcId="{866A5DCF-EC90-4D61-A1CF-67D8BE2CF0EF}" destId="{54E9D10B-F5FE-4977-B095-9151944607C8}" srcOrd="0" destOrd="0" presId="urn:microsoft.com/office/officeart/2005/8/layout/hierarchy2"/>
    <dgm:cxn modelId="{69AA9AE8-A39E-423D-9D74-907098B4A31E}" type="presParOf" srcId="{866A5DCF-EC90-4D61-A1CF-67D8BE2CF0EF}" destId="{42311517-F2DB-4F2B-BF4B-1CC74E8D9641}" srcOrd="1" destOrd="0" presId="urn:microsoft.com/office/officeart/2005/8/layout/hierarchy2"/>
    <dgm:cxn modelId="{B95038C4-C354-4A98-B107-9D5ABCCBC63E}" type="presParOf" srcId="{42311517-F2DB-4F2B-BF4B-1CC74E8D9641}" destId="{F35F6A58-BF8A-4FF8-863A-DECBB472916D}" srcOrd="0" destOrd="0" presId="urn:microsoft.com/office/officeart/2005/8/layout/hierarchy2"/>
    <dgm:cxn modelId="{EB3EE542-797F-4BD1-AF38-0A434A780187}" type="presParOf" srcId="{F35F6A58-BF8A-4FF8-863A-DECBB472916D}" destId="{49A81E0B-FCE6-434B-8BF5-0F6AA42A0462}" srcOrd="0" destOrd="0" presId="urn:microsoft.com/office/officeart/2005/8/layout/hierarchy2"/>
    <dgm:cxn modelId="{E093E8E2-5C6B-4E45-8C6E-2DA1DEDF1628}" type="presParOf" srcId="{42311517-F2DB-4F2B-BF4B-1CC74E8D9641}" destId="{F14C405A-A2D1-4B7C-800F-D27E1D406A0E}" srcOrd="1" destOrd="0" presId="urn:microsoft.com/office/officeart/2005/8/layout/hierarchy2"/>
    <dgm:cxn modelId="{491B5D23-B0C3-480F-ABEE-DF6C202CA533}" type="presParOf" srcId="{F14C405A-A2D1-4B7C-800F-D27E1D406A0E}" destId="{CA98AFCE-F854-47AA-8E83-6A829EA2CD25}" srcOrd="0" destOrd="0" presId="urn:microsoft.com/office/officeart/2005/8/layout/hierarchy2"/>
    <dgm:cxn modelId="{1EE69AC8-5ABE-4AAA-8EC4-1E030C227407}" type="presParOf" srcId="{F14C405A-A2D1-4B7C-800F-D27E1D406A0E}" destId="{71DFC9E0-3C96-4656-950B-CA58D4ECF018}" srcOrd="1" destOrd="0" presId="urn:microsoft.com/office/officeart/2005/8/layout/hierarchy2"/>
    <dgm:cxn modelId="{FC48D1DB-F303-4CFD-9006-0796DCBE0937}" type="presParOf" srcId="{71DFC9E0-3C96-4656-950B-CA58D4ECF018}" destId="{58F24916-0D8A-49DD-B2B3-42119ECF9781}" srcOrd="0" destOrd="0" presId="urn:microsoft.com/office/officeart/2005/8/layout/hierarchy2"/>
    <dgm:cxn modelId="{650BC6A4-D335-46A1-B872-7F0B0947A109}" type="presParOf" srcId="{58F24916-0D8A-49DD-B2B3-42119ECF9781}" destId="{C9067210-1771-4B7E-8475-CAA3AE37AACA}" srcOrd="0" destOrd="0" presId="urn:microsoft.com/office/officeart/2005/8/layout/hierarchy2"/>
    <dgm:cxn modelId="{AAFAF2EA-FFB6-47A8-971D-7B69384A6E1C}" type="presParOf" srcId="{71DFC9E0-3C96-4656-950B-CA58D4ECF018}" destId="{A16EA4CE-9A20-46DC-89B6-80F1C9565781}" srcOrd="1" destOrd="0" presId="urn:microsoft.com/office/officeart/2005/8/layout/hierarchy2"/>
    <dgm:cxn modelId="{B18A7DC8-42C5-479E-84CF-A9A3CF595CF4}" type="presParOf" srcId="{A16EA4CE-9A20-46DC-89B6-80F1C9565781}" destId="{51C16F6E-5454-4E7B-AEDF-D0098D3A36BB}" srcOrd="0" destOrd="0" presId="urn:microsoft.com/office/officeart/2005/8/layout/hierarchy2"/>
    <dgm:cxn modelId="{BFC32915-3335-42AB-BBC3-6A589135AFEF}" type="presParOf" srcId="{A16EA4CE-9A20-46DC-89B6-80F1C9565781}" destId="{C0C1A226-AA96-4BD7-9E28-A45C7C2E8FA4}" srcOrd="1" destOrd="0" presId="urn:microsoft.com/office/officeart/2005/8/layout/hierarchy2"/>
    <dgm:cxn modelId="{B8FFA604-DEBC-4D6D-87ED-17AFA66A4A53}" type="presParOf" srcId="{C0C1A226-AA96-4BD7-9E28-A45C7C2E8FA4}" destId="{50FB111A-46DC-4F33-9C42-7F7BA9741158}" srcOrd="0" destOrd="0" presId="urn:microsoft.com/office/officeart/2005/8/layout/hierarchy2"/>
    <dgm:cxn modelId="{B470A7D5-EDB1-4A63-971C-87D038F11BF3}" type="presParOf" srcId="{50FB111A-46DC-4F33-9C42-7F7BA9741158}" destId="{E2FE39E8-E570-4400-9D6B-8E62E20313E6}" srcOrd="0" destOrd="0" presId="urn:microsoft.com/office/officeart/2005/8/layout/hierarchy2"/>
    <dgm:cxn modelId="{39C1C256-E4C3-4C1D-AFD3-6E15DA24A22D}" type="presParOf" srcId="{C0C1A226-AA96-4BD7-9E28-A45C7C2E8FA4}" destId="{3B4150D5-6ED5-46D8-B02A-9280B10EF714}" srcOrd="1" destOrd="0" presId="urn:microsoft.com/office/officeart/2005/8/layout/hierarchy2"/>
    <dgm:cxn modelId="{DCCEECE8-7C75-4D23-BA28-C117375B0079}" type="presParOf" srcId="{3B4150D5-6ED5-46D8-B02A-9280B10EF714}" destId="{51128382-C233-4AA7-A6DD-75AFD6E34E1F}" srcOrd="0" destOrd="0" presId="urn:microsoft.com/office/officeart/2005/8/layout/hierarchy2"/>
    <dgm:cxn modelId="{CF6E8B3B-D009-4B3A-AC75-2AC57AB5F8EA}" type="presParOf" srcId="{3B4150D5-6ED5-46D8-B02A-9280B10EF714}" destId="{09FA137F-534A-4E12-B35C-2D46EA566066}" srcOrd="1" destOrd="0" presId="urn:microsoft.com/office/officeart/2005/8/layout/hierarchy2"/>
    <dgm:cxn modelId="{0DBA906A-AA98-4564-A350-C8D024AAC05C}" type="presParOf" srcId="{C0C1A226-AA96-4BD7-9E28-A45C7C2E8FA4}" destId="{E7238936-1BF3-4D36-A481-0598B8057713}" srcOrd="2" destOrd="0" presId="urn:microsoft.com/office/officeart/2005/8/layout/hierarchy2"/>
    <dgm:cxn modelId="{F3E94178-0CFC-402E-A1CB-BE7316426180}" type="presParOf" srcId="{E7238936-1BF3-4D36-A481-0598B8057713}" destId="{73839203-C242-4012-B9BF-5FF6B4475E6E}" srcOrd="0" destOrd="0" presId="urn:microsoft.com/office/officeart/2005/8/layout/hierarchy2"/>
    <dgm:cxn modelId="{5F0B7DA8-8728-4066-AED6-9B8F1C25B73C}" type="presParOf" srcId="{C0C1A226-AA96-4BD7-9E28-A45C7C2E8FA4}" destId="{399385A7-D80F-48F4-93DA-97D736F04967}" srcOrd="3" destOrd="0" presId="urn:microsoft.com/office/officeart/2005/8/layout/hierarchy2"/>
    <dgm:cxn modelId="{AE11E044-9492-40B8-9590-E170DA2EC99B}" type="presParOf" srcId="{399385A7-D80F-48F4-93DA-97D736F04967}" destId="{1264F545-ECC1-474B-A12C-FC8FC7F8B00B}" srcOrd="0" destOrd="0" presId="urn:microsoft.com/office/officeart/2005/8/layout/hierarchy2"/>
    <dgm:cxn modelId="{D72C012E-7963-4D14-930E-FF703448EE00}" type="presParOf" srcId="{399385A7-D80F-48F4-93DA-97D736F04967}" destId="{0877E6F5-F47C-4070-B057-DB23CFF6DB18}" srcOrd="1" destOrd="0" presId="urn:microsoft.com/office/officeart/2005/8/layout/hierarchy2"/>
    <dgm:cxn modelId="{9A464E7D-3567-4FB8-B972-B0BFE657C14D}" type="presParOf" srcId="{C0C1A226-AA96-4BD7-9E28-A45C7C2E8FA4}" destId="{39EFE49A-7246-4C71-A7D4-E637D219E43C}" srcOrd="4" destOrd="0" presId="urn:microsoft.com/office/officeart/2005/8/layout/hierarchy2"/>
    <dgm:cxn modelId="{474BBEEF-65F6-414F-8C03-BC3EC2292062}" type="presParOf" srcId="{39EFE49A-7246-4C71-A7D4-E637D219E43C}" destId="{617BDDD7-0121-4A7A-9092-7B85618E8558}" srcOrd="0" destOrd="0" presId="urn:microsoft.com/office/officeart/2005/8/layout/hierarchy2"/>
    <dgm:cxn modelId="{8932773B-5014-40B2-84CC-2B051412296B}" type="presParOf" srcId="{C0C1A226-AA96-4BD7-9E28-A45C7C2E8FA4}" destId="{F68F2A4C-784C-48C9-AF76-1A3AD803C8C9}" srcOrd="5" destOrd="0" presId="urn:microsoft.com/office/officeart/2005/8/layout/hierarchy2"/>
    <dgm:cxn modelId="{7761583E-9C70-40E6-ACE7-EF248E068079}" type="presParOf" srcId="{F68F2A4C-784C-48C9-AF76-1A3AD803C8C9}" destId="{D17E3023-701A-4B6E-B10E-6B6D3E1E3FA5}" srcOrd="0" destOrd="0" presId="urn:microsoft.com/office/officeart/2005/8/layout/hierarchy2"/>
    <dgm:cxn modelId="{4DD23B30-0E8E-458E-8777-2AEA72C2E62E}" type="presParOf" srcId="{F68F2A4C-784C-48C9-AF76-1A3AD803C8C9}" destId="{8274B57C-DCE9-495D-BA2F-77A63D4FA867}" srcOrd="1" destOrd="0" presId="urn:microsoft.com/office/officeart/2005/8/layout/hierarchy2"/>
    <dgm:cxn modelId="{0FE42968-5A33-41FC-89F0-0F4F92171E6C}" type="presParOf" srcId="{71DFC9E0-3C96-4656-950B-CA58D4ECF018}" destId="{386CBC07-8204-41F1-97E0-2C09ED9DEAA3}" srcOrd="2" destOrd="0" presId="urn:microsoft.com/office/officeart/2005/8/layout/hierarchy2"/>
    <dgm:cxn modelId="{90DEA252-D7D7-4C18-81CD-B1D16353736E}" type="presParOf" srcId="{386CBC07-8204-41F1-97E0-2C09ED9DEAA3}" destId="{22A8E948-32F2-4EF9-A6DE-A787E034CB0D}" srcOrd="0" destOrd="0" presId="urn:microsoft.com/office/officeart/2005/8/layout/hierarchy2"/>
    <dgm:cxn modelId="{6AEB6BD2-AAE0-473C-9DFB-59F14F9DABAB}" type="presParOf" srcId="{71DFC9E0-3C96-4656-950B-CA58D4ECF018}" destId="{82333408-5087-48F3-8DC5-321D586F856E}" srcOrd="3" destOrd="0" presId="urn:microsoft.com/office/officeart/2005/8/layout/hierarchy2"/>
    <dgm:cxn modelId="{2EAC8934-831F-44DA-8FE9-1F44C23E1087}" type="presParOf" srcId="{82333408-5087-48F3-8DC5-321D586F856E}" destId="{9777C475-F015-44F3-B141-6ED5CC420582}" srcOrd="0" destOrd="0" presId="urn:microsoft.com/office/officeart/2005/8/layout/hierarchy2"/>
    <dgm:cxn modelId="{B1C12E3C-B08C-4A21-A240-D4753153DE2B}" type="presParOf" srcId="{82333408-5087-48F3-8DC5-321D586F856E}" destId="{F60D4B8E-14D1-46DE-8335-C097128E4482}" srcOrd="1" destOrd="0" presId="urn:microsoft.com/office/officeart/2005/8/layout/hierarchy2"/>
    <dgm:cxn modelId="{81568B43-DE3F-4CA6-9F3E-C113656EFF27}" type="presParOf" srcId="{F60D4B8E-14D1-46DE-8335-C097128E4482}" destId="{C508B2BF-3E79-47A7-8F5D-C83B00BD92AF}" srcOrd="0" destOrd="0" presId="urn:microsoft.com/office/officeart/2005/8/layout/hierarchy2"/>
    <dgm:cxn modelId="{9146F9BB-2EF7-48D5-83A2-3A870B129373}" type="presParOf" srcId="{C508B2BF-3E79-47A7-8F5D-C83B00BD92AF}" destId="{E79DAE84-011B-406C-87D5-3DC68DA9D761}" srcOrd="0" destOrd="0" presId="urn:microsoft.com/office/officeart/2005/8/layout/hierarchy2"/>
    <dgm:cxn modelId="{19211C37-8403-465F-96EF-08E7D8954FF7}" type="presParOf" srcId="{F60D4B8E-14D1-46DE-8335-C097128E4482}" destId="{6B9F62CC-A36B-4B1A-B18B-71D45E05ED0C}" srcOrd="1" destOrd="0" presId="urn:microsoft.com/office/officeart/2005/8/layout/hierarchy2"/>
    <dgm:cxn modelId="{B717480C-A801-4BAB-BEF0-EADEFFB00E36}" type="presParOf" srcId="{6B9F62CC-A36B-4B1A-B18B-71D45E05ED0C}" destId="{90A2B399-B2F8-40C2-9E0D-FC54F5254CB5}" srcOrd="0" destOrd="0" presId="urn:microsoft.com/office/officeart/2005/8/layout/hierarchy2"/>
    <dgm:cxn modelId="{9DEF60B0-DEEC-4BD5-AA61-8761080F367F}" type="presParOf" srcId="{6B9F62CC-A36B-4B1A-B18B-71D45E05ED0C}" destId="{A7E70645-B71D-482E-AF3C-BC4F9F0DFABB}" srcOrd="1" destOrd="0" presId="urn:microsoft.com/office/officeart/2005/8/layout/hierarchy2"/>
    <dgm:cxn modelId="{24998F1D-9DA2-4E56-BFBF-00312319B6B7}" type="presParOf" srcId="{F60D4B8E-14D1-46DE-8335-C097128E4482}" destId="{50065254-5507-456C-BA31-14BE7BEC8527}" srcOrd="2" destOrd="0" presId="urn:microsoft.com/office/officeart/2005/8/layout/hierarchy2"/>
    <dgm:cxn modelId="{AF6CCDB9-486F-4AD2-A11E-E2C13A19B378}" type="presParOf" srcId="{50065254-5507-456C-BA31-14BE7BEC8527}" destId="{DDC6D72A-BA8E-4BE5-85DB-1C9170190FB6}" srcOrd="0" destOrd="0" presId="urn:microsoft.com/office/officeart/2005/8/layout/hierarchy2"/>
    <dgm:cxn modelId="{D92C0D73-29E5-4934-92A2-3FA3C8D4D0E4}" type="presParOf" srcId="{F60D4B8E-14D1-46DE-8335-C097128E4482}" destId="{17C526DD-E3F1-409D-B61A-F5DFD5AAA02C}" srcOrd="3" destOrd="0" presId="urn:microsoft.com/office/officeart/2005/8/layout/hierarchy2"/>
    <dgm:cxn modelId="{F12967DA-BB48-43A3-9DF8-447687AAF8C4}" type="presParOf" srcId="{17C526DD-E3F1-409D-B61A-F5DFD5AAA02C}" destId="{E1569B8D-B239-4E29-BF66-846DD3B7535F}" srcOrd="0" destOrd="0" presId="urn:microsoft.com/office/officeart/2005/8/layout/hierarchy2"/>
    <dgm:cxn modelId="{5E9C51CD-4BF0-4D78-BB8E-AA5BF6E4AAC9}" type="presParOf" srcId="{17C526DD-E3F1-409D-B61A-F5DFD5AAA02C}" destId="{09DC54FC-9BD8-40B6-9F80-E7A3FCD18228}" srcOrd="1" destOrd="0" presId="urn:microsoft.com/office/officeart/2005/8/layout/hierarchy2"/>
    <dgm:cxn modelId="{0DB04EB2-6ACA-4870-8586-F0E7DF6CC0D3}" type="presParOf" srcId="{42311517-F2DB-4F2B-BF4B-1CC74E8D9641}" destId="{5717F364-DB9F-4552-BCB8-75B8A47B3B14}" srcOrd="2" destOrd="0" presId="urn:microsoft.com/office/officeart/2005/8/layout/hierarchy2"/>
    <dgm:cxn modelId="{F3092AC0-8B92-4738-A0BD-A21ED066E6C9}" type="presParOf" srcId="{5717F364-DB9F-4552-BCB8-75B8A47B3B14}" destId="{1FF1839B-EAC0-48D5-BAAB-9B4FE2A97BB9}" srcOrd="0" destOrd="0" presId="urn:microsoft.com/office/officeart/2005/8/layout/hierarchy2"/>
    <dgm:cxn modelId="{162B5B36-7AEC-46E6-9E65-EEE955C9BCF7}" type="presParOf" srcId="{42311517-F2DB-4F2B-BF4B-1CC74E8D9641}" destId="{2853FB77-8068-48C7-8BE6-1D6C8390088F}" srcOrd="3" destOrd="0" presId="urn:microsoft.com/office/officeart/2005/8/layout/hierarchy2"/>
    <dgm:cxn modelId="{C405898E-4A22-428E-AD36-50E84C7BC74B}" type="presParOf" srcId="{2853FB77-8068-48C7-8BE6-1D6C8390088F}" destId="{851BC5FC-F104-4B8D-B784-36F04CA0303B}" srcOrd="0" destOrd="0" presId="urn:microsoft.com/office/officeart/2005/8/layout/hierarchy2"/>
    <dgm:cxn modelId="{2B2A3D1E-7981-45C8-BE9A-C9AF9FE6E000}" type="presParOf" srcId="{2853FB77-8068-48C7-8BE6-1D6C8390088F}" destId="{75479DD2-39A1-4B6F-88F6-D04BEDF51763}" srcOrd="1" destOrd="0" presId="urn:microsoft.com/office/officeart/2005/8/layout/hierarchy2"/>
    <dgm:cxn modelId="{0E74A615-FBB1-481A-BFFD-E838C21461DC}" type="presParOf" srcId="{75479DD2-39A1-4B6F-88F6-D04BEDF51763}" destId="{388F6E7E-F8E4-42A3-B6D5-23CE37C5C745}" srcOrd="0" destOrd="0" presId="urn:microsoft.com/office/officeart/2005/8/layout/hierarchy2"/>
    <dgm:cxn modelId="{1190E741-A185-474C-89CD-62D0F6908693}" type="presParOf" srcId="{388F6E7E-F8E4-42A3-B6D5-23CE37C5C745}" destId="{40C884F2-F64D-4D26-8725-5F186904E13F}" srcOrd="0" destOrd="0" presId="urn:microsoft.com/office/officeart/2005/8/layout/hierarchy2"/>
    <dgm:cxn modelId="{C58533A7-DE1F-4F0B-947A-89356DCD3EF2}" type="presParOf" srcId="{75479DD2-39A1-4B6F-88F6-D04BEDF51763}" destId="{1BF31511-8E48-4400-A202-62613C21B456}" srcOrd="1" destOrd="0" presId="urn:microsoft.com/office/officeart/2005/8/layout/hierarchy2"/>
    <dgm:cxn modelId="{37A8D844-9F6A-40F5-BD4D-176AEAEFC646}" type="presParOf" srcId="{1BF31511-8E48-4400-A202-62613C21B456}" destId="{358C1CA4-9694-4E30-A842-ABD0648D3884}" srcOrd="0" destOrd="0" presId="urn:microsoft.com/office/officeart/2005/8/layout/hierarchy2"/>
    <dgm:cxn modelId="{1419F48A-CEBE-4C63-BABE-E9D0DF6EEA38}" type="presParOf" srcId="{1BF31511-8E48-4400-A202-62613C21B456}" destId="{C34671BE-8DF0-40CB-B7E5-016FCDE4E991}" srcOrd="1" destOrd="0" presId="urn:microsoft.com/office/officeart/2005/8/layout/hierarchy2"/>
    <dgm:cxn modelId="{1C9BA96D-9256-4FB9-BB08-9A494085A0CC}" type="presParOf" srcId="{C34671BE-8DF0-40CB-B7E5-016FCDE4E991}" destId="{15449BCB-B7C0-4990-A152-5AC83169FA5E}" srcOrd="0" destOrd="0" presId="urn:microsoft.com/office/officeart/2005/8/layout/hierarchy2"/>
    <dgm:cxn modelId="{6E2A24F2-7387-4DDD-8FD5-D005BE102CEA}" type="presParOf" srcId="{15449BCB-B7C0-4990-A152-5AC83169FA5E}" destId="{33121295-0F05-4DBC-9677-05A8B3B1B552}" srcOrd="0" destOrd="0" presId="urn:microsoft.com/office/officeart/2005/8/layout/hierarchy2"/>
    <dgm:cxn modelId="{CFF92A9B-491B-489A-B899-71B268938595}" type="presParOf" srcId="{C34671BE-8DF0-40CB-B7E5-016FCDE4E991}" destId="{CF76A371-17E5-4635-8FF4-B5F8226198A4}" srcOrd="1" destOrd="0" presId="urn:microsoft.com/office/officeart/2005/8/layout/hierarchy2"/>
    <dgm:cxn modelId="{411600A1-160A-47B9-85E6-6E59FE2C5224}" type="presParOf" srcId="{CF76A371-17E5-4635-8FF4-B5F8226198A4}" destId="{CAA476F0-05DA-4B16-95EE-83E703CC39DC}" srcOrd="0" destOrd="0" presId="urn:microsoft.com/office/officeart/2005/8/layout/hierarchy2"/>
    <dgm:cxn modelId="{74F69B7F-4092-4D35-8FAC-98919C94F04D}" type="presParOf" srcId="{CF76A371-17E5-4635-8FF4-B5F8226198A4}" destId="{E9E3CBB7-D473-468D-AA54-22EFF1CA24CF}" srcOrd="1" destOrd="0" presId="urn:microsoft.com/office/officeart/2005/8/layout/hierarchy2"/>
    <dgm:cxn modelId="{F87D762D-D0CE-4159-BC2D-87C15003222D}" type="presParOf" srcId="{C34671BE-8DF0-40CB-B7E5-016FCDE4E991}" destId="{6D94C03E-7CD2-4F5D-8B0A-91C84287BB10}" srcOrd="2" destOrd="0" presId="urn:microsoft.com/office/officeart/2005/8/layout/hierarchy2"/>
    <dgm:cxn modelId="{7F9A1565-4EC0-4749-AB96-EC28535352F4}" type="presParOf" srcId="{6D94C03E-7CD2-4F5D-8B0A-91C84287BB10}" destId="{470379EC-10D9-46B0-9997-2BA952658E35}" srcOrd="0" destOrd="0" presId="urn:microsoft.com/office/officeart/2005/8/layout/hierarchy2"/>
    <dgm:cxn modelId="{418E43D5-F0D2-4DE7-8D2B-4F45439D868C}" type="presParOf" srcId="{C34671BE-8DF0-40CB-B7E5-016FCDE4E991}" destId="{139CC6FF-7BEB-4C70-A13A-FBDF15A69F04}" srcOrd="3" destOrd="0" presId="urn:microsoft.com/office/officeart/2005/8/layout/hierarchy2"/>
    <dgm:cxn modelId="{09C6B286-1321-4497-82A3-39CFCA53AE25}" type="presParOf" srcId="{139CC6FF-7BEB-4C70-A13A-FBDF15A69F04}" destId="{7ADFCCAD-974D-420C-AB15-806CAA29D2AE}" srcOrd="0" destOrd="0" presId="urn:microsoft.com/office/officeart/2005/8/layout/hierarchy2"/>
    <dgm:cxn modelId="{43735407-ED2A-4915-BE32-969B023F5E07}" type="presParOf" srcId="{139CC6FF-7BEB-4C70-A13A-FBDF15A69F04}" destId="{B2289703-E38B-4C87-82E1-000DEBCF6D03}" srcOrd="1" destOrd="0" presId="urn:microsoft.com/office/officeart/2005/8/layout/hierarchy2"/>
    <dgm:cxn modelId="{CC7FB386-F469-40EC-A984-D36796B2214D}" type="presParOf" srcId="{C34671BE-8DF0-40CB-B7E5-016FCDE4E991}" destId="{EAB9BF2D-0DAD-4BFA-9B05-4D55F3AD59CB}" srcOrd="4" destOrd="0" presId="urn:microsoft.com/office/officeart/2005/8/layout/hierarchy2"/>
    <dgm:cxn modelId="{6C06591F-B4BC-43DC-8183-54C4F5415B1E}" type="presParOf" srcId="{EAB9BF2D-0DAD-4BFA-9B05-4D55F3AD59CB}" destId="{A7476D07-4ACE-4A3D-8F7F-ABAD5C2F4E9B}" srcOrd="0" destOrd="0" presId="urn:microsoft.com/office/officeart/2005/8/layout/hierarchy2"/>
    <dgm:cxn modelId="{357C882D-5C2A-47AA-A0A0-04C60BC1430C}" type="presParOf" srcId="{C34671BE-8DF0-40CB-B7E5-016FCDE4E991}" destId="{7B29E159-A414-4F0E-9A19-7853275829D1}" srcOrd="5" destOrd="0" presId="urn:microsoft.com/office/officeart/2005/8/layout/hierarchy2"/>
    <dgm:cxn modelId="{D2F9FFC8-7724-4533-805B-68601C5C5CCB}" type="presParOf" srcId="{7B29E159-A414-4F0E-9A19-7853275829D1}" destId="{D514F6E8-8255-4173-A9CE-7DC658123301}" srcOrd="0" destOrd="0" presId="urn:microsoft.com/office/officeart/2005/8/layout/hierarchy2"/>
    <dgm:cxn modelId="{E79F61B2-FFE6-4619-BC89-7E59FC8FF195}" type="presParOf" srcId="{7B29E159-A414-4F0E-9A19-7853275829D1}" destId="{307B8E14-06C7-485B-A634-0CBF9417A66C}" srcOrd="1" destOrd="0" presId="urn:microsoft.com/office/officeart/2005/8/layout/hierarchy2"/>
    <dgm:cxn modelId="{54EC9547-0162-45C5-8293-DC1BAB717083}" type="presParOf" srcId="{C34671BE-8DF0-40CB-B7E5-016FCDE4E991}" destId="{893CB58B-926B-4978-A5F5-C7D2BB3A6AF4}" srcOrd="6" destOrd="0" presId="urn:microsoft.com/office/officeart/2005/8/layout/hierarchy2"/>
    <dgm:cxn modelId="{C16A0951-A6B6-4DCB-9596-6E2E5F784897}" type="presParOf" srcId="{893CB58B-926B-4978-A5F5-C7D2BB3A6AF4}" destId="{34B0D2D0-B01C-447A-9EA3-DCDFEF686226}" srcOrd="0" destOrd="0" presId="urn:microsoft.com/office/officeart/2005/8/layout/hierarchy2"/>
    <dgm:cxn modelId="{B80EE850-951F-45C4-B261-FBFA8BFDD242}" type="presParOf" srcId="{C34671BE-8DF0-40CB-B7E5-016FCDE4E991}" destId="{12E4CAF6-6A46-4107-8202-BBAFD2349C24}" srcOrd="7" destOrd="0" presId="urn:microsoft.com/office/officeart/2005/8/layout/hierarchy2"/>
    <dgm:cxn modelId="{004EE382-1698-4EC5-BE81-40B6103199A7}" type="presParOf" srcId="{12E4CAF6-6A46-4107-8202-BBAFD2349C24}" destId="{8522D2A3-CCA4-4087-A61C-1F60AB9C6353}" srcOrd="0" destOrd="0" presId="urn:microsoft.com/office/officeart/2005/8/layout/hierarchy2"/>
    <dgm:cxn modelId="{5C1C2BDD-54F8-421C-A27B-ADBBB35C1515}" type="presParOf" srcId="{12E4CAF6-6A46-4107-8202-BBAFD2349C24}" destId="{3D235ED3-8F62-4E54-9397-14A25DFDB027}"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hyperlink" Target="http://articles.economictimes.indiatimes.com/2010-07-19/news/27572894_1_trademark-act-infringement-raymond-limit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bosleymedical.com/" TargetMode="External"/><Relationship Id="rId2" Type="http://schemas.openxmlformats.org/officeDocument/2006/relationships/hyperlink" Target="http://www.bosley.com/" TargetMode="External"/><Relationship Id="rId1" Type="http://schemas.openxmlformats.org/officeDocument/2006/relationships/slideLayout" Target="../slideLayouts/slideLayout2.xml"/><Relationship Id="rId4" Type="http://schemas.openxmlformats.org/officeDocument/2006/relationships/hyperlink" Target="http://www.bosleymedicalviolation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rurallaw.org.au/handbook/xml/go01.ph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t/>
            </a:r>
            <a:br>
              <a:rPr lang="en-US" b="1" dirty="0" smtClean="0"/>
            </a:br>
            <a:r>
              <a:rPr lang="en-US" b="1" dirty="0" smtClean="0"/>
              <a:t>The Laws related to Sale of Goods</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Definition of ‘goods’ and ‘sale’</a:t>
            </a:r>
          </a:p>
          <a:p>
            <a:r>
              <a:rPr lang="en-US" dirty="0" smtClean="0"/>
              <a:t>Essentials of a sale  </a:t>
            </a:r>
          </a:p>
          <a:p>
            <a:r>
              <a:rPr lang="en-US" dirty="0" smtClean="0"/>
              <a:t>Difference between ‘contract of sale’ and ‘agreement to sell’ </a:t>
            </a:r>
          </a:p>
          <a:p>
            <a:r>
              <a:rPr lang="en-US" dirty="0" smtClean="0"/>
              <a:t>Caveat Emptor </a:t>
            </a:r>
          </a:p>
          <a:p>
            <a:r>
              <a:rPr lang="en-US" dirty="0" smtClean="0"/>
              <a:t>Conditions and Warranties </a:t>
            </a:r>
          </a:p>
          <a:p>
            <a:r>
              <a:rPr lang="en-US" dirty="0" err="1" smtClean="0"/>
              <a:t>Nemo</a:t>
            </a:r>
            <a:r>
              <a:rPr lang="en-US" dirty="0" smtClean="0"/>
              <a:t> </a:t>
            </a:r>
            <a:r>
              <a:rPr lang="en-US" dirty="0" err="1" smtClean="0"/>
              <a:t>Dat</a:t>
            </a:r>
            <a:r>
              <a:rPr lang="en-US" dirty="0" smtClean="0"/>
              <a:t> quod non </a:t>
            </a:r>
            <a:r>
              <a:rPr lang="en-US" dirty="0" err="1" smtClean="0"/>
              <a:t>habet</a:t>
            </a:r>
            <a:r>
              <a:rPr lang="en-US" dirty="0" smtClean="0"/>
              <a:t> and its exceptions </a:t>
            </a:r>
          </a:p>
          <a:p>
            <a:r>
              <a:rPr lang="en-US" dirty="0" smtClean="0"/>
              <a:t>Unpaid Seller Rights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228600"/>
            <a:ext cx="8229600" cy="6324600"/>
          </a:xfrm>
        </p:spPr>
        <p:txBody>
          <a:bodyPr/>
          <a:lstStyle/>
          <a:p>
            <a:pPr eaLnBrk="1" hangingPunct="1"/>
            <a:r>
              <a:rPr lang="en-US" b="1" i="1" smtClean="0"/>
              <a:t>Two parties to contract</a:t>
            </a:r>
            <a:r>
              <a:rPr lang="en-US" smtClean="0"/>
              <a:t> – </a:t>
            </a:r>
          </a:p>
          <a:p>
            <a:pPr eaLnBrk="1" hangingPunct="1"/>
            <a:endParaRPr lang="en-US" smtClean="0"/>
          </a:p>
          <a:p>
            <a:pPr lvl="1" eaLnBrk="1" hangingPunct="1"/>
            <a:r>
              <a:rPr lang="en-US" smtClean="0"/>
              <a:t>Two parties are required for contract. - - “Buyer” means a person who buys or agrees to buy goods. [section 2(1)]. </a:t>
            </a:r>
          </a:p>
          <a:p>
            <a:pPr lvl="1" eaLnBrk="1" hangingPunct="1"/>
            <a:r>
              <a:rPr lang="en-US" smtClean="0"/>
              <a:t>“Seller” means a person who sells or agrees to sell goods. [section 2(13)]. </a:t>
            </a:r>
          </a:p>
          <a:p>
            <a:pPr lvl="1" eaLnBrk="1" hangingPunct="1"/>
            <a:r>
              <a:rPr lang="en-US" smtClean="0"/>
              <a:t>A part owner can sell his part to another part-owner.</a:t>
            </a:r>
          </a:p>
          <a:p>
            <a:pPr lvl="1" eaLnBrk="1" hangingPunct="1"/>
            <a:r>
              <a:rPr lang="en-US" smtClean="0"/>
              <a:t> However, if joint owners distribute property among themselves as per mutual agreement, it is not ‘sale’ as there are no two parties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304800"/>
            <a:ext cx="8229600" cy="6248400"/>
          </a:xfrm>
        </p:spPr>
        <p:txBody>
          <a:bodyPr/>
          <a:lstStyle/>
          <a:p>
            <a:pPr eaLnBrk="1" hangingPunct="1"/>
            <a:r>
              <a:rPr lang="en-US" b="1" i="1" smtClean="0"/>
              <a:t>Transfer of property</a:t>
            </a:r>
            <a:r>
              <a:rPr lang="en-US" smtClean="0"/>
              <a:t> - </a:t>
            </a:r>
          </a:p>
          <a:p>
            <a:pPr eaLnBrk="1" hangingPunct="1">
              <a:buFontTx/>
              <a:buNone/>
            </a:pPr>
            <a:endParaRPr lang="en-US" smtClean="0"/>
          </a:p>
          <a:p>
            <a:pPr lvl="1" eaLnBrk="1" hangingPunct="1"/>
            <a:r>
              <a:rPr lang="en-US" smtClean="0"/>
              <a:t>“Property” means the general property in goods, and not merely a special property [section 2(11)]. </a:t>
            </a:r>
          </a:p>
          <a:p>
            <a:pPr lvl="1" eaLnBrk="1" hangingPunct="1"/>
            <a:r>
              <a:rPr lang="en-US" smtClean="0"/>
              <a:t>In layman’s terms ‘property’ means ‘ownership’. </a:t>
            </a:r>
          </a:p>
          <a:p>
            <a:pPr lvl="1" eaLnBrk="1" hangingPunct="1"/>
            <a:r>
              <a:rPr lang="en-US" smtClean="0"/>
              <a:t>‘General Property’ means ‘full ownership’. </a:t>
            </a:r>
          </a:p>
          <a:p>
            <a:pPr lvl="1" eaLnBrk="1" hangingPunct="1"/>
            <a:r>
              <a:rPr lang="en-US" smtClean="0"/>
              <a:t>Thus, transfer of ‘general property’  is required to constitute a sale. </a:t>
            </a:r>
          </a:p>
          <a:p>
            <a:pPr lvl="1" eaLnBrk="1" hangingPunct="1"/>
            <a:r>
              <a:rPr lang="en-US" smtClean="0"/>
              <a:t>If goods are given for hire, lease, hire purchase or pledge, ‘general property’ is not transferred and hence it is not a ‘sale’.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381000"/>
            <a:ext cx="8229600" cy="6096000"/>
          </a:xfrm>
        </p:spPr>
        <p:txBody>
          <a:bodyPr/>
          <a:lstStyle/>
          <a:p>
            <a:pPr eaLnBrk="1" hangingPunct="1"/>
            <a:r>
              <a:rPr lang="en-US" sz="2800" b="1" smtClean="0"/>
              <a:t>POSSESSION AND PROPERTY – </a:t>
            </a:r>
          </a:p>
          <a:p>
            <a:pPr eaLnBrk="1" hangingPunct="1"/>
            <a:endParaRPr lang="en-US" sz="2800" smtClean="0"/>
          </a:p>
          <a:p>
            <a:pPr lvl="1" eaLnBrk="1" hangingPunct="1"/>
            <a:r>
              <a:rPr lang="en-US" sz="2400" smtClean="0"/>
              <a:t>Note that ‘property’ and ‘possession’ are not synonymous. </a:t>
            </a:r>
          </a:p>
          <a:p>
            <a:pPr lvl="1" eaLnBrk="1" hangingPunct="1"/>
            <a:r>
              <a:rPr lang="en-US" sz="2400" smtClean="0"/>
              <a:t>Transfer of possession does not mean transfer of property. e.g. - if goods are handed over to transporter or godown keeper, possession is transferred but ‘property’ remains with owner. </a:t>
            </a:r>
          </a:p>
          <a:p>
            <a:pPr lvl="1" eaLnBrk="1" hangingPunct="1"/>
            <a:r>
              <a:rPr lang="en-US" sz="2400" smtClean="0"/>
              <a:t>Similarly, if goods remain in possession of seller after sale transaction is over, the ‘possession’ is with seller, but ‘property’ is with buyer.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762000"/>
            <a:ext cx="8229600" cy="5364163"/>
          </a:xfrm>
        </p:spPr>
        <p:txBody>
          <a:bodyPr/>
          <a:lstStyle/>
          <a:p>
            <a:pPr eaLnBrk="1" hangingPunct="1">
              <a:lnSpc>
                <a:spcPct val="90000"/>
              </a:lnSpc>
            </a:pPr>
            <a:r>
              <a:rPr lang="en-US" sz="2800" b="1" i="1" smtClean="0"/>
              <a:t>Ascertainment of price</a:t>
            </a:r>
            <a:r>
              <a:rPr lang="en-US" sz="2800" b="1" smtClean="0"/>
              <a:t> – </a:t>
            </a:r>
          </a:p>
          <a:p>
            <a:pPr eaLnBrk="1" hangingPunct="1">
              <a:lnSpc>
                <a:spcPct val="90000"/>
              </a:lnSpc>
            </a:pPr>
            <a:endParaRPr lang="en-US" sz="2800" b="1" smtClean="0"/>
          </a:p>
          <a:p>
            <a:pPr lvl="1" eaLnBrk="1" hangingPunct="1">
              <a:lnSpc>
                <a:spcPct val="90000"/>
              </a:lnSpc>
            </a:pPr>
            <a:r>
              <a:rPr lang="en-US" sz="2400" smtClean="0"/>
              <a:t>The price in a contract of sale may be fixed by the contract or may be left to be fixed in manner thereby agreed or may be determined by the course of dealing between the parties. [section 9(1)]. </a:t>
            </a:r>
          </a:p>
          <a:p>
            <a:pPr lvl="1" eaLnBrk="1" hangingPunct="1">
              <a:lnSpc>
                <a:spcPct val="90000"/>
              </a:lnSpc>
            </a:pPr>
            <a:r>
              <a:rPr lang="en-US" sz="2400" smtClean="0"/>
              <a:t>Where the price is not determined in accordance with the foregoing provisions, the buyer shall pay the seller a reasonable price. </a:t>
            </a:r>
          </a:p>
          <a:p>
            <a:pPr lvl="1" eaLnBrk="1" hangingPunct="1">
              <a:lnSpc>
                <a:spcPct val="90000"/>
              </a:lnSpc>
            </a:pPr>
            <a:r>
              <a:rPr lang="en-US" sz="2400" smtClean="0"/>
              <a:t>What is a reasonable price is a question of fact dependent on the circumstances of each particular case. [section 9(2)].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229600" cy="838200"/>
          </a:xfrm>
        </p:spPr>
        <p:txBody>
          <a:bodyPr/>
          <a:lstStyle/>
          <a:p>
            <a:pPr eaLnBrk="1" hangingPunct="1"/>
            <a:r>
              <a:rPr lang="en-US" sz="4000" smtClean="0"/>
              <a:t>Difference</a:t>
            </a:r>
          </a:p>
        </p:txBody>
      </p:sp>
      <p:sp>
        <p:nvSpPr>
          <p:cNvPr id="15363" name="Content Placeholder 2"/>
          <p:cNvSpPr>
            <a:spLocks noGrp="1"/>
          </p:cNvSpPr>
          <p:nvPr>
            <p:ph idx="1"/>
          </p:nvPr>
        </p:nvSpPr>
        <p:spPr>
          <a:xfrm>
            <a:off x="457200" y="685800"/>
            <a:ext cx="3581400" cy="6172200"/>
          </a:xfrm>
        </p:spPr>
        <p:txBody>
          <a:bodyPr/>
          <a:lstStyle/>
          <a:p>
            <a:pPr marL="514350" indent="-514350" eaLnBrk="1" hangingPunct="1">
              <a:buFontTx/>
              <a:buAutoNum type="arabicPeriod"/>
            </a:pPr>
            <a:r>
              <a:rPr lang="en-US" sz="1600" smtClean="0">
                <a:solidFill>
                  <a:srgbClr val="FF0000"/>
                </a:solidFill>
              </a:rPr>
              <a:t>Sale:</a:t>
            </a:r>
            <a:r>
              <a:rPr lang="en-US" sz="1600" smtClean="0"/>
              <a:t> An executed contract</a:t>
            </a:r>
          </a:p>
          <a:p>
            <a:pPr marL="514350" indent="-514350" eaLnBrk="1" hangingPunct="1">
              <a:buFontTx/>
              <a:buAutoNum type="arabicPeriod"/>
            </a:pPr>
            <a:r>
              <a:rPr lang="en-US" sz="1600" smtClean="0"/>
              <a:t>Since the property is passed on to buyer, the seller can sue the buyer for the price</a:t>
            </a:r>
          </a:p>
          <a:p>
            <a:pPr marL="514350" indent="-514350" eaLnBrk="1" hangingPunct="1">
              <a:buFontTx/>
              <a:buAutoNum type="arabicPeriod"/>
            </a:pPr>
            <a:r>
              <a:rPr lang="en-US" sz="1600" smtClean="0"/>
              <a:t>Creates a </a:t>
            </a:r>
            <a:r>
              <a:rPr lang="en-US" sz="1600" i="1" smtClean="0"/>
              <a:t>right in rem</a:t>
            </a:r>
          </a:p>
          <a:p>
            <a:pPr marL="514350" indent="-514350" eaLnBrk="1" hangingPunct="1">
              <a:buFontTx/>
              <a:buAutoNum type="arabicPeriod"/>
            </a:pPr>
            <a:r>
              <a:rPr lang="en-US" sz="1600" smtClean="0"/>
              <a:t>In case of loss of goods, the loss will fall on the buyer, even though the goods are in the possession of the seller. Because ‘risk’ is associated with ownership</a:t>
            </a:r>
          </a:p>
          <a:p>
            <a:pPr marL="514350" indent="-514350" eaLnBrk="1" hangingPunct="1">
              <a:buFontTx/>
              <a:buAutoNum type="arabicPeriod"/>
            </a:pPr>
            <a:r>
              <a:rPr lang="en-US" sz="1600" smtClean="0"/>
              <a:t>In case the buyer pays the price and the seller becomes insolvent, the buyer can claim the goods from the Official Receiver or Assignee</a:t>
            </a:r>
          </a:p>
          <a:p>
            <a:pPr marL="514350" indent="-514350" eaLnBrk="1" hangingPunct="1">
              <a:buFontTx/>
              <a:buAutoNum type="arabicPeriod"/>
            </a:pPr>
            <a:r>
              <a:rPr lang="en-US" sz="1600" smtClean="0"/>
              <a:t>If the buyer becomes an insolvent without paying the price, the ownership having passed to the buyer, the seller shall have to deliver the goods to the Official Assignee or Receiver, except where he has lien over the goods</a:t>
            </a:r>
          </a:p>
          <a:p>
            <a:pPr marL="514350" indent="-514350" eaLnBrk="1" hangingPunct="1">
              <a:buFontTx/>
              <a:buAutoNum type="arabicPeriod"/>
            </a:pPr>
            <a:endParaRPr lang="en-US" sz="1600" smtClean="0"/>
          </a:p>
        </p:txBody>
      </p:sp>
      <p:sp>
        <p:nvSpPr>
          <p:cNvPr id="15364" name="TextBox 3"/>
          <p:cNvSpPr txBox="1">
            <a:spLocks noChangeArrowheads="1"/>
          </p:cNvSpPr>
          <p:nvPr/>
        </p:nvSpPr>
        <p:spPr bwMode="auto">
          <a:xfrm>
            <a:off x="4724400" y="809625"/>
            <a:ext cx="3810000" cy="5016500"/>
          </a:xfrm>
          <a:prstGeom prst="rect">
            <a:avLst/>
          </a:prstGeom>
          <a:noFill/>
          <a:ln w="9525">
            <a:noFill/>
            <a:miter lim="800000"/>
            <a:headEnd/>
            <a:tailEnd/>
          </a:ln>
        </p:spPr>
        <p:txBody>
          <a:bodyPr>
            <a:spAutoFit/>
          </a:bodyPr>
          <a:lstStyle/>
          <a:p>
            <a:pPr marL="342900" indent="-342900">
              <a:buFontTx/>
              <a:buAutoNum type="arabicPeriod"/>
            </a:pPr>
            <a:r>
              <a:rPr lang="en-US" sz="1600">
                <a:solidFill>
                  <a:srgbClr val="FF0000"/>
                </a:solidFill>
              </a:rPr>
              <a:t>Agreement to Sell: </a:t>
            </a:r>
            <a:r>
              <a:rPr lang="en-US" sz="1600"/>
              <a:t>An executory contract</a:t>
            </a:r>
          </a:p>
          <a:p>
            <a:pPr marL="342900" indent="-342900">
              <a:buFontTx/>
              <a:buAutoNum type="arabicPeriod"/>
            </a:pPr>
            <a:r>
              <a:rPr lang="en-US" sz="1600"/>
              <a:t>In case of breach, the seller can only sue for damages, unless the price was payable at a stated date</a:t>
            </a:r>
          </a:p>
          <a:p>
            <a:pPr marL="342900" indent="-342900">
              <a:buFontTx/>
              <a:buAutoNum type="arabicPeriod"/>
            </a:pPr>
            <a:r>
              <a:rPr lang="en-US" sz="1600"/>
              <a:t>Creates a </a:t>
            </a:r>
            <a:r>
              <a:rPr lang="en-US" sz="1600" i="1"/>
              <a:t>right in personam</a:t>
            </a:r>
          </a:p>
          <a:p>
            <a:pPr marL="342900" indent="-342900">
              <a:buFontTx/>
              <a:buAutoNum type="arabicPeriod"/>
            </a:pPr>
            <a:r>
              <a:rPr lang="en-US" sz="1600"/>
              <a:t>The loss in this case shall be borne by the seller, even though the goods are in the possession of the buyer</a:t>
            </a:r>
          </a:p>
          <a:p>
            <a:pPr marL="342900" indent="-342900">
              <a:buFontTx/>
              <a:buAutoNum type="arabicPeriod"/>
            </a:pPr>
            <a:endParaRPr lang="en-US" sz="1600"/>
          </a:p>
          <a:p>
            <a:pPr marL="342900" indent="-342900">
              <a:buFontTx/>
              <a:buAutoNum type="arabicPeriod"/>
            </a:pPr>
            <a:endParaRPr lang="en-US" sz="1600"/>
          </a:p>
          <a:p>
            <a:pPr marL="342900" indent="-342900">
              <a:buFontTx/>
              <a:buAutoNum type="arabicPeriod"/>
            </a:pPr>
            <a:endParaRPr lang="en-US" sz="1600"/>
          </a:p>
          <a:p>
            <a:pPr marL="342900" indent="-342900">
              <a:buFontTx/>
              <a:buAutoNum type="arabicPeriod"/>
            </a:pPr>
            <a:r>
              <a:rPr lang="en-US" sz="1600"/>
              <a:t>The buyer cannot claim the goods but only a rateable dividend for the money is paid</a:t>
            </a:r>
          </a:p>
          <a:p>
            <a:pPr marL="342900" indent="-342900">
              <a:buFontTx/>
              <a:buAutoNum type="arabicPeriod"/>
            </a:pPr>
            <a:endParaRPr lang="en-US" sz="1600"/>
          </a:p>
          <a:p>
            <a:pPr marL="342900" indent="-342900">
              <a:buFontTx/>
              <a:buAutoNum type="arabicPeriod"/>
            </a:pPr>
            <a:endParaRPr lang="en-US" sz="1600"/>
          </a:p>
          <a:p>
            <a:pPr marL="342900" indent="-342900">
              <a:buFontTx/>
              <a:buAutoNum type="arabicPeriod"/>
            </a:pPr>
            <a:r>
              <a:rPr lang="en-US" sz="1600"/>
              <a:t>The seller can refuse to deliver the goods to the Official Assignee or Receiver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CAVEAT EMPTOR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457200" y="304800"/>
            <a:ext cx="8229600" cy="6248400"/>
          </a:xfrm>
        </p:spPr>
        <p:txBody>
          <a:bodyPr/>
          <a:lstStyle/>
          <a:p>
            <a:pPr algn="ctr" eaLnBrk="1" hangingPunct="1">
              <a:buFontTx/>
              <a:buNone/>
            </a:pPr>
            <a:r>
              <a:rPr lang="en-US" b="1" u="sng" dirty="0" smtClean="0">
                <a:solidFill>
                  <a:srgbClr val="FF0000"/>
                </a:solidFill>
              </a:rPr>
              <a:t>LET THE BUYER BEWARE</a:t>
            </a:r>
          </a:p>
          <a:p>
            <a:pPr algn="ctr" eaLnBrk="1" hangingPunct="1">
              <a:buFontTx/>
              <a:buNone/>
            </a:pPr>
            <a:endParaRPr lang="en-US" dirty="0" smtClean="0"/>
          </a:p>
          <a:p>
            <a:pPr eaLnBrk="1" hangingPunct="1">
              <a:buFontTx/>
              <a:buNone/>
            </a:pPr>
            <a:r>
              <a:rPr lang="en-US" dirty="0" smtClean="0"/>
              <a:t>the buyer could not recover from the seller for defects on the property that rendered the property unfit for ordinary purposes. </a:t>
            </a:r>
          </a:p>
          <a:p>
            <a:pPr eaLnBrk="1" hangingPunct="1">
              <a:buFontTx/>
              <a:buNone/>
            </a:pPr>
            <a:endParaRPr lang="en-US" dirty="0" smtClean="0"/>
          </a:p>
          <a:p>
            <a:pPr eaLnBrk="1" hangingPunct="1">
              <a:buFontTx/>
              <a:buNone/>
            </a:pPr>
            <a:r>
              <a:rPr lang="en-US" dirty="0" smtClean="0"/>
              <a:t>The only exception: </a:t>
            </a:r>
          </a:p>
          <a:p>
            <a:pPr eaLnBrk="1" hangingPunct="1">
              <a:buFontTx/>
              <a:buNone/>
            </a:pPr>
            <a:r>
              <a:rPr lang="en-US" dirty="0" smtClean="0"/>
              <a:t>	 if the seller actively concealed latent defects or otherwise made material misrepresentations amounting to fraud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304800"/>
            <a:ext cx="8229600" cy="6248400"/>
          </a:xfrm>
        </p:spPr>
        <p:txBody>
          <a:bodyPr/>
          <a:lstStyle/>
          <a:p>
            <a:pPr algn="ctr" eaLnBrk="1" hangingPunct="1">
              <a:buFontTx/>
              <a:buNone/>
            </a:pPr>
            <a:r>
              <a:rPr lang="en-US" dirty="0" smtClean="0"/>
              <a:t>modern trend</a:t>
            </a:r>
          </a:p>
          <a:p>
            <a:pPr algn="ctr" eaLnBrk="1" hangingPunct="1">
              <a:buFontTx/>
              <a:buNone/>
            </a:pPr>
            <a:r>
              <a:rPr lang="en-US" dirty="0" smtClean="0"/>
              <a:t>IS</a:t>
            </a:r>
          </a:p>
          <a:p>
            <a:pPr eaLnBrk="1" hangingPunct="1">
              <a:buFontTx/>
              <a:buNone/>
            </a:pPr>
            <a:r>
              <a:rPr lang="en-US" dirty="0" smtClean="0"/>
              <a:t>	the Implied Warranty of Fitness that applies only to the sale of new residential housing by a builder-seller and the caveat emptor rule applies to all other sale situations (i.e. homeowner to buyer).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457200"/>
            <a:ext cx="8229600" cy="5668963"/>
          </a:xfrm>
        </p:spPr>
        <p:txBody>
          <a:bodyPr/>
          <a:lstStyle/>
          <a:p>
            <a:pPr algn="ctr" eaLnBrk="1" hangingPunct="1">
              <a:buFontTx/>
              <a:buNone/>
            </a:pPr>
            <a:r>
              <a:rPr lang="en-US" sz="2800" dirty="0" smtClean="0"/>
              <a:t>EARLIER</a:t>
            </a:r>
          </a:p>
          <a:p>
            <a:pPr algn="ctr" eaLnBrk="1" hangingPunct="1">
              <a:buFontTx/>
              <a:buNone/>
            </a:pPr>
            <a:endParaRPr lang="en-US" sz="2800" dirty="0" smtClean="0"/>
          </a:p>
          <a:p>
            <a:pPr eaLnBrk="1" hangingPunct="1">
              <a:buFontTx/>
              <a:buNone/>
            </a:pPr>
            <a:r>
              <a:rPr lang="en-US" sz="2800" dirty="0" smtClean="0"/>
              <a:t>	the buyer had no warranty of the quality of goods. </a:t>
            </a:r>
          </a:p>
          <a:p>
            <a:pPr eaLnBrk="1" hangingPunct="1">
              <a:buFontTx/>
              <a:buNone/>
            </a:pPr>
            <a:endParaRPr lang="en-US" sz="2800" dirty="0" smtClean="0"/>
          </a:p>
          <a:p>
            <a:pPr eaLnBrk="1" hangingPunct="1">
              <a:buFontTx/>
              <a:buNone/>
            </a:pPr>
            <a:r>
              <a:rPr lang="en-US" sz="2800" dirty="0" smtClean="0"/>
              <a:t>	In many jurisdictions now, the law requires that goods must be of "merchantable quality". </a:t>
            </a:r>
          </a:p>
          <a:p>
            <a:pPr eaLnBrk="1" hangingPunct="1">
              <a:buFontTx/>
              <a:buNone/>
            </a:pPr>
            <a:endParaRPr lang="en-US" sz="2800" dirty="0" smtClean="0"/>
          </a:p>
          <a:p>
            <a:pPr eaLnBrk="1" hangingPunct="1">
              <a:buFontTx/>
              <a:buNone/>
            </a:pPr>
            <a:r>
              <a:rPr lang="en-US" sz="2800" dirty="0" smtClean="0"/>
              <a:t>	However, this implied warranty can be difficult to enforce and may not apply to all products. Hence, buyers are still advised to be cautious. </a:t>
            </a:r>
          </a:p>
          <a:p>
            <a:pPr algn="ctr" eaLnBrk="1" hangingPunct="1">
              <a:buFontTx/>
              <a:buNone/>
            </a:pPr>
            <a:endParaRPr lang="en-US" sz="2800" dirty="0" smtClean="0"/>
          </a:p>
          <a:p>
            <a:pPr algn="ctr" eaLnBrk="1" hangingPunct="1">
              <a:buFontTx/>
              <a:buNone/>
            </a:pPr>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381000" y="457200"/>
            <a:ext cx="8229600" cy="6400800"/>
          </a:xfrm>
        </p:spPr>
        <p:txBody>
          <a:bodyPr/>
          <a:lstStyle/>
          <a:p>
            <a:pPr eaLnBrk="1" hangingPunct="1">
              <a:lnSpc>
                <a:spcPct val="80000"/>
              </a:lnSpc>
              <a:buFontTx/>
              <a:buNone/>
            </a:pPr>
            <a:r>
              <a:rPr lang="en-US" sz="2000" dirty="0" smtClean="0"/>
              <a:t>	In addition to the quality of the merchandise, this phrase also applies to the return policy. </a:t>
            </a:r>
          </a:p>
          <a:p>
            <a:pPr eaLnBrk="1" hangingPunct="1">
              <a:lnSpc>
                <a:spcPct val="80000"/>
              </a:lnSpc>
              <a:buFontTx/>
              <a:buNone/>
            </a:pPr>
            <a:endParaRPr lang="en-US" sz="2000" dirty="0" smtClean="0"/>
          </a:p>
          <a:p>
            <a:pPr eaLnBrk="1" hangingPunct="1">
              <a:lnSpc>
                <a:spcPct val="80000"/>
              </a:lnSpc>
              <a:buFontTx/>
              <a:buNone/>
            </a:pPr>
            <a:r>
              <a:rPr lang="en-US" sz="2000" dirty="0" smtClean="0"/>
              <a:t>	In most jurisdictions, there is no legal requirement for the vendor to provide a refund or exchange. </a:t>
            </a:r>
          </a:p>
          <a:p>
            <a:pPr eaLnBrk="1" hangingPunct="1">
              <a:lnSpc>
                <a:spcPct val="80000"/>
              </a:lnSpc>
              <a:buFontTx/>
              <a:buNone/>
            </a:pPr>
            <a:endParaRPr lang="en-US" sz="2000" dirty="0" smtClean="0"/>
          </a:p>
          <a:p>
            <a:pPr eaLnBrk="1" hangingPunct="1">
              <a:lnSpc>
                <a:spcPct val="80000"/>
              </a:lnSpc>
              <a:buFontTx/>
              <a:buNone/>
            </a:pPr>
            <a:r>
              <a:rPr lang="en-US" sz="2000" dirty="0" smtClean="0"/>
              <a:t>	In many cases, the vendor will not provide a refund but will provide a credit. </a:t>
            </a:r>
          </a:p>
          <a:p>
            <a:pPr eaLnBrk="1" hangingPunct="1">
              <a:lnSpc>
                <a:spcPct val="80000"/>
              </a:lnSpc>
              <a:buFontTx/>
              <a:buNone/>
            </a:pPr>
            <a:endParaRPr lang="en-US" sz="2000" dirty="0" smtClean="0"/>
          </a:p>
          <a:p>
            <a:pPr eaLnBrk="1" hangingPunct="1">
              <a:lnSpc>
                <a:spcPct val="80000"/>
              </a:lnSpc>
              <a:buFontTx/>
              <a:buNone/>
            </a:pPr>
            <a:r>
              <a:rPr lang="en-US" sz="2000" dirty="0" smtClean="0"/>
              <a:t>	In the cases of software, movies and other copyrighted material many vendors will only do a direct exchange for another copy of the exact same title. </a:t>
            </a:r>
          </a:p>
          <a:p>
            <a:pPr eaLnBrk="1" hangingPunct="1">
              <a:lnSpc>
                <a:spcPct val="80000"/>
              </a:lnSpc>
              <a:buFontTx/>
              <a:buNone/>
            </a:pPr>
            <a:endParaRPr lang="en-US" sz="2000" dirty="0" smtClean="0"/>
          </a:p>
          <a:p>
            <a:pPr eaLnBrk="1" hangingPunct="1">
              <a:lnSpc>
                <a:spcPct val="80000"/>
              </a:lnSpc>
              <a:buFontTx/>
              <a:buNone/>
            </a:pPr>
            <a:r>
              <a:rPr lang="en-US" sz="2000" dirty="0" smtClean="0"/>
              <a:t>	Most stores require proof of purchase and impose time limits on exchanges or refunds. </a:t>
            </a:r>
          </a:p>
          <a:p>
            <a:pPr eaLnBrk="1" hangingPunct="1">
              <a:lnSpc>
                <a:spcPct val="80000"/>
              </a:lnSpc>
              <a:buFontTx/>
              <a:buNone/>
            </a:pPr>
            <a:endParaRPr lang="en-US" sz="2000" dirty="0" smtClean="0"/>
          </a:p>
          <a:p>
            <a:pPr eaLnBrk="1" hangingPunct="1">
              <a:lnSpc>
                <a:spcPct val="80000"/>
              </a:lnSpc>
              <a:buFontTx/>
              <a:buNone/>
            </a:pPr>
            <a:r>
              <a:rPr lang="en-US" sz="2000" dirty="0" smtClean="0"/>
              <a:t>	However, some larger chain stores will do exchanges or refunds at any time, with or without proof of purchase, although they usually require a form of picture ID and place quantity or dollar limitations on such returns.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457200" y="0"/>
            <a:ext cx="8229600" cy="6858000"/>
          </a:xfrm>
        </p:spPr>
        <p:txBody>
          <a:bodyPr/>
          <a:lstStyle/>
          <a:p>
            <a:pPr eaLnBrk="1" hangingPunct="1">
              <a:lnSpc>
                <a:spcPct val="150000"/>
              </a:lnSpc>
            </a:pPr>
            <a:r>
              <a:rPr lang="en-US" sz="2600" smtClean="0"/>
              <a:t>Sale of Goods Act is one of very old mercantile law. </a:t>
            </a:r>
          </a:p>
          <a:p>
            <a:pPr eaLnBrk="1" hangingPunct="1">
              <a:lnSpc>
                <a:spcPct val="150000"/>
              </a:lnSpc>
            </a:pPr>
            <a:r>
              <a:rPr lang="en-US" sz="2600" smtClean="0"/>
              <a:t>Sale of Goods is one of the special types of Contract. </a:t>
            </a:r>
          </a:p>
          <a:p>
            <a:pPr eaLnBrk="1" hangingPunct="1">
              <a:lnSpc>
                <a:spcPct val="150000"/>
              </a:lnSpc>
            </a:pPr>
            <a:r>
              <a:rPr lang="en-US" sz="2600" smtClean="0"/>
              <a:t>Initially, this was part of Indian Contract Act itself in chapter VII (sections 76 to 123). </a:t>
            </a:r>
          </a:p>
          <a:p>
            <a:pPr eaLnBrk="1" hangingPunct="1">
              <a:lnSpc>
                <a:spcPct val="150000"/>
              </a:lnSpc>
            </a:pPr>
            <a:r>
              <a:rPr lang="en-US" sz="2600" smtClean="0"/>
              <a:t>Later these sections in Contract Act were deleted, and separate Sale of Goods Act was passed in 1930.</a:t>
            </a:r>
          </a:p>
          <a:p>
            <a:pPr eaLnBrk="1" hangingPunct="1">
              <a:lnSpc>
                <a:spcPct val="150000"/>
              </a:lnSpc>
            </a:pPr>
            <a:r>
              <a:rPr lang="en-US" sz="2600" smtClean="0"/>
              <a:t>The Sale of Goods Act is complimentary to Contract Act. </a:t>
            </a:r>
            <a:r>
              <a:rPr lang="en-US" sz="2600" smtClean="0">
                <a:solidFill>
                  <a:srgbClr val="FF0000"/>
                </a:solidFill>
              </a:rPr>
              <a:t>Basic provisions of Contract Act apply to contract of Sale of Goods also</a:t>
            </a:r>
            <a:r>
              <a:rPr lang="en-US" sz="260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304800"/>
            <a:ext cx="8229600" cy="5821363"/>
          </a:xfrm>
        </p:spPr>
        <p:txBody>
          <a:bodyPr/>
          <a:lstStyle/>
          <a:p>
            <a:pPr algn="ctr" eaLnBrk="1" hangingPunct="1">
              <a:buFontTx/>
              <a:buNone/>
            </a:pPr>
            <a:r>
              <a:rPr lang="en-US" sz="2800" smtClean="0"/>
              <a:t>CAVEAT VENDITOR</a:t>
            </a:r>
          </a:p>
          <a:p>
            <a:pPr algn="ctr" eaLnBrk="1" hangingPunct="1">
              <a:buFontTx/>
              <a:buNone/>
            </a:pPr>
            <a:endParaRPr lang="en-US" sz="2800" smtClean="0"/>
          </a:p>
          <a:p>
            <a:pPr eaLnBrk="1" hangingPunct="1">
              <a:buFontTx/>
              <a:buNone/>
            </a:pPr>
            <a:r>
              <a:rPr lang="en-US" sz="2800" smtClean="0"/>
              <a:t>Let the seller beware</a:t>
            </a:r>
          </a:p>
          <a:p>
            <a:pPr eaLnBrk="1" hangingPunct="1">
              <a:buFontTx/>
              <a:buNone/>
            </a:pPr>
            <a:endParaRPr lang="en-US" sz="2800" smtClean="0"/>
          </a:p>
          <a:p>
            <a:pPr eaLnBrk="1" hangingPunct="1">
              <a:buFontTx/>
              <a:buNone/>
            </a:pPr>
            <a:r>
              <a:rPr lang="en-US" sz="2800" smtClean="0"/>
              <a:t>	It is a counter to caveat emptor and suggests that sellers can also be deceived in a market transaction. </a:t>
            </a:r>
          </a:p>
          <a:p>
            <a:pPr eaLnBrk="1" hangingPunct="1">
              <a:buFontTx/>
              <a:buNone/>
            </a:pPr>
            <a:endParaRPr lang="en-US" sz="2800" smtClean="0"/>
          </a:p>
          <a:p>
            <a:pPr eaLnBrk="1" hangingPunct="1">
              <a:buFontTx/>
              <a:buNone/>
            </a:pPr>
            <a:r>
              <a:rPr lang="en-US" sz="2800" smtClean="0"/>
              <a:t>	This forces the seller to take responsibility for the product and discourages sellers from selling products of unreasonable quality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CONDITIONS AND WARRANTIES</a:t>
            </a:r>
          </a:p>
        </p:txBody>
      </p:sp>
      <p:sp>
        <p:nvSpPr>
          <p:cNvPr id="205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457200" y="152400"/>
            <a:ext cx="8229600" cy="6705600"/>
          </a:xfrm>
        </p:spPr>
        <p:txBody>
          <a:bodyPr/>
          <a:lstStyle/>
          <a:p>
            <a:pPr algn="ctr" eaLnBrk="1" hangingPunct="1">
              <a:lnSpc>
                <a:spcPct val="90000"/>
              </a:lnSpc>
              <a:buFontTx/>
              <a:buNone/>
            </a:pPr>
            <a:r>
              <a:rPr lang="en-US" smtClean="0"/>
              <a:t> CONDITION </a:t>
            </a:r>
          </a:p>
          <a:p>
            <a:pPr algn="ctr" eaLnBrk="1" hangingPunct="1">
              <a:lnSpc>
                <a:spcPct val="90000"/>
              </a:lnSpc>
              <a:buFontTx/>
              <a:buNone/>
            </a:pPr>
            <a:endParaRPr lang="en-US" smtClean="0"/>
          </a:p>
          <a:p>
            <a:pPr eaLnBrk="1" hangingPunct="1">
              <a:lnSpc>
                <a:spcPct val="90000"/>
              </a:lnSpc>
            </a:pPr>
            <a:r>
              <a:rPr lang="en-US" smtClean="0"/>
              <a:t>is a term [oral/written] which goes directly to the root of the contract, </a:t>
            </a:r>
          </a:p>
          <a:p>
            <a:pPr eaLnBrk="1" hangingPunct="1">
              <a:lnSpc>
                <a:spcPct val="90000"/>
              </a:lnSpc>
              <a:buFontTx/>
              <a:buNone/>
            </a:pPr>
            <a:r>
              <a:rPr lang="en-US" smtClean="0"/>
              <a:t>or </a:t>
            </a:r>
          </a:p>
          <a:p>
            <a:pPr eaLnBrk="1" hangingPunct="1">
              <a:lnSpc>
                <a:spcPct val="90000"/>
              </a:lnSpc>
            </a:pPr>
            <a:r>
              <a:rPr lang="en-US" smtClean="0"/>
              <a:t>is so essential to its very nature that if it is broken the innocent party can treat the </a:t>
            </a:r>
            <a:r>
              <a:rPr lang="en-US" b="1" smtClean="0"/>
              <a:t>contract as discharged</a:t>
            </a:r>
            <a:r>
              <a:rPr lang="en-US" smtClean="0"/>
              <a:t>.</a:t>
            </a:r>
          </a:p>
          <a:p>
            <a:pPr eaLnBrk="1" hangingPunct="1">
              <a:lnSpc>
                <a:spcPct val="90000"/>
              </a:lnSpc>
            </a:pPr>
            <a:endParaRPr lang="en-US" smtClean="0"/>
          </a:p>
          <a:p>
            <a:pPr eaLnBrk="1" hangingPunct="1">
              <a:lnSpc>
                <a:spcPct val="90000"/>
              </a:lnSpc>
            </a:pPr>
            <a:r>
              <a:rPr lang="en-US" smtClean="0"/>
              <a:t>that party will not therefore be bound to do anything further under that contract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228600"/>
            <a:ext cx="8229600" cy="6629400"/>
          </a:xfrm>
        </p:spPr>
        <p:txBody>
          <a:bodyPr/>
          <a:lstStyle/>
          <a:p>
            <a:pPr algn="ctr" eaLnBrk="1" hangingPunct="1">
              <a:buFontTx/>
              <a:buNone/>
            </a:pPr>
            <a:r>
              <a:rPr lang="en-US" sz="2800" smtClean="0"/>
              <a:t>WARRANTY</a:t>
            </a:r>
          </a:p>
          <a:p>
            <a:pPr eaLnBrk="1" hangingPunct="1"/>
            <a:endParaRPr lang="en-US" sz="2800" smtClean="0"/>
          </a:p>
          <a:p>
            <a:pPr eaLnBrk="1" hangingPunct="1"/>
            <a:r>
              <a:rPr lang="en-US" sz="2800" smtClean="0"/>
              <a:t>it is a term of the contract which is collateral or subsidiary to the main purpose of the contract.</a:t>
            </a:r>
          </a:p>
          <a:p>
            <a:pPr eaLnBrk="1" hangingPunct="1"/>
            <a:endParaRPr lang="en-US" sz="2800" smtClean="0"/>
          </a:p>
          <a:p>
            <a:pPr eaLnBrk="1" hangingPunct="1"/>
            <a:r>
              <a:rPr lang="en-US" sz="2800" smtClean="0"/>
              <a:t>it is therefore not so vital as to affect a discharge of the contract</a:t>
            </a:r>
          </a:p>
          <a:p>
            <a:pPr eaLnBrk="1" hangingPunct="1"/>
            <a:endParaRPr lang="en-US" sz="2800" smtClean="0"/>
          </a:p>
          <a:p>
            <a:pPr eaLnBrk="1" hangingPunct="1"/>
            <a:r>
              <a:rPr lang="en-US" sz="2800" smtClean="0"/>
              <a:t>a breach of warranty only entitles the innocent party to an </a:t>
            </a:r>
            <a:r>
              <a:rPr lang="en-US" sz="2800" b="1" smtClean="0"/>
              <a:t>action for damages</a:t>
            </a:r>
            <a:r>
              <a:rPr lang="en-US" sz="2800" smtClean="0"/>
              <a:t>, he cannot treat the contract as discharged.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762000"/>
          </a:xfrm>
        </p:spPr>
        <p:txBody>
          <a:bodyPr/>
          <a:lstStyle/>
          <a:p>
            <a:r>
              <a:rPr lang="en-US" b="1" smtClean="0"/>
              <a:t>Example</a:t>
            </a:r>
          </a:p>
        </p:txBody>
      </p:sp>
      <p:sp>
        <p:nvSpPr>
          <p:cNvPr id="5123" name="Content Placeholder 2"/>
          <p:cNvSpPr>
            <a:spLocks noGrp="1"/>
          </p:cNvSpPr>
          <p:nvPr>
            <p:ph idx="1"/>
          </p:nvPr>
        </p:nvSpPr>
        <p:spPr>
          <a:xfrm>
            <a:off x="457200" y="1066800"/>
            <a:ext cx="8229600" cy="5791200"/>
          </a:xfrm>
        </p:spPr>
        <p:txBody>
          <a:bodyPr/>
          <a:lstStyle/>
          <a:p>
            <a:pPr>
              <a:buFontTx/>
              <a:buNone/>
            </a:pPr>
            <a:r>
              <a:rPr lang="en-US" smtClean="0"/>
              <a:t>A man buys a particular horse, which is </a:t>
            </a:r>
            <a:r>
              <a:rPr lang="en-US" smtClean="0">
                <a:solidFill>
                  <a:srgbClr val="FF0000"/>
                </a:solidFill>
              </a:rPr>
              <a:t>warranted</a:t>
            </a:r>
            <a:r>
              <a:rPr lang="en-US" smtClean="0"/>
              <a:t> quiet to ride and drive. If the horse turns out to be vicious, the buyer’s only remedy is to </a:t>
            </a:r>
            <a:r>
              <a:rPr lang="en-US" smtClean="0">
                <a:solidFill>
                  <a:srgbClr val="FF0000"/>
                </a:solidFill>
              </a:rPr>
              <a:t>claim damages</a:t>
            </a:r>
            <a:r>
              <a:rPr lang="en-US" smtClean="0"/>
              <a:t>. </a:t>
            </a:r>
          </a:p>
          <a:p>
            <a:pPr>
              <a:buFontTx/>
              <a:buNone/>
            </a:pPr>
            <a:endParaRPr lang="en-US" smtClean="0"/>
          </a:p>
          <a:p>
            <a:pPr>
              <a:buFontTx/>
              <a:buNone/>
            </a:pPr>
            <a:r>
              <a:rPr lang="en-US" smtClean="0"/>
              <a:t>But if instead of buying a particular horse, a man asks a dealer to supply him with a quiet horse and the horse turns out to be vicious, the stipulation is a condition and the buyer can </a:t>
            </a:r>
            <a:r>
              <a:rPr lang="en-US" smtClean="0">
                <a:solidFill>
                  <a:srgbClr val="FF0000"/>
                </a:solidFill>
              </a:rPr>
              <a:t>reject</a:t>
            </a:r>
            <a:r>
              <a:rPr lang="en-US" smtClean="0"/>
              <a:t> the horse, </a:t>
            </a:r>
            <a:r>
              <a:rPr lang="en-US" smtClean="0">
                <a:solidFill>
                  <a:srgbClr val="FF0000"/>
                </a:solidFill>
              </a:rPr>
              <a:t>or keep</a:t>
            </a:r>
            <a:r>
              <a:rPr lang="en-US" smtClean="0"/>
              <a:t> the horse </a:t>
            </a:r>
            <a:r>
              <a:rPr lang="en-US" smtClean="0">
                <a:solidFill>
                  <a:srgbClr val="FF0000"/>
                </a:solidFill>
              </a:rPr>
              <a:t>and claim damages</a:t>
            </a:r>
            <a:r>
              <a:rPr lang="en-US"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0"/>
            <a:ext cx="8229600" cy="6858000"/>
          </a:xfrm>
        </p:spPr>
        <p:txBody>
          <a:bodyPr/>
          <a:lstStyle/>
          <a:p>
            <a:pPr algn="ctr" eaLnBrk="1" hangingPunct="1">
              <a:lnSpc>
                <a:spcPct val="80000"/>
              </a:lnSpc>
              <a:buFontTx/>
              <a:buNone/>
            </a:pPr>
            <a:endParaRPr lang="en-US" sz="2000" smtClean="0"/>
          </a:p>
          <a:p>
            <a:pPr algn="ctr" eaLnBrk="1" hangingPunct="1">
              <a:lnSpc>
                <a:spcPct val="80000"/>
              </a:lnSpc>
              <a:buFontTx/>
              <a:buNone/>
            </a:pPr>
            <a:endParaRPr lang="en-US" sz="2000" smtClean="0"/>
          </a:p>
          <a:p>
            <a:pPr algn="ctr" eaLnBrk="1" hangingPunct="1">
              <a:lnSpc>
                <a:spcPct val="80000"/>
              </a:lnSpc>
              <a:buFontTx/>
              <a:buNone/>
            </a:pPr>
            <a:r>
              <a:rPr lang="en-US" smtClean="0"/>
              <a:t>POUSSARD v SPIERS &amp; POND</a:t>
            </a:r>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r>
              <a:rPr lang="en-US" sz="2000" smtClean="0"/>
              <a:t>P was an opera singer. She agreed to sing in an opera starting on 28</a:t>
            </a:r>
            <a:r>
              <a:rPr lang="en-US" sz="2000" baseline="30000" smtClean="0"/>
              <a:t>th</a:t>
            </a:r>
            <a:r>
              <a:rPr lang="en-US" sz="2000" smtClean="0"/>
              <a:t> Nov. However she became ill and was unable to sing until 4</a:t>
            </a:r>
            <a:r>
              <a:rPr lang="en-US" sz="2000" baseline="30000" smtClean="0"/>
              <a:t>th</a:t>
            </a:r>
            <a:r>
              <a:rPr lang="en-US" sz="2000" smtClean="0"/>
              <a:t> Dec.</a:t>
            </a:r>
          </a:p>
          <a:p>
            <a:pPr eaLnBrk="1" hangingPunct="1">
              <a:lnSpc>
                <a:spcPct val="80000"/>
              </a:lnSpc>
              <a:buFontTx/>
              <a:buNone/>
            </a:pPr>
            <a:endParaRPr lang="en-US" sz="2000" smtClean="0"/>
          </a:p>
          <a:p>
            <a:pPr eaLnBrk="1" hangingPunct="1">
              <a:lnSpc>
                <a:spcPct val="80000"/>
              </a:lnSpc>
              <a:buFontTx/>
              <a:buNone/>
            </a:pPr>
            <a:r>
              <a:rPr lang="en-US" sz="2000" smtClean="0"/>
              <a:t>The opera company had to </a:t>
            </a:r>
            <a:r>
              <a:rPr lang="en-US" sz="2000" b="1" smtClean="0"/>
              <a:t>hire another singer </a:t>
            </a:r>
            <a:r>
              <a:rPr lang="en-US" sz="2000" smtClean="0"/>
              <a:t>so that the opera could start on 28</a:t>
            </a:r>
            <a:r>
              <a:rPr lang="en-US" sz="2000" baseline="30000" smtClean="0"/>
              <a:t>th</a:t>
            </a:r>
            <a:r>
              <a:rPr lang="en-US" sz="2000" smtClean="0"/>
              <a:t> Nov</a:t>
            </a:r>
          </a:p>
          <a:p>
            <a:pPr eaLnBrk="1" hangingPunct="1">
              <a:lnSpc>
                <a:spcPct val="80000"/>
              </a:lnSpc>
              <a:buFontTx/>
              <a:buNone/>
            </a:pPr>
            <a:endParaRPr lang="en-US" sz="2000" smtClean="0"/>
          </a:p>
          <a:p>
            <a:pPr eaLnBrk="1" hangingPunct="1">
              <a:lnSpc>
                <a:spcPct val="80000"/>
              </a:lnSpc>
              <a:buFontTx/>
              <a:buNone/>
            </a:pPr>
            <a:r>
              <a:rPr lang="en-US" sz="2000" smtClean="0"/>
              <a:t>They </a:t>
            </a:r>
            <a:r>
              <a:rPr lang="en-US" sz="2000" b="1" smtClean="0"/>
              <a:t>could only get another </a:t>
            </a:r>
            <a:r>
              <a:rPr lang="en-US" sz="2000" smtClean="0"/>
              <a:t>singer if they </a:t>
            </a:r>
            <a:r>
              <a:rPr lang="en-US" sz="2000" b="1" smtClean="0"/>
              <a:t>hired</a:t>
            </a:r>
            <a:r>
              <a:rPr lang="en-US" sz="2000" smtClean="0"/>
              <a:t> her </a:t>
            </a:r>
            <a:r>
              <a:rPr lang="en-US" sz="2000" b="1" smtClean="0"/>
              <a:t>for all </a:t>
            </a:r>
            <a:r>
              <a:rPr lang="en-US" sz="2000" smtClean="0"/>
              <a:t>the </a:t>
            </a:r>
            <a:r>
              <a:rPr lang="en-US" sz="2000" b="1" smtClean="0"/>
              <a:t>performances</a:t>
            </a:r>
            <a:r>
              <a:rPr lang="en-US" sz="2000" smtClean="0"/>
              <a:t> of the opera</a:t>
            </a:r>
          </a:p>
          <a:p>
            <a:pPr eaLnBrk="1" hangingPunct="1">
              <a:lnSpc>
                <a:spcPct val="80000"/>
              </a:lnSpc>
              <a:buFontTx/>
              <a:buNone/>
            </a:pPr>
            <a:endParaRPr lang="en-US" sz="2000" smtClean="0"/>
          </a:p>
          <a:p>
            <a:pPr eaLnBrk="1" hangingPunct="1">
              <a:lnSpc>
                <a:spcPct val="80000"/>
              </a:lnSpc>
              <a:buFontTx/>
              <a:buNone/>
            </a:pPr>
            <a:r>
              <a:rPr lang="en-US" sz="2000" smtClean="0"/>
              <a:t>They did this and refused the services of Mrs. P once she was better</a:t>
            </a:r>
          </a:p>
          <a:p>
            <a:pPr eaLnBrk="1" hangingPunct="1">
              <a:lnSpc>
                <a:spcPct val="80000"/>
              </a:lnSpc>
              <a:buFontTx/>
              <a:buNone/>
            </a:pPr>
            <a:endParaRPr lang="en-US" sz="2000" smtClean="0"/>
          </a:p>
          <a:p>
            <a:pPr eaLnBrk="1" hangingPunct="1">
              <a:lnSpc>
                <a:spcPct val="80000"/>
              </a:lnSpc>
              <a:buFontTx/>
              <a:buNone/>
            </a:pPr>
            <a:r>
              <a:rPr lang="en-US" sz="2000" smtClean="0"/>
              <a:t>P raised a court action to try to make the company pay her</a:t>
            </a:r>
          </a:p>
          <a:p>
            <a:pPr eaLnBrk="1" hangingPunct="1">
              <a:lnSpc>
                <a:spcPct val="80000"/>
              </a:lnSpc>
              <a:buFontTx/>
              <a:buNone/>
            </a:pPr>
            <a:endParaRPr lang="en-US" sz="2000" smtClean="0"/>
          </a:p>
          <a:p>
            <a:pPr eaLnBrk="1" hangingPunct="1">
              <a:lnSpc>
                <a:spcPct val="80000"/>
              </a:lnSpc>
              <a:buFontTx/>
              <a:buNone/>
            </a:pPr>
            <a:r>
              <a:rPr lang="en-US" sz="2000" smtClean="0"/>
              <a:t>However the court said – P breached a condition of the contract when she was unable to perform on 28</a:t>
            </a:r>
            <a:r>
              <a:rPr lang="en-US" sz="2000" baseline="30000" smtClean="0"/>
              <a:t>th</a:t>
            </a:r>
            <a:r>
              <a:rPr lang="en-US" sz="2000" smtClean="0"/>
              <a:t> Nov</a:t>
            </a:r>
          </a:p>
          <a:p>
            <a:pPr eaLnBrk="1" hangingPunct="1">
              <a:lnSpc>
                <a:spcPct val="80000"/>
              </a:lnSpc>
              <a:buFontTx/>
              <a:buNone/>
            </a:pPr>
            <a:endParaRPr lang="en-US" sz="2000" smtClean="0"/>
          </a:p>
          <a:p>
            <a:pPr eaLnBrk="1" hangingPunct="1">
              <a:lnSpc>
                <a:spcPct val="80000"/>
              </a:lnSpc>
              <a:buFontTx/>
              <a:buNone/>
            </a:pPr>
            <a:r>
              <a:rPr lang="en-US" sz="2000" smtClean="0"/>
              <a:t>This was a basic term of the contract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457200"/>
            <a:ext cx="8229600" cy="6172200"/>
          </a:xfrm>
        </p:spPr>
        <p:txBody>
          <a:bodyPr/>
          <a:lstStyle/>
          <a:p>
            <a:pPr algn="ctr" eaLnBrk="1" hangingPunct="1">
              <a:lnSpc>
                <a:spcPct val="80000"/>
              </a:lnSpc>
              <a:buFontTx/>
              <a:buNone/>
            </a:pPr>
            <a:r>
              <a:rPr lang="en-US" sz="2800" smtClean="0"/>
              <a:t>BETTINI v GYE</a:t>
            </a:r>
          </a:p>
          <a:p>
            <a:pPr algn="ctr" eaLnBrk="1" hangingPunct="1">
              <a:lnSpc>
                <a:spcPct val="80000"/>
              </a:lnSpc>
              <a:buFontTx/>
              <a:buNone/>
            </a:pPr>
            <a:endParaRPr lang="en-US" sz="2800" smtClean="0"/>
          </a:p>
          <a:p>
            <a:pPr eaLnBrk="1" hangingPunct="1">
              <a:lnSpc>
                <a:spcPct val="80000"/>
              </a:lnSpc>
              <a:buFontTx/>
              <a:buNone/>
            </a:pPr>
            <a:r>
              <a:rPr lang="en-US" sz="2800" smtClean="0"/>
              <a:t>The position was different </a:t>
            </a:r>
          </a:p>
          <a:p>
            <a:pPr eaLnBrk="1" hangingPunct="1">
              <a:lnSpc>
                <a:spcPct val="80000"/>
              </a:lnSpc>
              <a:buFontTx/>
              <a:buNone/>
            </a:pPr>
            <a:endParaRPr lang="en-US" sz="2800" smtClean="0"/>
          </a:p>
          <a:p>
            <a:pPr eaLnBrk="1" hangingPunct="1">
              <a:lnSpc>
                <a:spcPct val="80000"/>
              </a:lnSpc>
              <a:buFontTx/>
              <a:buNone/>
            </a:pPr>
            <a:r>
              <a:rPr lang="en-US" sz="2800" smtClean="0"/>
              <a:t>B was an opera singer</a:t>
            </a:r>
          </a:p>
          <a:p>
            <a:pPr eaLnBrk="1" hangingPunct="1">
              <a:lnSpc>
                <a:spcPct val="80000"/>
              </a:lnSpc>
              <a:buFontTx/>
              <a:buNone/>
            </a:pPr>
            <a:endParaRPr lang="en-US" sz="2800" smtClean="0"/>
          </a:p>
          <a:p>
            <a:pPr eaLnBrk="1" hangingPunct="1">
              <a:lnSpc>
                <a:spcPct val="80000"/>
              </a:lnSpc>
              <a:buFontTx/>
              <a:buNone/>
            </a:pPr>
            <a:r>
              <a:rPr lang="en-US" sz="2800" smtClean="0"/>
              <a:t>He agreed to sing in London in a number of theatres beginning on 30</a:t>
            </a:r>
            <a:r>
              <a:rPr lang="en-US" sz="2800" baseline="30000" smtClean="0"/>
              <a:t>th</a:t>
            </a:r>
            <a:r>
              <a:rPr lang="en-US" sz="2800" smtClean="0"/>
              <a:t> March</a:t>
            </a:r>
          </a:p>
          <a:p>
            <a:pPr eaLnBrk="1" hangingPunct="1">
              <a:lnSpc>
                <a:spcPct val="80000"/>
              </a:lnSpc>
              <a:buFontTx/>
              <a:buNone/>
            </a:pPr>
            <a:endParaRPr lang="en-US" sz="2800" smtClean="0"/>
          </a:p>
          <a:p>
            <a:pPr eaLnBrk="1" hangingPunct="1">
              <a:lnSpc>
                <a:spcPct val="80000"/>
              </a:lnSpc>
              <a:buFontTx/>
              <a:buNone/>
            </a:pPr>
            <a:r>
              <a:rPr lang="en-US" sz="2800" smtClean="0"/>
              <a:t>He also agreed that he would arrive in London </a:t>
            </a:r>
            <a:r>
              <a:rPr lang="en-US" sz="2800" b="1" smtClean="0"/>
              <a:t>6 days</a:t>
            </a:r>
            <a:r>
              <a:rPr lang="en-US" sz="2800" smtClean="0"/>
              <a:t> </a:t>
            </a:r>
            <a:r>
              <a:rPr lang="en-US" sz="2800" b="1" smtClean="0"/>
              <a:t>before</a:t>
            </a:r>
            <a:r>
              <a:rPr lang="en-US" sz="2800" smtClean="0"/>
              <a:t> the first performance in order to </a:t>
            </a:r>
            <a:r>
              <a:rPr lang="en-US" sz="2800" b="1" smtClean="0"/>
              <a:t>practice</a:t>
            </a:r>
          </a:p>
          <a:p>
            <a:pPr eaLnBrk="1" hangingPunct="1">
              <a:lnSpc>
                <a:spcPct val="80000"/>
              </a:lnSpc>
              <a:buFontTx/>
              <a:buNone/>
            </a:pPr>
            <a:endParaRPr lang="en-US" sz="2800" smtClean="0"/>
          </a:p>
          <a:p>
            <a:pPr eaLnBrk="1" hangingPunct="1">
              <a:lnSpc>
                <a:spcPct val="80000"/>
              </a:lnSpc>
              <a:buFontTx/>
              <a:buNone/>
            </a:pPr>
            <a:r>
              <a:rPr lang="en-US" sz="2800" smtClean="0"/>
              <a:t>B became ill and did not arrive in London until 3 days before the first performance</a:t>
            </a:r>
          </a:p>
          <a:p>
            <a:pPr eaLnBrk="1" hangingPunct="1">
              <a:lnSpc>
                <a:spcPct val="80000"/>
              </a:lnSpc>
              <a:buFontTx/>
              <a:buNone/>
            </a:pPr>
            <a:endParaRPr lang="en-US"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457200" y="304800"/>
            <a:ext cx="8229600" cy="6553200"/>
          </a:xfrm>
        </p:spPr>
        <p:txBody>
          <a:bodyPr/>
          <a:lstStyle/>
          <a:p>
            <a:pPr eaLnBrk="1" hangingPunct="1">
              <a:lnSpc>
                <a:spcPct val="90000"/>
              </a:lnSpc>
              <a:buFontTx/>
              <a:buNone/>
            </a:pPr>
            <a:r>
              <a:rPr lang="en-US" smtClean="0"/>
              <a:t>The opera company refused to allow him to sing</a:t>
            </a:r>
          </a:p>
          <a:p>
            <a:pPr eaLnBrk="1" hangingPunct="1">
              <a:lnSpc>
                <a:spcPct val="90000"/>
              </a:lnSpc>
              <a:buFontTx/>
              <a:buNone/>
            </a:pPr>
            <a:endParaRPr lang="en-US" smtClean="0"/>
          </a:p>
          <a:p>
            <a:pPr eaLnBrk="1" hangingPunct="1">
              <a:lnSpc>
                <a:spcPct val="90000"/>
              </a:lnSpc>
              <a:buFontTx/>
              <a:buNone/>
            </a:pPr>
            <a:r>
              <a:rPr lang="en-US" smtClean="0"/>
              <a:t>They said he had breached the contract</a:t>
            </a:r>
          </a:p>
          <a:p>
            <a:pPr eaLnBrk="1" hangingPunct="1">
              <a:lnSpc>
                <a:spcPct val="90000"/>
              </a:lnSpc>
              <a:buFontTx/>
              <a:buNone/>
            </a:pPr>
            <a:endParaRPr lang="en-US" smtClean="0"/>
          </a:p>
          <a:p>
            <a:pPr eaLnBrk="1" hangingPunct="1">
              <a:lnSpc>
                <a:spcPct val="90000"/>
              </a:lnSpc>
              <a:buFontTx/>
              <a:buNone/>
            </a:pPr>
            <a:r>
              <a:rPr lang="en-US" smtClean="0"/>
              <a:t>However the court said that the part of the agreement about </a:t>
            </a:r>
            <a:r>
              <a:rPr lang="en-US" b="1" smtClean="0"/>
              <a:t>practicing</a:t>
            </a:r>
            <a:r>
              <a:rPr lang="en-US" smtClean="0"/>
              <a:t> was a </a:t>
            </a:r>
            <a:r>
              <a:rPr lang="en-US" b="1" smtClean="0"/>
              <a:t>warranty</a:t>
            </a:r>
            <a:r>
              <a:rPr lang="en-US" smtClean="0"/>
              <a:t> not a term</a:t>
            </a:r>
          </a:p>
          <a:p>
            <a:pPr eaLnBrk="1" hangingPunct="1">
              <a:lnSpc>
                <a:spcPct val="90000"/>
              </a:lnSpc>
              <a:buFontTx/>
              <a:buNone/>
            </a:pPr>
            <a:endParaRPr lang="en-US" smtClean="0"/>
          </a:p>
          <a:p>
            <a:pPr eaLnBrk="1" hangingPunct="1">
              <a:lnSpc>
                <a:spcPct val="90000"/>
              </a:lnSpc>
              <a:buFontTx/>
              <a:buNone/>
            </a:pPr>
            <a:r>
              <a:rPr lang="en-US" smtClean="0"/>
              <a:t>That meant it was not a basic part of the contract.</a:t>
            </a:r>
          </a:p>
          <a:p>
            <a:pPr eaLnBrk="1" hangingPunct="1">
              <a:lnSpc>
                <a:spcPct val="90000"/>
              </a:lnSpc>
              <a:buFontTx/>
              <a:buNone/>
            </a:pPr>
            <a:r>
              <a:rPr lang="en-US" smtClean="0"/>
              <a:t>It was subsidiary part</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smtClean="0"/>
              <a:t>TYPES OF CONDITIONS AND WARRANTIES</a:t>
            </a:r>
          </a:p>
        </p:txBody>
      </p:sp>
      <p:sp>
        <p:nvSpPr>
          <p:cNvPr id="9219" name="Rectangle 3"/>
          <p:cNvSpPr>
            <a:spLocks noGrp="1" noChangeArrowheads="1"/>
          </p:cNvSpPr>
          <p:nvPr>
            <p:ph type="body" idx="1"/>
          </p:nvPr>
        </p:nvSpPr>
        <p:spPr>
          <a:xfrm>
            <a:off x="457200" y="1600200"/>
            <a:ext cx="8229600" cy="5257800"/>
          </a:xfrm>
        </p:spPr>
        <p:txBody>
          <a:bodyPr/>
          <a:lstStyle/>
          <a:p>
            <a:pPr eaLnBrk="1" hangingPunct="1">
              <a:buFontTx/>
              <a:buNone/>
            </a:pPr>
            <a:r>
              <a:rPr lang="en-US" smtClean="0"/>
              <a:t>Express </a:t>
            </a:r>
          </a:p>
          <a:p>
            <a:pPr eaLnBrk="1" hangingPunct="1">
              <a:buFontTx/>
              <a:buNone/>
            </a:pPr>
            <a:r>
              <a:rPr lang="en-US" smtClean="0"/>
              <a:t>Which are expressly provided in the contract</a:t>
            </a:r>
          </a:p>
          <a:p>
            <a:pPr eaLnBrk="1" hangingPunct="1">
              <a:buFontTx/>
              <a:buNone/>
            </a:pPr>
            <a:endParaRPr lang="en-US" smtClean="0"/>
          </a:p>
          <a:p>
            <a:pPr eaLnBrk="1" hangingPunct="1">
              <a:buFontTx/>
              <a:buNone/>
            </a:pPr>
            <a:endParaRPr lang="en-US" smtClean="0"/>
          </a:p>
          <a:p>
            <a:pPr eaLnBrk="1" hangingPunct="1">
              <a:buFontTx/>
              <a:buNone/>
            </a:pPr>
            <a:r>
              <a:rPr lang="en-US" smtClean="0"/>
              <a:t>Implied</a:t>
            </a:r>
          </a:p>
          <a:p>
            <a:pPr eaLnBrk="1" hangingPunct="1">
              <a:buFontTx/>
              <a:buNone/>
            </a:pPr>
            <a:r>
              <a:rPr lang="en-US" smtClean="0"/>
              <a:t>Which the law implies into the contract unless the parties stipulate to the contrary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57200" y="457200"/>
            <a:ext cx="8229600" cy="6019800"/>
          </a:xfrm>
        </p:spPr>
        <p:txBody>
          <a:bodyPr/>
          <a:lstStyle/>
          <a:p>
            <a:pPr eaLnBrk="1" hangingPunct="1"/>
            <a:r>
              <a:rPr lang="en-US" sz="2800" smtClean="0"/>
              <a:t>The Monopolies and Restrictive Trade Practices Act (and the Fair Trading Act) now Competition Act, 2002, </a:t>
            </a:r>
            <a:r>
              <a:rPr lang="en-US" sz="2800" u="sng" smtClean="0"/>
              <a:t>build automatic conditions and warranties into all contracts </a:t>
            </a:r>
            <a:r>
              <a:rPr lang="en-US" sz="2800" smtClean="0"/>
              <a:t>for the sale of goods to consumers.</a:t>
            </a:r>
          </a:p>
          <a:p>
            <a:pPr eaLnBrk="1" hangingPunct="1"/>
            <a:endParaRPr lang="en-US" sz="2800" smtClean="0"/>
          </a:p>
          <a:p>
            <a:pPr eaLnBrk="1" hangingPunct="1"/>
            <a:r>
              <a:rPr lang="en-US" sz="2800" smtClean="0"/>
              <a:t>These </a:t>
            </a:r>
            <a:r>
              <a:rPr lang="en-US" sz="2800" b="1" smtClean="0"/>
              <a:t>conditions</a:t>
            </a:r>
            <a:r>
              <a:rPr lang="en-US" sz="2800" smtClean="0"/>
              <a:t> and </a:t>
            </a:r>
            <a:r>
              <a:rPr lang="en-US" sz="2800" b="1" smtClean="0"/>
              <a:t>warranties</a:t>
            </a:r>
            <a:r>
              <a:rPr lang="en-US" sz="2800" smtClean="0"/>
              <a:t> are 'implied' into the contract, which means you can assume that they will apply in addition to any express conditions and warranties agreed to as part of the contract. </a:t>
            </a:r>
          </a:p>
          <a:p>
            <a:pPr eaLnBrk="1" hangingPunct="1"/>
            <a:endParaRPr lang="en-US" sz="2800" smtClean="0"/>
          </a:p>
          <a:p>
            <a:pPr eaLnBrk="1" hangingPunct="1"/>
            <a:r>
              <a:rPr lang="en-US" sz="2800" smtClean="0"/>
              <a:t>However, they only apply to the supply of goods or services to ‘consumers’.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944563"/>
          </a:xfrm>
        </p:spPr>
        <p:txBody>
          <a:bodyPr/>
          <a:lstStyle/>
          <a:p>
            <a:r>
              <a:rPr lang="en-US" b="1" smtClean="0"/>
              <a:t>Contract of Sale Definition</a:t>
            </a:r>
            <a:endParaRPr lang="en-US" smtClean="0"/>
          </a:p>
        </p:txBody>
      </p:sp>
      <p:sp>
        <p:nvSpPr>
          <p:cNvPr id="4099" name="Content Placeholder 2"/>
          <p:cNvSpPr>
            <a:spLocks noGrp="1"/>
          </p:cNvSpPr>
          <p:nvPr>
            <p:ph idx="1"/>
          </p:nvPr>
        </p:nvSpPr>
        <p:spPr>
          <a:xfrm>
            <a:off x="457200" y="1447800"/>
            <a:ext cx="8229600" cy="5257800"/>
          </a:xfrm>
        </p:spPr>
        <p:txBody>
          <a:bodyPr/>
          <a:lstStyle/>
          <a:p>
            <a:pPr lvl="1" eaLnBrk="1" hangingPunct="1">
              <a:lnSpc>
                <a:spcPct val="150000"/>
              </a:lnSpc>
            </a:pPr>
            <a:r>
              <a:rPr lang="en-US" smtClean="0"/>
              <a:t>“A contract of sale of goods is a contract whereby the seller transfers or agrees to </a:t>
            </a:r>
            <a:r>
              <a:rPr lang="en-US" smtClean="0">
                <a:solidFill>
                  <a:srgbClr val="FF0000"/>
                </a:solidFill>
              </a:rPr>
              <a:t>transfer</a:t>
            </a:r>
            <a:r>
              <a:rPr lang="en-US" smtClean="0"/>
              <a:t> the property in goods to the buyer for a price.”</a:t>
            </a:r>
          </a:p>
          <a:p>
            <a:pPr lvl="1" eaLnBrk="1" hangingPunct="1">
              <a:lnSpc>
                <a:spcPct val="150000"/>
              </a:lnSpc>
            </a:pPr>
            <a:r>
              <a:rPr lang="en-US" smtClean="0"/>
              <a:t>There may be a contract of sale between one part-owner and another. [section 4(1)]. </a:t>
            </a:r>
          </a:p>
          <a:p>
            <a:pPr lvl="1" eaLnBrk="1" hangingPunct="1">
              <a:lnSpc>
                <a:spcPct val="150000"/>
              </a:lnSpc>
            </a:pPr>
            <a:r>
              <a:rPr lang="en-US" smtClean="0"/>
              <a:t>A contract of sale may be absolute or conditional. [section 4(2)].  </a:t>
            </a:r>
          </a:p>
          <a:p>
            <a:pPr eaLnBrk="1" hangingPunct="1">
              <a:lnSpc>
                <a:spcPct val="150000"/>
              </a:lnSpc>
              <a:buFontTx/>
              <a:buNone/>
            </a:pPr>
            <a:endParaRPr lang="en-US" sz="2800" smtClean="0"/>
          </a:p>
          <a:p>
            <a:pPr>
              <a:lnSpc>
                <a:spcPct val="150000"/>
              </a:lnSpc>
              <a:buFontTx/>
              <a:buNone/>
            </a:pPr>
            <a:endParaRPr lang="en-US"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15962"/>
          </a:xfrm>
        </p:spPr>
        <p:txBody>
          <a:bodyPr/>
          <a:lstStyle/>
          <a:p>
            <a:pPr eaLnBrk="1" hangingPunct="1"/>
            <a:r>
              <a:rPr lang="en-US" sz="3900" smtClean="0"/>
              <a:t>The following are Implied Conditions</a:t>
            </a:r>
          </a:p>
        </p:txBody>
      </p:sp>
      <p:sp>
        <p:nvSpPr>
          <p:cNvPr id="11267" name="Rectangle 3"/>
          <p:cNvSpPr>
            <a:spLocks noGrp="1" noChangeArrowheads="1"/>
          </p:cNvSpPr>
          <p:nvPr>
            <p:ph type="body" idx="1"/>
          </p:nvPr>
        </p:nvSpPr>
        <p:spPr>
          <a:xfrm>
            <a:off x="304800" y="1600200"/>
            <a:ext cx="8458200" cy="4953000"/>
          </a:xfrm>
        </p:spPr>
        <p:txBody>
          <a:bodyPr>
            <a:noAutofit/>
          </a:bodyPr>
          <a:lstStyle/>
          <a:p>
            <a:pPr marL="457200" indent="-457200" eaLnBrk="1" hangingPunct="1">
              <a:lnSpc>
                <a:spcPct val="150000"/>
              </a:lnSpc>
              <a:buFontTx/>
              <a:buAutoNum type="arabicPeriod"/>
            </a:pPr>
            <a:r>
              <a:rPr lang="en-US" sz="2000" b="1" dirty="0" smtClean="0"/>
              <a:t>Condition as to title – </a:t>
            </a:r>
          </a:p>
          <a:p>
            <a:pPr marL="457200" indent="-457200" eaLnBrk="1" hangingPunct="1">
              <a:lnSpc>
                <a:spcPct val="150000"/>
              </a:lnSpc>
              <a:buFontTx/>
              <a:buAutoNum type="arabicPeriod"/>
            </a:pPr>
            <a:endParaRPr lang="en-US" sz="2000" b="1" dirty="0" smtClean="0"/>
          </a:p>
          <a:p>
            <a:pPr eaLnBrk="1" hangingPunct="1">
              <a:lnSpc>
                <a:spcPct val="150000"/>
              </a:lnSpc>
              <a:buNone/>
            </a:pPr>
            <a:r>
              <a:rPr lang="en-US" sz="2000" dirty="0" smtClean="0">
                <a:solidFill>
                  <a:srgbClr val="FF0000"/>
                </a:solidFill>
              </a:rPr>
              <a:t>1.a.	Seller only has the right to sell</a:t>
            </a:r>
            <a:r>
              <a:rPr lang="en-US" sz="2000" dirty="0" smtClean="0"/>
              <a:t>. If the title turns out to be defective, the buyer is entitled to reject the goods and claim refund of the price (if paid) plus damages. This will be allowed even where the buyer has used the goods.</a:t>
            </a:r>
          </a:p>
          <a:p>
            <a:pPr eaLnBrk="1" hangingPunct="1">
              <a:lnSpc>
                <a:spcPct val="150000"/>
              </a:lnSpc>
              <a:buFontTx/>
              <a:buNone/>
            </a:pPr>
            <a:endParaRPr lang="en-US" sz="2000" dirty="0" smtClean="0"/>
          </a:p>
          <a:p>
            <a:pPr eaLnBrk="1" hangingPunct="1">
              <a:lnSpc>
                <a:spcPct val="150000"/>
              </a:lnSpc>
              <a:buNone/>
            </a:pPr>
            <a:r>
              <a:rPr lang="en-US" sz="2000" dirty="0" smtClean="0"/>
              <a:t>1.b.	Where the goods are sold by </a:t>
            </a:r>
            <a:r>
              <a:rPr lang="en-US" sz="2000" b="1" u="sng" dirty="0" smtClean="0"/>
              <a:t>infringing a trademark</a:t>
            </a:r>
            <a:r>
              <a:rPr lang="en-US" sz="2000" dirty="0" smtClean="0"/>
              <a:t>, the buyer has the right to </a:t>
            </a:r>
            <a:r>
              <a:rPr lang="en-US" sz="2000" dirty="0" smtClean="0">
                <a:solidFill>
                  <a:srgbClr val="FF0000"/>
                </a:solidFill>
              </a:rPr>
              <a:t>repudiate</a:t>
            </a:r>
            <a:r>
              <a:rPr lang="en-US" sz="2000" dirty="0" smtClean="0"/>
              <a:t> the transaction on the ground that there was a breach of condition as to title.</a:t>
            </a:r>
          </a:p>
          <a:p>
            <a:pPr eaLnBrk="1" hangingPunct="1">
              <a:lnSpc>
                <a:spcPct val="150000"/>
              </a:lnSpc>
              <a:buFontTx/>
              <a:buNone/>
            </a:pPr>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0"/>
            <a:ext cx="8229600" cy="715963"/>
          </a:xfrm>
        </p:spPr>
        <p:txBody>
          <a:bodyPr>
            <a:normAutofit fontScale="90000"/>
          </a:bodyPr>
          <a:lstStyle/>
          <a:p>
            <a:r>
              <a:rPr lang="en-US" b="1" smtClean="0">
                <a:latin typeface="Times New Roman" pitchFamily="18" charset="0"/>
              </a:rPr>
              <a:t/>
            </a:r>
            <a:br>
              <a:rPr lang="en-US" b="1" smtClean="0">
                <a:latin typeface="Times New Roman" pitchFamily="18" charset="0"/>
              </a:rPr>
            </a:br>
            <a:r>
              <a:rPr lang="en-US" b="1" smtClean="0">
                <a:latin typeface="Times New Roman" pitchFamily="18" charset="0"/>
              </a:rPr>
              <a:t>Trademark  infringement</a:t>
            </a:r>
            <a:br>
              <a:rPr lang="en-US" b="1" smtClean="0">
                <a:latin typeface="Times New Roman" pitchFamily="18" charset="0"/>
              </a:rPr>
            </a:br>
            <a:endParaRPr lang="en-US" smtClean="0"/>
          </a:p>
        </p:txBody>
      </p:sp>
      <p:sp>
        <p:nvSpPr>
          <p:cNvPr id="83971" name="Content Placeholder 2"/>
          <p:cNvSpPr>
            <a:spLocks noGrp="1"/>
          </p:cNvSpPr>
          <p:nvPr>
            <p:ph idx="1"/>
          </p:nvPr>
        </p:nvSpPr>
        <p:spPr>
          <a:xfrm>
            <a:off x="457200" y="838200"/>
            <a:ext cx="8229600" cy="6019800"/>
          </a:xfrm>
        </p:spPr>
        <p:txBody>
          <a:bodyPr/>
          <a:lstStyle/>
          <a:p>
            <a:pPr algn="just">
              <a:lnSpc>
                <a:spcPct val="150000"/>
              </a:lnSpc>
              <a:buFont typeface="Wingdings" pitchFamily="2" charset="2"/>
              <a:buNone/>
            </a:pPr>
            <a:r>
              <a:rPr lang="en-US" sz="2000" b="1" smtClean="0">
                <a:latin typeface="Times New Roman" pitchFamily="18" charset="0"/>
              </a:rPr>
              <a:t>Section 29</a:t>
            </a:r>
            <a:r>
              <a:rPr lang="en-US" sz="2000" smtClean="0">
                <a:latin typeface="Times New Roman" pitchFamily="18" charset="0"/>
              </a:rPr>
              <a:t> of the Trademark Act states that when a registered trade mark is used by a person who is not entitled to use such a trade mark under the law, it constitutes  infringement. A registered trade mark is infringed, if:-</a:t>
            </a:r>
          </a:p>
          <a:p>
            <a:pPr algn="just">
              <a:lnSpc>
                <a:spcPct val="150000"/>
              </a:lnSpc>
              <a:buFont typeface="Wingdings" pitchFamily="2" charset="2"/>
              <a:buNone/>
            </a:pPr>
            <a:endParaRPr lang="en-US" sz="2000" smtClean="0">
              <a:latin typeface="Times New Roman" pitchFamily="18" charset="0"/>
            </a:endParaRPr>
          </a:p>
          <a:p>
            <a:pPr algn="just">
              <a:lnSpc>
                <a:spcPct val="150000"/>
              </a:lnSpc>
              <a:buFont typeface="Wingdings" pitchFamily="2" charset="2"/>
              <a:buNone/>
            </a:pPr>
            <a:r>
              <a:rPr lang="en-US" sz="2000" smtClean="0">
                <a:latin typeface="Times New Roman" pitchFamily="18" charset="0"/>
              </a:rPr>
              <a:t>1. The mark is identical and is used in respect of similar goods or services or</a:t>
            </a:r>
          </a:p>
          <a:p>
            <a:pPr algn="just">
              <a:lnSpc>
                <a:spcPct val="150000"/>
              </a:lnSpc>
              <a:buFont typeface="Wingdings" pitchFamily="2" charset="2"/>
              <a:buNone/>
            </a:pPr>
            <a:r>
              <a:rPr lang="en-US" sz="2000" smtClean="0">
                <a:latin typeface="Times New Roman" pitchFamily="18" charset="0"/>
              </a:rPr>
              <a:t>2. The mark is similar to the registered trade mark and there is an identity or similarity of the goods or services covered by the trade mark</a:t>
            </a:r>
          </a:p>
          <a:p>
            <a:pPr algn="just">
              <a:lnSpc>
                <a:spcPct val="150000"/>
              </a:lnSpc>
              <a:buFont typeface="Wingdings" pitchFamily="2" charset="2"/>
              <a:buNone/>
            </a:pPr>
            <a:r>
              <a:rPr lang="en-US" sz="2000" smtClean="0">
                <a:latin typeface="Times New Roman" pitchFamily="18" charset="0"/>
              </a:rPr>
              <a:t>3. And Such use is likely to cause confusion on the part of the public or is likely to be taken to have association with the registered trade mark.</a:t>
            </a:r>
          </a:p>
          <a:p>
            <a:pPr algn="just">
              <a:lnSpc>
                <a:spcPct val="150000"/>
              </a:lnSpc>
              <a:buFont typeface="Wingdings" pitchFamily="2" charset="2"/>
              <a:buNone/>
            </a:pPr>
            <a:endParaRPr lang="en-US" sz="2000" smtClean="0">
              <a:latin typeface="Times New Roman" pitchFamily="18" charset="0"/>
            </a:endParaRPr>
          </a:p>
          <a:p>
            <a:pPr algn="just">
              <a:lnSpc>
                <a:spcPct val="150000"/>
              </a:lnSpc>
              <a:buFont typeface="Wingdings" pitchFamily="2" charset="2"/>
              <a:buNone/>
            </a:pPr>
            <a:r>
              <a:rPr lang="en-US" sz="2000" smtClean="0">
                <a:latin typeface="Times New Roman" pitchFamily="18" charset="0"/>
              </a:rPr>
              <a:t>For example, if you are not the Nike® company or authorized by it, it is </a:t>
            </a:r>
          </a:p>
          <a:p>
            <a:pPr algn="just">
              <a:lnSpc>
                <a:spcPct val="150000"/>
              </a:lnSpc>
              <a:buFont typeface="Wingdings" pitchFamily="2" charset="2"/>
              <a:buNone/>
            </a:pPr>
            <a:r>
              <a:rPr lang="en-US" sz="2000" smtClean="0">
                <a:latin typeface="Times New Roman" pitchFamily="18" charset="0"/>
              </a:rPr>
              <a:t>an infringement to sell sports clothes called “Nikestuff”</a:t>
            </a:r>
          </a:p>
          <a:p>
            <a:pPr algn="just">
              <a:lnSpc>
                <a:spcPct val="150000"/>
              </a:lnSpc>
              <a:buFont typeface="Wingdings" pitchFamily="2" charset="2"/>
              <a:buNone/>
            </a:pPr>
            <a:endParaRPr lang="en-US" sz="2000" smtClean="0">
              <a:latin typeface="Times New Roman" pitchFamily="18" charset="0"/>
            </a:endParaRPr>
          </a:p>
          <a:p>
            <a:pPr>
              <a:lnSpc>
                <a:spcPct val="150000"/>
              </a:lnSpc>
              <a:buFontTx/>
              <a:buNone/>
            </a:pPr>
            <a:endParaRPr lang="en-US" sz="2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descr="C:\Users\VIT-Laptop\Desktop\nepal\20140724_105948.jpg"/>
          <p:cNvPicPr>
            <a:picLocks noChangeAspect="1" noChangeArrowheads="1"/>
          </p:cNvPicPr>
          <p:nvPr/>
        </p:nvPicPr>
        <p:blipFill>
          <a:blip r:embed="rId2"/>
          <a:srcRect/>
          <a:stretch>
            <a:fillRect/>
          </a:stretch>
        </p:blipFill>
        <p:spPr bwMode="auto">
          <a:xfrm>
            <a:off x="0" y="127000"/>
            <a:ext cx="3581400" cy="3454400"/>
          </a:xfrm>
          <a:prstGeom prst="rect">
            <a:avLst/>
          </a:prstGeom>
          <a:noFill/>
          <a:ln w="9525">
            <a:noFill/>
            <a:miter lim="800000"/>
            <a:headEnd/>
            <a:tailEnd/>
          </a:ln>
        </p:spPr>
      </p:pic>
      <p:pic>
        <p:nvPicPr>
          <p:cNvPr id="73731" name="Picture 4" descr="C:\Users\VIT-Laptop\Desktop\nepal\20140724_110002.jpg"/>
          <p:cNvPicPr>
            <a:picLocks noChangeAspect="1" noChangeArrowheads="1"/>
          </p:cNvPicPr>
          <p:nvPr/>
        </p:nvPicPr>
        <p:blipFill>
          <a:blip r:embed="rId3"/>
          <a:srcRect/>
          <a:stretch>
            <a:fillRect/>
          </a:stretch>
        </p:blipFill>
        <p:spPr bwMode="auto">
          <a:xfrm>
            <a:off x="5867400" y="152400"/>
            <a:ext cx="3276600" cy="3429000"/>
          </a:xfrm>
          <a:prstGeom prst="rect">
            <a:avLst/>
          </a:prstGeom>
          <a:noFill/>
          <a:ln w="9525">
            <a:noFill/>
            <a:miter lim="800000"/>
            <a:headEnd/>
            <a:tailEnd/>
          </a:ln>
        </p:spPr>
      </p:pic>
      <p:pic>
        <p:nvPicPr>
          <p:cNvPr id="73732" name="Picture 5" descr="C:\Users\VIT-Laptop\Desktop\nepal\20140724_110009.jpg"/>
          <p:cNvPicPr>
            <a:picLocks noChangeAspect="1" noChangeArrowheads="1"/>
          </p:cNvPicPr>
          <p:nvPr/>
        </p:nvPicPr>
        <p:blipFill>
          <a:blip r:embed="rId4"/>
          <a:srcRect/>
          <a:stretch>
            <a:fillRect/>
          </a:stretch>
        </p:blipFill>
        <p:spPr bwMode="auto">
          <a:xfrm>
            <a:off x="2590800" y="3657600"/>
            <a:ext cx="4038600" cy="3048000"/>
          </a:xfrm>
          <a:prstGeom prst="rect">
            <a:avLst/>
          </a:prstGeom>
          <a:noFill/>
          <a:ln w="9525">
            <a:noFill/>
            <a:miter lim="800000"/>
            <a:headEnd/>
            <a:tailEnd/>
          </a:ln>
        </p:spPr>
      </p:pic>
      <p:sp>
        <p:nvSpPr>
          <p:cNvPr id="5" name="TextBox 4"/>
          <p:cNvSpPr txBox="1"/>
          <p:nvPr/>
        </p:nvSpPr>
        <p:spPr>
          <a:xfrm>
            <a:off x="3810000" y="742890"/>
            <a:ext cx="1853392" cy="400110"/>
          </a:xfrm>
          <a:prstGeom prst="rect">
            <a:avLst/>
          </a:prstGeom>
          <a:noFill/>
        </p:spPr>
        <p:txBody>
          <a:bodyPr vert="horz" wrap="none" rtlCol="0">
            <a:spAutoFit/>
          </a:bodyPr>
          <a:lstStyle/>
          <a:p>
            <a:r>
              <a:rPr lang="en-US" sz="2000" b="1" dirty="0" smtClean="0">
                <a:ln>
                  <a:solidFill>
                    <a:srgbClr val="FF0000">
                      <a:alpha val="70000"/>
                    </a:srgbClr>
                  </a:solidFill>
                </a:ln>
              </a:rPr>
              <a:t>INFRINGEMENT</a:t>
            </a:r>
            <a:endParaRPr lang="en-US" sz="2000" b="1" dirty="0">
              <a:ln>
                <a:solidFill>
                  <a:srgbClr val="FF0000">
                    <a:alpha val="70000"/>
                  </a:srgbClr>
                </a:solidFill>
              </a:ln>
            </a:endParaRPr>
          </a:p>
        </p:txBody>
      </p:sp>
      <p:sp>
        <p:nvSpPr>
          <p:cNvPr id="6" name="TextBox 5"/>
          <p:cNvSpPr txBox="1"/>
          <p:nvPr/>
        </p:nvSpPr>
        <p:spPr>
          <a:xfrm>
            <a:off x="304800" y="4114800"/>
            <a:ext cx="1981200" cy="2246769"/>
          </a:xfrm>
          <a:prstGeom prst="rect">
            <a:avLst/>
          </a:prstGeom>
          <a:noFill/>
        </p:spPr>
        <p:txBody>
          <a:bodyPr wrap="square" rtlCol="0">
            <a:spAutoFit/>
          </a:bodyPr>
          <a:lstStyle/>
          <a:p>
            <a:r>
              <a:rPr lang="en-US" sz="2800" dirty="0" smtClean="0"/>
              <a:t>An example of </a:t>
            </a:r>
          </a:p>
          <a:p>
            <a:r>
              <a:rPr lang="en-US" sz="2800" dirty="0" smtClean="0"/>
              <a:t>passing off ones goods as another</a:t>
            </a:r>
            <a:endParaRPr lang="en-US" sz="2800" dirty="0"/>
          </a:p>
        </p:txBody>
      </p:sp>
      <p:sp>
        <p:nvSpPr>
          <p:cNvPr id="7" name="TextBox 6"/>
          <p:cNvSpPr txBox="1"/>
          <p:nvPr/>
        </p:nvSpPr>
        <p:spPr>
          <a:xfrm>
            <a:off x="7010400" y="4203918"/>
            <a:ext cx="1905000" cy="1815882"/>
          </a:xfrm>
          <a:prstGeom prst="rect">
            <a:avLst/>
          </a:prstGeom>
          <a:noFill/>
        </p:spPr>
        <p:txBody>
          <a:bodyPr wrap="square" rtlCol="0">
            <a:spAutoFit/>
          </a:bodyPr>
          <a:lstStyle/>
          <a:p>
            <a:r>
              <a:rPr lang="en-US" sz="2800" dirty="0" smtClean="0"/>
              <a:t>and diluting the company's trademark.</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normAutofit fontScale="90000"/>
          </a:bodyPr>
          <a:lstStyle/>
          <a:p>
            <a:r>
              <a:rPr lang="en-US" smtClean="0"/>
              <a:t>Raymond textiles and Raymond Pharmaceuticals</a:t>
            </a:r>
          </a:p>
        </p:txBody>
      </p:sp>
      <p:sp>
        <p:nvSpPr>
          <p:cNvPr id="87043" name="Content Placeholder 2"/>
          <p:cNvSpPr>
            <a:spLocks noGrp="1"/>
          </p:cNvSpPr>
          <p:nvPr>
            <p:ph idx="1"/>
          </p:nvPr>
        </p:nvSpPr>
        <p:spPr>
          <a:xfrm>
            <a:off x="457200" y="3124200"/>
            <a:ext cx="8229600" cy="3001963"/>
          </a:xfrm>
        </p:spPr>
        <p:txBody>
          <a:bodyPr/>
          <a:lstStyle/>
          <a:p>
            <a:pPr>
              <a:buFontTx/>
              <a:buNone/>
            </a:pPr>
            <a:r>
              <a:rPr lang="en-US" smtClean="0">
                <a:hlinkClick r:id="rId2"/>
              </a:rPr>
              <a:t>http://articles.economictimes.indiatimes.com/2010-07-19/news/27572894_1_trademark-act-infringement-raymond-limited</a:t>
            </a:r>
            <a:r>
              <a:rPr lang="en-US"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t>Decision</a:t>
            </a:r>
            <a:endParaRPr lang="en-US" b="1" u="sng" dirty="0"/>
          </a:p>
        </p:txBody>
      </p:sp>
      <p:sp>
        <p:nvSpPr>
          <p:cNvPr id="3" name="Content Placeholder 2"/>
          <p:cNvSpPr>
            <a:spLocks noGrp="1"/>
          </p:cNvSpPr>
          <p:nvPr>
            <p:ph idx="1"/>
          </p:nvPr>
        </p:nvSpPr>
        <p:spPr/>
        <p:txBody>
          <a:bodyPr/>
          <a:lstStyle/>
          <a:p>
            <a:pPr>
              <a:buNone/>
            </a:pPr>
            <a:r>
              <a:rPr lang="en-US" dirty="0" smtClean="0"/>
              <a:t>	Both companies deal with dissimilar goods and services. </a:t>
            </a:r>
          </a:p>
          <a:p>
            <a:pPr>
              <a:buNone/>
            </a:pPr>
            <a:endParaRPr lang="en-US" dirty="0" smtClean="0"/>
          </a:p>
          <a:p>
            <a:pPr>
              <a:buNone/>
            </a:pPr>
            <a:r>
              <a:rPr lang="en-US" dirty="0" smtClean="0"/>
              <a:t>	Also, the pharmaceutical company was only using "Raymond" as a business name and not as a trademark to promote its goods and services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b="1" dirty="0" smtClean="0"/>
              <a:t>Tata &amp; oktatabyebye.com</a:t>
            </a:r>
          </a:p>
        </p:txBody>
      </p:sp>
      <p:sp>
        <p:nvSpPr>
          <p:cNvPr id="100355" name="Content Placeholder 2"/>
          <p:cNvSpPr>
            <a:spLocks noGrp="1"/>
          </p:cNvSpPr>
          <p:nvPr>
            <p:ph idx="1"/>
          </p:nvPr>
        </p:nvSpPr>
        <p:spPr>
          <a:xfrm>
            <a:off x="457200" y="2514600"/>
            <a:ext cx="8229600" cy="3611563"/>
          </a:xfrm>
        </p:spPr>
        <p:txBody>
          <a:bodyPr/>
          <a:lstStyle/>
          <a:p>
            <a:pPr>
              <a:buFontTx/>
              <a:buNone/>
            </a:pPr>
            <a:r>
              <a:rPr lang="en-US" smtClean="0"/>
              <a:t>A case on domain name dispute </a:t>
            </a:r>
          </a:p>
          <a:p>
            <a:pPr>
              <a:buFontTx/>
              <a:buNone/>
            </a:pPr>
            <a:endParaRPr lang="en-US" smtClean="0"/>
          </a:p>
          <a:p>
            <a:pPr>
              <a:buFontTx/>
              <a:buNone/>
            </a:pPr>
            <a:r>
              <a:rPr lang="en-US" smtClean="0"/>
              <a:t>Tata sons Ltd v.oktatabyebye.com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p:cNvSpPr>
            <a:spLocks noGrp="1"/>
          </p:cNvSpPr>
          <p:nvPr>
            <p:ph idx="1"/>
          </p:nvPr>
        </p:nvSpPr>
        <p:spPr>
          <a:xfrm>
            <a:off x="457200" y="381000"/>
            <a:ext cx="8229600" cy="5745163"/>
          </a:xfrm>
        </p:spPr>
        <p:txBody>
          <a:bodyPr/>
          <a:lstStyle/>
          <a:p>
            <a:r>
              <a:rPr lang="en-US" smtClean="0"/>
              <a:t>Tata Sons Limited under the Indian Companies Act, 1913 having its registered office at Bombay House, 24, Homi Mody Street, Mumbai – 400 001, India. </a:t>
            </a:r>
          </a:p>
          <a:p>
            <a:pPr>
              <a:buFontTx/>
              <a:buNone/>
            </a:pPr>
            <a:endParaRPr lang="en-US" smtClean="0"/>
          </a:p>
          <a:p>
            <a:r>
              <a:rPr lang="en-US" smtClean="0"/>
              <a:t>TATA Group of companies-India’s oldest, largest and best-known conglomerate, with a turnover that is over USD 62 Billion. Total turnover for 2007-08 is stated to be Rs.251,543 crores (USD 62.5 billion). </a:t>
            </a:r>
          </a:p>
          <a:p>
            <a:pPr>
              <a:buFontTx/>
              <a:buNone/>
            </a:pPr>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a:xfrm>
            <a:off x="457200" y="76200"/>
            <a:ext cx="8229600" cy="6629400"/>
          </a:xfrm>
        </p:spPr>
        <p:txBody>
          <a:bodyPr/>
          <a:lstStyle/>
          <a:p>
            <a:r>
              <a:rPr lang="en-US" sz="2800" smtClean="0"/>
              <a:t>MakeMyTrip.com - Gurgoan based travel company that in a span of 8 years has garnered a wealth of experience and respect in the travel industry. </a:t>
            </a:r>
          </a:p>
          <a:p>
            <a:r>
              <a:rPr lang="en-US" sz="2800" smtClean="0"/>
              <a:t>The pioneers of online travel services in India; leading travel website in the country, with over 2 million unique visitors each month choosing to use our travel services.   </a:t>
            </a:r>
          </a:p>
          <a:p>
            <a:pPr>
              <a:buFontTx/>
              <a:buNone/>
            </a:pPr>
            <a:r>
              <a:rPr lang="en-US" sz="2800" smtClean="0"/>
              <a:t>		MAKE MY TRIP . COM </a:t>
            </a:r>
          </a:p>
          <a:p>
            <a:pPr>
              <a:buFontTx/>
              <a:buNone/>
            </a:pPr>
            <a:r>
              <a:rPr lang="en-US" sz="2800" b="1" smtClean="0"/>
              <a:t>                    TO</a:t>
            </a:r>
            <a:r>
              <a:rPr lang="en-US" sz="2800" smtClean="0"/>
              <a:t> </a:t>
            </a:r>
          </a:p>
          <a:p>
            <a:pPr>
              <a:buFontTx/>
              <a:buNone/>
            </a:pPr>
            <a:r>
              <a:rPr lang="en-US" sz="2800" smtClean="0"/>
              <a:t>		OK TATA BYE BYE .COM </a:t>
            </a:r>
          </a:p>
          <a:p>
            <a:pPr>
              <a:buFontTx/>
              <a:buNone/>
            </a:pPr>
            <a:r>
              <a:rPr lang="en-US" sz="2800" smtClean="0"/>
              <a:t>	Three years after  MakeMyTrip.com  launched an online travel community  and called it  OkTataByeBye.com </a:t>
            </a:r>
          </a:p>
          <a:p>
            <a:pPr>
              <a:buFontTx/>
              <a:buNone/>
            </a:pPr>
            <a:endParaRPr lang="en-US"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457200" y="152400"/>
            <a:ext cx="8229600" cy="6553200"/>
          </a:xfrm>
        </p:spPr>
        <p:txBody>
          <a:bodyPr/>
          <a:lstStyle/>
          <a:p>
            <a:r>
              <a:rPr lang="en-US" sz="2800" dirty="0" smtClean="0"/>
              <a:t>Issue arise ‘ TATA’ is a well-known famous and registered trademark and service mark over which Tata, being the registered proprietor had statutory rights as well as common law rights by virtue of a long and continuous use. </a:t>
            </a:r>
          </a:p>
          <a:p>
            <a:r>
              <a:rPr lang="en-US" sz="2800" dirty="0" smtClean="0"/>
              <a:t>scope for confusion in the minds of relevant group of consumers . The use of the word ‘</a:t>
            </a:r>
            <a:r>
              <a:rPr lang="en-US" sz="2800" dirty="0" err="1" smtClean="0"/>
              <a:t>tata</a:t>
            </a:r>
            <a:r>
              <a:rPr lang="en-US" sz="2800" dirty="0" smtClean="0"/>
              <a:t>’ in the first part of the domain name </a:t>
            </a:r>
            <a:r>
              <a:rPr lang="en-US" sz="2800" i="1" u="sng" dirty="0" smtClean="0"/>
              <a:t>could lead to consumers assuming</a:t>
            </a:r>
            <a:r>
              <a:rPr lang="en-US" sz="2800" dirty="0" smtClean="0"/>
              <a:t> it to be a site maintained by Tata </a:t>
            </a:r>
          </a:p>
          <a:p>
            <a:r>
              <a:rPr lang="en-US" sz="2800" dirty="0" err="1" smtClean="0"/>
              <a:t>MakeMyTrip</a:t>
            </a:r>
            <a:r>
              <a:rPr lang="en-US" sz="2800" dirty="0" smtClean="0"/>
              <a:t> did not establish “any demonstrable preparation to use the disputed domain name in connection with a bona fide offering of goods or services” when it already had a site makemytrip.com in connection with its business</a:t>
            </a:r>
          </a:p>
          <a:p>
            <a:pPr>
              <a:buFontTx/>
              <a:buNone/>
            </a:pPr>
            <a:endParaRPr lang="en-US" sz="2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fontScale="90000"/>
          </a:bodyPr>
          <a:lstStyle/>
          <a:p>
            <a:pPr eaLnBrk="1" hangingPunct="1"/>
            <a:r>
              <a:rPr lang="en-US" sz="4000" smtClean="0"/>
              <a:t>Different view in Bosley case – the same in India</a:t>
            </a:r>
          </a:p>
        </p:txBody>
      </p:sp>
      <p:sp>
        <p:nvSpPr>
          <p:cNvPr id="110595" name="Rectangle 3"/>
          <p:cNvSpPr>
            <a:spLocks noGrp="1" noChangeArrowheads="1"/>
          </p:cNvSpPr>
          <p:nvPr>
            <p:ph type="body" idx="1"/>
          </p:nvPr>
        </p:nvSpPr>
        <p:spPr/>
        <p:txBody>
          <a:bodyPr/>
          <a:lstStyle/>
          <a:p>
            <a:pPr marL="609600" indent="-609600" eaLnBrk="1" hangingPunct="1">
              <a:buFontTx/>
              <a:buNone/>
            </a:pPr>
            <a:r>
              <a:rPr lang="en-US" sz="2800" smtClean="0"/>
              <a:t>Kremer was unhappy about hair restoration treatment given by the Bosley Medical Institute (</a:t>
            </a:r>
            <a:r>
              <a:rPr lang="en-US" sz="2800" smtClean="0">
                <a:hlinkClick r:id="rId2"/>
              </a:rPr>
              <a:t>www.bosley.com</a:t>
            </a:r>
            <a:r>
              <a:rPr lang="en-US" sz="2800" smtClean="0"/>
              <a:t> is registered trademark)</a:t>
            </a:r>
          </a:p>
          <a:p>
            <a:pPr marL="609600" indent="-609600" eaLnBrk="1" hangingPunct="1">
              <a:buFontTx/>
              <a:buNone/>
            </a:pPr>
            <a:endParaRPr lang="en-US" sz="2800" smtClean="0"/>
          </a:p>
          <a:p>
            <a:pPr marL="609600" indent="-609600" eaLnBrk="1" hangingPunct="1">
              <a:buFontTx/>
              <a:buNone/>
            </a:pPr>
            <a:r>
              <a:rPr lang="en-US" sz="2800" smtClean="0"/>
              <a:t>Kremer registered two domains</a:t>
            </a:r>
          </a:p>
          <a:p>
            <a:pPr marL="609600" indent="-609600" eaLnBrk="1" hangingPunct="1">
              <a:buFontTx/>
              <a:buAutoNum type="arabicPeriod"/>
            </a:pPr>
            <a:r>
              <a:rPr lang="en-US" sz="2800" smtClean="0">
                <a:hlinkClick r:id="rId3"/>
              </a:rPr>
              <a:t>www.bosleymedical.com</a:t>
            </a:r>
            <a:endParaRPr lang="en-US" sz="2800" smtClean="0"/>
          </a:p>
          <a:p>
            <a:pPr marL="609600" indent="-609600" eaLnBrk="1" hangingPunct="1">
              <a:buFontTx/>
              <a:buAutoNum type="arabicPeriod"/>
            </a:pPr>
            <a:r>
              <a:rPr lang="en-US" sz="2800" smtClean="0">
                <a:hlinkClick r:id="rId4"/>
              </a:rPr>
              <a:t>www.bosleymedicalviolations.com</a:t>
            </a:r>
            <a:endParaRPr lang="en-US" sz="2800" smtClean="0"/>
          </a:p>
          <a:p>
            <a:pPr marL="609600" indent="-609600" eaLnBrk="1" hangingPunct="1">
              <a:buFontTx/>
              <a:buNone/>
            </a:pPr>
            <a:endParaRPr lang="en-US" sz="2800" smtClean="0"/>
          </a:p>
          <a:p>
            <a:pPr marL="609600" indent="-609600" eaLnBrk="1" hangingPunct="1">
              <a:buFontTx/>
              <a:buNone/>
            </a:pPr>
            <a:r>
              <a:rPr lang="en-US" sz="2800" smtClean="0"/>
              <a:t>Started to outline his grievances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228600"/>
            <a:ext cx="8229600" cy="6248400"/>
          </a:xfrm>
        </p:spPr>
        <p:txBody>
          <a:bodyPr/>
          <a:lstStyle/>
          <a:p>
            <a:pPr eaLnBrk="1" hangingPunct="1">
              <a:lnSpc>
                <a:spcPct val="90000"/>
              </a:lnSpc>
              <a:buFontTx/>
              <a:buNone/>
            </a:pPr>
            <a:r>
              <a:rPr lang="en-US" sz="2000" b="1" smtClean="0"/>
              <a:t>Basic requirements of contract </a:t>
            </a:r>
          </a:p>
          <a:p>
            <a:pPr eaLnBrk="1" hangingPunct="1">
              <a:lnSpc>
                <a:spcPct val="90000"/>
              </a:lnSpc>
              <a:buFontTx/>
              <a:buNone/>
            </a:pPr>
            <a:endParaRPr lang="en-US" sz="2000" smtClean="0"/>
          </a:p>
          <a:p>
            <a:pPr lvl="1" eaLnBrk="1" hangingPunct="1">
              <a:lnSpc>
                <a:spcPct val="90000"/>
              </a:lnSpc>
            </a:pPr>
            <a:r>
              <a:rPr lang="en-US" sz="1600" smtClean="0"/>
              <a:t>i.e. offer and acceptance, </a:t>
            </a:r>
          </a:p>
          <a:p>
            <a:pPr lvl="1" eaLnBrk="1" hangingPunct="1">
              <a:lnSpc>
                <a:spcPct val="90000"/>
              </a:lnSpc>
            </a:pPr>
            <a:r>
              <a:rPr lang="en-US" sz="1600" smtClean="0"/>
              <a:t>legally enforceable agreement, </a:t>
            </a:r>
          </a:p>
          <a:p>
            <a:pPr lvl="1" eaLnBrk="1" hangingPunct="1">
              <a:lnSpc>
                <a:spcPct val="90000"/>
              </a:lnSpc>
            </a:pPr>
            <a:r>
              <a:rPr lang="en-US" sz="1600" smtClean="0"/>
              <a:t>mutual consent, </a:t>
            </a:r>
          </a:p>
          <a:p>
            <a:pPr lvl="1" eaLnBrk="1" hangingPunct="1">
              <a:lnSpc>
                <a:spcPct val="90000"/>
              </a:lnSpc>
            </a:pPr>
            <a:r>
              <a:rPr lang="en-US" sz="1600" smtClean="0"/>
              <a:t>parties competent to contract, </a:t>
            </a:r>
          </a:p>
          <a:p>
            <a:pPr lvl="1" eaLnBrk="1" hangingPunct="1">
              <a:lnSpc>
                <a:spcPct val="90000"/>
              </a:lnSpc>
            </a:pPr>
            <a:r>
              <a:rPr lang="en-US" sz="1600" smtClean="0"/>
              <a:t>free consent, </a:t>
            </a:r>
          </a:p>
          <a:p>
            <a:pPr lvl="1" eaLnBrk="1" hangingPunct="1">
              <a:lnSpc>
                <a:spcPct val="90000"/>
              </a:lnSpc>
            </a:pPr>
            <a:r>
              <a:rPr lang="en-US" sz="1600" smtClean="0"/>
              <a:t>lawful object, consideration etc. apply to contract of Sale of Goods also</a:t>
            </a:r>
          </a:p>
          <a:p>
            <a:pPr eaLnBrk="1" hangingPunct="1">
              <a:lnSpc>
                <a:spcPct val="90000"/>
              </a:lnSpc>
              <a:buFontTx/>
              <a:buNone/>
            </a:pPr>
            <a:endParaRPr lang="en-US" sz="2000" smtClean="0"/>
          </a:p>
          <a:p>
            <a:pPr eaLnBrk="1" hangingPunct="1">
              <a:lnSpc>
                <a:spcPct val="90000"/>
              </a:lnSpc>
              <a:buFontTx/>
              <a:buNone/>
            </a:pPr>
            <a:r>
              <a:rPr lang="en-US" sz="2000" smtClean="0"/>
              <a:t>Thus, following are </a:t>
            </a:r>
            <a:r>
              <a:rPr lang="en-US" sz="2000" b="1" smtClean="0"/>
              <a:t>essentials of </a:t>
            </a:r>
            <a:r>
              <a:rPr lang="en-US" sz="2000" smtClean="0"/>
              <a:t>contract of </a:t>
            </a:r>
            <a:r>
              <a:rPr lang="en-US" sz="2000" b="1" smtClean="0"/>
              <a:t>sale</a:t>
            </a:r>
            <a:r>
              <a:rPr lang="en-US" sz="2000" smtClean="0"/>
              <a:t> – </a:t>
            </a:r>
          </a:p>
          <a:p>
            <a:pPr eaLnBrk="1" hangingPunct="1">
              <a:lnSpc>
                <a:spcPct val="90000"/>
              </a:lnSpc>
              <a:buFontTx/>
              <a:buNone/>
            </a:pPr>
            <a:endParaRPr lang="en-US" sz="2000" smtClean="0"/>
          </a:p>
          <a:p>
            <a:pPr eaLnBrk="1" hangingPunct="1">
              <a:lnSpc>
                <a:spcPct val="90000"/>
              </a:lnSpc>
            </a:pPr>
            <a:r>
              <a:rPr lang="en-US" sz="2000" smtClean="0"/>
              <a:t>It is contract, i.e. all requirements of ‘contract’ must be fulfilled </a:t>
            </a:r>
          </a:p>
          <a:p>
            <a:pPr eaLnBrk="1" hangingPunct="1">
              <a:lnSpc>
                <a:spcPct val="90000"/>
              </a:lnSpc>
            </a:pPr>
            <a:r>
              <a:rPr lang="en-US" sz="2000" smtClean="0"/>
              <a:t>It is of ‘goods’ </a:t>
            </a:r>
          </a:p>
          <a:p>
            <a:pPr eaLnBrk="1" hangingPunct="1">
              <a:lnSpc>
                <a:spcPct val="90000"/>
              </a:lnSpc>
            </a:pPr>
            <a:r>
              <a:rPr lang="en-US" sz="2000" smtClean="0"/>
              <a:t>Transfer of property is required </a:t>
            </a:r>
          </a:p>
          <a:p>
            <a:pPr eaLnBrk="1" hangingPunct="1">
              <a:lnSpc>
                <a:spcPct val="90000"/>
              </a:lnSpc>
            </a:pPr>
            <a:r>
              <a:rPr lang="en-US" sz="2000" smtClean="0"/>
              <a:t>Contract is between buyer and seller </a:t>
            </a:r>
          </a:p>
          <a:p>
            <a:pPr eaLnBrk="1" hangingPunct="1">
              <a:lnSpc>
                <a:spcPct val="90000"/>
              </a:lnSpc>
            </a:pPr>
            <a:r>
              <a:rPr lang="en-US" sz="2000" smtClean="0"/>
              <a:t>Sale should be for ‘price’ </a:t>
            </a:r>
          </a:p>
          <a:p>
            <a:pPr eaLnBrk="1" hangingPunct="1">
              <a:lnSpc>
                <a:spcPct val="90000"/>
              </a:lnSpc>
            </a:pPr>
            <a:r>
              <a:rPr lang="en-US" sz="2000" smtClean="0"/>
              <a:t>A part owner can sale his part to another part-owner </a:t>
            </a:r>
          </a:p>
          <a:p>
            <a:pPr eaLnBrk="1" hangingPunct="1">
              <a:lnSpc>
                <a:spcPct val="90000"/>
              </a:lnSpc>
            </a:pPr>
            <a:r>
              <a:rPr lang="en-US" sz="2000" smtClean="0"/>
              <a:t>Contract may be absolute or conditional.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457200" y="228600"/>
            <a:ext cx="8229600" cy="6400800"/>
          </a:xfrm>
        </p:spPr>
        <p:txBody>
          <a:bodyPr>
            <a:normAutofit/>
          </a:bodyPr>
          <a:lstStyle/>
          <a:p>
            <a:pPr marL="609600" indent="-609600" eaLnBrk="1" hangingPunct="1">
              <a:lnSpc>
                <a:spcPct val="80000"/>
              </a:lnSpc>
              <a:buFontTx/>
              <a:buNone/>
            </a:pPr>
            <a:r>
              <a:rPr lang="en-US" sz="2000" dirty="0" err="1" smtClean="0"/>
              <a:t>Bosley</a:t>
            </a:r>
            <a:r>
              <a:rPr lang="en-US" sz="2000" dirty="0" smtClean="0"/>
              <a:t> sued, the trial court dismissed</a:t>
            </a:r>
          </a:p>
          <a:p>
            <a:pPr marL="609600" indent="-609600" eaLnBrk="1" hangingPunct="1">
              <a:lnSpc>
                <a:spcPct val="80000"/>
              </a:lnSpc>
              <a:buFontTx/>
              <a:buNone/>
            </a:pPr>
            <a:endParaRPr lang="en-US" sz="2000" dirty="0" smtClean="0"/>
          </a:p>
          <a:p>
            <a:pPr marL="609600" indent="-609600" eaLnBrk="1" hangingPunct="1">
              <a:lnSpc>
                <a:spcPct val="80000"/>
              </a:lnSpc>
              <a:buFontTx/>
              <a:buNone/>
            </a:pPr>
            <a:r>
              <a:rPr lang="en-US" sz="2000" dirty="0" smtClean="0"/>
              <a:t>	Appellate court allowed the appeal on the question by the Institute on </a:t>
            </a:r>
            <a:r>
              <a:rPr lang="en-US" sz="2000" dirty="0" err="1" smtClean="0"/>
              <a:t>cybersquatting</a:t>
            </a:r>
            <a:r>
              <a:rPr lang="en-US" sz="2000" dirty="0" smtClean="0"/>
              <a:t> </a:t>
            </a:r>
          </a:p>
          <a:p>
            <a:pPr marL="609600" indent="-609600" eaLnBrk="1" hangingPunct="1">
              <a:lnSpc>
                <a:spcPct val="80000"/>
              </a:lnSpc>
              <a:buFontTx/>
              <a:buNone/>
            </a:pPr>
            <a:endParaRPr lang="en-US" sz="2000" dirty="0" smtClean="0"/>
          </a:p>
          <a:p>
            <a:pPr marL="609600" indent="-609600" eaLnBrk="1" hangingPunct="1">
              <a:lnSpc>
                <a:spcPct val="80000"/>
              </a:lnSpc>
              <a:buFontTx/>
              <a:buAutoNum type="arabicPeriod"/>
            </a:pPr>
            <a:r>
              <a:rPr lang="en-US" sz="2000" dirty="0" smtClean="0"/>
              <a:t>Whether Kremer had a </a:t>
            </a:r>
            <a:r>
              <a:rPr lang="en-US" sz="2000" u="sng" dirty="0" smtClean="0"/>
              <a:t>‘bad faith intent to profit’ </a:t>
            </a:r>
            <a:r>
              <a:rPr lang="en-US" sz="2000" dirty="0" smtClean="0"/>
              <a:t>from the use of trade mark in his domain name</a:t>
            </a:r>
          </a:p>
          <a:p>
            <a:pPr marL="609600" indent="-609600" eaLnBrk="1" hangingPunct="1">
              <a:lnSpc>
                <a:spcPct val="80000"/>
              </a:lnSpc>
              <a:buFontTx/>
              <a:buAutoNum type="arabicPeriod"/>
            </a:pPr>
            <a:endParaRPr lang="en-US" sz="2000" dirty="0" smtClean="0"/>
          </a:p>
          <a:p>
            <a:pPr marL="609600" indent="-609600" eaLnBrk="1" hangingPunct="1">
              <a:lnSpc>
                <a:spcPct val="80000"/>
              </a:lnSpc>
              <a:buFontTx/>
              <a:buNone/>
            </a:pPr>
            <a:r>
              <a:rPr lang="en-US" sz="2000" dirty="0" smtClean="0"/>
              <a:t>The court observed and held:</a:t>
            </a:r>
          </a:p>
          <a:p>
            <a:pPr marL="609600" indent="-609600" eaLnBrk="1" hangingPunct="1">
              <a:lnSpc>
                <a:spcPct val="80000"/>
              </a:lnSpc>
              <a:buFontTx/>
              <a:buAutoNum type="arabicPeriod"/>
            </a:pPr>
            <a:r>
              <a:rPr lang="en-US" sz="2000" dirty="0" smtClean="0">
                <a:solidFill>
                  <a:srgbClr val="FF0000"/>
                </a:solidFill>
              </a:rPr>
              <a:t>Non commercial use of a trade mark </a:t>
            </a:r>
            <a:r>
              <a:rPr lang="en-US" sz="2000" dirty="0" smtClean="0"/>
              <a:t>as the domain name does not constitute infringement </a:t>
            </a:r>
          </a:p>
          <a:p>
            <a:pPr marL="609600" indent="-609600" eaLnBrk="1" hangingPunct="1">
              <a:lnSpc>
                <a:spcPct val="80000"/>
              </a:lnSpc>
              <a:buFontTx/>
              <a:buAutoNum type="arabicPeriod"/>
            </a:pPr>
            <a:endParaRPr lang="en-US" sz="2000" dirty="0" smtClean="0"/>
          </a:p>
          <a:p>
            <a:pPr marL="609600" indent="-609600" eaLnBrk="1" hangingPunct="1">
              <a:lnSpc>
                <a:spcPct val="80000"/>
              </a:lnSpc>
              <a:buFontTx/>
              <a:buAutoNum type="arabicPeriod"/>
            </a:pPr>
            <a:r>
              <a:rPr lang="en-US" sz="2000" dirty="0" smtClean="0"/>
              <a:t>TM does not confer a right to prohibit the use of the word or words</a:t>
            </a:r>
          </a:p>
          <a:p>
            <a:pPr marL="609600" indent="-609600" eaLnBrk="1" hangingPunct="1">
              <a:lnSpc>
                <a:spcPct val="80000"/>
              </a:lnSpc>
              <a:buFontTx/>
              <a:buAutoNum type="arabicPeriod"/>
            </a:pPr>
            <a:endParaRPr lang="en-US" sz="2000" dirty="0" smtClean="0"/>
          </a:p>
          <a:p>
            <a:pPr marL="609600" indent="-609600" eaLnBrk="1" hangingPunct="1">
              <a:lnSpc>
                <a:spcPct val="80000"/>
              </a:lnSpc>
              <a:buFontTx/>
              <a:buAutoNum type="arabicPeriod"/>
            </a:pPr>
            <a:r>
              <a:rPr lang="en-US" sz="2000" dirty="0" smtClean="0"/>
              <a:t>It is not a copyright</a:t>
            </a:r>
          </a:p>
          <a:p>
            <a:pPr marL="609600" indent="-609600" eaLnBrk="1" hangingPunct="1">
              <a:lnSpc>
                <a:spcPct val="80000"/>
              </a:lnSpc>
              <a:buFontTx/>
              <a:buAutoNum type="arabicPeriod"/>
            </a:pPr>
            <a:endParaRPr lang="en-US" sz="2000" dirty="0" smtClean="0"/>
          </a:p>
          <a:p>
            <a:pPr marL="609600" indent="-609600" eaLnBrk="1" hangingPunct="1">
              <a:lnSpc>
                <a:spcPct val="80000"/>
              </a:lnSpc>
              <a:buFontTx/>
              <a:buAutoNum type="arabicPeriod"/>
            </a:pPr>
            <a:r>
              <a:rPr lang="en-US" sz="2000" dirty="0" smtClean="0"/>
              <a:t>A TM</a:t>
            </a:r>
            <a:r>
              <a:rPr lang="en-US" sz="2000" dirty="0" smtClean="0">
                <a:solidFill>
                  <a:srgbClr val="FF0000"/>
                </a:solidFill>
              </a:rPr>
              <a:t> only gives the right to prohibit the use of it so far as to protect the owner’s good will against the sale of another’s product as his</a:t>
            </a:r>
          </a:p>
          <a:p>
            <a:pPr marL="609600" indent="-609600" eaLnBrk="1" hangingPunct="1">
              <a:lnSpc>
                <a:spcPct val="80000"/>
              </a:lnSpc>
              <a:buFontTx/>
              <a:buAutoNum type="arabicPeriod"/>
            </a:pPr>
            <a:endParaRPr lang="en-US" sz="2000" dirty="0" smtClean="0">
              <a:solidFill>
                <a:srgbClr val="FF0000"/>
              </a:solidFill>
            </a:endParaRPr>
          </a:p>
          <a:p>
            <a:pPr marL="609600" indent="-609600" eaLnBrk="1" hangingPunct="1">
              <a:lnSpc>
                <a:spcPct val="80000"/>
              </a:lnSpc>
              <a:buFontTx/>
              <a:buAutoNum type="arabicPeriod"/>
            </a:pPr>
            <a:r>
              <a:rPr lang="en-US" sz="2000" dirty="0" smtClean="0"/>
              <a:t>When a mark is used in a way </a:t>
            </a:r>
            <a:r>
              <a:rPr lang="en-US" sz="2000" dirty="0" smtClean="0">
                <a:solidFill>
                  <a:srgbClr val="FF0000"/>
                </a:solidFill>
              </a:rPr>
              <a:t>that does not deceive the public </a:t>
            </a:r>
            <a:r>
              <a:rPr lang="en-US" sz="2000" dirty="0" smtClean="0"/>
              <a:t>we see </a:t>
            </a:r>
            <a:r>
              <a:rPr lang="en-US" sz="2000" dirty="0" smtClean="0">
                <a:solidFill>
                  <a:srgbClr val="FF0000"/>
                </a:solidFill>
              </a:rPr>
              <a:t>no such sanctity in the word</a:t>
            </a:r>
            <a:r>
              <a:rPr lang="en-US" sz="2000" dirty="0" smtClean="0"/>
              <a:t> as to prevent its being used to tell the truth</a:t>
            </a:r>
          </a:p>
          <a:p>
            <a:pPr marL="609600" indent="-609600" eaLnBrk="1" hangingPunct="1">
              <a:lnSpc>
                <a:spcPct val="80000"/>
              </a:lnSpc>
              <a:buFontTx/>
              <a:buNone/>
            </a:pPr>
            <a:endParaRPr lang="en-US" sz="2000" dirty="0" smtClean="0"/>
          </a:p>
          <a:p>
            <a:pPr marL="609600" indent="-609600" eaLnBrk="1" hangingPunct="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idx="1"/>
          </p:nvPr>
        </p:nvSpPr>
        <p:spPr>
          <a:xfrm>
            <a:off x="457200" y="228600"/>
            <a:ext cx="8229600" cy="6248400"/>
          </a:xfrm>
        </p:spPr>
        <p:txBody>
          <a:bodyPr/>
          <a:lstStyle/>
          <a:p>
            <a:pPr algn="just">
              <a:lnSpc>
                <a:spcPct val="150000"/>
              </a:lnSpc>
              <a:buFont typeface="Wingdings" pitchFamily="2" charset="2"/>
              <a:buNone/>
            </a:pPr>
            <a:r>
              <a:rPr lang="en-US" b="1" dirty="0" smtClean="0">
                <a:latin typeface="Times New Roman" pitchFamily="18" charset="0"/>
              </a:rPr>
              <a:t>Legal remedies under Indian Trademarks Act-</a:t>
            </a:r>
          </a:p>
          <a:p>
            <a:pPr algn="just">
              <a:lnSpc>
                <a:spcPct val="150000"/>
              </a:lnSpc>
              <a:buFont typeface="Wingdings" pitchFamily="2" charset="2"/>
              <a:buNone/>
            </a:pPr>
            <a:r>
              <a:rPr lang="en-US" dirty="0" smtClean="0">
                <a:latin typeface="Times New Roman" pitchFamily="18" charset="0"/>
              </a:rPr>
              <a:t>	</a:t>
            </a:r>
          </a:p>
          <a:p>
            <a:pPr algn="just">
              <a:lnSpc>
                <a:spcPct val="150000"/>
              </a:lnSpc>
              <a:buFont typeface="Wingdings" pitchFamily="2" charset="2"/>
              <a:buNone/>
            </a:pPr>
            <a:endParaRPr lang="en-US" dirty="0" smtClean="0">
              <a:latin typeface="Times New Roman" pitchFamily="18" charset="0"/>
            </a:endParaRPr>
          </a:p>
          <a:p>
            <a:pPr algn="just">
              <a:lnSpc>
                <a:spcPct val="150000"/>
              </a:lnSpc>
              <a:buFont typeface="Wingdings" pitchFamily="2" charset="2"/>
              <a:buNone/>
            </a:pPr>
            <a:r>
              <a:rPr lang="en-US" dirty="0" smtClean="0">
                <a:latin typeface="Times New Roman" pitchFamily="18" charset="0"/>
              </a:rPr>
              <a:t>	Injunction, damages, delivery up of infringing goods, destroying infringing goods and material, etc.</a:t>
            </a:r>
          </a:p>
          <a:p>
            <a:pPr>
              <a:buFontTx/>
              <a:buNone/>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001000" cy="3459163"/>
          </a:xfrm>
        </p:spPr>
        <p:txBody>
          <a:bodyPr>
            <a:normAutofit fontScale="77500" lnSpcReduction="20000"/>
          </a:bodyPr>
          <a:lstStyle/>
          <a:p>
            <a:pPr marL="742950" indent="-742950">
              <a:lnSpc>
                <a:spcPct val="150000"/>
              </a:lnSpc>
              <a:buAutoNum type="arabicPeriod" startAt="2"/>
            </a:pPr>
            <a:r>
              <a:rPr lang="en-US" sz="4000" b="1" dirty="0" smtClean="0"/>
              <a:t>Sale by description – </a:t>
            </a:r>
          </a:p>
          <a:p>
            <a:pPr>
              <a:lnSpc>
                <a:spcPct val="150000"/>
              </a:lnSpc>
              <a:buNone/>
            </a:pPr>
            <a:r>
              <a:rPr lang="en-US" dirty="0" smtClean="0"/>
              <a:t>	Goods shall correspond with the description (it should be rice-rice, oil-oil) (it should not be rice-oil, nuts-fruits)</a:t>
            </a:r>
          </a:p>
          <a:p>
            <a:pPr>
              <a:lnSpc>
                <a:spcPct val="150000"/>
              </a:lnSpc>
              <a:buNone/>
            </a:pPr>
            <a:r>
              <a:rPr lang="en-US" dirty="0" smtClean="0"/>
              <a:t>Ex: A box describing pens should not contain any other stationary other that pens described</a:t>
            </a:r>
          </a:p>
          <a:p>
            <a:pPr>
              <a:buNone/>
            </a:pPr>
            <a:endParaRPr lang="en-US" dirty="0"/>
          </a:p>
        </p:txBody>
      </p:sp>
      <p:pic>
        <p:nvPicPr>
          <p:cNvPr id="1026" name="Picture 2" descr="C:\Users\VIT-Laptop\Desktop\IMG-20151120-WA0019.jpg"/>
          <p:cNvPicPr>
            <a:picLocks noChangeAspect="1" noChangeArrowheads="1"/>
          </p:cNvPicPr>
          <p:nvPr/>
        </p:nvPicPr>
        <p:blipFill>
          <a:blip r:embed="rId2"/>
          <a:srcRect/>
          <a:stretch>
            <a:fillRect/>
          </a:stretch>
        </p:blipFill>
        <p:spPr bwMode="auto">
          <a:xfrm>
            <a:off x="1828800" y="3352800"/>
            <a:ext cx="5562600" cy="33528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52400"/>
            <a:ext cx="8229600" cy="6629400"/>
          </a:xfrm>
        </p:spPr>
        <p:txBody>
          <a:bodyPr>
            <a:normAutofit/>
          </a:bodyPr>
          <a:lstStyle/>
          <a:p>
            <a:pPr eaLnBrk="1" hangingPunct="1">
              <a:lnSpc>
                <a:spcPct val="150000"/>
              </a:lnSpc>
              <a:buFontTx/>
              <a:buNone/>
            </a:pPr>
            <a:r>
              <a:rPr lang="en-US" sz="1800" b="1" dirty="0" smtClean="0"/>
              <a:t>3.	Condition as to quality or fitness / Condition as to merchantability </a:t>
            </a:r>
            <a:r>
              <a:rPr lang="en-US" sz="1800" dirty="0" smtClean="0"/>
              <a:t>(if defected then replace or rectify. In case of damage suffered, it needs to be compensated) </a:t>
            </a:r>
          </a:p>
          <a:p>
            <a:pPr eaLnBrk="1" hangingPunct="1">
              <a:lnSpc>
                <a:spcPct val="150000"/>
              </a:lnSpc>
              <a:buFontTx/>
              <a:buNone/>
            </a:pPr>
            <a:r>
              <a:rPr lang="en-US" sz="1800" dirty="0" smtClean="0"/>
              <a:t>–  </a:t>
            </a:r>
            <a:r>
              <a:rPr lang="en-US" sz="1800" u="sng" dirty="0" smtClean="0"/>
              <a:t>General rule is Caveat Emptor</a:t>
            </a:r>
            <a:r>
              <a:rPr lang="en-US" sz="1800" dirty="0" smtClean="0"/>
              <a:t>, but there are </a:t>
            </a:r>
            <a:r>
              <a:rPr lang="en-US" sz="1800" dirty="0" smtClean="0">
                <a:solidFill>
                  <a:srgbClr val="FF0000"/>
                </a:solidFill>
              </a:rPr>
              <a:t>certain exceptions </a:t>
            </a:r>
            <a:r>
              <a:rPr lang="en-US" sz="1800" dirty="0" smtClean="0"/>
              <a:t>where caveat emptor does not apply and makes the seller liable:</a:t>
            </a:r>
          </a:p>
          <a:p>
            <a:pPr eaLnBrk="1" hangingPunct="1">
              <a:lnSpc>
                <a:spcPct val="150000"/>
              </a:lnSpc>
              <a:buFontTx/>
              <a:buNone/>
            </a:pPr>
            <a:endParaRPr lang="en-US" sz="1800" dirty="0" smtClean="0"/>
          </a:p>
          <a:p>
            <a:pPr eaLnBrk="1" hangingPunct="1">
              <a:lnSpc>
                <a:spcPct val="150000"/>
              </a:lnSpc>
              <a:buFontTx/>
              <a:buNone/>
            </a:pPr>
            <a:r>
              <a:rPr lang="en-US" sz="1800" dirty="0" smtClean="0"/>
              <a:t>3.1.	The buyer makes known to the seller the particular purpose for which the goods are required so as to show that the </a:t>
            </a:r>
            <a:r>
              <a:rPr lang="en-US" sz="1800" dirty="0" smtClean="0">
                <a:solidFill>
                  <a:srgbClr val="FF0000"/>
                </a:solidFill>
              </a:rPr>
              <a:t>buyer relies on the seller’s skill or judgment</a:t>
            </a:r>
            <a:r>
              <a:rPr lang="en-US" sz="1800" dirty="0" smtClean="0"/>
              <a:t>, and the goods are of a description which is </a:t>
            </a:r>
            <a:r>
              <a:rPr lang="en-US" sz="1800" dirty="0" smtClean="0">
                <a:solidFill>
                  <a:srgbClr val="FF0000"/>
                </a:solidFill>
              </a:rPr>
              <a:t>in the course of the seller’s business to supply.</a:t>
            </a:r>
          </a:p>
          <a:p>
            <a:pPr eaLnBrk="1" hangingPunct="1">
              <a:lnSpc>
                <a:spcPct val="150000"/>
              </a:lnSpc>
              <a:buFontTx/>
              <a:buNone/>
            </a:pPr>
            <a:endParaRPr lang="en-US" sz="1800" dirty="0" smtClean="0">
              <a:solidFill>
                <a:srgbClr val="FF0000"/>
              </a:solidFill>
            </a:endParaRPr>
          </a:p>
          <a:p>
            <a:pPr eaLnBrk="1" hangingPunct="1">
              <a:lnSpc>
                <a:spcPct val="150000"/>
              </a:lnSpc>
              <a:buFontTx/>
              <a:buNone/>
            </a:pPr>
            <a:r>
              <a:rPr lang="en-US" sz="1800" dirty="0" smtClean="0"/>
              <a:t>Ex: A person was a draper and had no special knowledge of hot water bottles, purchased a hot water bottle from a chemist. The bottle burst and injured his wife. It was held that as a breach of condition as to fitness and the chemist was made liable.</a:t>
            </a:r>
          </a:p>
          <a:p>
            <a:pPr eaLnBrk="1" hangingPunct="1">
              <a:lnSpc>
                <a:spcPct val="150000"/>
              </a:lnSpc>
              <a:buFontTx/>
              <a:buNone/>
            </a:pPr>
            <a:endParaRPr lang="en-US" sz="1800" dirty="0" smtClean="0"/>
          </a:p>
          <a:p>
            <a:pPr eaLnBrk="1" hangingPunct="1">
              <a:lnSpc>
                <a:spcPct val="150000"/>
              </a:lnSpc>
              <a:buFontTx/>
              <a:buNone/>
            </a:pPr>
            <a:endParaRPr lang="en-US" sz="1800" dirty="0" smtClean="0"/>
          </a:p>
          <a:p>
            <a:pPr>
              <a:lnSpc>
                <a:spcPct val="150000"/>
              </a:lnSpc>
              <a:buFontTx/>
              <a:buNone/>
            </a:pPr>
            <a:endParaRPr lang="en-US" sz="18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228600"/>
            <a:ext cx="8229600" cy="6400800"/>
          </a:xfrm>
        </p:spPr>
        <p:txBody>
          <a:bodyPr/>
          <a:lstStyle/>
          <a:p>
            <a:pPr eaLnBrk="1" hangingPunct="1">
              <a:lnSpc>
                <a:spcPct val="150000"/>
              </a:lnSpc>
              <a:buFontTx/>
              <a:buNone/>
            </a:pPr>
            <a:r>
              <a:rPr lang="en-US" sz="2000" b="1" dirty="0" smtClean="0"/>
              <a:t>4.	Sale by sample – </a:t>
            </a:r>
          </a:p>
          <a:p>
            <a:pPr eaLnBrk="1" hangingPunct="1">
              <a:lnSpc>
                <a:spcPct val="150000"/>
              </a:lnSpc>
              <a:buFontTx/>
              <a:buNone/>
            </a:pPr>
            <a:r>
              <a:rPr lang="en-US" sz="2000" dirty="0" smtClean="0"/>
              <a:t>	Bulk goods sold must correspond with that of the sample.</a:t>
            </a:r>
          </a:p>
          <a:p>
            <a:pPr eaLnBrk="1" hangingPunct="1">
              <a:lnSpc>
                <a:spcPct val="150000"/>
              </a:lnSpc>
              <a:buFontTx/>
              <a:buNone/>
            </a:pPr>
            <a:r>
              <a:rPr lang="en-US" sz="2000" dirty="0" smtClean="0"/>
              <a:t>	Reasonable opportunity of comparing the bulk with the sample.</a:t>
            </a:r>
          </a:p>
          <a:p>
            <a:pPr eaLnBrk="1" hangingPunct="1">
              <a:lnSpc>
                <a:spcPct val="150000"/>
              </a:lnSpc>
              <a:buFontTx/>
              <a:buNone/>
            </a:pPr>
            <a:r>
              <a:rPr lang="en-US" sz="2000" dirty="0" smtClean="0"/>
              <a:t>	No latent defects but, known only at later use.</a:t>
            </a:r>
          </a:p>
          <a:p>
            <a:pPr eaLnBrk="1" hangingPunct="1">
              <a:lnSpc>
                <a:spcPct val="150000"/>
              </a:lnSpc>
              <a:buFontTx/>
              <a:buNone/>
            </a:pPr>
            <a:endParaRPr lang="en-US" sz="2000" dirty="0" smtClean="0"/>
          </a:p>
          <a:p>
            <a:pPr eaLnBrk="1" hangingPunct="1">
              <a:lnSpc>
                <a:spcPct val="150000"/>
              </a:lnSpc>
              <a:buFontTx/>
              <a:buNone/>
            </a:pPr>
            <a:r>
              <a:rPr lang="en-US" sz="2000" b="1" dirty="0" smtClean="0"/>
              <a:t>5.	Conditions as to wholesomeness- </a:t>
            </a:r>
          </a:p>
          <a:p>
            <a:pPr eaLnBrk="1" hangingPunct="1">
              <a:lnSpc>
                <a:spcPct val="150000"/>
              </a:lnSpc>
              <a:buFontTx/>
              <a:buNone/>
            </a:pPr>
            <a:r>
              <a:rPr lang="en-US" sz="2000" dirty="0" smtClean="0"/>
              <a:t>	in case of edibles, it must be fit for human consumption.</a:t>
            </a:r>
          </a:p>
          <a:p>
            <a:pPr eaLnBrk="1" hangingPunct="1">
              <a:lnSpc>
                <a:spcPct val="150000"/>
              </a:lnSpc>
              <a:buFontTx/>
              <a:buNone/>
            </a:pPr>
            <a:r>
              <a:rPr lang="en-US" sz="2000" dirty="0" smtClean="0"/>
              <a:t>Ex: in case of food articles, there is an implied condition that the article is fit for human consumption. Supplied milk contained typhoid germs, and the person consumed it died. </a:t>
            </a:r>
            <a:r>
              <a:rPr lang="en-US" sz="2000" dirty="0" smtClean="0">
                <a:solidFill>
                  <a:srgbClr val="FF0000"/>
                </a:solidFill>
              </a:rPr>
              <a:t>(ex: contaminated)</a:t>
            </a:r>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sz="4000" smtClean="0"/>
              <a:t>The following are Implied Warranty</a:t>
            </a:r>
          </a:p>
        </p:txBody>
      </p:sp>
      <p:sp>
        <p:nvSpPr>
          <p:cNvPr id="14339" name="Rectangle 3"/>
          <p:cNvSpPr>
            <a:spLocks noGrp="1" noChangeArrowheads="1"/>
          </p:cNvSpPr>
          <p:nvPr>
            <p:ph type="body" idx="1"/>
          </p:nvPr>
        </p:nvSpPr>
        <p:spPr>
          <a:xfrm>
            <a:off x="457200" y="1600200"/>
            <a:ext cx="8229600" cy="5257800"/>
          </a:xfrm>
        </p:spPr>
        <p:txBody>
          <a:bodyPr/>
          <a:lstStyle/>
          <a:p>
            <a:pPr eaLnBrk="1" hangingPunct="1">
              <a:lnSpc>
                <a:spcPct val="150000"/>
              </a:lnSpc>
              <a:buFontTx/>
              <a:buNone/>
            </a:pPr>
            <a:r>
              <a:rPr lang="en-US" sz="2000" b="1" smtClean="0"/>
              <a:t>Warranty of quiet possession</a:t>
            </a:r>
            <a:r>
              <a:rPr lang="en-US" sz="2000" smtClean="0"/>
              <a:t> (the right of enjoyment or possession of buyer should not be disturbed by anyone)</a:t>
            </a:r>
          </a:p>
          <a:p>
            <a:pPr eaLnBrk="1" hangingPunct="1">
              <a:lnSpc>
                <a:spcPct val="150000"/>
              </a:lnSpc>
              <a:buFontTx/>
              <a:buNone/>
            </a:pPr>
            <a:r>
              <a:rPr lang="en-US" sz="2000" smtClean="0"/>
              <a:t>	X sold a second hand radio to Y. Y got it repaired. Police seized saying it was a stolen one. Y can sue &amp; claim from X.</a:t>
            </a:r>
          </a:p>
          <a:p>
            <a:pPr eaLnBrk="1" hangingPunct="1">
              <a:lnSpc>
                <a:spcPct val="150000"/>
              </a:lnSpc>
              <a:buFontTx/>
              <a:buNone/>
            </a:pPr>
            <a:endParaRPr lang="en-US" sz="2000" smtClean="0"/>
          </a:p>
          <a:p>
            <a:pPr eaLnBrk="1" hangingPunct="1">
              <a:lnSpc>
                <a:spcPct val="150000"/>
              </a:lnSpc>
              <a:buFontTx/>
              <a:buNone/>
            </a:pPr>
            <a:r>
              <a:rPr lang="en-US" sz="2000" b="1" smtClean="0"/>
              <a:t>Warranty of freedom from encumbrances</a:t>
            </a:r>
          </a:p>
          <a:p>
            <a:pPr eaLnBrk="1" hangingPunct="1">
              <a:lnSpc>
                <a:spcPct val="150000"/>
              </a:lnSpc>
              <a:buFontTx/>
              <a:buNone/>
            </a:pPr>
            <a:r>
              <a:rPr lang="en-US" sz="2000" smtClean="0"/>
              <a:t>	X borrowed 500 from Y &amp; hypothecated his radio with Y as security. Later on X sold this radio to Z who bought in good faith. Here, Z can claim from X, as his possession is disturbed by Y having a charge.</a:t>
            </a:r>
          </a:p>
          <a:p>
            <a:pPr eaLnBrk="1" hangingPunct="1">
              <a:lnSpc>
                <a:spcPct val="150000"/>
              </a:lnSpc>
              <a:buFontTx/>
              <a:buNone/>
            </a:pPr>
            <a:endParaRPr lang="en-US"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1066800"/>
            <a:ext cx="8229600" cy="4525963"/>
          </a:xfrm>
        </p:spPr>
        <p:txBody>
          <a:bodyPr>
            <a:normAutofit fontScale="92500"/>
          </a:bodyPr>
          <a:lstStyle/>
          <a:p>
            <a:pPr eaLnBrk="1" hangingPunct="1">
              <a:lnSpc>
                <a:spcPct val="150000"/>
              </a:lnSpc>
              <a:buFontTx/>
              <a:buNone/>
            </a:pPr>
            <a:r>
              <a:rPr lang="en-US" sz="2400" b="1" smtClean="0"/>
              <a:t>Warranty as to quality of fitness by usage of trade</a:t>
            </a:r>
          </a:p>
          <a:p>
            <a:pPr eaLnBrk="1" hangingPunct="1">
              <a:lnSpc>
                <a:spcPct val="150000"/>
              </a:lnSpc>
              <a:buFontTx/>
              <a:buNone/>
            </a:pPr>
            <a:r>
              <a:rPr lang="en-US" sz="2400" smtClean="0"/>
              <a:t>	it is based on the usage of the consumer.</a:t>
            </a:r>
          </a:p>
          <a:p>
            <a:pPr eaLnBrk="1" hangingPunct="1">
              <a:lnSpc>
                <a:spcPct val="150000"/>
              </a:lnSpc>
              <a:buFontTx/>
              <a:buNone/>
            </a:pPr>
            <a:r>
              <a:rPr lang="en-US" sz="2400" smtClean="0"/>
              <a:t>	</a:t>
            </a:r>
          </a:p>
          <a:p>
            <a:pPr eaLnBrk="1" hangingPunct="1">
              <a:lnSpc>
                <a:spcPct val="150000"/>
              </a:lnSpc>
              <a:buFontTx/>
              <a:buNone/>
            </a:pPr>
            <a:r>
              <a:rPr lang="en-US" sz="2400" b="1" smtClean="0"/>
              <a:t>Warranty to disclose dangerous nature of goods</a:t>
            </a:r>
          </a:p>
          <a:p>
            <a:pPr eaLnBrk="1" hangingPunct="1">
              <a:lnSpc>
                <a:spcPct val="150000"/>
              </a:lnSpc>
              <a:buFontTx/>
              <a:buNone/>
            </a:pPr>
            <a:r>
              <a:rPr lang="en-US" sz="2400" smtClean="0"/>
              <a:t>	X purchased a tin of disinfectant powder which required to be opened with special care. X’s wife while opening the tin was injured as the powder flew into her eyes. Held, the seller was liable for the injury sustained by X’s wife because of breach of warranty.</a:t>
            </a:r>
          </a:p>
          <a:p>
            <a:pPr>
              <a:lnSpc>
                <a:spcPct val="150000"/>
              </a:lnSpc>
              <a:buFontTx/>
              <a:buNone/>
            </a:pPr>
            <a:endParaRPr lang="en-US" sz="2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381000"/>
            <a:ext cx="8229600" cy="5745163"/>
          </a:xfrm>
        </p:spPr>
        <p:txBody>
          <a:bodyPr/>
          <a:lstStyle/>
          <a:p>
            <a:pPr eaLnBrk="1" hangingPunct="1">
              <a:lnSpc>
                <a:spcPct val="90000"/>
              </a:lnSpc>
              <a:buFontTx/>
              <a:buNone/>
            </a:pPr>
            <a:r>
              <a:rPr lang="en-US" sz="2400" smtClean="0"/>
              <a:t>The </a:t>
            </a:r>
            <a:r>
              <a:rPr lang="en-US" sz="2400" b="1" i="1" smtClean="0"/>
              <a:t>Trade Practices Act</a:t>
            </a:r>
            <a:r>
              <a:rPr lang="en-US" sz="2400" smtClean="0"/>
              <a:t> defines the word 'consumer', which states that a person is a consumer if they:</a:t>
            </a:r>
          </a:p>
          <a:p>
            <a:pPr eaLnBrk="1" hangingPunct="1">
              <a:lnSpc>
                <a:spcPct val="90000"/>
              </a:lnSpc>
            </a:pPr>
            <a:endParaRPr lang="en-US" sz="2400" smtClean="0"/>
          </a:p>
          <a:p>
            <a:pPr eaLnBrk="1" hangingPunct="1">
              <a:lnSpc>
                <a:spcPct val="90000"/>
              </a:lnSpc>
            </a:pPr>
            <a:r>
              <a:rPr lang="en-US" sz="2400" smtClean="0"/>
              <a:t>buy goods or services for personal, domestic or household use or consumption</a:t>
            </a:r>
          </a:p>
          <a:p>
            <a:pPr eaLnBrk="1" hangingPunct="1">
              <a:lnSpc>
                <a:spcPct val="90000"/>
              </a:lnSpc>
            </a:pPr>
            <a:endParaRPr lang="en-US" sz="2400" smtClean="0"/>
          </a:p>
          <a:p>
            <a:pPr eaLnBrk="1" hangingPunct="1">
              <a:lnSpc>
                <a:spcPct val="90000"/>
              </a:lnSpc>
              <a:buFontTx/>
              <a:buNone/>
            </a:pPr>
            <a:r>
              <a:rPr lang="en-US" sz="2400" smtClean="0"/>
              <a:t>and they:</a:t>
            </a:r>
          </a:p>
          <a:p>
            <a:pPr eaLnBrk="1" hangingPunct="1">
              <a:lnSpc>
                <a:spcPct val="90000"/>
              </a:lnSpc>
            </a:pPr>
            <a:r>
              <a:rPr lang="en-US" sz="2400" smtClean="0"/>
              <a:t>do not acquire the goods for the purpose of re-supply; and </a:t>
            </a:r>
          </a:p>
          <a:p>
            <a:pPr eaLnBrk="1" hangingPunct="1">
              <a:lnSpc>
                <a:spcPct val="90000"/>
              </a:lnSpc>
            </a:pPr>
            <a:r>
              <a:rPr lang="en-US" sz="2400" smtClean="0"/>
              <a:t>do not use the goods in a production or manufacturing process in trade or commerce.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228600"/>
            <a:ext cx="8229600" cy="6324600"/>
          </a:xfrm>
        </p:spPr>
        <p:txBody>
          <a:bodyPr/>
          <a:lstStyle/>
          <a:p>
            <a:pPr eaLnBrk="1" hangingPunct="1">
              <a:lnSpc>
                <a:spcPct val="90000"/>
              </a:lnSpc>
              <a:buFontTx/>
              <a:buNone/>
            </a:pPr>
            <a:r>
              <a:rPr lang="en-US" sz="2400" b="1" dirty="0" smtClean="0"/>
              <a:t>Remedies available</a:t>
            </a:r>
            <a:endParaRPr lang="en-US" sz="2400" dirty="0" smtClean="0"/>
          </a:p>
          <a:p>
            <a:pPr eaLnBrk="1" hangingPunct="1">
              <a:lnSpc>
                <a:spcPct val="90000"/>
              </a:lnSpc>
              <a:buFontTx/>
              <a:buNone/>
            </a:pPr>
            <a:r>
              <a:rPr lang="en-US" sz="2400" dirty="0" smtClean="0"/>
              <a:t>	Permits the criminal prosecution of companies as well as civil actions by consumers against unfair practices by companies that supply goods and services.</a:t>
            </a:r>
          </a:p>
          <a:p>
            <a:pPr eaLnBrk="1" hangingPunct="1">
              <a:lnSpc>
                <a:spcPct val="90000"/>
              </a:lnSpc>
              <a:buFontTx/>
              <a:buNone/>
            </a:pPr>
            <a:endParaRPr lang="en-US" sz="2400" dirty="0" smtClean="0"/>
          </a:p>
          <a:p>
            <a:pPr eaLnBrk="1" hangingPunct="1">
              <a:lnSpc>
                <a:spcPct val="90000"/>
              </a:lnSpc>
            </a:pPr>
            <a:r>
              <a:rPr lang="en-US" sz="2400" dirty="0" smtClean="0"/>
              <a:t>There is a range of remedies available to consumers:</a:t>
            </a:r>
          </a:p>
          <a:p>
            <a:pPr eaLnBrk="1" hangingPunct="1">
              <a:lnSpc>
                <a:spcPct val="90000"/>
              </a:lnSpc>
              <a:buFontTx/>
              <a:buNone/>
            </a:pPr>
            <a:endParaRPr lang="en-US" sz="2400" dirty="0" smtClean="0"/>
          </a:p>
          <a:p>
            <a:pPr lvl="1" eaLnBrk="1" hangingPunct="1">
              <a:lnSpc>
                <a:spcPct val="90000"/>
              </a:lnSpc>
            </a:pPr>
            <a:r>
              <a:rPr lang="en-US" sz="2000" dirty="0" smtClean="0"/>
              <a:t>obtain an </a:t>
            </a:r>
            <a:r>
              <a:rPr lang="en-US" sz="2000" dirty="0" smtClean="0">
                <a:hlinkClick r:id="rId2" tooltip="A court order which directs someone either to do, or to refrain from doing, a particular thing. An injunction may be interim (operative until further order) or perpetual (continuing indefinitely)."/>
              </a:rPr>
              <a:t>injunction</a:t>
            </a:r>
            <a:r>
              <a:rPr lang="en-US" sz="2000" dirty="0" smtClean="0"/>
              <a:t> to prevent a company from breaching the Trade Practices Act (s. 80); </a:t>
            </a:r>
          </a:p>
          <a:p>
            <a:pPr lvl="1" eaLnBrk="1" hangingPunct="1">
              <a:lnSpc>
                <a:spcPct val="90000"/>
              </a:lnSpc>
            </a:pPr>
            <a:r>
              <a:rPr lang="en-US" sz="2000" dirty="0" smtClean="0"/>
              <a:t>seek </a:t>
            </a:r>
            <a:r>
              <a:rPr lang="en-US" sz="2000" dirty="0" smtClean="0">
                <a:hlinkClick r:id="rId2" tooltip="A court order for money to be paid as compensation for a loss suffered as a result of a civil wrong or breach of contract."/>
              </a:rPr>
              <a:t>damages</a:t>
            </a:r>
            <a:r>
              <a:rPr lang="en-US" sz="2000" dirty="0" smtClean="0"/>
              <a:t> (s. 82); or </a:t>
            </a:r>
          </a:p>
          <a:p>
            <a:pPr lvl="1" eaLnBrk="1" hangingPunct="1">
              <a:lnSpc>
                <a:spcPct val="90000"/>
              </a:lnSpc>
            </a:pPr>
            <a:r>
              <a:rPr lang="en-US" sz="2000" dirty="0" smtClean="0"/>
              <a:t>request a wide range of orders - including the varying of any part of a </a:t>
            </a:r>
            <a:r>
              <a:rPr lang="en-US" sz="2000" dirty="0" smtClean="0">
                <a:hlinkClick r:id="rId2" tooltip="An agreement enforceable by the law."/>
              </a:rPr>
              <a:t>contract</a:t>
            </a:r>
            <a:r>
              <a:rPr lang="en-US" sz="2000" dirty="0" smtClean="0"/>
              <a:t>, the cancelling of all or any part of a contract and the requirement that the infringing company take certain action to make amends to a consumer, often by supplying replacement parts or items (s. 87).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838200"/>
          </a:xfrm>
        </p:spPr>
        <p:txBody>
          <a:bodyPr/>
          <a:lstStyle/>
          <a:p>
            <a:pPr eaLnBrk="1" hangingPunct="1"/>
            <a:r>
              <a:rPr lang="en-US" smtClean="0"/>
              <a:t>Difference </a:t>
            </a:r>
          </a:p>
        </p:txBody>
      </p:sp>
      <p:sp>
        <p:nvSpPr>
          <p:cNvPr id="18435" name="Content Placeholder 2"/>
          <p:cNvSpPr>
            <a:spLocks noGrp="1"/>
          </p:cNvSpPr>
          <p:nvPr>
            <p:ph idx="1"/>
          </p:nvPr>
        </p:nvSpPr>
        <p:spPr>
          <a:xfrm>
            <a:off x="457200" y="1600200"/>
            <a:ext cx="3505200" cy="4525963"/>
          </a:xfrm>
        </p:spPr>
        <p:txBody>
          <a:bodyPr/>
          <a:lstStyle/>
          <a:p>
            <a:pPr marL="514350" indent="-514350" eaLnBrk="1" hangingPunct="1">
              <a:buFontTx/>
              <a:buAutoNum type="arabicPeriod"/>
            </a:pPr>
            <a:r>
              <a:rPr lang="en-US" sz="2000" smtClean="0">
                <a:solidFill>
                  <a:srgbClr val="FF0000"/>
                </a:solidFill>
              </a:rPr>
              <a:t>Condition:</a:t>
            </a:r>
            <a:r>
              <a:rPr lang="en-US" sz="2000" smtClean="0"/>
              <a:t> is a stipulation in a contract which is essential to the main purpose of the contract</a:t>
            </a:r>
          </a:p>
          <a:p>
            <a:pPr marL="514350" indent="-514350" eaLnBrk="1" hangingPunct="1">
              <a:buFontTx/>
              <a:buAutoNum type="arabicPeriod"/>
            </a:pPr>
            <a:r>
              <a:rPr lang="en-US" sz="2000" smtClean="0"/>
              <a:t>A breach of condition gives the aggrieved party a right to sue for damages as well as the right to repudiate the contract.</a:t>
            </a:r>
          </a:p>
          <a:p>
            <a:pPr marL="514350" indent="-514350" eaLnBrk="1" hangingPunct="1">
              <a:buFontTx/>
              <a:buAutoNum type="arabicPeriod"/>
            </a:pPr>
            <a:r>
              <a:rPr lang="en-US" sz="2000" smtClean="0"/>
              <a:t>A breach of condition may be treated as a breach of warranty</a:t>
            </a:r>
          </a:p>
        </p:txBody>
      </p:sp>
      <p:sp>
        <p:nvSpPr>
          <p:cNvPr id="18436" name="TextBox 3"/>
          <p:cNvSpPr txBox="1">
            <a:spLocks noChangeArrowheads="1"/>
          </p:cNvSpPr>
          <p:nvPr/>
        </p:nvSpPr>
        <p:spPr bwMode="auto">
          <a:xfrm>
            <a:off x="5105400" y="1600200"/>
            <a:ext cx="3276600" cy="4708525"/>
          </a:xfrm>
          <a:prstGeom prst="rect">
            <a:avLst/>
          </a:prstGeom>
          <a:noFill/>
          <a:ln w="9525">
            <a:noFill/>
            <a:miter lim="800000"/>
            <a:headEnd/>
            <a:tailEnd/>
          </a:ln>
        </p:spPr>
        <p:txBody>
          <a:bodyPr>
            <a:spAutoFit/>
          </a:bodyPr>
          <a:lstStyle/>
          <a:p>
            <a:pPr marL="342900" indent="-342900">
              <a:buFont typeface="Arial" charset="0"/>
              <a:buAutoNum type="arabicPeriod"/>
            </a:pPr>
            <a:r>
              <a:rPr lang="en-US" sz="2000">
                <a:solidFill>
                  <a:srgbClr val="FF0000"/>
                </a:solidFill>
              </a:rPr>
              <a:t>Warranty:</a:t>
            </a:r>
            <a:r>
              <a:rPr lang="en-US" sz="2000"/>
              <a:t> is a stipulation which is only collateral or subsidiary to the main purpose of the contract</a:t>
            </a:r>
          </a:p>
          <a:p>
            <a:pPr marL="342900" indent="-342900">
              <a:buFont typeface="Arial" charset="0"/>
              <a:buAutoNum type="arabicPeriod"/>
            </a:pPr>
            <a:r>
              <a:rPr lang="en-US" sz="2000"/>
              <a:t>A breach of warranty gives only the right to sue for damages. The contract cannot be repudiated</a:t>
            </a:r>
          </a:p>
          <a:p>
            <a:pPr marL="342900" indent="-342900">
              <a:buFont typeface="Arial" charset="0"/>
              <a:buAutoNum type="arabicPeriod"/>
            </a:pPr>
            <a:endParaRPr lang="en-US" sz="2000"/>
          </a:p>
          <a:p>
            <a:pPr marL="342900" indent="-342900">
              <a:buFont typeface="Arial" charset="0"/>
              <a:buAutoNum type="arabicPeriod"/>
            </a:pPr>
            <a:r>
              <a:rPr lang="en-US" sz="2000"/>
              <a:t>A breach of warranty cannot be treated as a breach of condition</a:t>
            </a:r>
          </a:p>
          <a:p>
            <a:pPr marL="342900" indent="-342900"/>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76200"/>
            <a:ext cx="9144000" cy="1143000"/>
          </a:xfrm>
        </p:spPr>
        <p:txBody>
          <a:bodyPr/>
          <a:lstStyle/>
          <a:p>
            <a:r>
              <a:rPr lang="en-US" sz="3600" smtClean="0"/>
              <a:t>Sale and Agreement to Sell distinguished</a:t>
            </a:r>
          </a:p>
        </p:txBody>
      </p:sp>
      <p:sp>
        <p:nvSpPr>
          <p:cNvPr id="6147" name="Content Placeholder 2"/>
          <p:cNvSpPr>
            <a:spLocks noGrp="1"/>
          </p:cNvSpPr>
          <p:nvPr>
            <p:ph idx="1"/>
          </p:nvPr>
        </p:nvSpPr>
        <p:spPr>
          <a:xfrm>
            <a:off x="457200" y="1600200"/>
            <a:ext cx="8229600" cy="5257800"/>
          </a:xfrm>
        </p:spPr>
        <p:txBody>
          <a:bodyPr/>
          <a:lstStyle/>
          <a:p>
            <a:pPr lvl="1" eaLnBrk="1" hangingPunct="1">
              <a:lnSpc>
                <a:spcPct val="80000"/>
              </a:lnSpc>
            </a:pPr>
            <a:r>
              <a:rPr lang="en-US" sz="2400" smtClean="0"/>
              <a:t>Where under a contract of sale the </a:t>
            </a:r>
            <a:r>
              <a:rPr lang="en-US" sz="2400" smtClean="0">
                <a:solidFill>
                  <a:srgbClr val="FF0000"/>
                </a:solidFill>
              </a:rPr>
              <a:t>property</a:t>
            </a:r>
            <a:r>
              <a:rPr lang="en-US" sz="2400" smtClean="0"/>
              <a:t> in the goods </a:t>
            </a:r>
            <a:r>
              <a:rPr lang="en-US" sz="2400" smtClean="0">
                <a:solidFill>
                  <a:srgbClr val="FF0000"/>
                </a:solidFill>
              </a:rPr>
              <a:t>is transferred </a:t>
            </a:r>
            <a:r>
              <a:rPr lang="en-US" sz="2400" smtClean="0"/>
              <a:t>from the seller to the buyer, the contract is called </a:t>
            </a:r>
            <a:r>
              <a:rPr lang="en-US" sz="2400" smtClean="0">
                <a:solidFill>
                  <a:srgbClr val="00B0F0"/>
                </a:solidFill>
              </a:rPr>
              <a:t>a sale</a:t>
            </a:r>
            <a:r>
              <a:rPr lang="en-US" sz="2400" smtClean="0"/>
              <a:t>, </a:t>
            </a:r>
          </a:p>
          <a:p>
            <a:pPr lvl="1" eaLnBrk="1" hangingPunct="1">
              <a:lnSpc>
                <a:spcPct val="80000"/>
              </a:lnSpc>
            </a:pPr>
            <a:r>
              <a:rPr lang="en-US" sz="2400" smtClean="0"/>
              <a:t>but where the transfer of the property in the goods is to take place at a </a:t>
            </a:r>
            <a:r>
              <a:rPr lang="en-US" sz="2400" smtClean="0">
                <a:solidFill>
                  <a:srgbClr val="FF0000"/>
                </a:solidFill>
              </a:rPr>
              <a:t>future time </a:t>
            </a:r>
            <a:r>
              <a:rPr lang="en-US" sz="2400" smtClean="0"/>
              <a:t>or </a:t>
            </a:r>
            <a:r>
              <a:rPr lang="en-US" sz="2400" smtClean="0">
                <a:solidFill>
                  <a:srgbClr val="FF0000"/>
                </a:solidFill>
              </a:rPr>
              <a:t>subject to some condition</a:t>
            </a:r>
            <a:r>
              <a:rPr lang="en-US" sz="2400" smtClean="0"/>
              <a:t> thereafter to be fulfilled, the contract is called an </a:t>
            </a:r>
            <a:r>
              <a:rPr lang="en-US" sz="2400" smtClean="0">
                <a:solidFill>
                  <a:srgbClr val="00B0F0"/>
                </a:solidFill>
              </a:rPr>
              <a:t>agreement to sell </a:t>
            </a:r>
            <a:r>
              <a:rPr lang="en-US" sz="2400" smtClean="0"/>
              <a:t>[section 4(3)]. </a:t>
            </a:r>
          </a:p>
          <a:p>
            <a:pPr lvl="1" eaLnBrk="1" hangingPunct="1">
              <a:lnSpc>
                <a:spcPct val="80000"/>
              </a:lnSpc>
            </a:pPr>
            <a:r>
              <a:rPr lang="en-US" sz="2400" smtClean="0"/>
              <a:t>An agreement to sell becomes a sale when the time elapses or the conditions are fulfilled subject to which the property in the goods is to be transferred [section 4(4)]. </a:t>
            </a:r>
          </a:p>
          <a:p>
            <a:pPr lvl="1" eaLnBrk="1" hangingPunct="1">
              <a:lnSpc>
                <a:spcPct val="80000"/>
              </a:lnSpc>
            </a:pPr>
            <a:r>
              <a:rPr lang="en-US" sz="2400" smtClean="0"/>
              <a:t>The provision that contract of sale includes agreement to sell is only for the purposes of rights and liabilities under Sale of Goods Act and </a:t>
            </a:r>
            <a:r>
              <a:rPr lang="en-US" sz="2400" smtClean="0">
                <a:solidFill>
                  <a:srgbClr val="FF0000"/>
                </a:solidFill>
              </a:rPr>
              <a:t>not to determine liability of sales tax</a:t>
            </a:r>
            <a:r>
              <a:rPr lang="en-US" sz="2400" smtClean="0"/>
              <a:t>, which arises only when actual sale takes place.</a:t>
            </a:r>
          </a:p>
          <a:p>
            <a:pPr>
              <a:buFontTx/>
              <a:buNone/>
            </a:pP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Transfer of Title</a:t>
            </a:r>
          </a:p>
        </p:txBody>
      </p:sp>
      <p:sp>
        <p:nvSpPr>
          <p:cNvPr id="205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457200" y="228600"/>
            <a:ext cx="8229600" cy="6248400"/>
          </a:xfrm>
        </p:spPr>
        <p:txBody>
          <a:bodyPr/>
          <a:lstStyle/>
          <a:p>
            <a:pPr>
              <a:buFontTx/>
              <a:buNone/>
            </a:pPr>
            <a:r>
              <a:rPr lang="en-US" sz="2200" smtClean="0"/>
              <a:t>	Usually the sale of goods takes place between the buyer and either the owner of the goods or by his authorised agent. </a:t>
            </a:r>
          </a:p>
          <a:p>
            <a:pPr>
              <a:buFontTx/>
              <a:buNone/>
            </a:pPr>
            <a:endParaRPr lang="en-US" sz="2200" smtClean="0"/>
          </a:p>
          <a:p>
            <a:pPr>
              <a:buFontTx/>
              <a:buNone/>
            </a:pPr>
            <a:r>
              <a:rPr lang="en-US" sz="2200" smtClean="0"/>
              <a:t>	However, there are some circumstances in which a seller may purport to sell goods which he does not have any right to sell. </a:t>
            </a:r>
          </a:p>
          <a:p>
            <a:pPr>
              <a:buFontTx/>
              <a:buNone/>
            </a:pPr>
            <a:endParaRPr lang="en-US" sz="2200" smtClean="0"/>
          </a:p>
          <a:p>
            <a:pPr>
              <a:buFontTx/>
              <a:buNone/>
            </a:pPr>
            <a:r>
              <a:rPr lang="en-US" sz="2200" smtClean="0"/>
              <a:t>	In these circumstances the law has to decide which of two innocent parties to favour: the buyer or the original owner. </a:t>
            </a:r>
          </a:p>
          <a:p>
            <a:pPr>
              <a:buFontTx/>
              <a:buNone/>
            </a:pPr>
            <a:endParaRPr lang="en-US" sz="2200" smtClean="0"/>
          </a:p>
          <a:p>
            <a:pPr>
              <a:buFontTx/>
              <a:buNone/>
            </a:pPr>
            <a:r>
              <a:rPr lang="en-US" sz="2200" smtClean="0"/>
              <a:t>	It is at this stage that the nemo dat quod non habet rule comes into play. </a:t>
            </a:r>
          </a:p>
          <a:p>
            <a:pPr>
              <a:buFontTx/>
              <a:buNone/>
            </a:pPr>
            <a:endParaRPr lang="en-US" sz="2200" smtClean="0"/>
          </a:p>
          <a:p>
            <a:pPr>
              <a:buFontTx/>
              <a:buNone/>
            </a:pPr>
            <a:r>
              <a:rPr lang="en-US" sz="2200" smtClean="0"/>
              <a:t>	This topic will consider the operation of this rule and whether the exceptions to it offer an effective compromise to what would otherwise be a very harsh rule.</a:t>
            </a:r>
            <a:br>
              <a:rPr lang="en-US" sz="2200" smtClean="0"/>
            </a:br>
            <a:endParaRPr lang="en-US" sz="2200" smtClean="0"/>
          </a:p>
          <a:p>
            <a:pPr>
              <a:buFontTx/>
              <a:buNone/>
            </a:pPr>
            <a:endParaRPr lang="en-US" sz="22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228600"/>
            <a:ext cx="8229600" cy="6324600"/>
          </a:xfrm>
        </p:spPr>
        <p:txBody>
          <a:bodyPr>
            <a:normAutofit lnSpcReduction="10000"/>
          </a:bodyPr>
          <a:lstStyle/>
          <a:p>
            <a:pPr>
              <a:buFontTx/>
              <a:buNone/>
            </a:pPr>
            <a:r>
              <a:rPr lang="en-US" sz="2200" smtClean="0"/>
              <a:t>	In a typical case involving the nemo dat rule the seller (who is not the owner) will have sold goods to an innocent third party and then will have disappeared or become insolvent so that the two parties may not be able to seek a remedy from him. </a:t>
            </a:r>
          </a:p>
          <a:p>
            <a:pPr>
              <a:buFontTx/>
              <a:buNone/>
            </a:pPr>
            <a:endParaRPr lang="en-US" sz="2200" smtClean="0"/>
          </a:p>
          <a:p>
            <a:pPr>
              <a:buFontTx/>
              <a:buNone/>
            </a:pPr>
            <a:endParaRPr lang="en-US" sz="2200" smtClean="0"/>
          </a:p>
          <a:p>
            <a:pPr>
              <a:buFontTx/>
              <a:buNone/>
            </a:pPr>
            <a:r>
              <a:rPr lang="en-US" sz="2200" smtClean="0"/>
              <a:t>	Either the owner or the third party must suffer loss, and the court will have to decide which, as Lord Justice Denning stated in Bishopsgate Motor Finance Corpn Ltd v Transport Brakes Ltd.</a:t>
            </a:r>
          </a:p>
          <a:p>
            <a:pPr>
              <a:buFontTx/>
              <a:buNone/>
            </a:pPr>
            <a:endParaRPr lang="en-US" sz="2200" smtClean="0"/>
          </a:p>
          <a:p>
            <a:pPr>
              <a:buFontTx/>
              <a:buNone/>
            </a:pPr>
            <a:r>
              <a:rPr lang="en-US" sz="2200" smtClean="0"/>
              <a:t>	Because of the apparent harshness of the nemo dat rule, several exceptions to it were developed at common law and also have been added by statute. All of the exceptions will apply only in favour of a person who acquires the goods in good faith and without notice of the rights of the original owner. </a:t>
            </a:r>
            <a:br>
              <a:rPr lang="en-US" sz="2200" smtClean="0"/>
            </a:br>
            <a:endParaRPr lang="en-US" sz="2400" smtClean="0"/>
          </a:p>
          <a:p>
            <a:pPr>
              <a:buFontTx/>
              <a:buNone/>
            </a:pPr>
            <a:r>
              <a:rPr lang="en-US" sz="2200" smtClean="0"/>
              <a:t/>
            </a:r>
            <a:br>
              <a:rPr lang="en-US" sz="2200" smtClean="0"/>
            </a:br>
            <a:r>
              <a:rPr lang="en-US" sz="2200" smtClean="0"/>
              <a:t/>
            </a:r>
            <a:br>
              <a:rPr lang="en-US" sz="2200" smtClean="0"/>
            </a:br>
            <a:endParaRPr lang="en-US" sz="2200" smtClean="0"/>
          </a:p>
          <a:p>
            <a:pPr>
              <a:buFontTx/>
              <a:buNone/>
            </a:pPr>
            <a:endParaRPr lang="en-US" sz="22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Nemo Dat Quod Non Habet</a:t>
            </a:r>
          </a:p>
        </p:txBody>
      </p:sp>
      <p:sp>
        <p:nvSpPr>
          <p:cNvPr id="5123" name="Rectangle 3"/>
          <p:cNvSpPr>
            <a:spLocks noGrp="1" noChangeArrowheads="1"/>
          </p:cNvSpPr>
          <p:nvPr>
            <p:ph type="body" idx="1"/>
          </p:nvPr>
        </p:nvSpPr>
        <p:spPr/>
        <p:txBody>
          <a:bodyPr/>
          <a:lstStyle/>
          <a:p>
            <a:pPr marL="609600" indent="-609600" eaLnBrk="1" hangingPunct="1">
              <a:lnSpc>
                <a:spcPct val="90000"/>
              </a:lnSpc>
              <a:buFontTx/>
              <a:buNone/>
            </a:pPr>
            <a:r>
              <a:rPr lang="en-US" smtClean="0"/>
              <a:t>The important principles:</a:t>
            </a:r>
          </a:p>
          <a:p>
            <a:pPr marL="609600" indent="-609600" eaLnBrk="1" hangingPunct="1">
              <a:lnSpc>
                <a:spcPct val="90000"/>
              </a:lnSpc>
              <a:buFontTx/>
              <a:buNone/>
            </a:pPr>
            <a:endParaRPr lang="en-US" smtClean="0"/>
          </a:p>
          <a:p>
            <a:pPr marL="609600" indent="-609600" eaLnBrk="1" hangingPunct="1">
              <a:lnSpc>
                <a:spcPct val="90000"/>
              </a:lnSpc>
              <a:buFontTx/>
              <a:buAutoNum type="arabicPeriod"/>
            </a:pPr>
            <a:r>
              <a:rPr lang="en-US" smtClean="0"/>
              <a:t>Protection of property</a:t>
            </a:r>
          </a:p>
          <a:p>
            <a:pPr marL="990600" lvl="1" indent="-533400" eaLnBrk="1" hangingPunct="1">
              <a:lnSpc>
                <a:spcPct val="90000"/>
              </a:lnSpc>
              <a:buFontTx/>
              <a:buAutoNum type="arabicPeriod"/>
            </a:pPr>
            <a:r>
              <a:rPr lang="en-US" smtClean="0"/>
              <a:t>No one can give a better title than he himself possesses.</a:t>
            </a:r>
          </a:p>
          <a:p>
            <a:pPr marL="609600" indent="-609600" eaLnBrk="1" hangingPunct="1">
              <a:lnSpc>
                <a:spcPct val="90000"/>
              </a:lnSpc>
              <a:buFontTx/>
              <a:buAutoNum type="arabicPeriod"/>
            </a:pPr>
            <a:endParaRPr lang="en-US" smtClean="0"/>
          </a:p>
          <a:p>
            <a:pPr marL="609600" indent="-609600" eaLnBrk="1" hangingPunct="1">
              <a:lnSpc>
                <a:spcPct val="90000"/>
              </a:lnSpc>
              <a:buFontTx/>
              <a:buAutoNum type="arabicPeriod"/>
            </a:pPr>
            <a:r>
              <a:rPr lang="en-US" smtClean="0"/>
              <a:t>Protection of commercial transactions</a:t>
            </a:r>
          </a:p>
          <a:p>
            <a:pPr marL="990600" lvl="1" indent="-533400" eaLnBrk="1" hangingPunct="1">
              <a:lnSpc>
                <a:spcPct val="90000"/>
              </a:lnSpc>
              <a:buFontTx/>
              <a:buAutoNum type="arabicPeriod"/>
            </a:pPr>
            <a:r>
              <a:rPr lang="en-US" smtClean="0"/>
              <a:t>The person who takes in good faith and for value without notice should get a good title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smtClean="0"/>
              <a:t>Section 27 of Indian Sale of Goods Act</a:t>
            </a:r>
          </a:p>
        </p:txBody>
      </p:sp>
      <p:sp>
        <p:nvSpPr>
          <p:cNvPr id="6147" name="Rectangle 3"/>
          <p:cNvSpPr>
            <a:spLocks noGrp="1" noChangeArrowheads="1"/>
          </p:cNvSpPr>
          <p:nvPr>
            <p:ph type="body" idx="1"/>
          </p:nvPr>
        </p:nvSpPr>
        <p:spPr>
          <a:xfrm>
            <a:off x="457200" y="1600200"/>
            <a:ext cx="8229600" cy="5257800"/>
          </a:xfrm>
        </p:spPr>
        <p:txBody>
          <a:bodyPr/>
          <a:lstStyle/>
          <a:p>
            <a:pPr eaLnBrk="1" hangingPunct="1">
              <a:lnSpc>
                <a:spcPct val="90000"/>
              </a:lnSpc>
              <a:buFontTx/>
              <a:buNone/>
            </a:pPr>
            <a:r>
              <a:rPr lang="en-US" sz="2800" smtClean="0"/>
              <a:t>Sale by person, not the owner:</a:t>
            </a:r>
          </a:p>
          <a:p>
            <a:pPr eaLnBrk="1" hangingPunct="1">
              <a:lnSpc>
                <a:spcPct val="90000"/>
              </a:lnSpc>
              <a:buFontTx/>
              <a:buChar char="-"/>
            </a:pPr>
            <a:r>
              <a:rPr lang="en-US" sz="2800" smtClean="0"/>
              <a:t>Subject to the provisions of this act and of any other law for the time being in force, where goods are sold by a person who is not the owner thereof and who does not sell them under the authority or with the consent of the owner, </a:t>
            </a:r>
            <a:r>
              <a:rPr lang="en-US" sz="2800" b="1" smtClean="0"/>
              <a:t>the buyer acquires no better title to the goods than the seller had. </a:t>
            </a:r>
          </a:p>
          <a:p>
            <a:pPr eaLnBrk="1" hangingPunct="1">
              <a:lnSpc>
                <a:spcPct val="90000"/>
              </a:lnSpc>
              <a:buFontTx/>
              <a:buChar char="-"/>
            </a:pPr>
            <a:endParaRPr lang="en-US" sz="2800" b="1" smtClean="0"/>
          </a:p>
          <a:p>
            <a:pPr eaLnBrk="1" hangingPunct="1">
              <a:lnSpc>
                <a:spcPct val="90000"/>
              </a:lnSpc>
              <a:buFontTx/>
              <a:buNone/>
            </a:pPr>
            <a:r>
              <a:rPr lang="en-US" sz="2800" smtClean="0"/>
              <a:t>	(means the position of the buyer and seller is the same as far as the title of the goods is concerned)</a:t>
            </a:r>
            <a:endParaRPr lang="en-US" sz="2800" b="1"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z="4000" smtClean="0"/>
              <a:t>Understanding with an example – </a:t>
            </a:r>
            <a:br>
              <a:rPr lang="en-US" sz="4000" smtClean="0"/>
            </a:br>
            <a:r>
              <a:rPr lang="en-US" sz="4000" smtClean="0"/>
              <a:t>the general rule: </a:t>
            </a:r>
            <a:r>
              <a:rPr lang="en-US" sz="2800" smtClean="0">
                <a:solidFill>
                  <a:srgbClr val="FF0000"/>
                </a:solidFill>
              </a:rPr>
              <a:t>Greenwood v Bennett</a:t>
            </a:r>
          </a:p>
        </p:txBody>
      </p:sp>
      <p:sp>
        <p:nvSpPr>
          <p:cNvPr id="7171" name="Rectangle 3"/>
          <p:cNvSpPr>
            <a:spLocks noGrp="1" noChangeArrowheads="1"/>
          </p:cNvSpPr>
          <p:nvPr>
            <p:ph type="body" idx="1"/>
          </p:nvPr>
        </p:nvSpPr>
        <p:spPr>
          <a:xfrm>
            <a:off x="457200" y="1828800"/>
            <a:ext cx="8229600" cy="5257800"/>
          </a:xfrm>
        </p:spPr>
        <p:txBody>
          <a:bodyPr/>
          <a:lstStyle/>
          <a:p>
            <a:pPr eaLnBrk="1" hangingPunct="1">
              <a:lnSpc>
                <a:spcPct val="90000"/>
              </a:lnSpc>
              <a:buFontTx/>
              <a:buNone/>
            </a:pPr>
            <a:r>
              <a:rPr lang="en-US" sz="2400" smtClean="0"/>
              <a:t>	The owner of a car ‘A’ delivered it to another ‘B’ for repairs. The latter carried out no repairs, but instead kept using the car until he crashed it.</a:t>
            </a:r>
          </a:p>
          <a:p>
            <a:pPr eaLnBrk="1" hangingPunct="1">
              <a:lnSpc>
                <a:spcPct val="90000"/>
              </a:lnSpc>
              <a:buFontTx/>
              <a:buNone/>
            </a:pPr>
            <a:endParaRPr lang="en-US" sz="2400" smtClean="0"/>
          </a:p>
          <a:p>
            <a:pPr eaLnBrk="1" hangingPunct="1">
              <a:lnSpc>
                <a:spcPct val="90000"/>
              </a:lnSpc>
              <a:buFontTx/>
              <a:buNone/>
            </a:pPr>
            <a:r>
              <a:rPr lang="en-US" sz="2400" smtClean="0"/>
              <a:t>	He then sold the car in the damaged state to an innocent buyer ‘C’ for a nominal price.</a:t>
            </a:r>
          </a:p>
          <a:p>
            <a:pPr eaLnBrk="1" hangingPunct="1">
              <a:lnSpc>
                <a:spcPct val="90000"/>
              </a:lnSpc>
              <a:buFontTx/>
              <a:buNone/>
            </a:pPr>
            <a:endParaRPr lang="en-US" sz="2400" smtClean="0"/>
          </a:p>
          <a:p>
            <a:pPr eaLnBrk="1" hangingPunct="1">
              <a:lnSpc>
                <a:spcPct val="90000"/>
              </a:lnSpc>
              <a:buFontTx/>
              <a:buNone/>
            </a:pPr>
            <a:r>
              <a:rPr lang="en-US" sz="2400" smtClean="0"/>
              <a:t>	The buyer ‘C’ got the car repaired at an expenditure of Rs 20,000.</a:t>
            </a:r>
          </a:p>
          <a:p>
            <a:pPr eaLnBrk="1" hangingPunct="1">
              <a:lnSpc>
                <a:spcPct val="90000"/>
              </a:lnSpc>
              <a:buFontTx/>
              <a:buNone/>
            </a:pPr>
            <a:endParaRPr lang="en-US" sz="2400" smtClean="0"/>
          </a:p>
          <a:p>
            <a:pPr eaLnBrk="1" hangingPunct="1">
              <a:lnSpc>
                <a:spcPct val="90000"/>
              </a:lnSpc>
              <a:buFontTx/>
              <a:buNone/>
            </a:pPr>
            <a:r>
              <a:rPr lang="en-US" sz="2400" b="1" smtClean="0"/>
              <a:t>What remedy will the actual owner ‘A’ and the buyer ‘C’ get here?</a:t>
            </a:r>
          </a:p>
          <a:p>
            <a:pPr eaLnBrk="1" hangingPunct="1">
              <a:lnSpc>
                <a:spcPct val="90000"/>
              </a:lnSpc>
              <a:buFontTx/>
              <a:buNone/>
            </a:pPr>
            <a:endParaRPr lang="en-US" sz="2400" smtClean="0"/>
          </a:p>
          <a:p>
            <a:pPr eaLnBrk="1" hangingPunct="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Answer:</a:t>
            </a:r>
          </a:p>
        </p:txBody>
      </p:sp>
      <p:sp>
        <p:nvSpPr>
          <p:cNvPr id="8195" name="Content Placeholder 2"/>
          <p:cNvSpPr>
            <a:spLocks noGrp="1"/>
          </p:cNvSpPr>
          <p:nvPr>
            <p:ph idx="1"/>
          </p:nvPr>
        </p:nvSpPr>
        <p:spPr/>
        <p:txBody>
          <a:bodyPr/>
          <a:lstStyle/>
          <a:p>
            <a:pPr eaLnBrk="1" hangingPunct="1">
              <a:buFontTx/>
              <a:buNone/>
            </a:pPr>
            <a:r>
              <a:rPr lang="en-US" smtClean="0"/>
              <a:t>The owner ‘A’ was held entitled to recover the car from him ‘C’ but by paying him Rs 20,000.</a:t>
            </a:r>
          </a:p>
          <a:p>
            <a:pPr eaLnBrk="1" hangingPunct="1">
              <a:buFontTx/>
              <a:buNone/>
            </a:pPr>
            <a:endParaRPr lang="en-US" smtClean="0"/>
          </a:p>
          <a:p>
            <a:pPr eaLnBrk="1" hangingPunct="1">
              <a:buFontTx/>
              <a:buNone/>
            </a:pPr>
            <a:r>
              <a:rPr lang="en-US" b="1" smtClean="0"/>
              <a:t>The buyer acquired no better title to the goods than the seller had. Both of them do not get title / ownership to the goods</a:t>
            </a: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smtClean="0"/>
              <a:t>Exceptions, where nemo dat does not apply</a:t>
            </a:r>
          </a:p>
        </p:txBody>
      </p:sp>
      <p:sp>
        <p:nvSpPr>
          <p:cNvPr id="9219" name="Rectangle 3"/>
          <p:cNvSpPr>
            <a:spLocks noGrp="1" noChangeArrowheads="1"/>
          </p:cNvSpPr>
          <p:nvPr>
            <p:ph type="body" idx="1"/>
          </p:nvPr>
        </p:nvSpPr>
        <p:spPr/>
        <p:txBody>
          <a:bodyPr/>
          <a:lstStyle/>
          <a:p>
            <a:pPr marL="609600" indent="-609600" eaLnBrk="1" hangingPunct="1">
              <a:buFontTx/>
              <a:buAutoNum type="arabicPeriod"/>
            </a:pPr>
            <a:r>
              <a:rPr lang="en-US" smtClean="0"/>
              <a:t>Estoppel</a:t>
            </a:r>
          </a:p>
          <a:p>
            <a:pPr marL="609600" indent="-609600" eaLnBrk="1" hangingPunct="1">
              <a:buFontTx/>
              <a:buAutoNum type="arabicPeriod"/>
            </a:pPr>
            <a:r>
              <a:rPr lang="en-US" smtClean="0"/>
              <a:t>Sale by mercantile agent</a:t>
            </a:r>
          </a:p>
          <a:p>
            <a:pPr marL="609600" indent="-609600" eaLnBrk="1" hangingPunct="1">
              <a:buFontTx/>
              <a:buAutoNum type="arabicPeriod"/>
            </a:pPr>
            <a:r>
              <a:rPr lang="en-US" smtClean="0"/>
              <a:t>Sale by joint owner</a:t>
            </a:r>
          </a:p>
          <a:p>
            <a:pPr marL="609600" indent="-609600" eaLnBrk="1" hangingPunct="1">
              <a:buFontTx/>
              <a:buAutoNum type="arabicPeriod"/>
            </a:pPr>
            <a:r>
              <a:rPr lang="en-US" smtClean="0"/>
              <a:t>Sale by person in possession under voidable contract</a:t>
            </a:r>
          </a:p>
          <a:p>
            <a:pPr marL="609600" indent="-609600" eaLnBrk="1" hangingPunct="1">
              <a:buFontTx/>
              <a:buAutoNum type="arabicPeriod"/>
            </a:pPr>
            <a:r>
              <a:rPr lang="en-US" smtClean="0"/>
              <a:t>Seller in possession after sale</a:t>
            </a:r>
          </a:p>
          <a:p>
            <a:pPr marL="609600" indent="-609600" eaLnBrk="1" hangingPunct="1">
              <a:buFontTx/>
              <a:buAutoNum type="arabicPeriod"/>
            </a:pPr>
            <a:r>
              <a:rPr lang="en-US" smtClean="0"/>
              <a:t>Buyer in possession before sale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Exception 1. Estoppel</a:t>
            </a:r>
          </a:p>
        </p:txBody>
      </p:sp>
      <p:sp>
        <p:nvSpPr>
          <p:cNvPr id="10243" name="Rectangle 3"/>
          <p:cNvSpPr>
            <a:spLocks noGrp="1" noChangeArrowheads="1"/>
          </p:cNvSpPr>
          <p:nvPr>
            <p:ph type="body" idx="1"/>
          </p:nvPr>
        </p:nvSpPr>
        <p:spPr>
          <a:xfrm>
            <a:off x="457200" y="1600200"/>
            <a:ext cx="8229600" cy="5257800"/>
          </a:xfrm>
        </p:spPr>
        <p:txBody>
          <a:bodyPr/>
          <a:lstStyle/>
          <a:p>
            <a:pPr marL="609600" indent="-609600" eaLnBrk="1" hangingPunct="1">
              <a:lnSpc>
                <a:spcPct val="80000"/>
              </a:lnSpc>
              <a:buFontTx/>
              <a:buNone/>
            </a:pPr>
            <a:r>
              <a:rPr lang="en-US" sz="2400" smtClean="0"/>
              <a:t>	This means that if the owner of the goods so conducts himself, when another person deals as an owner with those goods, as to lead a third party to believe that the person dealing with the goods has authority to sell then the true owner is estopped by his conduct from impeaching the disposition made. </a:t>
            </a:r>
          </a:p>
          <a:p>
            <a:pPr marL="609600" indent="-609600" eaLnBrk="1" hangingPunct="1">
              <a:lnSpc>
                <a:spcPct val="80000"/>
              </a:lnSpc>
              <a:buFontTx/>
              <a:buNone/>
            </a:pPr>
            <a:endParaRPr lang="en-US" sz="2400" smtClean="0"/>
          </a:p>
          <a:p>
            <a:pPr marL="609600" indent="-609600" eaLnBrk="1" hangingPunct="1">
              <a:lnSpc>
                <a:spcPct val="80000"/>
              </a:lnSpc>
              <a:buFontTx/>
              <a:buNone/>
            </a:pPr>
            <a:r>
              <a:rPr lang="en-US" sz="2400" smtClean="0"/>
              <a:t>	The estoppel can arise in situations </a:t>
            </a:r>
          </a:p>
          <a:p>
            <a:pPr marL="609600" indent="-609600" eaLnBrk="1" hangingPunct="1">
              <a:lnSpc>
                <a:spcPct val="80000"/>
              </a:lnSpc>
              <a:buFontTx/>
              <a:buAutoNum type="arabicPeriod"/>
            </a:pPr>
            <a:r>
              <a:rPr lang="en-US" sz="2400" smtClean="0"/>
              <a:t>when the true owner by words or conduct willfully causes another to alter his position and to induce him to act on that behalf.</a:t>
            </a:r>
          </a:p>
          <a:p>
            <a:pPr marL="609600" indent="-609600" eaLnBrk="1" hangingPunct="1">
              <a:lnSpc>
                <a:spcPct val="80000"/>
              </a:lnSpc>
              <a:buFontTx/>
              <a:buAutoNum type="arabicPeriod"/>
            </a:pPr>
            <a:r>
              <a:rPr lang="en-US" sz="2400" smtClean="0"/>
              <a:t>in situations where the true owner stands by negligently or culpably (wantedly) and allows another to contract on the faith and understanding as if the seller has the authority to sell, or is the owner or has apparent title to the goods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15962"/>
          </a:xfrm>
        </p:spPr>
        <p:txBody>
          <a:bodyPr/>
          <a:lstStyle/>
          <a:p>
            <a:pPr eaLnBrk="1" hangingPunct="1"/>
            <a:r>
              <a:rPr lang="en-US" sz="3200" smtClean="0"/>
              <a:t>Exception 2. Sale by Mercantile Agent </a:t>
            </a:r>
          </a:p>
        </p:txBody>
      </p:sp>
      <p:sp>
        <p:nvSpPr>
          <p:cNvPr id="11267" name="Rectangle 3"/>
          <p:cNvSpPr>
            <a:spLocks noGrp="1" noChangeArrowheads="1"/>
          </p:cNvSpPr>
          <p:nvPr>
            <p:ph type="body" idx="1"/>
          </p:nvPr>
        </p:nvSpPr>
        <p:spPr>
          <a:xfrm>
            <a:off x="457200" y="1143000"/>
            <a:ext cx="8229600" cy="5715000"/>
          </a:xfrm>
        </p:spPr>
        <p:txBody>
          <a:bodyPr/>
          <a:lstStyle/>
          <a:p>
            <a:pPr eaLnBrk="1" hangingPunct="1">
              <a:lnSpc>
                <a:spcPct val="80000"/>
              </a:lnSpc>
              <a:buFontTx/>
              <a:buNone/>
            </a:pPr>
            <a:r>
              <a:rPr lang="en-US" sz="2400" smtClean="0"/>
              <a:t>The term mercantile agent is defined in both British and Indian law as “having in customary course of his business as such, agent authority, either to sell goods or to consign goods for the purpose of sale, or to buy goods, or to raise money on the security of goods” </a:t>
            </a:r>
          </a:p>
          <a:p>
            <a:pPr eaLnBrk="1" hangingPunct="1">
              <a:lnSpc>
                <a:spcPct val="80000"/>
              </a:lnSpc>
              <a:buFontTx/>
              <a:buNone/>
            </a:pPr>
            <a:endParaRPr lang="en-US" sz="2400" smtClean="0"/>
          </a:p>
          <a:p>
            <a:pPr eaLnBrk="1" hangingPunct="1">
              <a:lnSpc>
                <a:spcPct val="80000"/>
              </a:lnSpc>
              <a:buFontTx/>
              <a:buNone/>
            </a:pPr>
            <a:r>
              <a:rPr lang="en-US" sz="2400" i="1" smtClean="0"/>
              <a:t>Heyman</a:t>
            </a:r>
            <a:r>
              <a:rPr lang="en-US" sz="2400" smtClean="0"/>
              <a:t> v. </a:t>
            </a:r>
            <a:r>
              <a:rPr lang="en-US" sz="2400" i="1" smtClean="0"/>
              <a:t>Flewker</a:t>
            </a:r>
            <a:r>
              <a:rPr lang="en-US" sz="2400" smtClean="0"/>
              <a:t> </a:t>
            </a:r>
          </a:p>
          <a:p>
            <a:pPr eaLnBrk="1" hangingPunct="1">
              <a:lnSpc>
                <a:spcPct val="80000"/>
              </a:lnSpc>
              <a:buFontTx/>
              <a:buNone/>
            </a:pPr>
            <a:r>
              <a:rPr lang="en-US" sz="2400" smtClean="0"/>
              <a:t>only includes persons whose employment corresponds to that of some kind of known commercial agent like an auctioneer or a broker </a:t>
            </a:r>
          </a:p>
          <a:p>
            <a:pPr eaLnBrk="1" hangingPunct="1">
              <a:lnSpc>
                <a:spcPct val="80000"/>
              </a:lnSpc>
              <a:buFontTx/>
              <a:buNone/>
            </a:pPr>
            <a:endParaRPr lang="en-US" sz="2400" smtClean="0"/>
          </a:p>
          <a:p>
            <a:pPr eaLnBrk="1" hangingPunct="1">
              <a:lnSpc>
                <a:spcPct val="80000"/>
              </a:lnSpc>
              <a:buFontTx/>
              <a:buNone/>
            </a:pPr>
            <a:r>
              <a:rPr lang="en-US" sz="2400" smtClean="0"/>
              <a:t>And </a:t>
            </a:r>
            <a:r>
              <a:rPr lang="en-US" sz="2400" b="1" smtClean="0"/>
              <a:t>not</a:t>
            </a:r>
          </a:p>
          <a:p>
            <a:pPr eaLnBrk="1" hangingPunct="1">
              <a:lnSpc>
                <a:spcPct val="80000"/>
              </a:lnSpc>
              <a:buFontTx/>
              <a:buNone/>
            </a:pPr>
            <a:endParaRPr lang="en-US" sz="2400" smtClean="0"/>
          </a:p>
          <a:p>
            <a:pPr eaLnBrk="1" hangingPunct="1">
              <a:lnSpc>
                <a:spcPct val="80000"/>
              </a:lnSpc>
              <a:buFontTx/>
              <a:buNone/>
            </a:pPr>
            <a:r>
              <a:rPr lang="en-US" sz="2400" smtClean="0"/>
              <a:t>a mere </a:t>
            </a:r>
            <a:r>
              <a:rPr lang="en-US" sz="2400" b="1" smtClean="0"/>
              <a:t>servant or caretaker</a:t>
            </a:r>
            <a:r>
              <a:rPr lang="en-US" sz="2400" smtClean="0"/>
              <a:t>, or one who has possession of goods for carriage, safe custody, or otherwise as an independent contracting party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r>
              <a:rPr lang="en-US" b="1" smtClean="0"/>
              <a:t>Goods</a:t>
            </a:r>
          </a:p>
        </p:txBody>
      </p:sp>
      <p:sp>
        <p:nvSpPr>
          <p:cNvPr id="7171" name="Content Placeholder 2"/>
          <p:cNvSpPr>
            <a:spLocks noGrp="1"/>
          </p:cNvSpPr>
          <p:nvPr>
            <p:ph idx="1"/>
          </p:nvPr>
        </p:nvSpPr>
        <p:spPr>
          <a:xfrm>
            <a:off x="457200" y="1143000"/>
            <a:ext cx="8229600" cy="5715000"/>
          </a:xfrm>
        </p:spPr>
        <p:txBody>
          <a:bodyPr/>
          <a:lstStyle/>
          <a:p>
            <a:pPr>
              <a:buFontTx/>
              <a:buNone/>
            </a:pPr>
            <a:r>
              <a:rPr lang="en-US" sz="2400" b="1" i="1" smtClean="0"/>
              <a:t>Goods</a:t>
            </a:r>
            <a:r>
              <a:rPr lang="en-US" sz="2400" smtClean="0"/>
              <a:t> - “Goods” means every kind of movable property other than actionable claims and money; and includes stock and shares, growing crops, grass, and things attached to or forming part of the land which are agreed to be severed before sale or under the contract of sale. [section 2(7)]. </a:t>
            </a:r>
          </a:p>
          <a:p>
            <a:pPr>
              <a:buFontTx/>
              <a:buNone/>
            </a:pPr>
            <a:endParaRPr lang="en-US" sz="2400" smtClean="0"/>
          </a:p>
          <a:p>
            <a:pPr>
              <a:buFontTx/>
              <a:buNone/>
            </a:pPr>
            <a:r>
              <a:rPr lang="en-US" sz="2400" b="1" i="1" smtClean="0"/>
              <a:t>Actionable claims – </a:t>
            </a:r>
            <a:r>
              <a:rPr lang="en-US" sz="2400" smtClean="0"/>
              <a:t>things which a person cannot make use of, but which can be claimed by him by means of a legal action. Ex: Debt</a:t>
            </a:r>
          </a:p>
          <a:p>
            <a:pPr>
              <a:buFontTx/>
              <a:buNone/>
            </a:pPr>
            <a:endParaRPr lang="en-US" sz="2400" b="1" i="1" smtClean="0"/>
          </a:p>
          <a:p>
            <a:pPr>
              <a:buFontTx/>
              <a:buNone/>
            </a:pPr>
            <a:r>
              <a:rPr lang="en-US" sz="2400" b="1" i="1" smtClean="0"/>
              <a:t>Money – </a:t>
            </a:r>
            <a:r>
              <a:rPr lang="en-US" sz="2400" smtClean="0"/>
              <a:t>is also a legal tender. Cannot be sold and purchased as goods. But old coins and foreign currencies can be bought and sold so are goods.</a:t>
            </a:r>
            <a:endParaRPr lang="en-US" sz="2400" b="1" i="1"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4000" b="1" smtClean="0"/>
              <a:t>Exception 3. Sale by one of joint owners</a:t>
            </a:r>
            <a:r>
              <a:rPr lang="en-US" sz="4000" smtClean="0"/>
              <a:t> </a:t>
            </a:r>
          </a:p>
        </p:txBody>
      </p:sp>
      <p:sp>
        <p:nvSpPr>
          <p:cNvPr id="12291" name="Rectangle 3"/>
          <p:cNvSpPr>
            <a:spLocks noGrp="1" noChangeArrowheads="1"/>
          </p:cNvSpPr>
          <p:nvPr>
            <p:ph type="body" idx="1"/>
          </p:nvPr>
        </p:nvSpPr>
        <p:spPr>
          <a:xfrm>
            <a:off x="457200" y="1600200"/>
            <a:ext cx="8229600" cy="5257800"/>
          </a:xfrm>
        </p:spPr>
        <p:txBody>
          <a:bodyPr/>
          <a:lstStyle/>
          <a:p>
            <a:pPr eaLnBrk="1" hangingPunct="1"/>
            <a:r>
              <a:rPr lang="en-US" smtClean="0"/>
              <a:t>If one of several joint owners of goods has the </a:t>
            </a:r>
            <a:r>
              <a:rPr lang="en-US" smtClean="0">
                <a:solidFill>
                  <a:srgbClr val="FF0000"/>
                </a:solidFill>
              </a:rPr>
              <a:t>sole possession of them by permission of the co</a:t>
            </a:r>
            <a:r>
              <a:rPr lang="en-US" b="1" smtClean="0">
                <a:solidFill>
                  <a:srgbClr val="FF0000"/>
                </a:solidFill>
              </a:rPr>
              <a:t>-</a:t>
            </a:r>
            <a:r>
              <a:rPr lang="en-US" smtClean="0">
                <a:solidFill>
                  <a:srgbClr val="FF0000"/>
                </a:solidFill>
              </a:rPr>
              <a:t>owners</a:t>
            </a:r>
            <a:r>
              <a:rPr lang="en-US" smtClean="0"/>
              <a:t>, </a:t>
            </a:r>
          </a:p>
          <a:p>
            <a:pPr eaLnBrk="1" hangingPunct="1"/>
            <a:r>
              <a:rPr lang="en-US" smtClean="0"/>
              <a:t>That property in the goods is transferred to any person who buys them of such joint owner in good faith and </a:t>
            </a:r>
          </a:p>
          <a:p>
            <a:pPr eaLnBrk="1" hangingPunct="1"/>
            <a:r>
              <a:rPr lang="en-US" smtClean="0"/>
              <a:t>has not at the time of the contract of sale notice that the seller has not authority to sell</a:t>
            </a:r>
            <a:r>
              <a:rPr lang="en-US" b="1" smtClean="0"/>
              <a:t>.</a:t>
            </a:r>
            <a:r>
              <a:rPr lang="en-US"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b="1" smtClean="0"/>
              <a:t>Exception 4. Sale by person in possession under voidable contract</a:t>
            </a:r>
            <a:r>
              <a:rPr lang="en-US" sz="3200" smtClean="0"/>
              <a:t> </a:t>
            </a:r>
          </a:p>
        </p:txBody>
      </p:sp>
      <p:sp>
        <p:nvSpPr>
          <p:cNvPr id="13315" name="Rectangle 3"/>
          <p:cNvSpPr>
            <a:spLocks noGrp="1" noChangeArrowheads="1"/>
          </p:cNvSpPr>
          <p:nvPr>
            <p:ph type="body" idx="1"/>
          </p:nvPr>
        </p:nvSpPr>
        <p:spPr>
          <a:xfrm>
            <a:off x="457200" y="1600200"/>
            <a:ext cx="8229600" cy="5029200"/>
          </a:xfrm>
        </p:spPr>
        <p:txBody>
          <a:bodyPr/>
          <a:lstStyle/>
          <a:p>
            <a:pPr eaLnBrk="1" hangingPunct="1"/>
            <a:r>
              <a:rPr lang="en-US" sz="2800" smtClean="0"/>
              <a:t>When the seller of goods has obtained possession thereof under a contract voidable (no free consent) under section 19 or section 19A of the Indian Contract Act, 1872, </a:t>
            </a:r>
          </a:p>
          <a:p>
            <a:pPr eaLnBrk="1" hangingPunct="1">
              <a:buFontTx/>
              <a:buNone/>
            </a:pPr>
            <a:endParaRPr lang="en-US" sz="2800" smtClean="0"/>
          </a:p>
          <a:p>
            <a:pPr eaLnBrk="1" hangingPunct="1"/>
            <a:r>
              <a:rPr lang="en-US" sz="2800" smtClean="0"/>
              <a:t>but the contract has not been rescinded at the time of the sale, the buyer acquires a good title to the goods, provided he buys them in good faith and without notice of the seller’s defect of title</a:t>
            </a:r>
            <a:r>
              <a:rPr lang="en-US" sz="2800" b="1" smtClean="0"/>
              <a:t>.</a:t>
            </a:r>
            <a:r>
              <a:rPr lang="en-US" sz="2800"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200" b="1" smtClean="0"/>
              <a:t>Exception 5. Seller in possession of goods even after sale</a:t>
            </a:r>
            <a:r>
              <a:rPr lang="en-US" sz="3200" smtClean="0"/>
              <a:t> </a:t>
            </a:r>
          </a:p>
        </p:txBody>
      </p:sp>
      <p:sp>
        <p:nvSpPr>
          <p:cNvPr id="14339" name="Rectangle 3"/>
          <p:cNvSpPr>
            <a:spLocks noGrp="1" noChangeArrowheads="1"/>
          </p:cNvSpPr>
          <p:nvPr>
            <p:ph type="body" idx="1"/>
          </p:nvPr>
        </p:nvSpPr>
        <p:spPr>
          <a:xfrm>
            <a:off x="457200" y="1600200"/>
            <a:ext cx="8229600" cy="5105400"/>
          </a:xfrm>
        </p:spPr>
        <p:txBody>
          <a:bodyPr/>
          <a:lstStyle/>
          <a:p>
            <a:pPr eaLnBrk="1" hangingPunct="1">
              <a:lnSpc>
                <a:spcPct val="80000"/>
              </a:lnSpc>
              <a:buFontTx/>
              <a:buNone/>
            </a:pPr>
            <a:r>
              <a:rPr lang="en-US" sz="2400" smtClean="0"/>
              <a:t>Where a person, having sold goods, </a:t>
            </a:r>
          </a:p>
          <a:p>
            <a:pPr eaLnBrk="1" hangingPunct="1">
              <a:lnSpc>
                <a:spcPct val="80000"/>
              </a:lnSpc>
              <a:buFontTx/>
              <a:buNone/>
            </a:pPr>
            <a:endParaRPr lang="en-US" sz="2400" smtClean="0"/>
          </a:p>
          <a:p>
            <a:pPr eaLnBrk="1" hangingPunct="1">
              <a:lnSpc>
                <a:spcPct val="80000"/>
              </a:lnSpc>
              <a:buFontTx/>
              <a:buNone/>
            </a:pPr>
            <a:r>
              <a:rPr lang="en-US" sz="2400" smtClean="0"/>
              <a:t>continues or is in possession of the goods or of the documents of title to the goods, </a:t>
            </a:r>
          </a:p>
          <a:p>
            <a:pPr eaLnBrk="1" hangingPunct="1">
              <a:lnSpc>
                <a:spcPct val="80000"/>
              </a:lnSpc>
              <a:buFontTx/>
              <a:buNone/>
            </a:pPr>
            <a:endParaRPr lang="en-US" sz="2400" smtClean="0"/>
          </a:p>
          <a:p>
            <a:pPr eaLnBrk="1" hangingPunct="1">
              <a:lnSpc>
                <a:spcPct val="80000"/>
              </a:lnSpc>
              <a:buFontTx/>
              <a:buNone/>
            </a:pPr>
            <a:r>
              <a:rPr lang="en-US" sz="2400" smtClean="0"/>
              <a:t>the delivery or transfer by that person or by a mercantile agent acting for him of the goods or documents of title under any sale, pledge or other disposition thereof </a:t>
            </a:r>
          </a:p>
          <a:p>
            <a:pPr eaLnBrk="1" hangingPunct="1">
              <a:lnSpc>
                <a:spcPct val="80000"/>
              </a:lnSpc>
              <a:buFontTx/>
              <a:buNone/>
            </a:pPr>
            <a:endParaRPr lang="en-US" sz="2400" smtClean="0"/>
          </a:p>
          <a:p>
            <a:pPr eaLnBrk="1" hangingPunct="1">
              <a:lnSpc>
                <a:spcPct val="80000"/>
              </a:lnSpc>
              <a:buFontTx/>
              <a:buNone/>
            </a:pPr>
            <a:r>
              <a:rPr lang="en-US" sz="2400" smtClean="0"/>
              <a:t>to any person </a:t>
            </a:r>
            <a:r>
              <a:rPr lang="en-US" sz="2400" b="1" smtClean="0"/>
              <a:t>receiving</a:t>
            </a:r>
            <a:r>
              <a:rPr lang="en-US" sz="2400" smtClean="0"/>
              <a:t> the same </a:t>
            </a:r>
            <a:r>
              <a:rPr lang="en-US" sz="2400" b="1" smtClean="0"/>
              <a:t>in good faith </a:t>
            </a:r>
            <a:r>
              <a:rPr lang="en-US" sz="2400" smtClean="0"/>
              <a:t>and without notice of the previous sale shall have the same effect as if </a:t>
            </a:r>
          </a:p>
          <a:p>
            <a:pPr eaLnBrk="1" hangingPunct="1">
              <a:lnSpc>
                <a:spcPct val="80000"/>
              </a:lnSpc>
              <a:buFontTx/>
              <a:buNone/>
            </a:pPr>
            <a:endParaRPr lang="en-US" sz="2400" smtClean="0"/>
          </a:p>
          <a:p>
            <a:pPr eaLnBrk="1" hangingPunct="1">
              <a:lnSpc>
                <a:spcPct val="80000"/>
              </a:lnSpc>
              <a:buFontTx/>
              <a:buNone/>
            </a:pPr>
            <a:r>
              <a:rPr lang="en-US" sz="2400" smtClean="0"/>
              <a:t>the person making the delivery or transfer were expressly authorised by the owner of the goods to make the same</a:t>
            </a:r>
            <a:r>
              <a:rPr lang="en-US" sz="2400" b="1" smtClean="0"/>
              <a:t>.</a:t>
            </a:r>
            <a:r>
              <a:rPr lang="en-US" sz="240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304800"/>
            <a:ext cx="8229600" cy="6553200"/>
          </a:xfrm>
        </p:spPr>
        <p:txBody>
          <a:bodyPr/>
          <a:lstStyle/>
          <a:p>
            <a:pPr algn="ctr" eaLnBrk="1" hangingPunct="1">
              <a:lnSpc>
                <a:spcPct val="80000"/>
              </a:lnSpc>
              <a:buFontTx/>
              <a:buNone/>
            </a:pPr>
            <a:r>
              <a:rPr lang="en-US" sz="3600" b="1" smtClean="0"/>
              <a:t>6. Buyer in possession before sale</a:t>
            </a:r>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r>
              <a:rPr lang="en-US" sz="2000" smtClean="0"/>
              <a:t>Where a person, having bought or agreed to buy goods, </a:t>
            </a:r>
          </a:p>
          <a:p>
            <a:pPr eaLnBrk="1" hangingPunct="1">
              <a:lnSpc>
                <a:spcPct val="80000"/>
              </a:lnSpc>
              <a:buFontTx/>
              <a:buNone/>
            </a:pPr>
            <a:endParaRPr lang="en-US" sz="2000" smtClean="0"/>
          </a:p>
          <a:p>
            <a:pPr eaLnBrk="1" hangingPunct="1">
              <a:lnSpc>
                <a:spcPct val="80000"/>
              </a:lnSpc>
              <a:buFontTx/>
              <a:buNone/>
            </a:pPr>
            <a:r>
              <a:rPr lang="en-US" sz="2000" smtClean="0"/>
              <a:t>Obtains possession of the goods or the documents of title to the goods, </a:t>
            </a:r>
            <a:r>
              <a:rPr lang="en-US" sz="2000" smtClean="0">
                <a:solidFill>
                  <a:srgbClr val="FF0000"/>
                </a:solidFill>
              </a:rPr>
              <a:t>with the consent of the seller</a:t>
            </a:r>
            <a:r>
              <a:rPr lang="en-US" sz="2000" smtClean="0"/>
              <a:t>, </a:t>
            </a:r>
          </a:p>
          <a:p>
            <a:pPr eaLnBrk="1" hangingPunct="1">
              <a:lnSpc>
                <a:spcPct val="80000"/>
              </a:lnSpc>
              <a:buFontTx/>
              <a:buNone/>
            </a:pPr>
            <a:endParaRPr lang="en-US" sz="2000" smtClean="0"/>
          </a:p>
          <a:p>
            <a:pPr eaLnBrk="1" hangingPunct="1">
              <a:lnSpc>
                <a:spcPct val="80000"/>
              </a:lnSpc>
              <a:buFontTx/>
              <a:buNone/>
            </a:pPr>
            <a:r>
              <a:rPr lang="en-US" sz="2000" smtClean="0"/>
              <a:t>the delivery or transfer by that person or by a mercantile agent acting for him, </a:t>
            </a:r>
          </a:p>
          <a:p>
            <a:pPr eaLnBrk="1" hangingPunct="1">
              <a:lnSpc>
                <a:spcPct val="80000"/>
              </a:lnSpc>
              <a:buFontTx/>
              <a:buNone/>
            </a:pPr>
            <a:endParaRPr lang="en-US" sz="2000" smtClean="0"/>
          </a:p>
          <a:p>
            <a:pPr eaLnBrk="1" hangingPunct="1">
              <a:lnSpc>
                <a:spcPct val="80000"/>
              </a:lnSpc>
              <a:buFontTx/>
              <a:buNone/>
            </a:pPr>
            <a:r>
              <a:rPr lang="en-US" sz="2000" smtClean="0"/>
              <a:t>of the goods or documents of title under any sale, pledge or other disposition thereof </a:t>
            </a:r>
          </a:p>
          <a:p>
            <a:pPr eaLnBrk="1" hangingPunct="1">
              <a:lnSpc>
                <a:spcPct val="80000"/>
              </a:lnSpc>
              <a:buFontTx/>
              <a:buNone/>
            </a:pPr>
            <a:endParaRPr lang="en-US" sz="2000" smtClean="0"/>
          </a:p>
          <a:p>
            <a:pPr eaLnBrk="1" hangingPunct="1">
              <a:lnSpc>
                <a:spcPct val="80000"/>
              </a:lnSpc>
              <a:buFontTx/>
              <a:buNone/>
            </a:pPr>
            <a:r>
              <a:rPr lang="en-US" sz="2000" smtClean="0"/>
              <a:t>to </a:t>
            </a:r>
            <a:r>
              <a:rPr lang="en-US" sz="2000" smtClean="0">
                <a:solidFill>
                  <a:srgbClr val="FF0000"/>
                </a:solidFill>
              </a:rPr>
              <a:t>any person receiving the same in good faith</a:t>
            </a:r>
            <a:r>
              <a:rPr lang="en-US" sz="2000" smtClean="0"/>
              <a:t>, </a:t>
            </a:r>
          </a:p>
          <a:p>
            <a:pPr eaLnBrk="1" hangingPunct="1">
              <a:lnSpc>
                <a:spcPct val="80000"/>
              </a:lnSpc>
              <a:buFontTx/>
              <a:buNone/>
            </a:pPr>
            <a:r>
              <a:rPr lang="en-US" sz="2000" smtClean="0"/>
              <a:t>	</a:t>
            </a:r>
            <a:r>
              <a:rPr lang="en-US" sz="2000" u="sng" smtClean="0"/>
              <a:t>without notice of any lien or other right of the original seller </a:t>
            </a:r>
          </a:p>
          <a:p>
            <a:pPr eaLnBrk="1" hangingPunct="1">
              <a:lnSpc>
                <a:spcPct val="80000"/>
              </a:lnSpc>
              <a:buFontTx/>
              <a:buNone/>
            </a:pPr>
            <a:endParaRPr lang="en-US" sz="2000" smtClean="0"/>
          </a:p>
          <a:p>
            <a:pPr eaLnBrk="1" hangingPunct="1">
              <a:lnSpc>
                <a:spcPct val="80000"/>
              </a:lnSpc>
              <a:buFontTx/>
              <a:buNone/>
            </a:pPr>
            <a:r>
              <a:rPr lang="en-US" sz="2000" smtClean="0"/>
              <a:t>in respect of </a:t>
            </a:r>
            <a:r>
              <a:rPr lang="en-US" sz="2000" u="sng" smtClean="0"/>
              <a:t>the goods shall have effect </a:t>
            </a:r>
            <a:r>
              <a:rPr lang="en-US" sz="2000" b="1" smtClean="0"/>
              <a:t>as if such lien or right did not exist.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eaLnBrk="1" fontAlgn="auto" hangingPunct="1">
              <a:spcAft>
                <a:spcPts val="0"/>
              </a:spcAft>
              <a:defRPr/>
            </a:pPr>
            <a:r>
              <a:rPr lang="en-US" sz="6600" dirty="0" smtClean="0"/>
              <a:t>Rights of an Unpaid Seller</a:t>
            </a:r>
            <a:endParaRPr lang="en-US" sz="6600" dirty="0"/>
          </a:p>
        </p:txBody>
      </p:sp>
      <p:sp>
        <p:nvSpPr>
          <p:cNvPr id="9219" name="Subtitle 2"/>
          <p:cNvSpPr>
            <a:spLocks noGrp="1"/>
          </p:cNvSpPr>
          <p:nvPr>
            <p:ph type="subTitle" idx="1"/>
          </p:nvPr>
        </p:nvSpPr>
        <p:spPr>
          <a:xfrm>
            <a:off x="685800" y="4038600"/>
            <a:ext cx="7772400" cy="1341438"/>
          </a:xfrm>
        </p:spPr>
        <p:txBody>
          <a:bodyPr/>
          <a:lstStyle/>
          <a:p>
            <a:pPr marR="0" algn="just" eaLnBrk="1" hangingPunct="1"/>
            <a:r>
              <a:rPr lang="en-US" smtClean="0"/>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610600" cy="5562600"/>
          </a:xfrm>
        </p:spPr>
        <p:txBody>
          <a:bodyPr/>
          <a:lstStyle/>
          <a:p>
            <a:pPr marL="582613" indent="-514350" algn="just" eaLnBrk="1" hangingPunct="1">
              <a:buFont typeface="Lucida Sans Unicode" pitchFamily="34" charset="0"/>
              <a:buAutoNum type="arabicPeriod"/>
            </a:pPr>
            <a:r>
              <a:rPr lang="en-US" smtClean="0"/>
              <a:t>The whole of the price has not been paid or tendered.</a:t>
            </a:r>
          </a:p>
          <a:p>
            <a:pPr marL="582613" indent="-514350" algn="just" eaLnBrk="1" hangingPunct="1">
              <a:buFont typeface="Lucida Sans Unicode" pitchFamily="34" charset="0"/>
              <a:buAutoNum type="arabicPeriod"/>
            </a:pPr>
            <a:r>
              <a:rPr lang="en-US" smtClean="0"/>
              <a:t>A bill of exchange / negotiable instrument has been received, but it was dishonored.</a:t>
            </a:r>
          </a:p>
          <a:p>
            <a:pPr marL="582613" indent="-514350" eaLnBrk="1" hangingPunct="1">
              <a:buFont typeface="Wingdings 3" pitchFamily="18" charset="2"/>
              <a:buNone/>
            </a:pPr>
            <a:endParaRPr lang="en-US" sz="2800" smtClean="0"/>
          </a:p>
          <a:p>
            <a:pPr marL="582613" indent="-514350" eaLnBrk="1" hangingPunct="1">
              <a:buFont typeface="Wingdings 3" pitchFamily="18" charset="2"/>
              <a:buNone/>
            </a:pPr>
            <a:r>
              <a:rPr lang="en-US" sz="2400" u="sng" smtClean="0">
                <a:solidFill>
                  <a:srgbClr val="C00000"/>
                </a:solidFill>
              </a:rPr>
              <a:t>Conditions to be fulfilled to be deemed as Unpaid Seller</a:t>
            </a:r>
          </a:p>
          <a:p>
            <a:pPr marL="582613" indent="-514350" algn="just" eaLnBrk="1" hangingPunct="1">
              <a:buFont typeface="Lucida Sans Unicode" pitchFamily="34" charset="0"/>
              <a:buAutoNum type="arabicPeriod"/>
            </a:pPr>
            <a:r>
              <a:rPr lang="en-US" sz="2800" smtClean="0"/>
              <a:t>He must be unpaid and price must be due.</a:t>
            </a:r>
          </a:p>
          <a:p>
            <a:pPr marL="582613" indent="-514350" algn="just" eaLnBrk="1" hangingPunct="1">
              <a:buFont typeface="Lucida Sans Unicode" pitchFamily="34" charset="0"/>
              <a:buAutoNum type="arabicPeriod"/>
            </a:pPr>
            <a:r>
              <a:rPr lang="en-US" sz="2800" smtClean="0"/>
              <a:t>He must have an immediate right of action for the price.</a:t>
            </a:r>
          </a:p>
          <a:p>
            <a:pPr marL="582613" indent="-514350" algn="just" eaLnBrk="1" hangingPunct="1">
              <a:buFont typeface="Lucida Sans Unicode" pitchFamily="34" charset="0"/>
              <a:buAutoNum type="arabicPeriod"/>
            </a:pPr>
            <a:r>
              <a:rPr lang="en-US" sz="2800" smtClean="0"/>
              <a:t>A bill of exchange / negotiable instrument was received but the same was dishonored.</a:t>
            </a:r>
          </a:p>
        </p:txBody>
      </p:sp>
      <p:sp>
        <p:nvSpPr>
          <p:cNvPr id="2" name="Title 1"/>
          <p:cNvSpPr>
            <a:spLocks noGrp="1"/>
          </p:cNvSpPr>
          <p:nvPr>
            <p:ph type="title"/>
          </p:nvPr>
        </p:nvSpPr>
        <p:spPr>
          <a:xfrm>
            <a:off x="990600" y="304800"/>
            <a:ext cx="7772400" cy="914400"/>
          </a:xfrm>
        </p:spPr>
        <p:txBody>
          <a:bodyPr/>
          <a:lstStyle/>
          <a:p>
            <a:pPr algn="ctr" eaLnBrk="1" fontAlgn="auto" hangingPunct="1">
              <a:spcAft>
                <a:spcPts val="0"/>
              </a:spcAft>
              <a:defRPr/>
            </a:pPr>
            <a:r>
              <a:rPr lang="en-US" sz="4400" u="sng" dirty="0" smtClean="0"/>
              <a:t>Who is an Unpaid Seller?</a:t>
            </a:r>
            <a:endParaRPr lang="en-US" sz="44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52400"/>
          <a:ext cx="8991600"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15400" cy="5334000"/>
          </a:xfrm>
        </p:spPr>
        <p:txBody>
          <a:bodyPr/>
          <a:lstStyle/>
          <a:p>
            <a:pPr marL="582613" indent="-514350" algn="just" eaLnBrk="1" hangingPunct="1">
              <a:buFont typeface="Lucida Sans Unicode" pitchFamily="34" charset="0"/>
              <a:buAutoNum type="arabicPeriod"/>
            </a:pPr>
            <a:r>
              <a:rPr lang="en-US" b="1" smtClean="0">
                <a:solidFill>
                  <a:srgbClr val="C00000"/>
                </a:solidFill>
              </a:rPr>
              <a:t>	A lien is a right to retain possession of goods until payment of the price [Sec 46 (1)(a)]. It is available to the unpaid seller of the goods who is in possession of them where –</a:t>
            </a:r>
          </a:p>
          <a:p>
            <a:pPr marL="582613" indent="-514350" algn="just" eaLnBrk="1" hangingPunct="1">
              <a:buFont typeface="Wingdings 3" pitchFamily="18" charset="2"/>
              <a:buNone/>
            </a:pPr>
            <a:endParaRPr lang="en-US" sz="2800" smtClean="0"/>
          </a:p>
          <a:p>
            <a:pPr marL="582613" indent="-514350" algn="just" eaLnBrk="1" hangingPunct="1">
              <a:buFont typeface="Lucida Sans Unicode" pitchFamily="34" charset="0"/>
              <a:buAutoNum type="alphaLcParenR"/>
            </a:pPr>
            <a:r>
              <a:rPr lang="en-US" sz="2800" smtClean="0"/>
              <a:t>the goods have been sold without any stipulation as to credit.</a:t>
            </a:r>
          </a:p>
          <a:p>
            <a:pPr marL="582613" indent="-514350" algn="just" eaLnBrk="1" hangingPunct="1">
              <a:buFont typeface="Lucida Sans Unicode" pitchFamily="34" charset="0"/>
              <a:buAutoNum type="alphaLcParenR"/>
            </a:pPr>
            <a:r>
              <a:rPr lang="en-US" sz="2800" smtClean="0"/>
              <a:t>The goods have been sold on credit, but the term of the credit has been expired.</a:t>
            </a:r>
          </a:p>
          <a:p>
            <a:pPr marL="582613" indent="-514350" algn="just" eaLnBrk="1" hangingPunct="1">
              <a:buFont typeface="Lucida Sans Unicode" pitchFamily="34" charset="0"/>
              <a:buAutoNum type="alphaLcParenR"/>
            </a:pPr>
            <a:r>
              <a:rPr lang="en-US" sz="2800" smtClean="0"/>
              <a:t>The buyer becomes insolvent.</a:t>
            </a:r>
          </a:p>
          <a:p>
            <a:pPr marL="582613" indent="-514350" algn="just" eaLnBrk="1" hangingPunct="1">
              <a:buFont typeface="Wingdings 3" pitchFamily="18" charset="2"/>
              <a:buNone/>
            </a:pPr>
            <a:endParaRPr lang="en-US" sz="2800" smtClean="0"/>
          </a:p>
          <a:p>
            <a:pPr marL="582613" indent="-514350" algn="just" eaLnBrk="1" hangingPunct="1">
              <a:buFont typeface="Wingdings 3" pitchFamily="18" charset="2"/>
              <a:buNone/>
            </a:pPr>
            <a:endParaRPr lang="en-US" sz="2800" smtClean="0"/>
          </a:p>
          <a:p>
            <a:pPr marL="582613" indent="-514350" algn="just" eaLnBrk="1" hangingPunct="1"/>
            <a:endParaRPr lang="en-US" smtClean="0"/>
          </a:p>
        </p:txBody>
      </p:sp>
      <p:sp>
        <p:nvSpPr>
          <p:cNvPr id="2" name="Title 1"/>
          <p:cNvSpPr>
            <a:spLocks noGrp="1"/>
          </p:cNvSpPr>
          <p:nvPr>
            <p:ph type="title"/>
          </p:nvPr>
        </p:nvSpPr>
        <p:spPr>
          <a:xfrm>
            <a:off x="914400" y="304800"/>
            <a:ext cx="7772400" cy="914400"/>
          </a:xfrm>
        </p:spPr>
        <p:txBody>
          <a:bodyPr/>
          <a:lstStyle/>
          <a:p>
            <a:pPr algn="ctr" eaLnBrk="1" fontAlgn="auto" hangingPunct="1">
              <a:spcAft>
                <a:spcPts val="0"/>
              </a:spcAft>
              <a:defRPr/>
            </a:pPr>
            <a:r>
              <a:rPr lang="en-US" u="sng" dirty="0" smtClean="0"/>
              <a:t>Right of Lien</a:t>
            </a:r>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610600" cy="6019800"/>
          </a:xfrm>
        </p:spPr>
        <p:txBody>
          <a:bodyPr/>
          <a:lstStyle/>
          <a:p>
            <a:pPr marL="623888" indent="-514350" eaLnBrk="1" hangingPunct="1">
              <a:buFont typeface="Lucida Sans Unicode" pitchFamily="34" charset="0"/>
              <a:buAutoNum type="arabicPeriod" startAt="2"/>
            </a:pPr>
            <a:r>
              <a:rPr lang="en-US" sz="2800" smtClean="0"/>
              <a:t>The lien depends on actual possession and not on title.</a:t>
            </a:r>
          </a:p>
          <a:p>
            <a:pPr marL="623888" indent="-514350" eaLnBrk="1" hangingPunct="1">
              <a:buFont typeface="Lucida Sans Unicode" pitchFamily="34" charset="0"/>
              <a:buAutoNum type="arabicPeriod" startAt="2"/>
            </a:pPr>
            <a:r>
              <a:rPr lang="en-US" sz="2800" smtClean="0"/>
              <a:t>The possession of the goods by the seller must not expressly exclude the right of lien.</a:t>
            </a:r>
          </a:p>
          <a:p>
            <a:pPr marL="623888" indent="-514350" eaLnBrk="1" hangingPunct="1">
              <a:buFont typeface="Lucida Sans Unicode" pitchFamily="34" charset="0"/>
              <a:buAutoNum type="arabicPeriod" startAt="2"/>
            </a:pPr>
            <a:r>
              <a:rPr lang="en-US" sz="2800" smtClean="0"/>
              <a:t>The lien can be exercised by the unpaid seller only for the price and not for any other charges (warehouse, dock, etc.)</a:t>
            </a:r>
          </a:p>
          <a:p>
            <a:pPr marL="623888" indent="-514350" eaLnBrk="1" hangingPunct="1">
              <a:buFont typeface="Lucida Sans Unicode" pitchFamily="34" charset="0"/>
              <a:buAutoNum type="arabicPeriod" startAt="2"/>
            </a:pPr>
            <a:r>
              <a:rPr lang="en-US" sz="2800" smtClean="0"/>
              <a:t>Where an unpaid seller has made part delivery of the goods, he may exercise his right of lien on the remainder. He may refuse to deliver the remainder of goods until he is paid the full amount.</a:t>
            </a:r>
          </a:p>
          <a:p>
            <a:pPr marL="623888" indent="-514350" eaLnBrk="1" hangingPunct="1">
              <a:buFont typeface="Wingdings 3" pitchFamily="18" charset="2"/>
              <a:buNone/>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534400" cy="6248400"/>
          </a:xfrm>
        </p:spPr>
        <p:txBody>
          <a:bodyPr/>
          <a:lstStyle/>
          <a:p>
            <a:pPr marL="566738" lvl="1" indent="-457200" algn="just" eaLnBrk="1" hangingPunct="1">
              <a:spcBef>
                <a:spcPts val="400"/>
              </a:spcBef>
              <a:buSzPct val="68000"/>
              <a:buFont typeface="Lucida Sans Unicode" pitchFamily="34" charset="0"/>
              <a:buAutoNum type="arabicPeriod" startAt="6"/>
            </a:pPr>
            <a:r>
              <a:rPr lang="en-US" sz="2400" smtClean="0"/>
              <a:t>The unpaid seller of the goods, having a lien thereon, does not loose his lien by reason only that he has obtained a decree for the price of the goods.</a:t>
            </a:r>
          </a:p>
          <a:p>
            <a:pPr marL="566738" lvl="1" indent="-457200" algn="just" eaLnBrk="1" hangingPunct="1">
              <a:spcBef>
                <a:spcPts val="400"/>
              </a:spcBef>
              <a:buSzPct val="68000"/>
              <a:buFont typeface="Verdana" pitchFamily="34" charset="0"/>
              <a:buNone/>
            </a:pPr>
            <a:endParaRPr lang="en-US" sz="2400" smtClean="0"/>
          </a:p>
          <a:p>
            <a:pPr marL="566738" lvl="1" indent="-457200" algn="just" eaLnBrk="1" hangingPunct="1">
              <a:spcBef>
                <a:spcPts val="400"/>
              </a:spcBef>
              <a:buSzPct val="68000"/>
              <a:buFont typeface="Verdana" pitchFamily="34" charset="0"/>
              <a:buNone/>
            </a:pPr>
            <a:r>
              <a:rPr lang="en-US" sz="2400" b="1" smtClean="0"/>
              <a:t>	</a:t>
            </a:r>
            <a:r>
              <a:rPr lang="en-US" sz="2400" b="1" smtClean="0">
                <a:solidFill>
                  <a:srgbClr val="C00000"/>
                </a:solidFill>
              </a:rPr>
              <a:t>Termination of Lien</a:t>
            </a:r>
            <a:r>
              <a:rPr lang="en-US" sz="2400" b="1" smtClean="0"/>
              <a:t> – </a:t>
            </a:r>
            <a:r>
              <a:rPr lang="en-US" sz="2400" smtClean="0"/>
              <a:t>The unpaid seller of goods looses his lien on the goods when:-</a:t>
            </a:r>
          </a:p>
          <a:p>
            <a:pPr marL="566738" lvl="1" indent="-457200" algn="just" eaLnBrk="1" hangingPunct="1">
              <a:spcBef>
                <a:spcPts val="400"/>
              </a:spcBef>
              <a:buSzPct val="68000"/>
              <a:buFont typeface="Verdana" pitchFamily="34" charset="0"/>
              <a:buNone/>
            </a:pPr>
            <a:endParaRPr lang="en-US" sz="2400" smtClean="0"/>
          </a:p>
          <a:p>
            <a:pPr marL="566738" lvl="1" indent="-457200" algn="just" eaLnBrk="1" hangingPunct="1">
              <a:spcBef>
                <a:spcPts val="400"/>
              </a:spcBef>
              <a:buSzPct val="68000"/>
              <a:buFont typeface="Lucida Sans Unicode" pitchFamily="34" charset="0"/>
              <a:buAutoNum type="alphaLcParenR"/>
            </a:pPr>
            <a:r>
              <a:rPr lang="en-US" sz="2400" smtClean="0"/>
              <a:t>He delivers the goods to a carrier / other bailee for the purpose of transmission to the buyer, without reserving the right of the disposal of the goods.</a:t>
            </a:r>
          </a:p>
          <a:p>
            <a:pPr marL="566738" lvl="1" indent="-457200" algn="just" eaLnBrk="1" hangingPunct="1">
              <a:spcBef>
                <a:spcPts val="400"/>
              </a:spcBef>
              <a:buSzPct val="68000"/>
              <a:buFont typeface="Lucida Sans Unicode" pitchFamily="34" charset="0"/>
              <a:buAutoNum type="alphaLcParenR"/>
            </a:pPr>
            <a:r>
              <a:rPr lang="en-US" sz="2400" smtClean="0"/>
              <a:t>The buyer or his agent lawfully obtains possession of the goods as buyer.</a:t>
            </a:r>
          </a:p>
          <a:p>
            <a:pPr marL="566738" lvl="1" indent="-457200" algn="just" eaLnBrk="1" hangingPunct="1">
              <a:spcBef>
                <a:spcPts val="400"/>
              </a:spcBef>
              <a:buSzPct val="68000"/>
              <a:buFont typeface="Lucida Sans Unicode" pitchFamily="34" charset="0"/>
              <a:buAutoNum type="alphaLcParenR"/>
            </a:pPr>
            <a:r>
              <a:rPr lang="en-US" sz="2400" smtClean="0"/>
              <a:t>The unpaid seller waives his right on the goods. He may do this either Expressly or Impliedly.</a:t>
            </a:r>
          </a:p>
          <a:p>
            <a:pPr marL="566738" lvl="1" indent="-457200" algn="just" eaLnBrk="1" hangingPunct="1">
              <a:spcBef>
                <a:spcPts val="400"/>
              </a:spcBef>
              <a:buSzPct val="68000"/>
              <a:buFont typeface="Lucida Sans Unicode" pitchFamily="34" charset="0"/>
              <a:buAutoNum type="alphaLcParenR"/>
            </a:pPr>
            <a:endParaRPr lang="en-US" sz="2400" b="1" smtClean="0"/>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smtClean="0"/>
              <a:t>Classification of goods</a:t>
            </a:r>
          </a:p>
        </p:txBody>
      </p:sp>
      <p:sp>
        <p:nvSpPr>
          <p:cNvPr id="8195" name="Content Placeholder 2"/>
          <p:cNvSpPr>
            <a:spLocks noGrp="1"/>
          </p:cNvSpPr>
          <p:nvPr>
            <p:ph idx="1"/>
          </p:nvPr>
        </p:nvSpPr>
        <p:spPr>
          <a:xfrm>
            <a:off x="457200" y="2133600"/>
            <a:ext cx="8229600" cy="2590800"/>
          </a:xfrm>
        </p:spPr>
        <p:txBody>
          <a:bodyPr/>
          <a:lstStyle/>
          <a:p>
            <a:pPr marL="514350" indent="-514350">
              <a:buFontTx/>
              <a:buAutoNum type="arabicPeriod"/>
            </a:pPr>
            <a:r>
              <a:rPr lang="en-US" smtClean="0"/>
              <a:t>Existing – is available readily for sale</a:t>
            </a:r>
          </a:p>
          <a:p>
            <a:pPr marL="514350" indent="-514350">
              <a:buFontTx/>
              <a:buAutoNum type="arabicPeriod"/>
            </a:pPr>
            <a:endParaRPr lang="en-US" smtClean="0"/>
          </a:p>
          <a:p>
            <a:pPr marL="514350" indent="-514350">
              <a:buFontTx/>
              <a:buAutoNum type="arabicPeriod"/>
            </a:pPr>
            <a:r>
              <a:rPr lang="en-US" smtClean="0"/>
              <a:t>Future / Contingent – will be made available Ex: crops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138"/>
            <a:ext cx="8763000" cy="4525962"/>
          </a:xfrm>
        </p:spPr>
        <p:txBody>
          <a:bodyPr>
            <a:normAutofit/>
          </a:bodyPr>
          <a:lstStyle/>
          <a:p>
            <a:pPr marL="365760" indent="-256032" algn="just" eaLnBrk="1" fontAlgn="auto" hangingPunct="1">
              <a:spcAft>
                <a:spcPts val="0"/>
              </a:spcAft>
              <a:buFont typeface="Wingdings 3"/>
              <a:buNone/>
              <a:defRPr/>
            </a:pPr>
            <a:r>
              <a:rPr lang="en-US" dirty="0" smtClean="0"/>
              <a:t>	This is the right of stopping the goods in transit after the unpaid seller has dispatched the goods. He can repossess the goods and continue to do so until payment.</a:t>
            </a:r>
          </a:p>
          <a:p>
            <a:pPr marL="365760" indent="-256032" algn="just" eaLnBrk="1" fontAlgn="auto" hangingPunct="1">
              <a:spcAft>
                <a:spcPts val="0"/>
              </a:spcAft>
              <a:buFont typeface="Wingdings 3"/>
              <a:buNone/>
              <a:defRPr/>
            </a:pPr>
            <a:endParaRPr lang="en-US" dirty="0" smtClean="0"/>
          </a:p>
          <a:p>
            <a:pPr marL="624078" indent="-514350" algn="just" eaLnBrk="1" fontAlgn="auto" hangingPunct="1">
              <a:spcAft>
                <a:spcPts val="0"/>
              </a:spcAft>
              <a:buFont typeface="+mj-lt"/>
              <a:buAutoNum type="arabicPeriod"/>
              <a:defRPr/>
            </a:pPr>
            <a:r>
              <a:rPr lang="en-US" dirty="0" smtClean="0"/>
              <a:t>When Buyer becomes insolvent.</a:t>
            </a:r>
          </a:p>
          <a:p>
            <a:pPr marL="624078" indent="-514350" algn="just" eaLnBrk="1" fontAlgn="auto" hangingPunct="1">
              <a:spcAft>
                <a:spcPts val="0"/>
              </a:spcAft>
              <a:buFont typeface="+mj-lt"/>
              <a:buAutoNum type="arabicPeriod"/>
              <a:defRPr/>
            </a:pPr>
            <a:r>
              <a:rPr lang="en-US" dirty="0" smtClean="0"/>
              <a:t>When goods are in transit.</a:t>
            </a:r>
            <a:endParaRPr lang="en-US" dirty="0"/>
          </a:p>
        </p:txBody>
      </p:sp>
      <p:sp>
        <p:nvSpPr>
          <p:cNvPr id="3" name="Title 2"/>
          <p:cNvSpPr>
            <a:spLocks noGrp="1"/>
          </p:cNvSpPr>
          <p:nvPr>
            <p:ph type="title"/>
          </p:nvPr>
        </p:nvSpPr>
        <p:spPr/>
        <p:txBody>
          <a:bodyPr/>
          <a:lstStyle/>
          <a:p>
            <a:pPr algn="ctr" eaLnBrk="1" fontAlgn="auto" hangingPunct="1">
              <a:spcAft>
                <a:spcPts val="0"/>
              </a:spcAft>
              <a:defRPr/>
            </a:pPr>
            <a:r>
              <a:rPr lang="en-US" u="sng" dirty="0" smtClean="0"/>
              <a:t>Right of Stoppage in Transit</a:t>
            </a:r>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additive="base">
                                        <p:cTn id="1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34400" cy="5148262"/>
          </a:xfrm>
        </p:spPr>
        <p:txBody>
          <a:bodyPr>
            <a:normAutofit lnSpcReduction="10000"/>
          </a:bodyPr>
          <a:lstStyle/>
          <a:p>
            <a:pPr marL="624078" indent="-514350" algn="just" eaLnBrk="1" fontAlgn="auto" hangingPunct="1">
              <a:spcAft>
                <a:spcPts val="0"/>
              </a:spcAft>
              <a:buFont typeface="+mj-lt"/>
              <a:buAutoNum type="arabicPeriod"/>
              <a:defRPr/>
            </a:pPr>
            <a:r>
              <a:rPr lang="en-US" dirty="0" smtClean="0"/>
              <a:t>If the buyer or his agent in that behalf obtains delivery of the goods before they arrive at the appointed destination.</a:t>
            </a:r>
          </a:p>
          <a:p>
            <a:pPr marL="624078" indent="-514350" algn="just" eaLnBrk="1" fontAlgn="auto" hangingPunct="1">
              <a:spcAft>
                <a:spcPts val="0"/>
              </a:spcAft>
              <a:buFont typeface="+mj-lt"/>
              <a:buAutoNum type="arabicPeriod"/>
              <a:defRPr/>
            </a:pPr>
            <a:r>
              <a:rPr lang="en-US" dirty="0" smtClean="0"/>
              <a:t>If, after arrival of the goods at the appointed destination, the carrier acknowledges to the buyer or his agent that he holds the goods on his behalf.</a:t>
            </a:r>
          </a:p>
          <a:p>
            <a:pPr marL="624078" indent="-514350" algn="just" eaLnBrk="1" fontAlgn="auto" hangingPunct="1">
              <a:spcAft>
                <a:spcPts val="0"/>
              </a:spcAft>
              <a:buFont typeface="+mj-lt"/>
              <a:buAutoNum type="arabicPeriod"/>
              <a:defRPr/>
            </a:pPr>
            <a:r>
              <a:rPr lang="en-US" dirty="0" smtClean="0"/>
              <a:t>Where the carrier wrongfully refuses to deliver the goods to the buyer or his agent.</a:t>
            </a:r>
          </a:p>
          <a:p>
            <a:pPr marL="624078" indent="-514350" algn="just" eaLnBrk="1" fontAlgn="auto" hangingPunct="1">
              <a:spcAft>
                <a:spcPts val="0"/>
              </a:spcAft>
              <a:buFont typeface="+mj-lt"/>
              <a:buAutoNum type="arabicPeriod"/>
              <a:defRPr/>
            </a:pPr>
            <a:r>
              <a:rPr lang="en-US" dirty="0" smtClean="0"/>
              <a:t>Where part delivery of the goods has been made to the buyer of his agent, the remainder of the goods may be stopped in transit.</a:t>
            </a:r>
          </a:p>
          <a:p>
            <a:pPr marL="624078" indent="-514350" eaLnBrk="1" fontAlgn="auto" hangingPunct="1">
              <a:spcAft>
                <a:spcPts val="0"/>
              </a:spcAft>
              <a:buFont typeface="+mj-lt"/>
              <a:buAutoNum type="arabicPeriod"/>
              <a:defRPr/>
            </a:pPr>
            <a:endParaRPr lang="en-US" dirty="0"/>
          </a:p>
        </p:txBody>
      </p:sp>
      <p:sp>
        <p:nvSpPr>
          <p:cNvPr id="3" name="Title 2"/>
          <p:cNvSpPr>
            <a:spLocks noGrp="1"/>
          </p:cNvSpPr>
          <p:nvPr>
            <p:ph type="title"/>
          </p:nvPr>
        </p:nvSpPr>
        <p:spPr/>
        <p:txBody>
          <a:bodyPr/>
          <a:lstStyle/>
          <a:p>
            <a:pPr eaLnBrk="1" fontAlgn="auto" hangingPunct="1">
              <a:spcAft>
                <a:spcPts val="0"/>
              </a:spcAft>
              <a:defRPr/>
            </a:pPr>
            <a:r>
              <a:rPr lang="en-US" u="sng" dirty="0" smtClean="0"/>
              <a:t>When Transit Comes to an End?</a:t>
            </a:r>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905000"/>
          <a:ext cx="8382000" cy="4419600"/>
        </p:xfrm>
        <a:graphic>
          <a:graphicData uri="http://schemas.openxmlformats.org/drawingml/2006/table">
            <a:tbl>
              <a:tblPr firstRow="1" bandRow="1">
                <a:tableStyleId>{21E4AEA4-8DFA-4A89-87EB-49C32662AFE0}</a:tableStyleId>
              </a:tblPr>
              <a:tblGrid>
                <a:gridCol w="4191000"/>
                <a:gridCol w="4191000"/>
              </a:tblGrid>
              <a:tr h="370840">
                <a:tc>
                  <a:txBody>
                    <a:bodyPr/>
                    <a:lstStyle/>
                    <a:p>
                      <a:pPr algn="ctr"/>
                      <a:r>
                        <a:rPr lang="en-US" sz="2000" dirty="0" smtClean="0"/>
                        <a:t>Right of Stoppage in Transit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Right</a:t>
                      </a:r>
                      <a:r>
                        <a:rPr lang="en-US" sz="2000" baseline="0" dirty="0" smtClean="0"/>
                        <a:t> of Lien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just"/>
                      <a:r>
                        <a:rPr lang="en-US" sz="2000" dirty="0" smtClean="0"/>
                        <a:t>Right arises only the buyer is insolvent.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Right can be exercises even when the buyer is able to pay</a:t>
                      </a:r>
                      <a:r>
                        <a:rPr lang="en-US" sz="2000" baseline="0" dirty="0" smtClean="0"/>
                        <a:t> but does not pay.</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just"/>
                      <a:r>
                        <a:rPr lang="en-US" sz="2000" dirty="0" smtClean="0"/>
                        <a:t>Right</a:t>
                      </a:r>
                      <a:r>
                        <a:rPr lang="en-US" sz="2000" baseline="0" dirty="0" smtClean="0"/>
                        <a:t> can be exercised even when goods are in possession of middleman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Right can be exercised</a:t>
                      </a:r>
                      <a:r>
                        <a:rPr lang="en-US" sz="2000" baseline="0" dirty="0" smtClean="0"/>
                        <a:t> on goods which are in actual possession.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just"/>
                      <a:r>
                        <a:rPr lang="en-US" sz="2000" dirty="0" smtClean="0"/>
                        <a:t>Right commences when</a:t>
                      </a:r>
                      <a:r>
                        <a:rPr lang="en-US" sz="2000" baseline="0" dirty="0" smtClean="0"/>
                        <a:t> the goods have left the possession of the seller and continues until buyer / agent receives it.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Right</a:t>
                      </a:r>
                      <a:r>
                        <a:rPr lang="en-US" sz="2000" baseline="0" dirty="0" smtClean="0"/>
                        <a:t> comes to an end when the right of lien is surrendered by the seller.</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just"/>
                      <a:r>
                        <a:rPr lang="en-US" sz="2000" dirty="0" smtClean="0"/>
                        <a:t>The right is to regain or resume possession.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smtClean="0"/>
                        <a:t>The right is to retain possession.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normAutofit fontScale="90000"/>
          </a:bodyPr>
          <a:lstStyle/>
          <a:p>
            <a:pPr algn="ctr" eaLnBrk="1" fontAlgn="auto" hangingPunct="1">
              <a:spcAft>
                <a:spcPts val="0"/>
              </a:spcAft>
              <a:defRPr/>
            </a:pPr>
            <a:r>
              <a:rPr lang="en-US" u="sng" dirty="0" smtClean="0"/>
              <a:t>Difference between Right of Lien &amp; Right of Stoppage in Transit</a:t>
            </a:r>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686800" cy="5072062"/>
          </a:xfrm>
        </p:spPr>
        <p:txBody>
          <a:bodyPr>
            <a:normAutofit lnSpcReduction="10000"/>
          </a:bodyPr>
          <a:lstStyle/>
          <a:p>
            <a:pPr marL="365760" indent="-256032" eaLnBrk="1" fontAlgn="auto" hangingPunct="1">
              <a:spcAft>
                <a:spcPts val="0"/>
              </a:spcAft>
              <a:buFont typeface="Wingdings 3"/>
              <a:buNone/>
              <a:defRPr/>
            </a:pPr>
            <a:r>
              <a:rPr lang="en-US" dirty="0" smtClean="0">
                <a:solidFill>
                  <a:srgbClr val="FF0000"/>
                </a:solidFill>
              </a:rPr>
              <a:t>The unpaid seller can resale the goods, where–</a:t>
            </a:r>
          </a:p>
          <a:p>
            <a:pPr marL="624078" indent="-514350" eaLnBrk="1" fontAlgn="auto" hangingPunct="1">
              <a:spcAft>
                <a:spcPts val="0"/>
              </a:spcAft>
              <a:buFont typeface="+mj-lt"/>
              <a:buAutoNum type="arabicPeriod"/>
              <a:defRPr/>
            </a:pPr>
            <a:r>
              <a:rPr lang="en-US" dirty="0" smtClean="0"/>
              <a:t>The goods are of perishable nature</a:t>
            </a:r>
          </a:p>
          <a:p>
            <a:pPr marL="624078" indent="-514350" eaLnBrk="1" fontAlgn="auto" hangingPunct="1">
              <a:spcAft>
                <a:spcPts val="0"/>
              </a:spcAft>
              <a:buFont typeface="+mj-lt"/>
              <a:buAutoNum type="arabicPeriod"/>
              <a:defRPr/>
            </a:pPr>
            <a:r>
              <a:rPr lang="en-US" dirty="0" smtClean="0"/>
              <a:t>He gives a notice to the buyer of his intention to resale the goods &amp; the buyer does not within a reasonable time pay.</a:t>
            </a:r>
          </a:p>
          <a:p>
            <a:pPr marL="624078" indent="-514350" algn="just" eaLnBrk="1" fontAlgn="auto" hangingPunct="1">
              <a:spcAft>
                <a:spcPts val="0"/>
              </a:spcAft>
              <a:buFont typeface="Wingdings 3"/>
              <a:buNone/>
              <a:defRPr/>
            </a:pPr>
            <a:endParaRPr lang="en-US" sz="2000" dirty="0" smtClean="0">
              <a:solidFill>
                <a:srgbClr val="7030A0"/>
              </a:solidFill>
            </a:endParaRPr>
          </a:p>
          <a:p>
            <a:pPr marL="624078" indent="-514350" algn="just" eaLnBrk="1" fontAlgn="auto" hangingPunct="1">
              <a:spcAft>
                <a:spcPts val="0"/>
              </a:spcAft>
              <a:buFont typeface="Wingdings" pitchFamily="2" charset="2"/>
              <a:buChar char="ü"/>
              <a:defRPr/>
            </a:pPr>
            <a:r>
              <a:rPr lang="en-US" sz="2400" dirty="0" smtClean="0">
                <a:solidFill>
                  <a:srgbClr val="7030A0"/>
                </a:solidFill>
              </a:rPr>
              <a:t>In case on resale there is a loss (sale price &lt; contracted price) then the seller can claim the loss as damages for breach of contract. In case of profit he is not bound to pass it to buyer. But in case notice is not given, then the seller can not-</a:t>
            </a:r>
          </a:p>
          <a:p>
            <a:pPr marL="880110" lvl="1" indent="-514350" algn="just" eaLnBrk="1" fontAlgn="auto" hangingPunct="1">
              <a:spcBef>
                <a:spcPts val="324"/>
              </a:spcBef>
              <a:spcAft>
                <a:spcPts val="0"/>
              </a:spcAft>
              <a:buFont typeface="Wingdings" pitchFamily="2" charset="2"/>
              <a:buChar char="q"/>
              <a:defRPr/>
            </a:pPr>
            <a:r>
              <a:rPr lang="en-US" sz="2400" dirty="0" smtClean="0">
                <a:solidFill>
                  <a:srgbClr val="FF0000"/>
                </a:solidFill>
              </a:rPr>
              <a:t>Recover any loss from sale of goods</a:t>
            </a:r>
          </a:p>
          <a:p>
            <a:pPr marL="880110" lvl="1" indent="-514350" algn="just" eaLnBrk="1" fontAlgn="auto" hangingPunct="1">
              <a:spcBef>
                <a:spcPts val="324"/>
              </a:spcBef>
              <a:spcAft>
                <a:spcPts val="0"/>
              </a:spcAft>
              <a:buFont typeface="Wingdings" pitchFamily="2" charset="2"/>
              <a:buChar char="q"/>
              <a:defRPr/>
            </a:pPr>
            <a:r>
              <a:rPr lang="en-US" sz="2400" dirty="0" smtClean="0">
                <a:solidFill>
                  <a:srgbClr val="FF0000"/>
                </a:solidFill>
              </a:rPr>
              <a:t>Retain any surplus in case of sale of goods</a:t>
            </a:r>
            <a:endParaRPr lang="en-US" sz="1800" dirty="0" smtClean="0">
              <a:solidFill>
                <a:srgbClr val="FF0000"/>
              </a:solidFill>
            </a:endParaRPr>
          </a:p>
          <a:p>
            <a:pPr marL="624078" indent="-514350" algn="just" eaLnBrk="1" fontAlgn="auto" hangingPunct="1">
              <a:spcAft>
                <a:spcPts val="0"/>
              </a:spcAft>
              <a:buFont typeface="Wingdings" pitchFamily="2" charset="2"/>
              <a:buChar char="ü"/>
              <a:defRPr/>
            </a:pPr>
            <a:endParaRPr lang="en-US" sz="2000" dirty="0" smtClean="0">
              <a:solidFill>
                <a:srgbClr val="7030A0"/>
              </a:solidFill>
            </a:endParaRPr>
          </a:p>
          <a:p>
            <a:pPr marL="624078" indent="-514350" eaLnBrk="1" fontAlgn="auto" hangingPunct="1">
              <a:spcAft>
                <a:spcPts val="0"/>
              </a:spcAft>
              <a:buFont typeface="+mj-lt"/>
              <a:buAutoNum type="arabicPeriod"/>
              <a:defRPr/>
            </a:pPr>
            <a:endParaRPr lang="en-US" dirty="0" smtClean="0"/>
          </a:p>
          <a:p>
            <a:pPr marL="624078" indent="-514350" eaLnBrk="1" fontAlgn="auto" hangingPunct="1">
              <a:spcAft>
                <a:spcPts val="0"/>
              </a:spcAft>
              <a:buFont typeface="+mj-lt"/>
              <a:buAutoNum type="arabicPeriod"/>
              <a:defRPr/>
            </a:pPr>
            <a:endParaRPr lang="en-US" dirty="0" smtClean="0"/>
          </a:p>
          <a:p>
            <a:pPr marL="365760" indent="-256032" eaLnBrk="1" fontAlgn="auto" hangingPunct="1">
              <a:spcAft>
                <a:spcPts val="0"/>
              </a:spcAft>
              <a:buFont typeface="Wingdings 3"/>
              <a:buNone/>
              <a:defRPr/>
            </a:pPr>
            <a:endParaRPr lang="en-US" dirty="0"/>
          </a:p>
        </p:txBody>
      </p:sp>
      <p:sp>
        <p:nvSpPr>
          <p:cNvPr id="3" name="Title 2"/>
          <p:cNvSpPr>
            <a:spLocks noGrp="1"/>
          </p:cNvSpPr>
          <p:nvPr>
            <p:ph type="title"/>
          </p:nvPr>
        </p:nvSpPr>
        <p:spPr/>
        <p:txBody>
          <a:bodyPr/>
          <a:lstStyle/>
          <a:p>
            <a:pPr algn="ctr" eaLnBrk="1" fontAlgn="auto" hangingPunct="1">
              <a:spcAft>
                <a:spcPts val="0"/>
              </a:spcAft>
              <a:defRPr/>
            </a:pPr>
            <a:r>
              <a:rPr lang="en-US" b="0" u="sng" dirty="0" smtClean="0"/>
              <a:t>Right of Re-Sale</a:t>
            </a:r>
            <a:endParaRPr lang="en-US" b="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 calcmode="lin" valueType="num">
                                      <p:cBhvr additive="base">
                                        <p:cTn id="3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 calcmode="lin" valueType="num">
                                      <p:cBhvr additive="base">
                                        <p:cTn id="3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138"/>
            <a:ext cx="8915400" cy="5072062"/>
          </a:xfrm>
        </p:spPr>
        <p:txBody>
          <a:bodyPr/>
          <a:lstStyle/>
          <a:p>
            <a:pPr algn="just" eaLnBrk="1" hangingPunct="1">
              <a:buFont typeface="Wingdings 3" pitchFamily="18" charset="2"/>
              <a:buNone/>
            </a:pPr>
            <a:r>
              <a:rPr lang="en-US" smtClean="0"/>
              <a:t>	Where the property in goods has not passed to the buyer, an unpaid seller has, in addition to his other remedies , a right to withholding delivery.</a:t>
            </a:r>
          </a:p>
          <a:p>
            <a:pPr algn="just" eaLnBrk="1" hangingPunct="1">
              <a:buFont typeface="Wingdings 3" pitchFamily="18" charset="2"/>
              <a:buNone/>
            </a:pPr>
            <a:endParaRPr lang="en-US" smtClean="0"/>
          </a:p>
          <a:p>
            <a:pPr algn="just" eaLnBrk="1" hangingPunct="1">
              <a:buFont typeface="Wingdings 3" pitchFamily="18" charset="2"/>
              <a:buNone/>
            </a:pPr>
            <a:r>
              <a:rPr lang="en-US" sz="2800" u="sng" smtClean="0">
                <a:solidFill>
                  <a:srgbClr val="0070C0"/>
                </a:solidFill>
              </a:rPr>
              <a:t>Right of Stoppage in Transit</a:t>
            </a:r>
          </a:p>
          <a:p>
            <a:pPr algn="just" eaLnBrk="1" hangingPunct="1">
              <a:buFont typeface="Wingdings 3" pitchFamily="18" charset="2"/>
              <a:buNone/>
            </a:pPr>
            <a:r>
              <a:rPr lang="en-US" smtClean="0"/>
              <a:t>	This is the right of stopping the goods in transit after the unpaid seller has dispatched the goods. He can repossess the goods and continue to do so until payment.</a:t>
            </a:r>
          </a:p>
          <a:p>
            <a:pPr algn="just" eaLnBrk="1" hangingPunct="1">
              <a:buFont typeface="Wingdings 3" pitchFamily="18" charset="2"/>
              <a:buNone/>
            </a:pPr>
            <a:endParaRPr lang="en-US" smtClean="0"/>
          </a:p>
          <a:p>
            <a:pPr algn="just" eaLnBrk="1" hangingPunct="1">
              <a:buFont typeface="Wingdings 3" pitchFamily="18" charset="2"/>
              <a:buNone/>
            </a:pPr>
            <a:endParaRPr lang="en-US" smtClean="0"/>
          </a:p>
        </p:txBody>
      </p:sp>
      <p:sp>
        <p:nvSpPr>
          <p:cNvPr id="3" name="Title 2"/>
          <p:cNvSpPr>
            <a:spLocks noGrp="1"/>
          </p:cNvSpPr>
          <p:nvPr>
            <p:ph type="title"/>
          </p:nvPr>
        </p:nvSpPr>
        <p:spPr/>
        <p:txBody>
          <a:bodyPr/>
          <a:lstStyle/>
          <a:p>
            <a:pPr algn="ctr" eaLnBrk="1" fontAlgn="auto" hangingPunct="1">
              <a:spcAft>
                <a:spcPts val="0"/>
              </a:spcAft>
              <a:defRPr/>
            </a:pPr>
            <a:r>
              <a:rPr lang="en-US" b="0" u="sng" dirty="0" smtClean="0"/>
              <a:t>Right of Withholding Delivery</a:t>
            </a:r>
            <a:endParaRPr lang="en-US" b="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382000" cy="5072062"/>
          </a:xfrm>
        </p:spPr>
        <p:txBody>
          <a:bodyPr>
            <a:normAutofit lnSpcReduction="10000"/>
          </a:bodyPr>
          <a:lstStyle/>
          <a:p>
            <a:pPr marL="624078" indent="-514350" algn="just" eaLnBrk="1" fontAlgn="auto" hangingPunct="1">
              <a:spcAft>
                <a:spcPts val="0"/>
              </a:spcAft>
              <a:buFont typeface="+mj-lt"/>
              <a:buAutoNum type="arabicPeriod"/>
              <a:defRPr/>
            </a:pPr>
            <a:r>
              <a:rPr lang="en-US" dirty="0" smtClean="0"/>
              <a:t>Suit for Price – sue for price of goods.</a:t>
            </a:r>
          </a:p>
          <a:p>
            <a:pPr marL="624078" indent="-514350" algn="just" eaLnBrk="1" fontAlgn="auto" hangingPunct="1">
              <a:spcAft>
                <a:spcPts val="0"/>
              </a:spcAft>
              <a:buFont typeface="+mj-lt"/>
              <a:buAutoNum type="arabicPeriod"/>
              <a:defRPr/>
            </a:pPr>
            <a:endParaRPr lang="en-US" dirty="0" smtClean="0"/>
          </a:p>
          <a:p>
            <a:pPr marL="624078" indent="-514350" algn="just" eaLnBrk="1" fontAlgn="auto" hangingPunct="1">
              <a:spcAft>
                <a:spcPts val="0"/>
              </a:spcAft>
              <a:buFont typeface="+mj-lt"/>
              <a:buAutoNum type="arabicPeriod"/>
              <a:defRPr/>
            </a:pPr>
            <a:r>
              <a:rPr lang="en-US" dirty="0" smtClean="0"/>
              <a:t>Suit for Damages for non acceptance – sue for damages &amp; charges arising due to non acceptance of goods by buyer.</a:t>
            </a:r>
          </a:p>
          <a:p>
            <a:pPr marL="624078" indent="-514350" algn="just" eaLnBrk="1" fontAlgn="auto" hangingPunct="1">
              <a:spcAft>
                <a:spcPts val="0"/>
              </a:spcAft>
              <a:buFont typeface="+mj-lt"/>
              <a:buAutoNum type="arabicPeriod"/>
              <a:defRPr/>
            </a:pPr>
            <a:endParaRPr lang="en-US" dirty="0" smtClean="0"/>
          </a:p>
          <a:p>
            <a:pPr marL="624078" indent="-514350" algn="just" eaLnBrk="1" fontAlgn="auto" hangingPunct="1">
              <a:spcAft>
                <a:spcPts val="0"/>
              </a:spcAft>
              <a:buFont typeface="+mj-lt"/>
              <a:buAutoNum type="arabicPeriod"/>
              <a:defRPr/>
            </a:pPr>
            <a:r>
              <a:rPr lang="en-US" dirty="0" smtClean="0"/>
              <a:t>Repudiation of Contract before due date – The seller may wait or sue for damages.</a:t>
            </a:r>
          </a:p>
          <a:p>
            <a:pPr marL="624078" indent="-514350" algn="just" eaLnBrk="1" fontAlgn="auto" hangingPunct="1">
              <a:spcAft>
                <a:spcPts val="0"/>
              </a:spcAft>
              <a:buFont typeface="+mj-lt"/>
              <a:buAutoNum type="arabicPeriod"/>
              <a:defRPr/>
            </a:pPr>
            <a:endParaRPr lang="en-US" dirty="0" smtClean="0"/>
          </a:p>
          <a:p>
            <a:pPr marL="624078" indent="-514350" algn="just" eaLnBrk="1" fontAlgn="auto" hangingPunct="1">
              <a:spcAft>
                <a:spcPts val="0"/>
              </a:spcAft>
              <a:buFont typeface="+mj-lt"/>
              <a:buAutoNum type="arabicPeriod"/>
              <a:defRPr/>
            </a:pPr>
            <a:r>
              <a:rPr lang="en-US" dirty="0" smtClean="0"/>
              <a:t>Suit for Interest – may charge interest on the price when it becomes due from such date as notified by the seller.</a:t>
            </a:r>
            <a:endParaRPr lang="en-US" dirty="0"/>
          </a:p>
        </p:txBody>
      </p:sp>
      <p:sp>
        <p:nvSpPr>
          <p:cNvPr id="3" name="Title 2"/>
          <p:cNvSpPr>
            <a:spLocks noGrp="1"/>
          </p:cNvSpPr>
          <p:nvPr>
            <p:ph type="title"/>
          </p:nvPr>
        </p:nvSpPr>
        <p:spPr/>
        <p:txBody>
          <a:bodyPr>
            <a:noAutofit/>
          </a:bodyPr>
          <a:lstStyle/>
          <a:p>
            <a:pPr algn="ctr" eaLnBrk="1" fontAlgn="auto" hangingPunct="1">
              <a:spcAft>
                <a:spcPts val="0"/>
              </a:spcAft>
              <a:defRPr/>
            </a:pPr>
            <a:r>
              <a:rPr lang="en-US" sz="3600" b="0" u="sng" dirty="0" smtClean="0"/>
              <a:t>Right against the Buyer Personally</a:t>
            </a:r>
            <a:endParaRPr lang="en-US" sz="3600" b="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828800"/>
          <a:ext cx="8229600" cy="4403725"/>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2300" dirty="0" smtClean="0"/>
                        <a:t>Seller’s Suits</a:t>
                      </a:r>
                      <a:endParaRPr lang="en-US" sz="2300" dirty="0"/>
                    </a:p>
                  </a:txBody>
                  <a:tcPr/>
                </a:tc>
                <a:tc>
                  <a:txBody>
                    <a:bodyPr/>
                    <a:lstStyle/>
                    <a:p>
                      <a:pPr algn="ctr"/>
                      <a:r>
                        <a:rPr lang="en-US" sz="2300" dirty="0" smtClean="0"/>
                        <a:t>Buyer’s Suits</a:t>
                      </a:r>
                      <a:endParaRPr lang="en-US" sz="2300" dirty="0"/>
                    </a:p>
                  </a:txBody>
                  <a:tcPr/>
                </a:tc>
              </a:tr>
              <a:tr h="370840">
                <a:tc>
                  <a:txBody>
                    <a:bodyPr/>
                    <a:lstStyle/>
                    <a:p>
                      <a:r>
                        <a:rPr lang="en-US" sz="2300" dirty="0" smtClean="0"/>
                        <a:t>Suit for damages arising because</a:t>
                      </a:r>
                      <a:r>
                        <a:rPr lang="en-US" sz="2300" baseline="0" dirty="0" smtClean="0"/>
                        <a:t> of non acceptance of goods</a:t>
                      </a:r>
                      <a:endParaRPr lang="en-US" sz="2300" dirty="0" smtClean="0"/>
                    </a:p>
                  </a:txBody>
                  <a:tcPr/>
                </a:tc>
                <a:tc>
                  <a:txBody>
                    <a:bodyPr/>
                    <a:lstStyle/>
                    <a:p>
                      <a:r>
                        <a:rPr lang="en-US" sz="2300" dirty="0" smtClean="0"/>
                        <a:t>Suit</a:t>
                      </a:r>
                      <a:r>
                        <a:rPr lang="en-US" sz="2300" baseline="0" dirty="0" smtClean="0"/>
                        <a:t> for damages arising because of non delivery of goods</a:t>
                      </a:r>
                      <a:endParaRPr lang="en-US" sz="2300" dirty="0"/>
                    </a:p>
                  </a:txBody>
                  <a:tcPr/>
                </a:tc>
              </a:tr>
              <a:tr h="370840">
                <a:tc>
                  <a:txBody>
                    <a:bodyPr/>
                    <a:lstStyle/>
                    <a:p>
                      <a:r>
                        <a:rPr lang="en-US" sz="2300" dirty="0" smtClean="0"/>
                        <a:t>Suit for price</a:t>
                      </a:r>
                      <a:endParaRPr lang="en-US" sz="2300" dirty="0"/>
                    </a:p>
                  </a:txBody>
                  <a:tcPr/>
                </a:tc>
                <a:tc>
                  <a:txBody>
                    <a:bodyPr/>
                    <a:lstStyle/>
                    <a:p>
                      <a:r>
                        <a:rPr lang="en-US" sz="2300" dirty="0" smtClean="0"/>
                        <a:t>Suit for breach of warranty</a:t>
                      </a:r>
                      <a:endParaRPr lang="en-US" sz="23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Suit</a:t>
                      </a:r>
                      <a:r>
                        <a:rPr lang="en-US" sz="2300" baseline="0" dirty="0" smtClean="0"/>
                        <a:t> for damages for repudiation of contract by the buyer before due date</a:t>
                      </a:r>
                      <a:endParaRPr lang="en-US" sz="2300" dirty="0" smtClean="0"/>
                    </a:p>
                  </a:txBody>
                  <a:tcPr/>
                </a:tc>
                <a:tc>
                  <a:txBody>
                    <a:bodyPr/>
                    <a:lstStyle/>
                    <a:p>
                      <a:r>
                        <a:rPr lang="en-US" sz="2300" dirty="0" smtClean="0"/>
                        <a:t>Suit</a:t>
                      </a:r>
                      <a:r>
                        <a:rPr lang="en-US" sz="2300" baseline="0" dirty="0" smtClean="0"/>
                        <a:t> for damages for repudiation of contract by the seller before end date</a:t>
                      </a:r>
                      <a:endParaRPr lang="en-US" sz="23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Suit for Interest</a:t>
                      </a:r>
                      <a:endParaRPr lang="en-US" sz="2300" dirty="0"/>
                    </a:p>
                  </a:txBody>
                  <a:tcPr/>
                </a:tc>
                <a:tc>
                  <a:txBody>
                    <a:bodyPr/>
                    <a:lstStyle/>
                    <a:p>
                      <a:r>
                        <a:rPr lang="en-US" sz="2300" dirty="0" smtClean="0"/>
                        <a:t>Suit for Interest</a:t>
                      </a:r>
                      <a:endParaRPr lang="en-US" sz="2300" dirty="0"/>
                    </a:p>
                  </a:txBody>
                  <a:tcPr/>
                </a:tc>
              </a:tr>
              <a:tr h="370840">
                <a:tc>
                  <a:txBody>
                    <a:bodyPr/>
                    <a:lstStyle/>
                    <a:p>
                      <a:endParaRPr lang="en-US" sz="23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Suit for specific performance</a:t>
                      </a:r>
                    </a:p>
                  </a:txBody>
                  <a:tcPr/>
                </a:tc>
              </a:tr>
            </a:tbl>
          </a:graphicData>
        </a:graphic>
      </p:graphicFrame>
      <p:sp>
        <p:nvSpPr>
          <p:cNvPr id="3" name="Title 2"/>
          <p:cNvSpPr>
            <a:spLocks noGrp="1"/>
          </p:cNvSpPr>
          <p:nvPr>
            <p:ph type="title"/>
          </p:nvPr>
        </p:nvSpPr>
        <p:spPr>
          <a:xfrm>
            <a:off x="304800" y="274638"/>
            <a:ext cx="8610600" cy="1143000"/>
          </a:xfrm>
        </p:spPr>
        <p:txBody>
          <a:bodyPr>
            <a:noAutofit/>
          </a:bodyPr>
          <a:lstStyle/>
          <a:p>
            <a:pPr algn="ctr" eaLnBrk="1" fontAlgn="auto" hangingPunct="1">
              <a:spcAft>
                <a:spcPts val="0"/>
              </a:spcAft>
              <a:defRPr/>
            </a:pPr>
            <a:r>
              <a:rPr lang="en-US" sz="4000" b="0" u="sng" dirty="0" smtClean="0">
                <a:effectLst>
                  <a:outerShdw blurRad="38100" dist="38100" dir="2700000" algn="tl">
                    <a:srgbClr val="000000">
                      <a:alpha val="43137"/>
                    </a:srgbClr>
                  </a:outerShdw>
                </a:effectLst>
              </a:rPr>
              <a:t>Remedies for Breach of Contract of Sale</a:t>
            </a:r>
            <a:endParaRPr lang="en-US" sz="4000" b="0"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138"/>
            <a:ext cx="8763000" cy="4525962"/>
          </a:xfrm>
        </p:spPr>
        <p:txBody>
          <a:bodyPr/>
          <a:lstStyle/>
          <a:p>
            <a:pPr algn="just" eaLnBrk="1" hangingPunct="1">
              <a:buFont typeface="Wingdings 3" pitchFamily="18" charset="2"/>
              <a:buNone/>
            </a:pPr>
            <a:r>
              <a:rPr lang="en-US" smtClean="0"/>
              <a:t>	A sale by auction is a public sale where different intending buyers try to outbid each other. The goods are ultimately sold to the highest bidder. </a:t>
            </a:r>
          </a:p>
          <a:p>
            <a:pPr algn="just" eaLnBrk="1" hangingPunct="1">
              <a:buFont typeface="Wingdings 3" pitchFamily="18" charset="2"/>
              <a:buNone/>
            </a:pPr>
            <a:endParaRPr lang="en-US" smtClean="0"/>
          </a:p>
          <a:p>
            <a:pPr algn="just" eaLnBrk="1" hangingPunct="1">
              <a:buFont typeface="Wingdings 3" pitchFamily="18" charset="2"/>
              <a:buNone/>
            </a:pPr>
            <a:r>
              <a:rPr lang="en-US" smtClean="0"/>
              <a:t>	The auctioneer so sells the goods by auction is an agent of the seller/owner. His relation with the owner is governed by the general principles of the law relating to agency.</a:t>
            </a:r>
          </a:p>
          <a:p>
            <a:pPr algn="just" eaLnBrk="1" hangingPunct="1">
              <a:buFont typeface="Wingdings 3" pitchFamily="18" charset="2"/>
              <a:buNone/>
            </a:pPr>
            <a:endParaRPr lang="en-US" smtClean="0"/>
          </a:p>
        </p:txBody>
      </p:sp>
      <p:sp>
        <p:nvSpPr>
          <p:cNvPr id="3" name="Title 2"/>
          <p:cNvSpPr>
            <a:spLocks noGrp="1"/>
          </p:cNvSpPr>
          <p:nvPr>
            <p:ph type="title"/>
          </p:nvPr>
        </p:nvSpPr>
        <p:spPr>
          <a:xfrm>
            <a:off x="457200" y="274638"/>
            <a:ext cx="8229600" cy="1020762"/>
          </a:xfrm>
        </p:spPr>
        <p:txBody>
          <a:bodyPr/>
          <a:lstStyle/>
          <a:p>
            <a:pPr algn="ctr" eaLnBrk="1" fontAlgn="auto" hangingPunct="1">
              <a:spcAft>
                <a:spcPts val="0"/>
              </a:spcAft>
              <a:defRPr/>
            </a:pPr>
            <a:r>
              <a:rPr lang="en-US" u="sng" dirty="0" smtClean="0"/>
              <a:t>Auction Sales</a:t>
            </a:r>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138"/>
            <a:ext cx="8610600" cy="4525962"/>
          </a:xfrm>
        </p:spPr>
        <p:txBody>
          <a:bodyPr/>
          <a:lstStyle/>
          <a:p>
            <a:pPr marL="623888" indent="-514350" eaLnBrk="1" hangingPunct="1">
              <a:buFont typeface="Lucida Sans Unicode" pitchFamily="34" charset="0"/>
              <a:buAutoNum type="arabicPeriod"/>
            </a:pPr>
            <a:r>
              <a:rPr lang="en-US" smtClean="0"/>
              <a:t>Goods put up for sale in lots.</a:t>
            </a:r>
          </a:p>
          <a:p>
            <a:pPr marL="623888" indent="-514350" eaLnBrk="1" hangingPunct="1">
              <a:buFont typeface="Lucida Sans Unicode" pitchFamily="34" charset="0"/>
              <a:buAutoNum type="arabicPeriod"/>
            </a:pPr>
            <a:r>
              <a:rPr lang="en-US" smtClean="0"/>
              <a:t>Completion of Sale. </a:t>
            </a:r>
          </a:p>
          <a:p>
            <a:pPr marL="623888" indent="-514350" eaLnBrk="1" hangingPunct="1">
              <a:buFont typeface="Lucida Sans Unicode" pitchFamily="34" charset="0"/>
              <a:buAutoNum type="arabicPeriod"/>
            </a:pPr>
            <a:r>
              <a:rPr lang="en-US" smtClean="0"/>
              <a:t>Right of Seller to Bid.</a:t>
            </a:r>
          </a:p>
          <a:p>
            <a:pPr marL="623888" indent="-514350" eaLnBrk="1" hangingPunct="1">
              <a:buFont typeface="Lucida Sans Unicode" pitchFamily="34" charset="0"/>
              <a:buAutoNum type="arabicPeriod"/>
            </a:pPr>
            <a:r>
              <a:rPr lang="en-US" smtClean="0"/>
              <a:t>Sale not notified subject to a right to bid.</a:t>
            </a:r>
          </a:p>
          <a:p>
            <a:pPr marL="623888" indent="-514350" eaLnBrk="1" hangingPunct="1">
              <a:buFont typeface="Lucida Sans Unicode" pitchFamily="34" charset="0"/>
              <a:buAutoNum type="arabicPeriod"/>
            </a:pPr>
            <a:r>
              <a:rPr lang="en-US" smtClean="0"/>
              <a:t>Reserve Price</a:t>
            </a:r>
          </a:p>
          <a:p>
            <a:pPr marL="623888" indent="-514350" eaLnBrk="1" hangingPunct="1">
              <a:buFont typeface="Lucida Sans Unicode" pitchFamily="34" charset="0"/>
              <a:buAutoNum type="arabicPeriod"/>
            </a:pPr>
            <a:r>
              <a:rPr lang="en-US" smtClean="0"/>
              <a:t>Use of pretended bidding</a:t>
            </a:r>
          </a:p>
          <a:p>
            <a:pPr marL="623888" indent="-514350" eaLnBrk="1" hangingPunct="1">
              <a:buFont typeface="Lucida Sans Unicode" pitchFamily="34" charset="0"/>
              <a:buAutoNum type="arabicPeriod"/>
            </a:pPr>
            <a:r>
              <a:rPr lang="en-US" smtClean="0"/>
              <a:t>Knock out or agreement not to bid against each other.</a:t>
            </a:r>
          </a:p>
          <a:p>
            <a:pPr marL="623888" indent="-514350" eaLnBrk="1" hangingPunct="1">
              <a:buFont typeface="Lucida Sans Unicode" pitchFamily="34" charset="0"/>
              <a:buAutoNum type="arabicPeriod"/>
            </a:pPr>
            <a:endParaRPr lang="en-US" smtClean="0"/>
          </a:p>
          <a:p>
            <a:pPr marL="623888" indent="-514350" eaLnBrk="1" hangingPunct="1">
              <a:buFont typeface="Lucida Sans Unicode" pitchFamily="34" charset="0"/>
              <a:buAutoNum type="arabicPeriod"/>
            </a:pPr>
            <a:endParaRPr lang="en-US" smtClean="0"/>
          </a:p>
          <a:p>
            <a:pPr marL="623888" indent="-514350" eaLnBrk="1" hangingPunct="1">
              <a:buFont typeface="Lucida Sans Unicode" pitchFamily="34" charset="0"/>
              <a:buAutoNum type="arabicPeriod"/>
            </a:pPr>
            <a:endParaRPr lang="en-US" smtClean="0"/>
          </a:p>
          <a:p>
            <a:pPr marL="623888" indent="-514350" eaLnBrk="1" hangingPunct="1">
              <a:buFont typeface="Lucida Sans Unicode" pitchFamily="34" charset="0"/>
              <a:buAutoNum type="arabicPeriod"/>
            </a:pPr>
            <a:endParaRPr lang="en-US" smtClean="0"/>
          </a:p>
        </p:txBody>
      </p:sp>
      <p:sp>
        <p:nvSpPr>
          <p:cNvPr id="3" name="Title 2"/>
          <p:cNvSpPr>
            <a:spLocks noGrp="1"/>
          </p:cNvSpPr>
          <p:nvPr>
            <p:ph type="title"/>
          </p:nvPr>
        </p:nvSpPr>
        <p:spPr/>
        <p:txBody>
          <a:bodyPr/>
          <a:lstStyle/>
          <a:p>
            <a:pPr algn="ctr" eaLnBrk="1" fontAlgn="auto" hangingPunct="1">
              <a:spcAft>
                <a:spcPts val="0"/>
              </a:spcAft>
              <a:defRPr/>
            </a:pPr>
            <a:r>
              <a:rPr lang="en-US" b="0" u="sng" dirty="0" smtClean="0"/>
              <a:t>Rules of Auction Sales</a:t>
            </a:r>
            <a:endParaRPr lang="en-US" b="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p:txBody>
          <a:bodyPr/>
          <a:lstStyle/>
          <a:p>
            <a:pPr eaLnBrk="1" hangingPunct="1">
              <a:lnSpc>
                <a:spcPct val="150000"/>
              </a:lnSpc>
              <a:buFontTx/>
              <a:buNone/>
            </a:pPr>
            <a:r>
              <a:rPr lang="en-US" sz="2400" smtClean="0"/>
              <a:t>	“Price” means the money consideration for a sale of goods. [section 2(10)]. </a:t>
            </a:r>
          </a:p>
          <a:p>
            <a:pPr eaLnBrk="1" hangingPunct="1">
              <a:lnSpc>
                <a:spcPct val="150000"/>
              </a:lnSpc>
              <a:buFontTx/>
              <a:buNone/>
            </a:pPr>
            <a:endParaRPr lang="en-US" sz="2400" smtClean="0"/>
          </a:p>
          <a:p>
            <a:pPr eaLnBrk="1" hangingPunct="1">
              <a:lnSpc>
                <a:spcPct val="150000"/>
              </a:lnSpc>
              <a:buFontTx/>
              <a:buNone/>
            </a:pPr>
            <a:r>
              <a:rPr lang="en-US" sz="2400" smtClean="0"/>
              <a:t>	Consideration is required for any contract. </a:t>
            </a:r>
          </a:p>
          <a:p>
            <a:pPr eaLnBrk="1" hangingPunct="1">
              <a:lnSpc>
                <a:spcPct val="150000"/>
              </a:lnSpc>
              <a:buFontTx/>
              <a:buNone/>
            </a:pPr>
            <a:endParaRPr lang="en-US" sz="2400" smtClean="0"/>
          </a:p>
          <a:p>
            <a:pPr eaLnBrk="1" hangingPunct="1">
              <a:lnSpc>
                <a:spcPct val="150000"/>
              </a:lnSpc>
              <a:buFontTx/>
              <a:buNone/>
            </a:pPr>
            <a:r>
              <a:rPr lang="en-US" sz="2400" smtClean="0"/>
              <a:t>	However, in case of contract of sale of goods, the consideration should be ‘price’ i.e. money consideration.  </a:t>
            </a:r>
          </a:p>
        </p:txBody>
      </p:sp>
      <p:sp>
        <p:nvSpPr>
          <p:cNvPr id="9219" name="TextBox 2"/>
          <p:cNvSpPr txBox="1">
            <a:spLocks noChangeArrowheads="1"/>
          </p:cNvSpPr>
          <p:nvPr/>
        </p:nvSpPr>
        <p:spPr bwMode="auto">
          <a:xfrm>
            <a:off x="3733800" y="381000"/>
            <a:ext cx="1566863" cy="769938"/>
          </a:xfrm>
          <a:prstGeom prst="rect">
            <a:avLst/>
          </a:prstGeom>
          <a:noFill/>
          <a:ln w="9525">
            <a:noFill/>
            <a:miter lim="800000"/>
            <a:headEnd/>
            <a:tailEnd/>
          </a:ln>
        </p:spPr>
        <p:txBody>
          <a:bodyPr wrap="none">
            <a:spAutoFit/>
          </a:bodyPr>
          <a:lstStyle/>
          <a:p>
            <a:r>
              <a:rPr lang="en-US" sz="4400" b="1"/>
              <a:t>Price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57200" y="228600"/>
            <a:ext cx="8229600" cy="6400800"/>
          </a:xfrm>
        </p:spPr>
        <p:txBody>
          <a:bodyPr/>
          <a:lstStyle/>
          <a:p>
            <a:pPr eaLnBrk="1" hangingPunct="1">
              <a:lnSpc>
                <a:spcPct val="80000"/>
              </a:lnSpc>
            </a:pPr>
            <a:r>
              <a:rPr lang="en-US" sz="2800" b="1" i="1" smtClean="0"/>
              <a:t>How Contract of sale is made</a:t>
            </a:r>
            <a:r>
              <a:rPr lang="en-US" sz="2800" b="1" smtClean="0"/>
              <a:t> – </a:t>
            </a:r>
          </a:p>
          <a:p>
            <a:pPr eaLnBrk="1" hangingPunct="1">
              <a:lnSpc>
                <a:spcPct val="80000"/>
              </a:lnSpc>
            </a:pPr>
            <a:endParaRPr lang="en-US" sz="2800" b="1" smtClean="0"/>
          </a:p>
          <a:p>
            <a:pPr lvl="1" eaLnBrk="1" hangingPunct="1">
              <a:lnSpc>
                <a:spcPct val="80000"/>
              </a:lnSpc>
            </a:pPr>
            <a:r>
              <a:rPr lang="en-US" sz="2400" smtClean="0"/>
              <a:t>A contract of sale is made by an offer to buy or sell goods for a price and the acceptance of such offer. </a:t>
            </a:r>
          </a:p>
          <a:p>
            <a:pPr lvl="1" eaLnBrk="1" hangingPunct="1">
              <a:lnSpc>
                <a:spcPct val="80000"/>
              </a:lnSpc>
            </a:pPr>
            <a:r>
              <a:rPr lang="en-US" sz="2400" smtClean="0"/>
              <a:t>The contract may provide for the immediate delivery of the goods or immediate payment of the price or both, or for the delivery or payment by instalments, or that the delivery or payment or both shall be postponed [section 5(1)]. </a:t>
            </a:r>
          </a:p>
          <a:p>
            <a:pPr lvl="1" eaLnBrk="1" hangingPunct="1">
              <a:lnSpc>
                <a:spcPct val="80000"/>
              </a:lnSpc>
            </a:pPr>
            <a:r>
              <a:rPr lang="en-US" sz="2400" smtClean="0"/>
              <a:t>Subject to the provisions of any law for the time being in force, a contract of sale may be made in writing or by word of mouth, or partly in writing and partly by word of mouth or may be implied from the conduct of the parties [section 5(2)]. </a:t>
            </a:r>
          </a:p>
          <a:p>
            <a:pPr lvl="1" eaLnBrk="1" hangingPunct="1">
              <a:lnSpc>
                <a:spcPct val="80000"/>
              </a:lnSpc>
            </a:pPr>
            <a:r>
              <a:rPr lang="en-US" sz="2400" smtClean="0"/>
              <a:t>Thus, credit sale is also a ‘sale’.  - - A verbal contract or contract by conduct of parties is valid. e.g. putting goods in basket in super market  or taking food in a hotel.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3984</Words>
  <Application>Microsoft Office PowerPoint</Application>
  <PresentationFormat>On-screen Show (4:3)</PresentationFormat>
  <Paragraphs>537</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 The Laws related to Sale of Goods </vt:lpstr>
      <vt:lpstr>Slide 2</vt:lpstr>
      <vt:lpstr>Contract of Sale Definition</vt:lpstr>
      <vt:lpstr>Slide 4</vt:lpstr>
      <vt:lpstr>Sale and Agreement to Sell distinguished</vt:lpstr>
      <vt:lpstr>Goods</vt:lpstr>
      <vt:lpstr>Classification of goods</vt:lpstr>
      <vt:lpstr>Slide 8</vt:lpstr>
      <vt:lpstr>Slide 9</vt:lpstr>
      <vt:lpstr>Slide 10</vt:lpstr>
      <vt:lpstr>Slide 11</vt:lpstr>
      <vt:lpstr>Slide 12</vt:lpstr>
      <vt:lpstr>Slide 13</vt:lpstr>
      <vt:lpstr>Difference</vt:lpstr>
      <vt:lpstr>CAVEAT EMPTOR</vt:lpstr>
      <vt:lpstr>Slide 16</vt:lpstr>
      <vt:lpstr>Slide 17</vt:lpstr>
      <vt:lpstr>Slide 18</vt:lpstr>
      <vt:lpstr>Slide 19</vt:lpstr>
      <vt:lpstr>Slide 20</vt:lpstr>
      <vt:lpstr>CONDITIONS AND WARRANTIES</vt:lpstr>
      <vt:lpstr>Slide 22</vt:lpstr>
      <vt:lpstr>Slide 23</vt:lpstr>
      <vt:lpstr>Example</vt:lpstr>
      <vt:lpstr>Slide 25</vt:lpstr>
      <vt:lpstr>Slide 26</vt:lpstr>
      <vt:lpstr>Slide 27</vt:lpstr>
      <vt:lpstr>TYPES OF CONDITIONS AND WARRANTIES</vt:lpstr>
      <vt:lpstr>Slide 29</vt:lpstr>
      <vt:lpstr>The following are Implied Conditions</vt:lpstr>
      <vt:lpstr> Trademark  infringement </vt:lpstr>
      <vt:lpstr>Slide 32</vt:lpstr>
      <vt:lpstr>Raymond textiles and Raymond Pharmaceuticals</vt:lpstr>
      <vt:lpstr>Decision</vt:lpstr>
      <vt:lpstr>Tata &amp; oktatabyebye.com</vt:lpstr>
      <vt:lpstr>Slide 36</vt:lpstr>
      <vt:lpstr>Slide 37</vt:lpstr>
      <vt:lpstr>Slide 38</vt:lpstr>
      <vt:lpstr>Different view in Bosley case – the same in India</vt:lpstr>
      <vt:lpstr>Slide 40</vt:lpstr>
      <vt:lpstr>Slide 41</vt:lpstr>
      <vt:lpstr>Slide 42</vt:lpstr>
      <vt:lpstr>Slide 43</vt:lpstr>
      <vt:lpstr>Slide 44</vt:lpstr>
      <vt:lpstr>The following are Implied Warranty</vt:lpstr>
      <vt:lpstr>Slide 46</vt:lpstr>
      <vt:lpstr>Slide 47</vt:lpstr>
      <vt:lpstr>Slide 48</vt:lpstr>
      <vt:lpstr>Difference </vt:lpstr>
      <vt:lpstr>Transfer of Title</vt:lpstr>
      <vt:lpstr>Slide 51</vt:lpstr>
      <vt:lpstr>Slide 52</vt:lpstr>
      <vt:lpstr>Nemo Dat Quod Non Habet</vt:lpstr>
      <vt:lpstr>Section 27 of Indian Sale of Goods Act</vt:lpstr>
      <vt:lpstr>Understanding with an example –  the general rule: Greenwood v Bennett</vt:lpstr>
      <vt:lpstr>Answer:</vt:lpstr>
      <vt:lpstr>Exceptions, where nemo dat does not apply</vt:lpstr>
      <vt:lpstr>Exception 1. Estoppel</vt:lpstr>
      <vt:lpstr>Exception 2. Sale by Mercantile Agent </vt:lpstr>
      <vt:lpstr>Exception 3. Sale by one of joint owners </vt:lpstr>
      <vt:lpstr>Exception 4. Sale by person in possession under voidable contract </vt:lpstr>
      <vt:lpstr>Exception 5. Seller in possession of goods even after sale </vt:lpstr>
      <vt:lpstr>Slide 63</vt:lpstr>
      <vt:lpstr>Rights of an Unpaid Seller</vt:lpstr>
      <vt:lpstr>Who is an Unpaid Seller?</vt:lpstr>
      <vt:lpstr>Slide 66</vt:lpstr>
      <vt:lpstr>Right of Lien</vt:lpstr>
      <vt:lpstr>Slide 68</vt:lpstr>
      <vt:lpstr>Slide 69</vt:lpstr>
      <vt:lpstr>Right of Stoppage in Transit</vt:lpstr>
      <vt:lpstr>When Transit Comes to an End?</vt:lpstr>
      <vt:lpstr>Difference between Right of Lien &amp; Right of Stoppage in Transit</vt:lpstr>
      <vt:lpstr>Right of Re-Sale</vt:lpstr>
      <vt:lpstr>Right of Withholding Delivery</vt:lpstr>
      <vt:lpstr>Right against the Buyer Personally</vt:lpstr>
      <vt:lpstr>Remedies for Breach of Contract of Sale</vt:lpstr>
      <vt:lpstr>Auction Sales</vt:lpstr>
      <vt:lpstr>Rules of Auction Sales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Laws related to Sale of Goods </dc:title>
  <dc:creator>VIT-Laptop</dc:creator>
  <cp:lastModifiedBy>VIT-Laptop</cp:lastModifiedBy>
  <cp:revision>42</cp:revision>
  <dcterms:created xsi:type="dcterms:W3CDTF">2006-08-16T00:00:00Z</dcterms:created>
  <dcterms:modified xsi:type="dcterms:W3CDTF">2016-03-11T11:38:06Z</dcterms:modified>
</cp:coreProperties>
</file>