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3" r:id="rId6"/>
    <p:sldId id="264" r:id="rId7"/>
    <p:sldId id="265" r:id="rId8"/>
    <p:sldId id="266" r:id="rId9"/>
    <p:sldId id="267" r:id="rId10"/>
    <p:sldId id="268" r:id="rId11"/>
    <p:sldId id="269" r:id="rId12"/>
    <p:sldId id="270" r:id="rId13"/>
    <p:sldId id="271" r:id="rId14"/>
    <p:sldId id="272" r:id="rId15"/>
    <p:sldId id="298" r:id="rId16"/>
    <p:sldId id="299"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Negotiable Instruments Act, 1881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 promissory note…</a:t>
            </a:r>
            <a:endParaRPr lang="en-US" dirty="0"/>
          </a:p>
        </p:txBody>
      </p:sp>
      <p:sp>
        <p:nvSpPr>
          <p:cNvPr id="3" name="Content Placeholder 2"/>
          <p:cNvSpPr>
            <a:spLocks noGrp="1"/>
          </p:cNvSpPr>
          <p:nvPr>
            <p:ph idx="1"/>
          </p:nvPr>
        </p:nvSpPr>
        <p:spPr/>
        <p:txBody>
          <a:bodyPr/>
          <a:lstStyle/>
          <a:p>
            <a:pPr marL="514350" indent="-514350">
              <a:buAutoNum type="arabicPeriod" startAt="8"/>
            </a:pPr>
            <a:r>
              <a:rPr lang="en-US" dirty="0" smtClean="0"/>
              <a:t>May be paid in installments</a:t>
            </a:r>
          </a:p>
          <a:p>
            <a:pPr marL="514350" indent="-514350">
              <a:buAutoNum type="arabicPeriod" startAt="8"/>
            </a:pPr>
            <a:r>
              <a:rPr lang="en-US" dirty="0" smtClean="0"/>
              <a:t>Payable on demand or after a definite period – immediately or after time barred (3 years)</a:t>
            </a:r>
          </a:p>
          <a:p>
            <a:pPr marL="514350" indent="-514350">
              <a:buAutoNum type="arabicPeriod" startAt="8"/>
            </a:pPr>
            <a:r>
              <a:rPr lang="en-US" dirty="0" smtClean="0"/>
              <a:t>It must be stamped, and be cancelled after execution</a:t>
            </a:r>
          </a:p>
          <a:p>
            <a:pPr marL="514350" indent="-514350">
              <a:buAutoNum type="arabicPeriod" startAt="8"/>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 of exchange</a:t>
            </a:r>
            <a:endParaRPr lang="en-US" dirty="0"/>
          </a:p>
        </p:txBody>
      </p:sp>
      <p:sp>
        <p:nvSpPr>
          <p:cNvPr id="3" name="Content Placeholder 2"/>
          <p:cNvSpPr>
            <a:spLocks noGrp="1"/>
          </p:cNvSpPr>
          <p:nvPr>
            <p:ph idx="1"/>
          </p:nvPr>
        </p:nvSpPr>
        <p:spPr>
          <a:xfrm>
            <a:off x="457200" y="1600200"/>
            <a:ext cx="8229600" cy="4953000"/>
          </a:xfrm>
        </p:spPr>
        <p:txBody>
          <a:bodyPr/>
          <a:lstStyle/>
          <a:p>
            <a:pPr>
              <a:buNone/>
            </a:pPr>
            <a:r>
              <a:rPr lang="en-US" dirty="0" smtClean="0"/>
              <a:t>	A NI containing an </a:t>
            </a:r>
            <a:r>
              <a:rPr lang="en-US" b="1" dirty="0" smtClean="0"/>
              <a:t>unconditional order</a:t>
            </a:r>
            <a:r>
              <a:rPr lang="en-US" dirty="0" smtClean="0"/>
              <a:t>, signed by the maker, directing a certain person to pay a certain sum of money only to or the order of, a certain person, or to the bearer of the instrument. </a:t>
            </a:r>
            <a:r>
              <a:rPr lang="en-US" b="1" dirty="0" smtClean="0"/>
              <a:t> </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Specimen of a bill of exchange</a:t>
            </a:r>
            <a:endParaRPr lang="en-US" dirty="0"/>
          </a:p>
        </p:txBody>
      </p:sp>
      <p:sp>
        <p:nvSpPr>
          <p:cNvPr id="25602" name="AutoShape 2" descr="data:image/jpeg;base64,/9j/4AAQSkZJRgABAQAAAQABAAD/2wCEAAkGBxQSEhUUExQUFhQVGBUVGRgXFRoYGBgcGBYYHBcZGBgYHCggGBwmGxgXITEhJSkrLi4uFx8zODMuNygtLisBCgoKBQUFDgUFDisZExkrKysrKysrKysrKysrKysrKysrKysrKysrKysrKysrKysrKysrKysrKysrKysrKysrK//AABEIAIcBdAMBIgACEQEDEQH/xAAbAAEAAwADAQAAAAAAAAAAAAAAAQUGAgQHA//EAEsQAAIBAwIEBAEIBwMJBwUAAAECAwAEERIhBQYTMRQiQVFhIyQyVHGBkZQHFjShsdLUQnTBFTNEZHOEpLTwF1JicpKz4UNTgrLE/8QAFAEBAAAAAAAAAAAAAAAAAAAAAP/EABQRAQAAAAAAAAAAAAAAAAAAAAD/2gAMAwEAAhEDEQA/APcaVwmlVFLMQqqCxYnAAAySSewAqlXnPh57X1n+Yj/moL2oNUn65cPxnx1pj38RHj8dVG5x4eO99aD7biP+agvKVRnnCwBx420z7eIjz/8AtUfrnw/v460x/eI/5vgfwoL2lUX65cP2+fWm/b5xHv8AZ5t6k848PzjxtpntjxEedu+2qgu1qH96pF5z4ee19abf6xH/ADfCuD848NOCb6zyMkHrxbehIy32igtJ52BIAznZc7Ak52yN9h8P8a+0bZ399v8Aoe+Kphzhw8HHjrXPt148/HIDZ9zXCPm7h27C+tPievHjv6+bG+/egvmfbbAJ2Ge2ceuK8l4bzvcWqyLczde6+RIUyQ+EKTT6BLHLCmpVGRlX3GM16AvOHD9O99aEds9eMA/Z5sVSX7cElQxGaxRXeOVljeFOoUYFdYH0hkbg+maCtuP0nSLiIQI83iZLUujs0GURXyGVNRJDYC4zkH2r78N/SDPcNHGltHDIYWnfxMxjQhZTHiJgh1g41aiAACO9Xa8Q4Q0XQEnDmh79INCU+3R2998Vxur3g0qKkj8NdItkVjAyx42woOy+2BQUFrzpdCaWERLJI17eQJrkwiLb26SqBojydQ1YBycnvXw/7VJUh6stovntVu4xHKWGGmWLEhKDTgsCSM4ArV/5c4SHDdewD6mcHXCG1OuhmBznUVwpPcjauI45wgeXr8PGmMx4Dw7RncpjOydjp7UFHB+kC5cogtEDyXK2yM8rpG2YWk1ZMeoEYxjTvkEdxVzYc3l+Gy3rwkND1w8SNqy0LspAYgbEr3I2pacW4PEqiOXhyIjdRdDQKquRgsuNlbBxkb712IuaOGxrpS6slVixCiWNQxY5Y4B3JJyT65oMZx3n+7aCSOIW0cxW0cSxSmVFS6fQMNowJFJHcEYORntWw5j443D7WEserM7RwrrJzI5BJ80cYGcKxzpUbenavjb8Z4MisiTcOVSwdlVoQNSnIZlHqDvk9jX1v+ZeEzp05rqwlTIOmSWF0JHbZiQSP3UFTLzbLPwKa+QdGYRTYC+bQyOybd8405yf3V0OKc63CxSRnppJDJYBpopVdWjuHAYjVGQrZyCGA2OQe1aSPmHhKx9IXFgsbZJjEkIRtR38mcNk/DevjBxvgqp00m4aIywfQrwBSwOoMVG2oEA59CBQZ3hvM1y17DG8x0PxLiEBXSu0cUAMUROP+95vfzDerjnDniS0mlijiiboW/inM0xjLrqI0wgKdTDH4kD1rurx7g4bULjhwYyGbV1Ic9QgAyas/Txgau+Km+4/wiZkaa44fIyeZDJJCzL8ULHI7Dt7UFfyfxe7u7+7aRwttCsSpCMd5YkkVnymonSx31AZ2we9dS1/SNLNePbxWhKJcNali2HUqD8qy4xozuQDkKCfhWjh5r4YrOy3liGfBdhPEC2AACxDZOAAMn0xXwfjPBy5nM3DtbAqZS8GpgRgqXzk7bYz2oMxb/pUkMdzI1sgFsuCBPq6jmYxK0flGbcEEtL6dsGuxxXmPiAu7KKNrQs5uiyRys0Ugjt1dVZ9GpWBYkAd8A9tqv8A/LnCFCfL8OAVDGnykI0ocZRN9kOBsNthXCx41waLHRm4amnUw6bwLp1DzkaTtkAZ98UGZv8A9LBSO2lWFCskUU06FyGiWSXpgqxAVhkH4++K7/6/3HUy1tH4c3U9kpWb5UvEHZSVZNIDBMYznerOXivBG0hpuFsEXSoLW5Cqc5VcnYbnYe9fR+P8HIx4nh4wxkGJYAVcggyLg7PgnzDfegxnD/0xyyRSSi2jZVNugKvJpV5mI0yFox9EA5KggnGDvW+5N49JeRO8kDQtHI0W5YpIF7PHkA4OfUZBGPSszwWLgVszuLu0k6iCJurcQsCgbVpKDAbf+0wJ+NaCw5m4TAgjhuuHxIMkJHNCignudKkCg01Kov104d9fs/zMX81P114d9fs/zMX81BfUqi/XTh31+z/MxfzU/XTh31+z/MxfzUF7SqH9deHfX7P8zF/NU/rnw/69Z7/6zF/NQXtKoI+dLA976zB328TEfU4OdXqMGuX658P+vWeP7zF/NQXtKojznw769Z/mYv5qg86cP+vWn5iP+agvqiqP9c+H4z46zx/eYv5q+1nzTZTOscV5aySNsqJPGzHbOyhsnYUFtmlTSgqebQDY3QPbw8//ALbVY2y+RQD/AGQM/d8arObTiyut8fIzf+22P31aRZ0j3wPs+OKD6UpXT4ze9C3mm79KOSTB7eRC3+FB3KVgeE88ysJGkhaQRW4nkEdvLDJGzFenGEmPyoYdQ612AjJ9a1fLnG0vIBNGMKSy41K2Cpwd0Yj/AB+ygs6VjOP82zWkzh442j6VxJHjWuWiXKoZSNDO2GJRRlQpO+N7Cx49IouxcLGWtFWQmLUFdWiL40tkqRhh3Odjt2AaOorDpzXdCWO3eODrzrbPGylzGgnW4Zg4JyxUW74II1ahsMV14ueLh0lcRRAWqhpwSxMmbmeHEOPo/wCYZvNn6QHxoPQaVGamgUpSgUpSgUpSgUpSgUpSgUpSgUqCKmgUpSgUpSgVBFTSggUC0NTQKUpQMUpSgVAHrVFY8wZjvJZQoS1lmTyncrEisSdRA1ZJHcDaqB/0hrIYxbwPKzTpGyK8TFlaCWUNE6yaDvFg5bbDfCg3RAxjAwfTG3vXIqPwrHWvP8DIjxwXBhKwmSQKgWEzEKiuuvVkEjOkEAHNfK5/SRCgUvBOC5lMa/J5kWJiruvn/wC8MAHc57dzQbXSPaoMa9sDH2V8rS4WaNJFJ0uoYZGDhlyAQdwdxtXYoOOgZzgZ+ys3zaAslhsoBvEBONx8jNjHxJwD8Ca0jvjA9zgbE+hO+O3b1rN84D5bho2/bO3+63FBpC4HqPxpXF4s/D7qigq+cz8wuv8AYS/D+watYx5RjbAFVPOjYsbn/ZP/AAq4QbDfPbf3+O21Byr5zwq6srDKsCpHoQRgj8K+lKCtueAW8gUPEpCRtCvcYjbTlNj28iH4FQRvXLhnBYbf/NIV+kSS7MWLkFizMSXY6V3OTtirCooKluWLUu8hhUtIHDZyVPUXTIdBOgMykgsBkg70tOW7eLT0lZNL9Q4dj1D0mjAkLEl1CtspOBpXHbFW9Rigoo+UbNI2QQ4VymcPIWGgnphG1ao1Uk6QpAXJxjNc25UsyI8wLiIYUZYbatWHGflPN5vPnck96u6UClKUClKUClKUClKUClKUClKUClKhgDsRkGgmlKUClKUClQamg6PHOKJa28txIGKRKXIUAsQPRQSAT99V8HN1q+CJMIYVuOocBNLPoCk5yH1DGnHfbvXf45wxbqCSBiVEgxkdxgggjPxFUM/IUPWlnieSJ5DG+F0lEkjk6nUVGBGSxOR2JJPfeguI+Y7VlZxcRFVQyMdQ8qhipJHcYZSv2jFcTzPZguDcwgxhi/yg8oVgrE/YxAPsTvVQ/IUTNG7yys6ztcOfKomLOj6HVQBoDxREDH9ge5rqw/o2hXWBK2k9XR8mhZOq4dvOwJbcAemR31UF0vONi2dFzC7ASNpRwWPTUs4AzuQFJx8KWPONlLB1xcRhAI9WWGUMgyqsAe537d8HGa619yZFIXOtxruJLk4A2aS0Nuy/Zg6vt+FVlx+jdJMNLcSSSxiFY3aOMBUhEgVSiqA+RK+Tt6Yxig08HH7Z3SNJ4meReoiqwJZd8MMenlb8DVdf85wwSvHLHMgRJZA7KulxCuqTSurWBjOGZQrEbE05b5XjsWZ0Zn6iRxkBFVRiWaQsAowATM33Adzk10uN8jeKlZ5LmTSRKFXpx6kEqFHXqABmjwSQp7MASTjFBHCeH2N5LcE280cxw08MkrgMJ4yFd445WiYMgI9xp7Aio8Bw+zu7aERSNcSvqjYtLJpMcU5UvI7EABDKqrud+2Bkdzg/L80EpmFx1XmeMTu8YUtFFE6xKipsDrYMT65bbtVrxPhQmltpSSGt5GkAHZtUUkZB9hh8/dQYfxXCfI5t5QgVDAcvpugLgBNMYk+VAmlXT1VGNeRtvXY4hc2Xhg5sbrTbPMrJGwSSFpGVpEYpOuvWXVtKswbb1wK7Kfo3i+VJkXU6MiEQRgIGlWUllAw51Ku407ZxgnNd7h3JKRLEokJCXTXjjQAsjlW0jSNlVWKsM5OUBzneg0fD8dJMRmMaVwhABQYGFIUkZA22J7V2KUoIrOc1jM/DR/recDvtaXJ/D3rSVneZx854b6fOn3/3K62++g0DJn3+4kUrlSgpOdSPA3Ge3TI/HAxV3VNzl+xT/wDl7+3mHm+7v91XNApSvlcwLIpRhlWGCMkbfaDkUH1pXnMNvdWdo89tDK8wubtWhYyMzwmaZYOmHJwq/ItkDdQe+aiDjHE2AM6ywxxu0MrRWpmkZoo9pY41ViY5JG7gEARkbZzQej1BNZeS7vXtrHYxTTNGLhljDdJTE7MSjZCeYKN8hScb+tHb8R4mkaBus2uJXdvCjVDpuFSQIir5n6JLBTkkglQRtQei0rzh+KcTkSRojMFjiu3iJtNL3BjMfQDxugKFsyDSApYKCAK6i2/EGvGIlvFKveyAmH5NQ0MJgjXUuhlJDe5BjxszHIepVBrAcK43fm/gjlSbpSKpYC2ZVTNuGYu5TSPlMjPUzk6dHrXDjfGuIDiPSiS4EAkiTa3LJodcNJqETKQGPcyLjBymASQ9DqCa8X4bFxOzQMhu3klt7d3EsbsqFppDckARuVkQFABpJIfOlgu2x5Vu+ITSxC4aRIxHJIT0NHUImZUVzIgKHRg40qTscDeg3FK845h4lei6Xy3JEVxI4iityYjClvJ03afZWZn/ALJcbkAgYya2Hi3E5mQk3IhE9pIWEDAlSJuoh+QQlNQgBAU6dZJYgEgPWaViOQuKX8srrdqwAjUsGhdAkurzKjmJFZcegaTsDqINVFrzNfOjvH15sLc6wLTSsZWdUhMT6cTeXWTp6myE4yArB6dSvLrXmXiSousNqmnktIRJFpOXjieKc6o42kRMT5wgzge2at+d3vY7mB7YzEdCdSqxl42k1Q7uAMahH1GXOMmPSPpEEN1SsZa3lzLZ34IuJNKSLbs8DQTy5twTiMqpyJCVB0jP3ZOVsbXiOqzikF0UspUzIQ+bjq6mUt6lY10owPYtv2NB67UGqTlGaY20JuWkaeWJJnDRaBGWVdUeygLpYkaT5u/tWPtOJ8RgF3qjnK9S6a3027ys3zlsly2dCrGVKADDDcaiNFB6ZSvLeGca4rMrDEyaPGMrm2OZAkMLQKepEn0neTBCKSFIx612Z+M8SjVgwnfPhXDpanI6sMjSqNKOVCyKq/QdhkA9w1B6TSsLyPf3bGaa8jmVhbwkoYnUFke4D6ExguQE2XvlfQis7cx8VWK6kkimzfwOUWKWSVreUZaJdCxgwfJNoJBOWjG+WFB65UA15y3EeKldGJEmWO9eTFtqj1xiM20UTkEOrAk6slidQ2IwOPFuNcShQridyWgYOlscgSQuzp5IpMASKF/zbHJwcZDUHpNKwHJV/fSeJmnhk6vhLQojq0SPMoudagPshLaA2PdT2xXTs+LcTfSivPh2thJLJZGIwtI7CZI1dQHRQB5vMB/3jnYPSs0JrD85w3guImtpZ16NndyeSPWs0i9LRG66dOWIOAMHvp9ao+McZ4jFloo5QpmclEtpHZvk4CgHkYAbt5fICc+YEYoPVc0rHc5cVuomj6XUijaGVy6WzXDGYaelEyKDpUjXk+pGMiqgcV4npMk3ViUSxRSCO26piQ2sbvLGuktLmYmPs2ASSNtg9Iriy59++dj8a8aseOcYhjgVY5SD1HzLbzlpGa6m1JIqwuYwE04UlMA5BI7bmxkvZLG7kd3E7eKWJBEFMfTeVY9G2XLAKcnOcjFBrqV5hwe5v4z1Ea4lVprSLRLA2XU2i6pCSoKfKYBOAAdRbvkXPIPGL6eR1uwoURIx+TlRklLEMnniRcYH0csRgHUQQaDbUrzCy5p4ivUMqO2iSAuVtZAixm50S6AyB8iPJ0jqbebVjavpPzBxORJZIVkUJHeTRo1m+qTp3OmCMhgCCYsEj6RztuDQelfwqay1lf3qxX4ZetLbk+HJj6XWzbo4GOxAkZlyD6YO9ZW5ub670xdacwmaxLyi1ktzlzIZocbHQumLJ9C5DE0HqKrjO53/AHbelZ7mY/OuGDb9plOPssrretEBWc5oA8VwzP1mUfjZXO38KDRkfGlTSgpOdGxZykd/kwN8bmRAufhnFXdUnOWfByY9TEN/YyoCPvGR99XQoPOb3ma8W6kC6xEL2O1RmWHwwBWMsJXz1lc5cLgaclBkk1ectc2m6uZYXiWLSGaM9UsXUSFNWNATfAPlZsagDg1pGsoyHBjQiQ6nBUYc4Aywx5jhRufYV8v8lwZY9GLLlWY9NcsVYMpY43IYAgn1GaDLc78y3NtN04Fix4cygsTqL+IgjVQNJGD1CP8A8idtOD1LznyWNirW46qGWJo1mBiZxNaomJGjDdrgd1A7jfYjb3XD4pGVpIo3ZMhSyBiucZ0kjbOB+ApJYxMSWiQknJJQHJ8u+43+gn/pHtQYVOeriBp/GQRdNJnt06MrOwlECSRxHVGurXqIV9tyAR6mw505jubZItCwoz291LJqckoYYQ3yY04fDH1wDj0zWg4hwGGZ1d13V45DgAdQxEmLqEDLhGOoAnANdq9sIpsCWOOQKcrrQNg4IyNQ2OCR99Bkouc59SwNbwi5ZgFBuSISvQExLSdLIbTkaArdu+ASJtef1cZ6WPPYoB1BljdSaCRtghcZBH0h7VqbjhcMgZZIYnD6QwaNSG0/RyCN8b49qiThMDMrNDEWQAITGpKgEEBTjygEAjHtQYq2/SQzqwMEazExCKMzuS4kL4PlhOrZCfk+oDg77Zrhb/pKkkQOlqulI1km1TkY1XT24EeIjrOqNj5tG1bVuCW2HHh4MSHLjpJhyDkFtvMc+9fQcLh0lRFGFIwQEUAjJOCANxkk4+JoMrwrm+W4voIlWJYJBeH/ADoaY9Bwg6kYUdLzZwNTbd8EUuufCjOTCnRWS4gU9b5Yvbxu7F4SnljPTbzBicFTjBrWR8OhWQyrFGJD3cIoc/a2MmofhkJkMphiMhXQXKLrK4xpLYyRj0oMTfc73KuiG2USh1JjSXqCVHtLiZUDlFKSZiA7EZI3IJq/5P4qt0ryw5FsWxFls68KutlBGY1Vy6ackeTIx2q2m4ZE2SEVXKhQ6qoddKsEKtjYqHfHtqPvXx4dwKCBYVjTHQV1QkkkdQgyEk/SZiMknckk+tBk25pu0v7mLTCydUQQK8oijXp26TyvI/SL5KyIMDVv6AKWNjyhzT4yQpDbrHDHHG7sX31TKWAjRUwwyCSxIzkEA5rRXXDYZAwkiicMQzBkVgSBgEgjcgbZr6R2iKcoqrsoOlQCQowg29ACcCgxFzzyhdj4ZDNbao3MjY6csk3SjiRljZm6iqX8ozp07EnA6tp+kSR3jdo0RNRgkj1n6fjIoBIrsikKA7NpZR9HG1b644dFIHV4o2WXHUDIpD4GBrBHm2AG9fMcHt8Y6EOCCpHTXBB05GMdvKu3/hHtQY2//SQVLCG2Mug3DEiQhTHBKYyyFYzliQe+FGPpbir3j/MzW7wokWsyRzTvqcoUjhCGQgBW1P5wAu2T6gbi0fgtsyqpt4SqHUoMSYUnGSoxse249q7bQqWDEAsuQCRuM4zg+mcD8KDB8P8A0iSS6V8JokmMXR1SssREquw6shiBjIEbfRVwTsCaf9ozGZYltQ+loUmdJtaK0rafknVNMoHfcoe4xkEDYLwO2Cugt4Akhy6iJNLkdiwxhvvrkeD2+qNuhDqiGmNumuYx7IceUfZQYi0/SXiNA8EjSOiToAR8pCTKZZBgYBRIm27ElBkatnDf0mPLoXwml5+kYS0pEWJFdh1pGjHTIVM+UODnYmt8llGpUiNAV1BSFA0hjlgNtsnc+9dVeBWoV1FvAFkOXXpJhyDkFhjDb770FfyLxiS7tFml0a2kuB5CCoVJ5EXDbahhcasDOM1oa61tw+KMgxxRoQCvlRVwCxYjYdtRJx7muzQKjNTUZoFTUVCt32O379vSg5VBz6UzU0EEVNKUHHT9tTTNAaCaippQKg0FTQKUqCf30Bvh3rN8yjN3wz38TLt/uVzn/r41pazvMv7Xw328TL/yV1QaKlKUFFzqT4Rsf/ct/wB88YHqMDJBOdsA1eBs9qoOeRm0Iz3msx/5s3cPk+Gr6OfTVWgoKYcyxG48PouOqME/N5dIUsVD6tONOQfNnFWdtdxyZ6bo+k6W0sGwfY47H4VT3vDI3mnmaYBWt/CtgqOn5nZmLHs3nXY9sfGvjyvy21s5leSJ2MMNuohh6MYji1FSVLuWbzHfOMYwB6hpKV1briUMZAkljQnGA7qpOe2ATXaoFK4s4GMkDJwMnufYe/Y0EgJIyMjBIzuM5xkemcH8KDlSuCSqy6gwK98ggj8ahbhDpwynWNS7jzAYyV9xuNx7ig5mppSgUrgZVDBcjUQSBncgYyQPUDI/EVzoFQamlBApnf8Ax/6/63qaUCoIqaUCozU1BoJqB++ppQKUNKBSlKBSlKBSlKBUZqagGgmlK4u4UEkgAbkk4A+00E0FfO3uEkUMjK6nsysGB+8bV9EYEZBBB9R2oJpSoxQTShpQKGlKBWd5l/a+Gd8+Jm98fsN192f/AJrRVneZAfF8N9vEy7f7jdYOfx/Gg0VKUoM/z1nwhxj/AD1mMnGwN3DkjPqBuPXIGN8VoKz/AD1+yr/eeH/89b1oKDzPi/JNzI12qhTBePNJMpkIJMZLW2j0XUdAb4Rj3rUcucMmgeR5eo5kdUUddmjjiSGMAiNm0qS6tnSM+f2rrcRSZLu5ZpLtoTaagIlBMZ1kYgAXeTAY76mOVxjGD1eU7m4CThUkmhM7dN3eRCsbImyeIHUkAbXuTgnOnbAoHMvKc9zc3Uscgj12sUKbIyyMrzM6SakLKhDKMqQfMT6V05ODX5uImjV4oozAoHimIEaxYdSNeljqyDmM5wG1HYCl5d4jPDbdU9U3KwEkTLfZDeUZcSkQuwyThcZOyjeuyedL5tYiGuJJ3i65tJUba3idEaEKzqS0jblQCFHYkUH34VyjeuYluWlMazRSFjdSdYBYZ1chlkOjLOgLRlCwzkDFdiLgXEV6etpJI1ESyIt2ySSafE4+WB1bF4M7gtp3Jxg8LzinEniEhZoSs/D0ZUt2xiQQtcOdQ1mMF2BXuMEE96lOYuIN5VVizAdTVZyKLZzcxIEUt5ZxoaUkgn/N6sgGg79ty5dLwmCxTTE7DpTOW1iOMli+nt1CRhNsfTJ2xVba8mXavHE7aoIGumilhke3cLNGpWFQkmtEWQEadRGlU9sVZ3dxetwy/wCoS1xGbmOJoYniZgigIyqGJyTkgqfbFVaS3tk0+UfeKAppNxdRhTKFuJj1GLdSNWz0hjUACM4OA7EPLF6zK088+etaatN7Ki9FLRFn8sbBctMG9ic5z79a/wCAcUbpKjOOmEw/ipCdrh2YN8oNR6Whcsr6uxI3r5cT5v4giHpxytjrmJzZyKZwgj6epMFkYs0g06FyE1ZUd+7Bxi8mvrZXEiBbiTXEtvIsYi8LJpkeY+VtTEEKfXAxlaDvcC4FcrfpPMr+SK6R5DcGRZGkliKdOInES6EOwA9Ac4BO2qCamgUpSgg1NKgUE0pSgUpSgUpSgUpSgUpUahnHr3x9vb+B/CgmlKUClKz36QTL/k666HU6vSOjpaupnIxp075+ygvzmuVeRXF7xQTQtpuNNktzbkaWIuXS2nZZmxs6nTb4z3d2AHofSeAyyGNVnfXOER3IiMYGsHAHcbYYYyTsM99wtKpubuHtcWkkSxrJq0ZQuY8gOpOHwcNgZGRjIGds1juHTcRENoWLNH42QNlZRcGMTT4MmTgqQB6AYK18eGc1cSlOjQw1eEw72kilDLcKkwKnA8kbaiMtjH0jvQfS35fvlLELIIGlVnSOWO3u5AImUF5bcrHhX0YwQxA3Jxg6zkDhUlpw+2gmAEkaYYA6gDqJxn171lOJcZ4msUmV1grfqoW3kQg28qpAxaN9WZMk4GMjcbDNdngXG7ufiEIl6iKBeLJD0HSOMq6iLMxGmYlRqBB/tZ7EUHoEaY9Sdyd/ic4+ypIrzO84pHJxJsNexJBJuoF23ipV+iqRqOmkIYbnbX8FyWqjzLxG9jaIdWMN4U60t3jcF7lY5U2PlARtRAYkaT5sZID2KleUw86X+qRVQlQlxpLWky6XjkVIgQSc6gSSC7H1OmvULSNlRQ763A3bTp1H30g7UH2pSoU/dQAaznMv7XwzbbxM2/t8yucD7/8ACtHWc5lPzzhgz/pE5x74srjJ+7I/Gg0lKUoM/wA8/sy/3rh//PW9aCs/zw3zeP43fD/u+fQd6vi4yBkZOSBnc4xnA+8fjQYe15rna7aGXRBCs9wgmZRpl6W6wIS2EbRlizd9DADYkcLb9IbyHQlspkY2/TAnYIyzs6ozO8IwAVzlA4I7E9jtXsYmUqY0KltZBUEFs51EY3ORnNda24JbxEdOCBAMEaYlByDkHYelBkr/AJ/TVLFLbpJGVnC6ZC6S9Jgjq5eJYwuo4OGfHqBXW/WGWzcRw2lnHFFDdSzwwzqFUxdBtaukX0iko8jKhJbJOME7lODW4ZnEEIZ9WpumuW1/SycZOfX3qYOEwIuhYYlTSyaRGoGlsahgDscDI9cUHX4BxM3AmOCAkzxjOOwVSOw/8X45q0A/fXGKFVzpULk5OABknuTj1rnQKUpQKUoaCAKmlKAKUqAaCaUpQK4Fm1AY8uDvncHI2xj9/wAK51GaCaUpQKUpQKUpQKUpQKUqMUE0pSgVBNTSgVBqaUClKGggZ9amlKBUZqaUClKUCs3zJ+2cM3/+vOce/wAyuN/sG/4itJWZ5k/buF/7a4/5Ob3oNNSoKilBU808PkngCRaNazW0uHJCkQ3EchXUASuQnfBr5xzX2Tm3tds4bxT53OcY8Nt+PpSlA8Vf4Pza0znYeMk3HxPhdvwobq/2xbWvpn53Jt7/AOjb/upSgC5v8n5ta49D4uTf7R4bb8ahbm/xvbWufbxkmD9/hdvwNKUHHxfEc/stpj++SZ/5XeguuI/VbPHv4yT+HhaUoOL3PESD82swfT55IRn3PzUdttq5G64jgfNrMn1+eSD/APlpSgC54jn9mswPfxch+7Hhh/GoN1xH6rZ/nJDn/hdv30pQSbriP1Wz+zxkm33+F3/+a5Nc8QzgW9pp9/FyZ/8AT4b/AB9aUoOPiuI/VrP85Jv/AMLtj78/Cp8VxDH7NaZ9vGSfx8L/AIUpQQbriOT82tMenzyT+Hha4tc8ROR4azx6fPJN9/7ttt9tKUB73iI38JaH0wL2T323Nt2qTdcR+q2fr/pkm3fG3hd/SlKCBecS+q2f52T+krmLviH1W0/Oyf0v/WKUoI8XxH6rafnZNv8Ahd/3VKXfEPW1tBt6Xkhyfb9l2+2lKB4viH1W0+zxsn8fCVxN5xH6pZ/npP6TeppQSt3xD6rafnZO/wCV2qPF8R+q2n52T+kpSg4i84l9Us/z0n9JQXnEvqln9vjZP4eEpSgJd8S9bWz/ADsn9LUi84j9Us/z0n9JSlAN5xL6pZ/b42T+HhKC84l9Us/z0m//AAm1KUEG94iBnwln+ek/pKnxnEfqlp+ek/pKUoIF5xL6pZ5/v0n9JUC84iP9DtD/AL/J/SUpQc0vOIetpafDF7Id/wAoMetR47iP1O1/PPj4f6LnPf09vuUoJN7xD6pafnpP6SoF7xH6nafnpP6SlKB43iOP2O0z/fpP6T7akXvEM72drj38c+fw8L/jSlAF7xDfNpa/DF6+/wBvzXb99dc2l3Pc2ss0MEa27SudFy0hy8TRjAMKZ+kc5IpSg01KUoP/2Q=="/>
          <p:cNvSpPr>
            <a:spLocks noChangeAspect="1" noChangeArrowheads="1"/>
          </p:cNvSpPr>
          <p:nvPr/>
        </p:nvSpPr>
        <p:spPr bwMode="auto">
          <a:xfrm>
            <a:off x="155575" y="-936625"/>
            <a:ext cx="5372100" cy="19621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4" name="Picture 4" descr="http://www.informationbible.com/inc-media/Specimen-of-a-bill-of-exchange.gif"/>
          <p:cNvPicPr>
            <a:picLocks noChangeAspect="1" noChangeArrowheads="1"/>
          </p:cNvPicPr>
          <p:nvPr/>
        </p:nvPicPr>
        <p:blipFill>
          <a:blip r:embed="rId2"/>
          <a:srcRect/>
          <a:stretch>
            <a:fillRect/>
          </a:stretch>
        </p:blipFill>
        <p:spPr bwMode="auto">
          <a:xfrm>
            <a:off x="609600" y="2286000"/>
            <a:ext cx="7772400" cy="35052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 Bill of exchange</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marL="514350" indent="-514350">
              <a:buAutoNum type="arabicPeriod"/>
            </a:pPr>
            <a:r>
              <a:rPr lang="en-US" dirty="0" smtClean="0"/>
              <a:t>Must be in writing</a:t>
            </a:r>
          </a:p>
          <a:p>
            <a:pPr marL="514350" indent="-514350">
              <a:buAutoNum type="arabicPeriod"/>
            </a:pPr>
            <a:r>
              <a:rPr lang="en-US" dirty="0" smtClean="0"/>
              <a:t>Must contain an order to pay and not a promise or request.</a:t>
            </a:r>
          </a:p>
          <a:p>
            <a:pPr marL="514350" indent="-514350">
              <a:buAutoNum type="arabicPeriod"/>
            </a:pPr>
            <a:r>
              <a:rPr lang="en-US" dirty="0" smtClean="0"/>
              <a:t>Must be unconditional</a:t>
            </a:r>
          </a:p>
          <a:p>
            <a:pPr marL="514350" indent="-514350">
              <a:buAutoNum type="arabicPeriod"/>
            </a:pPr>
            <a:r>
              <a:rPr lang="en-US" dirty="0" smtClean="0"/>
              <a:t>Three parties (drawer – the person who orders to pay, </a:t>
            </a:r>
            <a:r>
              <a:rPr lang="en-US" dirty="0" err="1" smtClean="0"/>
              <a:t>drawee</a:t>
            </a:r>
            <a:r>
              <a:rPr lang="en-US" dirty="0" smtClean="0"/>
              <a:t> – the person who is directed to pay &amp; payee – the person authorized to receive the payment)</a:t>
            </a:r>
          </a:p>
          <a:p>
            <a:pPr marL="514350" indent="-514350">
              <a:buAutoNum type="arabicPeriod"/>
            </a:pPr>
            <a:r>
              <a:rPr lang="en-US" dirty="0" smtClean="0"/>
              <a:t>Parties must be certain</a:t>
            </a:r>
          </a:p>
          <a:p>
            <a:pPr marL="514350" indent="-514350">
              <a:buAutoNum type="arabicPeriod"/>
            </a:pPr>
            <a:r>
              <a:rPr lang="en-US" dirty="0" smtClean="0"/>
              <a:t>Must be signed by the drawer</a:t>
            </a:r>
          </a:p>
          <a:p>
            <a:pPr marL="514350" indent="-514350">
              <a:buAutoNum type="arabicPeriod"/>
            </a:pPr>
            <a:r>
              <a:rPr lang="en-US" dirty="0" smtClean="0"/>
              <a:t>Sum payable must be certain</a:t>
            </a:r>
          </a:p>
          <a:p>
            <a:pPr marL="514350" indent="-514350">
              <a:buAutoNum type="arabicPeriod"/>
            </a:pPr>
            <a:r>
              <a:rPr lang="en-US" dirty="0" smtClean="0"/>
              <a:t>The order must be to pay money only</a:t>
            </a:r>
          </a:p>
          <a:p>
            <a:pPr marL="514350" indent="-514350">
              <a:buAutoNum type="arabicPeriod"/>
            </a:pPr>
            <a:r>
              <a:rPr lang="en-US" dirty="0" smtClean="0"/>
              <a:t>Stamped</a:t>
            </a:r>
          </a:p>
          <a:p>
            <a:pPr marL="514350" indent="-514350">
              <a:buAutoNum type="arabicPeriod"/>
            </a:pPr>
            <a:r>
              <a:rPr lang="en-US" dirty="0" smtClean="0"/>
              <a:t>Date and place – not mandatory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Cheque</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A bill of exchange drawn on a specified banker and not expressed to be payable otherwise than on demand. It includes </a:t>
            </a:r>
            <a:r>
              <a:rPr lang="en-US" dirty="0" err="1" smtClean="0"/>
              <a:t>cheque</a:t>
            </a:r>
            <a:r>
              <a:rPr lang="en-US" dirty="0" smtClean="0"/>
              <a:t> in electronic form.</a:t>
            </a:r>
          </a:p>
          <a:p>
            <a:pPr>
              <a:buNone/>
            </a:pPr>
            <a:endParaRPr lang="en-US" dirty="0" smtClean="0"/>
          </a:p>
          <a:p>
            <a:pPr>
              <a:buNone/>
            </a:pPr>
            <a:r>
              <a:rPr lang="en-US" dirty="0" smtClean="0"/>
              <a:t>Contain the exact mirror image of a paper </a:t>
            </a:r>
            <a:r>
              <a:rPr lang="en-US" dirty="0" err="1" smtClean="0"/>
              <a:t>cheque</a:t>
            </a:r>
            <a:r>
              <a:rPr lang="en-US" dirty="0" smtClean="0"/>
              <a:t>, and is generated, written and signed in a secure system ensuring the minimum safety standards with the use of digital signature.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70000" lnSpcReduction="20000"/>
          </a:bodyPr>
          <a:lstStyle/>
          <a:p>
            <a:pPr>
              <a:buNone/>
            </a:pPr>
            <a:r>
              <a:rPr lang="en-US" b="1" dirty="0" smtClean="0"/>
              <a:t>Order </a:t>
            </a:r>
            <a:r>
              <a:rPr lang="en-US" b="1" dirty="0" err="1" smtClean="0"/>
              <a:t>cheque</a:t>
            </a:r>
            <a:r>
              <a:rPr lang="en-US" b="1" dirty="0" smtClean="0"/>
              <a:t> -:  bearer word cancelled</a:t>
            </a:r>
            <a:r>
              <a:rPr lang="en-US" dirty="0" smtClean="0"/>
              <a:t/>
            </a:r>
            <a:br>
              <a:rPr lang="en-US" dirty="0" smtClean="0"/>
            </a:br>
            <a:r>
              <a:rPr lang="en-US" dirty="0" smtClean="0"/>
              <a:t>- Order </a:t>
            </a:r>
            <a:r>
              <a:rPr lang="en-US" dirty="0" err="1" smtClean="0"/>
              <a:t>cheque</a:t>
            </a:r>
            <a:r>
              <a:rPr lang="en-US" dirty="0" smtClean="0"/>
              <a:t> is payable to the person named in the </a:t>
            </a:r>
            <a:r>
              <a:rPr lang="en-US" dirty="0" err="1" smtClean="0"/>
              <a:t>cheque</a:t>
            </a:r>
            <a:r>
              <a:rPr lang="en-US" dirty="0" smtClean="0"/>
              <a:t> or his order. </a:t>
            </a:r>
            <a:br>
              <a:rPr lang="en-US" dirty="0" smtClean="0"/>
            </a:br>
            <a:r>
              <a:rPr lang="en-US" dirty="0" smtClean="0"/>
              <a:t>- For e.g., " Pay to X or order.", such </a:t>
            </a:r>
            <a:r>
              <a:rPr lang="en-US" dirty="0" err="1" smtClean="0"/>
              <a:t>cheque</a:t>
            </a:r>
            <a:r>
              <a:rPr lang="en-US" dirty="0" smtClean="0"/>
              <a:t> is payable either to X or to any person whom he orders the payment of the </a:t>
            </a:r>
            <a:r>
              <a:rPr lang="en-US" dirty="0" err="1" smtClean="0"/>
              <a:t>cheque</a:t>
            </a:r>
            <a:r>
              <a:rPr lang="en-US" dirty="0" smtClean="0"/>
              <a:t>. </a:t>
            </a:r>
            <a:br>
              <a:rPr lang="en-US" dirty="0" smtClean="0"/>
            </a:br>
            <a:r>
              <a:rPr lang="en-US" dirty="0" smtClean="0"/>
              <a:t>- Order </a:t>
            </a:r>
            <a:r>
              <a:rPr lang="en-US" dirty="0" err="1" smtClean="0"/>
              <a:t>cheque</a:t>
            </a:r>
            <a:r>
              <a:rPr lang="en-US" dirty="0" smtClean="0"/>
              <a:t> is paid by the bank only when the bank is satisfied about the identity of the payee. </a:t>
            </a:r>
            <a:br>
              <a:rPr lang="en-US" dirty="0" smtClean="0"/>
            </a:br>
            <a:r>
              <a:rPr lang="en-US" dirty="0" smtClean="0"/>
              <a:t>- </a:t>
            </a:r>
            <a:r>
              <a:rPr lang="en-US" dirty="0" smtClean="0">
                <a:solidFill>
                  <a:srgbClr val="FF0000"/>
                </a:solidFill>
              </a:rPr>
              <a:t>Order </a:t>
            </a:r>
            <a:r>
              <a:rPr lang="en-US" dirty="0" err="1" smtClean="0">
                <a:solidFill>
                  <a:srgbClr val="FF0000"/>
                </a:solidFill>
              </a:rPr>
              <a:t>cheque</a:t>
            </a:r>
            <a:r>
              <a:rPr lang="en-US" dirty="0" smtClean="0">
                <a:solidFill>
                  <a:srgbClr val="FF0000"/>
                </a:solidFill>
              </a:rPr>
              <a:t> is not transferable merely by delivery. It cannot be </a:t>
            </a:r>
            <a:r>
              <a:rPr lang="en-US" dirty="0" err="1" smtClean="0">
                <a:solidFill>
                  <a:srgbClr val="FF0000"/>
                </a:solidFill>
              </a:rPr>
              <a:t>tranfered</a:t>
            </a:r>
            <a:r>
              <a:rPr lang="en-US" dirty="0" smtClean="0">
                <a:solidFill>
                  <a:srgbClr val="FF0000"/>
                </a:solidFill>
              </a:rPr>
              <a:t> without the signatures of the transferor. </a:t>
            </a:r>
          </a:p>
          <a:p>
            <a:pPr>
              <a:buNone/>
            </a:pPr>
            <a:endParaRPr lang="en-US" dirty="0" smtClean="0"/>
          </a:p>
          <a:p>
            <a:pPr>
              <a:buNone/>
            </a:pPr>
            <a:r>
              <a:rPr lang="en-US" b="1" dirty="0" smtClean="0"/>
              <a:t>Bearer </a:t>
            </a:r>
            <a:r>
              <a:rPr lang="en-US" b="1" dirty="0" err="1" smtClean="0"/>
              <a:t>cheque</a:t>
            </a:r>
            <a:r>
              <a:rPr lang="en-US" b="1" dirty="0" smtClean="0"/>
              <a:t> -:  bearer word not cancelled</a:t>
            </a:r>
            <a:r>
              <a:rPr lang="en-US" dirty="0" smtClean="0"/>
              <a:t/>
            </a:r>
            <a:br>
              <a:rPr lang="en-US" dirty="0" smtClean="0"/>
            </a:br>
            <a:r>
              <a:rPr lang="en-US" dirty="0" smtClean="0"/>
              <a:t>- Bearer </a:t>
            </a:r>
            <a:r>
              <a:rPr lang="en-US" dirty="0" err="1" smtClean="0"/>
              <a:t>Cheque</a:t>
            </a:r>
            <a:r>
              <a:rPr lang="en-US" dirty="0" smtClean="0"/>
              <a:t> is payable to the person named in the </a:t>
            </a:r>
            <a:r>
              <a:rPr lang="en-US" dirty="0" err="1" smtClean="0"/>
              <a:t>cheque</a:t>
            </a:r>
            <a:r>
              <a:rPr lang="en-US" dirty="0" smtClean="0"/>
              <a:t> or to the bearer thereof. </a:t>
            </a:r>
            <a:br>
              <a:rPr lang="en-US" dirty="0" smtClean="0"/>
            </a:br>
            <a:r>
              <a:rPr lang="en-US" dirty="0" smtClean="0"/>
              <a:t>- For e.g., "Pay to X or bearer.", such a </a:t>
            </a:r>
            <a:r>
              <a:rPr lang="en-US" dirty="0" err="1" smtClean="0"/>
              <a:t>cheque</a:t>
            </a:r>
            <a:r>
              <a:rPr lang="en-US" dirty="0" smtClean="0"/>
              <a:t> may be paid to X at the counter of the bank when he present it for payment. X can either go to bank for getting payment or simply </a:t>
            </a:r>
            <a:r>
              <a:rPr lang="en-US" dirty="0" smtClean="0">
                <a:solidFill>
                  <a:srgbClr val="FF0000"/>
                </a:solidFill>
              </a:rPr>
              <a:t>he may or may not sign at the back side of the </a:t>
            </a:r>
            <a:r>
              <a:rPr lang="en-US" dirty="0" err="1" smtClean="0">
                <a:solidFill>
                  <a:srgbClr val="FF0000"/>
                </a:solidFill>
              </a:rPr>
              <a:t>cheque</a:t>
            </a:r>
            <a:r>
              <a:rPr lang="en-US" dirty="0" smtClean="0">
                <a:solidFill>
                  <a:srgbClr val="FF0000"/>
                </a:solidFill>
              </a:rPr>
              <a:t> </a:t>
            </a:r>
            <a:r>
              <a:rPr lang="en-US" dirty="0" smtClean="0"/>
              <a:t>and hand it over to any person for collection. </a:t>
            </a:r>
            <a:br>
              <a:rPr lang="en-US" dirty="0" smtClean="0"/>
            </a:br>
            <a:r>
              <a:rPr lang="en-US" dirty="0" smtClean="0"/>
              <a:t>- The </a:t>
            </a:r>
            <a:r>
              <a:rPr lang="en-US" dirty="0" err="1" smtClean="0"/>
              <a:t>drawee</a:t>
            </a:r>
            <a:r>
              <a:rPr lang="en-US" dirty="0" smtClean="0"/>
              <a:t> bank need not take any pains to get the identification of the person to whom the payment is being made. </a:t>
            </a:r>
            <a:br>
              <a:rPr lang="en-US" dirty="0" smtClean="0"/>
            </a:br>
            <a:r>
              <a:rPr lang="en-US" dirty="0" smtClean="0"/>
              <a:t>- </a:t>
            </a:r>
            <a:r>
              <a:rPr lang="en-US" dirty="0" smtClean="0">
                <a:solidFill>
                  <a:srgbClr val="FF0000"/>
                </a:solidFill>
              </a:rPr>
              <a:t>A bearer </a:t>
            </a:r>
            <a:r>
              <a:rPr lang="en-US" dirty="0" err="1" smtClean="0">
                <a:solidFill>
                  <a:srgbClr val="FF0000"/>
                </a:solidFill>
              </a:rPr>
              <a:t>cheque</a:t>
            </a:r>
            <a:r>
              <a:rPr lang="en-US" dirty="0" smtClean="0">
                <a:solidFill>
                  <a:srgbClr val="FF0000"/>
                </a:solidFill>
              </a:rPr>
              <a:t> is transferable merely by delivery</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ata:image/jpeg;base64,/9j/4AAQSkZJRgABAQAAAQABAAD/2wCEAAkGBxQSEhUUEhQVFhUVGBUXFBcUFxcXFxcWFBgXFxQVFRgYHCggGBwlHBUUITEhJSkrLi4uFx8zODMsNygtLisBCgoKDg0OGhAQGywkHCQsLCwsLiwsLCwsLCwsLCwsLCwsLCwsLCwsLCwsLCwsLCwsLCwsLCwsLCwsLCwsLCwsNP/AABEIAJcBTQMBIgACEQEDEQH/xAAbAAADAQEBAQEAAAAAAAAAAAAAAQIDBQQGB//EAD0QAAEDAgMGBAQDBwQCAwAAAAEAAhEDIRIxUQQTQWGR0QUicfAyUoGhQrHhFCMzYnLB8QYVktJDohZTY//EABcBAQEBAQAAAAAAAAAAAAAAAAABAgP/xAAhEQEBAQEAAQQDAQEAAAAAAAAAARECMQMSIVETQVIyQv/aAAwDAQACEQMRAD8A/W92PZKW6HPqe60hC47XZluBz/5O7o3I59T3WpKJTaMtxzP/ACPdBoDn1PdbSmm0efc+vU91Qojn1PdayhNqoFIc+pVGmOfUqpTJTaMt0OfU90xSHPqe6pMJtE7kafco3I9k91pCE2jPcj2SgUhotEJtGe7HslAYFaE2hbsaJCkNFaE2iDRbolum6KymFNoW5aRkFH7O3QLYJFXajLcN0CDRboFogptVnuG6JbhvyjotEBNoy/Z2/KOgT/Z2/KOi0Qm0Z7hvyhG4boFl4jte6YXkTBGvEgSYBsJ0XP8A/klGJJcAAC7yu8siQMs1qc935jN6k8upuG6BM0W6BeY+INwYxJENIjM4jhbE6lZHx2iM3EG4ILT5YDicUD+R321Ce3unu5e7cN0HRAoN0HROhVD2hzTIcAQdQVos21pkKDdB0RuRoOisOvGkfeY/JUm1GYojQdE9y3QdAsKu3sa7CZnkJ0J+xW1CuHtlsx6RmJH2I6q33GwxRboOgSwAZALQJPV4/wBDxmqdT7+iRqnUpOGfv+ylzua5O+RoXHX8lBqO1KktQSpVyLFU6pGq61z7+i820VwwFzshoJNyAMhqV5v90pW8xAwh0wYDScMkkWvnotTnq+GbeZ5dAVnTmVQqnUrCnUDgCJggG4g35HJaBZayNBVOpRvTqSoaiPqhixUN7lAqnUqAM8/ZTAQyK3x1Kp1Q6lZwrUMh7w6n39EbwxmVJQMuKpkVvDqUYzqeqlCGHjOpTLzqeqlMj/Kh8G6qRxKA86nqpcgjkqZFhx1KlrzqeqGpAqB4jqeqQedXdU4upi/H6qqZedT1SDzqeqHJAWUFBxjM9SjGdT1UjJANvfNDASSLyRzPEXCjcNsMIjKIERe33PVU0JwrtMiH0mlpaQMJiQcjoCFl+w0v/rb0HAYdNLL0FMtVlqZPpLWACBkI/RMhNyCpq5CAThMBHFEyINFpN2j1+pP5yUw0CwEK4QQrtMgFtZWtF05/mswFrROa3x/pnrwwcEnNhZ1X/vALwWkn1ER/dN7z7/ws2EqnBSGqi4xkOv6KXE5wOv6Ji6irSD/K4SLEj0II+4WD/DKZcSWCSCCZORGHD6RwXpaTPD79kQZyHX9FZbPCWSjBfj1IT3fr1KGz7/wqg6Dr+iyqW07cepQKcjj1KYB0HU9kCb2B+p7Ipinnn1KG0xz/AORQAb2HX9ENnl1PZEBpjn1Kp1ManqUjOg6nsm4nl1PZAjT9epQKduPUpmYyHU9kjMZfc9kAKY59Snu/Xqe6QJ0HU9k5Og6nsmgwDn1Kbqfr1PdIuPLqeybwdB1PZBLqQ59T3Ru/XqUOJ0+/6JmdB1/RANb69T3QGevU90Nnl1/RIkmcuv6IAMvx6nukKYnj9SU2g6DqUNmT/cqfJ8EaQ9ko3Yjj1PdMzoPf0RJjh91RO7tx6numykI49T3ReOH3Q0mMh9CUCawDXqUGmLdym2dAlBtkig0xz6nuh1P3J7rm+JeDiq7FiiW4Yib4XAGZHFw6BPb/AAbeOnFAwxBBMEMc0EGbZgx/KFuTn7Ytv06TqY59T3SfDRJsPU8dVxq/+nWmIeRDicgZBJIaQIECQPQBejb/AAUVKgfigAAFsSCBbXT/ACrnP2m9Z4dIM9epTwX49T3XKf4S792A4AMaxsmZaWODi5gHF0RfXjkc6fgbhRNIPkk0nSRHwYcQyi+E3IOd5Sc8/Zeuvp2gweye6MPr1PdcGl4DUGIbwedrGl3EBrabXDW4Y78X4skVvAXuzqS4gAmIBAawTkTctJgyL5K+3n+k93X8u/g9yStKIsuNsXhJZUFQuyEYRERgDcw0E3ExlfKV26KcyTqZV22fMeKu0bwa4T0tx6Ln19prhzgGCGuAFiSWk2dYroVR+8H9J/Me/otXmym55iZviuTT2isGPlvmD2NaCDMPcAczcCdeGayHilQj4PNa0OyLWmYn5i4Z8M+K7aUq+/n6PZftxX+JVWlwLWgtwGM7uc0E/Fo48rZr0bHtrnVMLgIwyCAc4bmZyuema6YN0iMrKXuWeCcdfaW1RqrxhQTdaArm6EHj80CoIzBVNSHVAg8XQ14THHNNqCS8aqjUGoQVRQQXj3/hG8EKj79wjhxQSHhGMKgbIQG8GqC4e/8ACcpn099EGb6g+6MYVPKpoQSxwVOqAceX+VQf+fspOPVVPllICQqD/KppugG+qy0kvCBUHuVZWDtrYM3sHG7grIi8Y9yvLWqMbidVdhaMNy4gCfrGZWtXbqbRJe20HMTGsZ6Lz7XsgrU6tPEWh4AkXzH3C1zPvwzb9KoVaLmY2vaWDNwecIjMTMLSg2m8Swhw1a8kdQVztr2Co7Z3UQBdtnF0kHeSG3FwG5EngJC8G0+CV2h4puJJqYg4OFPEN2GjGKeAWdORHA3XSc83/pi9dT9PpTs7efV3dM7K3Q9Xd1OzudHnABBixmRGeQi8rYrltdZIzds7dD1d3TOztjI9Xd1bvqqU2mRj+zN0+5QKDZ49T3WqFdpkZig3T7nuh1Bs5Hqe6tNybUyMXUQC2NdTodfReuiF5q2bf6v7OXpolb58xL4eOqf3g/pOmoWVXaLTcA5SWj+62rfxG/0n2Fz9sqUnNbTqSYa19vXDOfM2jgVZNYvWR6f2gWzvl5m3/wDbkmKhk+V2ubeJ9eS8lU0qbmE45IGA6C8NjrbmV76bgXEjItbHVynUw5upDzPwu6t7okyPK7q3utYugNKzrpjEuPyu6t7p4j8rure61KbQVNMZNcfld1b3TBPyuP1b3WwQB7CauMQTfyu6t7oaT8rure62Hv3CAU0xi4n5Xf8AId1ZcflI+o7rQqimpjCT8ruoSkx8LuoW8e/YRFuqaYwa42kOEmJkd1qWevVRU/D/AFD+61U1SLeZQWevVUUzT9UEOZzOeqYHC/VXUTIj1RENbGs8yUomff0QE4TTGe7vx6oDb5lW0IGaKkt9eq53+y07nzSTMmDxJ4i3xEeyuoQpAsrOrPCXmXy59Xwmm8hxDpw4LGJaYB4ZwB916RRIycRMcAcvotmi2vv0Q0W4perfJ7ZPDFrHfP8AZqN275j0b2WzR9UFTWsZFjvn/wDVvTJDqTvmPRvZan32TLeSamRkWn5j0b2Rgd8x6N7LVw9U00xkKbvmPRvZPA75z0b2VtzT4ppjHdH5j0b2TLHT8Z6N7LQ+iCVdMRujIl0wZyHMac16KGSha0QtceYl8PFX/itz+F39lm7ZxETwtLWnlpoSF6qq+d/1Z467Z2tbTjePkyRIaBaY4k8PQrXHPXfU55c++ueOfd07P7OCIm39LefLmU20onzHo2LH05lfA0f9S7XSc01Zc1wBh7Q2W6sIAX2e2PfUoh9AmThe24GIHIGcs5+gXT1PR74slsyufp+rx3Lkvw9oYZ+M9G9lFQ4YLnwJiThAk2AkhcYUK8/FUxfvoaXmPLG7GPDkb3hSNjql1OXVCzy4rum9N0uvZoxS2Inqsz05+61+T6ld3AfnPRvZVuz856N7L52lRrgUb1YIo4vNkZG8DgTI9IOsrreMU3lrd2XAhzcUPLfJIxZAzYRymVm8Zc2NTvZuN6LpmKkwSDZtjobLQNN/MT6Bv/VcEbLVxPJ3k4Ya0PeW2dm6pAxSDIaBw1XT8Lpu3MPc9x8wLnAtcb5gG7RpxTrjJunPW/ptRrNLi0VfMMwME2ibRzC1DD87ujey+a2bw/aA6p8bThkEOIa44xOT5cQCcy2eS6PgDKoJ3u8J88YnEgAPIaCCSJiDYm3EytdenJNlTju2/MdZ1Mx8TujeypzT856N/wCqojkmfdlw11xmaZ+Z3Rv/AFS3Zj4ndG/9VsW+/YSGXFNMZClMS5xi/wCGPsOa2CQVBnFPK+APX7Kn++6TnX+qbmx7/REJ9ksSmogBFw5QDPv7IaEAKBAIGaYzSGaKClCopIJAlATGWt0g31QDEHghoQQgZ92+yHN5IcqI5e+iol+SITchAAIi6E+KIRbySIVAckOQAC0pZLNaUgt8eU68MqoXy/8ArPwV9XDUpiXNBaW8SCZBbrxtzX1T0jkten3eOvdHP1OJ3z7a/ONp2DadoNFha8hrAJcIDbkEkxoBzX1niNF1HZ2tpOIwBjZAJJa2AQIBgmM4K7mLVeLb9oe2MDZJk5E5EcBxuei6d+verPj4jnx6E4l+fmuFV8T2hgccDiYYWtdTcSBu8RDi2Llwj14LX/cNoa4NLc6r2klj4DZGBvl1BJDr/mveNqr4z5GkZggH5oM3PATzxDmqNetDhhGIAlpwmIxODQ4YpJIANjxU/JP5izi/1XI2rbtoZtFWBUcwSGjAS34KcHIWDi+YdPK0qK3im1Gm7yFshzfKx+MO3bnB4k/MAIj8QXUO2V7+QSDUFmPvhIwD4uIJOLKydTa64P8ACtijEJdDby4gEF1oNuY0T8k/mH47/VYVvEKwpNdgwuL3tfLHvDA2cIht3z5RiFrrztrbSWVXnGCamzBrAD5Wk0zVjX43An+U/T30tr2iJNIRIgCQ7DALnQXdBncC6eybXXJAqUwBxc0G3lmIk8eP0i9szuT9Rbzb+65Z8T2rAZZhLmg4m0qhwlzJDMIMzNsWQ0WmxeI7QHU2ljjicA8uY8+UwJxfhi5MiLroN2jaQ4DAy8AnC4RLiJjEbQJTG215tRsYscxe4z+WTOUkBX8kzPbD2Xd91dUqnFcWntm0mP3TRcYgWuEDFBA81zEGR6QVoNtrlwG7AacEkgjDMbzM+senFccdtdUhIC3FeDxmpWa1m4YHOLodIsG4TfleLrzN2jaRvQWDytG7IaYJtim4xcTbOOGSYa7AVh9xy9wuDW8R2gNIbQc44TheRhkxLSWCcyYiZtJgFeintdZ1Ood1ge0PwAy7EWgYSQALGTYHhZMTddh74PA/mpceXvovmh4hts/whHlnyGYJZidnoX87CWi6bNu22+Kg0EBtw0uGQxvb5ricm5nF/KUxNj6N6FwTtW2EE7toIxw0tMGGOLWh2Pi4UxP8x0XooVtpdhlrWzufwO4l+9nz2s1pGmITyYvudYBA4qoUgeiikBdIZoGaYz1UUypKZSVA3qk0Jge/YQB6qKTCmUNThAnJxySd77IPv3Cob0D0SJ9U0QRdOVPFOboGUFCCUDhU1SFbFvj/AEz14cLaPFarW32aoXwYDLtkAlskZZCeZi69Oybc5+IOpvaWlguCA7EYJaYuBF15nbPtk3daW5YAQL4gfLcny3EajQ+YbNt95e3IYbNzwn4vLrOXGOAMmdd9eHxRkgeUO8wz4c8ivHR2bbZGJ7QOQbnhz+HX73ysvbX2Ko9jBiLXADEROZaQSMJGRM6WyUa8uIyxa0U3+XdSQIcBiBkOE4fivfoluGgeXeOt5Zh4ccMEj+YFzG+t9V26nhTyID3C7zMvnzbzD+K4GJlv5FlV8Gql076rmSLniRYweABiI/MG6zjjlrDAArDObTLX+V73WtZscI+oV7K2MQDKkPGFwJu3Fuh5REH+IJuAYOgXXqeF1XTNV4mZwyCCXH4STbymPvYqR4VXv+/fniyMYsTyR8XwEPiOQvYANMcdrMZGFtXEcJAaA1sQTDbR5S5wz/Fmns7WsgMa8iAHOF5tvAwCInEzB6mPTs0/B6g/8r7cZJMDDAMkgmGkSRfEkzwWr+KtUIgfCcPmEAGZsIaJHEze5U1XO2SHgUSHsbMgxhgx8JnOS4tg/IZzhe1/grXEkvcScR4WL/iI0FhA4K/9mqlxJqvE2IaSAAQQcN5BgiD9dI12Pwyqx2J1Rz7OBBkfFBJHmj8I9JMZoIHhIgjG/wAxcTlcuz9IPmGhVjwtgAykYYJa0nySGza+Y6LNvgtXjWeRDRP4rOxEzMScsoiLFaUfCqzIIqk2AIeC4WbhDh5s8iZmSouxns/grWOa4OecMQCRwxYZt/8ApU/5cgupw48Vza3g1QtY0VX+QOF83A/DiINyMp4x6qD4JViN8/je83jjizkT9skNdUFEKNl2VzAQSXSXGTzvFybLY0zoo1sSfom70T3J0/JBonT8kTYTk2pmk7Q/ZLdu0P2Q2AqZ/JaCmdPyUmkdPyQ2IA5FAddWKJ0+4T3Tuf2RdiHJAqzSdp+SBSdohsZD37hMZLTcnT8km0naHqENjNpRK1FJ2iN07T7obGTigjULU0Xafkg0Tp90w2MZTC0NF2h+yW5dp9wmGxCasUTOX3CoUXaW+iYbGcIK03J0+6HUXafcK4mxC1p5KTSOn3VU6ZGYW+PKdWY2Uvamc01HJmAqATKAgIQmhBKaZRCgEk4XL8a8Oq18LWVn0WX3hpnDUtBbhMGLiDyJQdRAK4btkrB77PdTxh38TC5wO8lrTvIwgmmfw2HFGy7HWDmYhUkGmcW9Ja1gbD2PGLzOmbwZkXstYmu7Ka4Ttlq43OcKhbvfgZUwzTDagaWne8S5hI8o8otaVdKltLamy2DmCk5u0PNQ2fhYWuDcnnE03/mKmLrtSlK5ngvh1SmXPrVn1HvDQWl0024C6DTbAgkOE64Ql4pRq7ym+m3EGh0guIElzIJGMTYP4O9ENdSU1wn+GVRUqw9xpvpvwkE4w97y7CAXRZtgbKaWx15aXNIM0oIqQ1jWVnF+JuMyXUy0WxXtYJhrvKgVwdk2Su2nU8rse5a0B9QuD6wD8Th5/KDLeLT6Qq2bYarXU/4hw7vzuqWDWth7XtDzJJng7MXTE13JSXEZs+0ObtTXtAGMu2Yiq4lwgFofBBY3G34QYglFDw6sytTxOfUptd5DvS0sYKDWE1Wgfvi54cb5F0phrtgoJXj8ToucGYQ5wD5e1rsBc3C4QDI/EWmJ4LnVqG1D9mDADDaja7nVDLMTRgIH/kcHAXM8dUxdd2U18pt3h21GmG0mubJGIOqy6RSe0uB3mReWceEwupS2ervqbyM6bW1fN5GkNeTgGKSS5zQSQbAXsmJrrIlfM0/DNrrU93VqO2cY64JoVCahpudNFzXuBhwyjgF9LhSrDlC+WZsW1OpuFRkEHam08FY2xva7Z6riXDIYhF44BfUNCgaaE0EoTKAgSIVIQTCYTQgRQmUIBQ9Wpet8eQi1JoQhZVUKYTQqhICEKKaE0IBEIQmIAmAhCATSQgcJIQgAEIQgITCEIGkhCBJpIQMpIQgYCIQhAiEQkhMDhCEIHCcJIQCaSEDhJCEAhCEDUPCELXPkf//Z"/>
          <p:cNvSpPr>
            <a:spLocks noChangeAspect="1" noChangeArrowheads="1"/>
          </p:cNvSpPr>
          <p:nvPr/>
        </p:nvSpPr>
        <p:spPr bwMode="auto">
          <a:xfrm>
            <a:off x="155575" y="-1143000"/>
            <a:ext cx="5210175" cy="23812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HDFC bank cheque for CTS 2010"/>
          <p:cNvPicPr>
            <a:picLocks noChangeAspect="1" noChangeArrowheads="1"/>
          </p:cNvPicPr>
          <p:nvPr/>
        </p:nvPicPr>
        <p:blipFill>
          <a:blip r:embed="rId2"/>
          <a:srcRect/>
          <a:stretch>
            <a:fillRect/>
          </a:stretch>
        </p:blipFill>
        <p:spPr bwMode="auto">
          <a:xfrm>
            <a:off x="228600" y="457200"/>
            <a:ext cx="8610600" cy="58674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 </a:t>
            </a:r>
            <a:r>
              <a:rPr lang="en-US" dirty="0" err="1" smtClean="0"/>
              <a:t>cheque</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pPr marL="514350" indent="-514350">
              <a:buNone/>
            </a:pPr>
            <a:r>
              <a:rPr lang="en-US" dirty="0" smtClean="0"/>
              <a:t>A </a:t>
            </a:r>
            <a:r>
              <a:rPr lang="en-US" dirty="0" err="1" smtClean="0"/>
              <a:t>cheque</a:t>
            </a:r>
            <a:r>
              <a:rPr lang="en-US" dirty="0" smtClean="0"/>
              <a:t> is a bill of exchange with two added features</a:t>
            </a:r>
          </a:p>
          <a:p>
            <a:pPr marL="514350" indent="-514350">
              <a:buAutoNum type="arabicPeriod"/>
            </a:pPr>
            <a:r>
              <a:rPr lang="en-US" dirty="0" smtClean="0"/>
              <a:t>It is always drawn on a specified banker</a:t>
            </a:r>
          </a:p>
          <a:p>
            <a:pPr marL="514350" indent="-514350">
              <a:buAutoNum type="arabicPeriod"/>
            </a:pPr>
            <a:r>
              <a:rPr lang="en-US" dirty="0" smtClean="0"/>
              <a:t>It is always payable on demand </a:t>
            </a:r>
          </a:p>
          <a:p>
            <a:pPr marL="514350" indent="-514350">
              <a:buNone/>
            </a:pPr>
            <a:endParaRPr lang="en-US" dirty="0" smtClean="0"/>
          </a:p>
          <a:p>
            <a:pPr marL="514350" indent="-514350">
              <a:buAutoNum type="arabicPeriod"/>
            </a:pPr>
            <a:r>
              <a:rPr lang="en-US" dirty="0" smtClean="0"/>
              <a:t>Must be writing</a:t>
            </a:r>
          </a:p>
          <a:p>
            <a:pPr marL="514350" indent="-514350">
              <a:buAutoNum type="arabicPeriod"/>
            </a:pPr>
            <a:r>
              <a:rPr lang="en-US" dirty="0" smtClean="0"/>
              <a:t>Contain an unconditional order to pay</a:t>
            </a:r>
          </a:p>
          <a:p>
            <a:pPr marL="514350" indent="-514350">
              <a:buAutoNum type="arabicPeriod"/>
            </a:pPr>
            <a:r>
              <a:rPr lang="en-US" dirty="0" smtClean="0"/>
              <a:t>Drawn on a specified banker</a:t>
            </a:r>
          </a:p>
          <a:p>
            <a:pPr marL="514350" indent="-514350">
              <a:buAutoNum type="arabicPeriod"/>
            </a:pPr>
            <a:r>
              <a:rPr lang="en-US" dirty="0" smtClean="0"/>
              <a:t>For a certain sum of money</a:t>
            </a:r>
          </a:p>
          <a:p>
            <a:pPr marL="514350" indent="-514350">
              <a:buAutoNum type="arabicPeriod"/>
            </a:pPr>
            <a:r>
              <a:rPr lang="en-US" dirty="0" smtClean="0"/>
              <a:t>The payee must be a definite person</a:t>
            </a:r>
          </a:p>
          <a:p>
            <a:pPr marL="514350" indent="-514350">
              <a:buAutoNum type="arabicPeriod"/>
            </a:pPr>
            <a:r>
              <a:rPr lang="en-US" dirty="0" smtClean="0"/>
              <a:t>Amount must be written both in figures and words</a:t>
            </a:r>
          </a:p>
          <a:p>
            <a:pPr marL="514350" indent="-514350">
              <a:buAutoNum type="arabicPeriod"/>
            </a:pPr>
            <a:r>
              <a:rPr lang="en-US" dirty="0" smtClean="0"/>
              <a:t>It must be dated</a:t>
            </a:r>
            <a:endParaRPr lang="en-US" dirty="0"/>
          </a:p>
        </p:txBody>
      </p:sp>
      <p:cxnSp>
        <p:nvCxnSpPr>
          <p:cNvPr id="5" name="Straight Connector 4"/>
          <p:cNvCxnSpPr/>
          <p:nvPr/>
        </p:nvCxnSpPr>
        <p:spPr>
          <a:xfrm>
            <a:off x="1447800" y="3124200"/>
            <a:ext cx="4495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sp>
        <p:nvSpPr>
          <p:cNvPr id="3" name="Text Placeholder 2"/>
          <p:cNvSpPr>
            <a:spLocks noGrp="1"/>
          </p:cNvSpPr>
          <p:nvPr>
            <p:ph type="body" idx="1"/>
          </p:nvPr>
        </p:nvSpPr>
        <p:spPr/>
        <p:txBody>
          <a:bodyPr/>
          <a:lstStyle/>
          <a:p>
            <a:r>
              <a:rPr lang="en-US" dirty="0" err="1" smtClean="0"/>
              <a:t>Cheque</a:t>
            </a:r>
            <a:endParaRPr lang="en-US" dirty="0"/>
          </a:p>
        </p:txBody>
      </p:sp>
      <p:sp>
        <p:nvSpPr>
          <p:cNvPr id="4" name="Content Placeholder 3"/>
          <p:cNvSpPr>
            <a:spLocks noGrp="1"/>
          </p:cNvSpPr>
          <p:nvPr>
            <p:ph sz="half" idx="2"/>
          </p:nvPr>
        </p:nvSpPr>
        <p:spPr/>
        <p:txBody>
          <a:bodyPr/>
          <a:lstStyle/>
          <a:p>
            <a:pPr marL="457200" indent="-457200">
              <a:buAutoNum type="arabicPeriod"/>
            </a:pPr>
            <a:r>
              <a:rPr lang="en-US" dirty="0" smtClean="0"/>
              <a:t>Must be drawn on a banker only</a:t>
            </a:r>
          </a:p>
          <a:p>
            <a:pPr marL="457200" indent="-457200">
              <a:buAutoNum type="arabicPeriod"/>
            </a:pPr>
            <a:r>
              <a:rPr lang="en-US" dirty="0" smtClean="0"/>
              <a:t>Not entitled to days of grace</a:t>
            </a:r>
          </a:p>
          <a:p>
            <a:pPr marL="457200" indent="-457200">
              <a:buAutoNum type="arabicPeriod"/>
            </a:pPr>
            <a:r>
              <a:rPr lang="en-US" dirty="0" smtClean="0"/>
              <a:t>Can be crossed</a:t>
            </a:r>
          </a:p>
        </p:txBody>
      </p:sp>
      <p:sp>
        <p:nvSpPr>
          <p:cNvPr id="5" name="Text Placeholder 4"/>
          <p:cNvSpPr>
            <a:spLocks noGrp="1"/>
          </p:cNvSpPr>
          <p:nvPr>
            <p:ph type="body" sz="quarter" idx="3"/>
          </p:nvPr>
        </p:nvSpPr>
        <p:spPr/>
        <p:txBody>
          <a:bodyPr/>
          <a:lstStyle/>
          <a:p>
            <a:r>
              <a:rPr lang="en-US" dirty="0" smtClean="0"/>
              <a:t>Bill of exchange</a:t>
            </a:r>
            <a:endParaRPr lang="en-US" dirty="0"/>
          </a:p>
        </p:txBody>
      </p:sp>
      <p:sp>
        <p:nvSpPr>
          <p:cNvPr id="6" name="Content Placeholder 5"/>
          <p:cNvSpPr>
            <a:spLocks noGrp="1"/>
          </p:cNvSpPr>
          <p:nvPr>
            <p:ph sz="quarter" idx="4"/>
          </p:nvPr>
        </p:nvSpPr>
        <p:spPr/>
        <p:txBody>
          <a:bodyPr/>
          <a:lstStyle/>
          <a:p>
            <a:pPr marL="457200" indent="-457200">
              <a:buAutoNum type="arabicPeriod"/>
            </a:pPr>
            <a:r>
              <a:rPr lang="en-US" dirty="0" smtClean="0"/>
              <a:t>Can be drawn on any person</a:t>
            </a:r>
          </a:p>
          <a:p>
            <a:pPr marL="457200" indent="-457200">
              <a:buAutoNum type="arabicPeriod"/>
            </a:pPr>
            <a:r>
              <a:rPr lang="en-US" dirty="0" smtClean="0"/>
              <a:t>Can be entitled to 3 days of grace</a:t>
            </a:r>
          </a:p>
          <a:p>
            <a:pPr marL="457200" indent="-457200">
              <a:buAutoNum type="arabicPeriod"/>
            </a:pPr>
            <a:r>
              <a:rPr lang="en-US" dirty="0" smtClean="0"/>
              <a:t>Cannot be crossed</a:t>
            </a:r>
            <a:endParaRPr lang="en-US" dirty="0"/>
          </a:p>
        </p:txBody>
      </p:sp>
      <p:sp>
        <p:nvSpPr>
          <p:cNvPr id="7" name="TextBox 6"/>
          <p:cNvSpPr txBox="1"/>
          <p:nvPr/>
        </p:nvSpPr>
        <p:spPr>
          <a:xfrm>
            <a:off x="457200" y="5943600"/>
            <a:ext cx="6549293" cy="646331"/>
          </a:xfrm>
          <a:prstGeom prst="rect">
            <a:avLst/>
          </a:prstGeom>
          <a:noFill/>
        </p:spPr>
        <p:txBody>
          <a:bodyPr wrap="none" rtlCol="0">
            <a:spAutoFit/>
          </a:bodyPr>
          <a:lstStyle/>
          <a:p>
            <a:r>
              <a:rPr lang="en-US" dirty="0" smtClean="0"/>
              <a:t>Drawer – one who writes the details of </a:t>
            </a:r>
            <a:r>
              <a:rPr lang="en-US" dirty="0" err="1" smtClean="0"/>
              <a:t>cheque</a:t>
            </a:r>
            <a:r>
              <a:rPr lang="en-US" dirty="0" smtClean="0"/>
              <a:t>; </a:t>
            </a:r>
            <a:r>
              <a:rPr lang="en-US" dirty="0" err="1" smtClean="0"/>
              <a:t>drawee</a:t>
            </a:r>
            <a:r>
              <a:rPr lang="en-US" dirty="0" smtClean="0"/>
              <a:t> – the bank; </a:t>
            </a:r>
          </a:p>
          <a:p>
            <a:r>
              <a:rPr lang="en-US" dirty="0" smtClean="0"/>
              <a:t>payee – the one to whom the bank gives the money</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Difference between: </a:t>
            </a:r>
            <a:br>
              <a:rPr lang="en-US" dirty="0" smtClean="0"/>
            </a:br>
            <a:r>
              <a:rPr lang="en-US" dirty="0" smtClean="0"/>
              <a:t>bill of exchange and promissory note</a:t>
            </a:r>
            <a:endParaRPr lang="en-US" dirty="0"/>
          </a:p>
        </p:txBody>
      </p:sp>
      <p:sp>
        <p:nvSpPr>
          <p:cNvPr id="3" name="Content Placeholder 2"/>
          <p:cNvSpPr>
            <a:spLocks noGrp="1"/>
          </p:cNvSpPr>
          <p:nvPr>
            <p:ph idx="1"/>
          </p:nvPr>
        </p:nvSpPr>
        <p:spPr>
          <a:xfrm>
            <a:off x="457200" y="1219200"/>
            <a:ext cx="8229600" cy="5638800"/>
          </a:xfrm>
        </p:spPr>
        <p:txBody>
          <a:bodyPr>
            <a:noAutofit/>
          </a:bodyPr>
          <a:lstStyle/>
          <a:p>
            <a:endParaRPr lang="en-US" sz="1400" b="1" dirty="0" smtClean="0"/>
          </a:p>
          <a:p>
            <a:pPr>
              <a:buNone/>
            </a:pPr>
            <a:r>
              <a:rPr lang="en-US" sz="1400" b="1" dirty="0" smtClean="0"/>
              <a:t>(1) Parties.</a:t>
            </a:r>
            <a:endParaRPr lang="en-US" sz="1400" dirty="0" smtClean="0"/>
          </a:p>
          <a:p>
            <a:r>
              <a:rPr lang="en-US" sz="1400" dirty="0" smtClean="0"/>
              <a:t>There are three parties to a bill of exchange, namely, the drawer, the </a:t>
            </a:r>
            <a:r>
              <a:rPr lang="en-US" sz="1400" dirty="0" err="1" smtClean="0"/>
              <a:t>drawee</a:t>
            </a:r>
            <a:r>
              <a:rPr lang="en-US" sz="1400" dirty="0" smtClean="0"/>
              <a:t> and the payee; while in a promissory note there are only two parties – maker and payee.</a:t>
            </a:r>
          </a:p>
          <a:p>
            <a:pPr>
              <a:buNone/>
            </a:pPr>
            <a:endParaRPr lang="en-US" sz="1400" dirty="0" smtClean="0"/>
          </a:p>
          <a:p>
            <a:pPr>
              <a:buNone/>
            </a:pPr>
            <a:r>
              <a:rPr lang="en-US" sz="1400" b="1" dirty="0" smtClean="0"/>
              <a:t>(2) Nature of payment.</a:t>
            </a:r>
            <a:endParaRPr lang="en-US" sz="1400" dirty="0" smtClean="0"/>
          </a:p>
          <a:p>
            <a:r>
              <a:rPr lang="en-US" sz="1400" dirty="0" smtClean="0"/>
              <a:t>In a bill of exchange, there is an unconditional order to pay, while in a promissory note there is an unconditional promise to pay.</a:t>
            </a:r>
          </a:p>
          <a:p>
            <a:pPr>
              <a:buNone/>
            </a:pPr>
            <a:endParaRPr lang="en-US" sz="1400" dirty="0" smtClean="0"/>
          </a:p>
          <a:p>
            <a:pPr>
              <a:buNone/>
            </a:pPr>
            <a:r>
              <a:rPr lang="en-US" sz="1400" b="1" dirty="0" smtClean="0"/>
              <a:t>(3) Acceptance.</a:t>
            </a:r>
            <a:endParaRPr lang="en-US" sz="1400" dirty="0" smtClean="0"/>
          </a:p>
          <a:p>
            <a:r>
              <a:rPr lang="en-US" sz="1400" dirty="0" smtClean="0"/>
              <a:t>A bill of exchange requires an acceptance of the </a:t>
            </a:r>
            <a:r>
              <a:rPr lang="en-US" sz="1400" dirty="0" err="1" smtClean="0"/>
              <a:t>drawee</a:t>
            </a:r>
            <a:r>
              <a:rPr lang="en-US" sz="1400" dirty="0" smtClean="0"/>
              <a:t>  (bank) before it is presented for payment, while a promissory note does not require any acceptance since it is signed by the persons who is liable to pay.</a:t>
            </a:r>
          </a:p>
          <a:p>
            <a:pPr>
              <a:buNone/>
            </a:pPr>
            <a:endParaRPr lang="en-US" sz="1400" dirty="0" smtClean="0"/>
          </a:p>
          <a:p>
            <a:pPr>
              <a:buNone/>
            </a:pPr>
            <a:r>
              <a:rPr lang="en-US" sz="1400" b="1" dirty="0" smtClean="0"/>
              <a:t>(4) Liability.</a:t>
            </a:r>
            <a:endParaRPr lang="en-US" sz="1400" dirty="0" smtClean="0"/>
          </a:p>
          <a:p>
            <a:r>
              <a:rPr lang="en-US" sz="1400" dirty="0" smtClean="0"/>
              <a:t>The liability of the maker of a promissory note is primary and absolute, while the liability of a drawer of bill of exchange is secondary and conditional. It is only when the </a:t>
            </a:r>
            <a:r>
              <a:rPr lang="en-US" sz="1400" dirty="0" err="1" smtClean="0"/>
              <a:t>drawee</a:t>
            </a:r>
            <a:r>
              <a:rPr lang="en-US" sz="1400" dirty="0" smtClean="0"/>
              <a:t> fails to pay that the drawer would be liable as a surety.</a:t>
            </a:r>
          </a:p>
          <a:p>
            <a:pPr>
              <a:buNone/>
            </a:pPr>
            <a:endParaRPr lang="en-US" sz="1400" dirty="0" smtClean="0"/>
          </a:p>
          <a:p>
            <a:pPr>
              <a:buNone/>
            </a:pPr>
            <a:r>
              <a:rPr lang="en-US" sz="1400" b="1" dirty="0" smtClean="0"/>
              <a:t>(5) Notice of dishonor.</a:t>
            </a:r>
            <a:endParaRPr lang="en-US" sz="1400" dirty="0" smtClean="0"/>
          </a:p>
          <a:p>
            <a:r>
              <a:rPr lang="en-US" sz="1400" dirty="0" smtClean="0"/>
              <a:t>In case of dishonor of bill of exchange either due to non-payment or non-acceptance, notice must be given to all persons liable to pay. But in the case of a promissory note, notice of dishonor to the maker is not necessary</a:t>
            </a:r>
            <a:br>
              <a:rPr lang="en-US" sz="1400" dirty="0" smtClean="0"/>
            </a:br>
            <a:endParaRPr lang="en-US" sz="1400" dirty="0" smtClean="0"/>
          </a:p>
          <a:p>
            <a:endParaRPr lang="en-US" sz="1400" dirty="0" smtClean="0"/>
          </a:p>
          <a:p>
            <a:pPr>
              <a:buNone/>
            </a:pPr>
            <a:endParaRPr lang="en-US" sz="1400" dirty="0" smtClean="0"/>
          </a:p>
          <a:p>
            <a:pPr>
              <a:buNone/>
            </a:pP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buFont typeface="Wingdings" pitchFamily="2" charset="2"/>
              <a:buChar char="ü"/>
            </a:pPr>
            <a:r>
              <a:rPr lang="en-US" dirty="0" smtClean="0"/>
              <a:t>The word ‘negotiable’ means transferable from one person to another </a:t>
            </a:r>
          </a:p>
          <a:p>
            <a:pPr>
              <a:buNone/>
            </a:pPr>
            <a:endParaRPr lang="en-US" dirty="0" smtClean="0"/>
          </a:p>
          <a:p>
            <a:pPr>
              <a:buFont typeface="Wingdings" pitchFamily="2" charset="2"/>
              <a:buChar char="ü"/>
            </a:pPr>
            <a:r>
              <a:rPr lang="en-US" dirty="0" smtClean="0"/>
              <a:t>The term ‘instrument’ means any written document by which a right is created in </a:t>
            </a:r>
            <a:r>
              <a:rPr lang="en-US" dirty="0" err="1" smtClean="0"/>
              <a:t>favour</a:t>
            </a:r>
            <a:r>
              <a:rPr lang="en-US" dirty="0" smtClean="0"/>
              <a:t> of some person.</a:t>
            </a:r>
          </a:p>
          <a:p>
            <a:pPr>
              <a:buNone/>
            </a:pPr>
            <a:endParaRPr lang="en-US" dirty="0" smtClean="0"/>
          </a:p>
          <a:p>
            <a:pPr>
              <a:buNone/>
            </a:pPr>
            <a:r>
              <a:rPr lang="en-US" dirty="0" smtClean="0"/>
              <a:t>	Hence NI is a document by which rights vested in a person can be transferred to another in accordance with the provisions of the NI Act, 1881</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Hundis</a:t>
            </a:r>
            <a:r>
              <a:rPr lang="en-US" dirty="0" smtClean="0"/>
              <a:t> </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A “</a:t>
            </a:r>
            <a:r>
              <a:rPr lang="en-US" dirty="0" err="1" smtClean="0"/>
              <a:t>Hundi</a:t>
            </a:r>
            <a:r>
              <a:rPr lang="en-US" dirty="0" smtClean="0"/>
              <a:t>” is a negotiable instrument written in an oriental language. The term </a:t>
            </a:r>
            <a:r>
              <a:rPr lang="en-US" dirty="0" err="1" smtClean="0"/>
              <a:t>hundi</a:t>
            </a:r>
            <a:r>
              <a:rPr lang="en-US" dirty="0" smtClean="0"/>
              <a:t> includes all indigenous negotiable instrument whether they be in the form of notes or bills</a:t>
            </a:r>
          </a:p>
          <a:p>
            <a:endParaRPr lang="en-US" dirty="0" smtClean="0"/>
          </a:p>
          <a:p>
            <a:r>
              <a:rPr lang="en-US" dirty="0" smtClean="0"/>
              <a:t>The word ‘</a:t>
            </a:r>
            <a:r>
              <a:rPr lang="en-US" dirty="0" err="1" smtClean="0"/>
              <a:t>hundi</a:t>
            </a:r>
            <a:r>
              <a:rPr lang="en-US" dirty="0" smtClean="0"/>
              <a:t>’ is said to be derived from the Sanskrit word ‘</a:t>
            </a:r>
            <a:r>
              <a:rPr lang="en-US" dirty="0" err="1" smtClean="0"/>
              <a:t>hundi</a:t>
            </a:r>
            <a:r>
              <a:rPr lang="en-US" dirty="0" smtClean="0"/>
              <a:t>’, which means “to collect”. They are quite popular among the Indian merchants from very old days. They are used to finance trade and commerce and provide a sound medium of currency and credit</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lnSpcReduction="10000"/>
          </a:bodyPr>
          <a:lstStyle/>
          <a:p>
            <a:r>
              <a:rPr lang="en-US" dirty="0" err="1" smtClean="0"/>
              <a:t>Hundis</a:t>
            </a:r>
            <a:r>
              <a:rPr lang="en-US" dirty="0" smtClean="0"/>
              <a:t> are governed by the custom and usage of the locality in which they are intended to be used and not by the provision of the Negotiable Instruments Act. </a:t>
            </a:r>
          </a:p>
          <a:p>
            <a:endParaRPr lang="en-US" dirty="0" smtClean="0"/>
          </a:p>
          <a:p>
            <a:r>
              <a:rPr lang="en-US" dirty="0" smtClean="0"/>
              <a:t>In case there is no customary rule known as to a certain point, the court may apply the provisions of the Negotiable Instruments Act.</a:t>
            </a:r>
          </a:p>
          <a:p>
            <a:endParaRPr lang="en-US" dirty="0" smtClean="0"/>
          </a:p>
          <a:p>
            <a:r>
              <a:rPr lang="en-US" dirty="0" smtClean="0"/>
              <a:t>It is also open to the parties to expressly exclude the applicability of any custom relating to </a:t>
            </a:r>
            <a:r>
              <a:rPr lang="en-US" dirty="0" err="1" smtClean="0"/>
              <a:t>hundis</a:t>
            </a:r>
            <a:r>
              <a:rPr lang="en-US" dirty="0" smtClean="0"/>
              <a:t> by agreement (</a:t>
            </a:r>
            <a:r>
              <a:rPr lang="en-US" dirty="0" err="1" smtClean="0"/>
              <a:t>lndur</a:t>
            </a:r>
            <a:r>
              <a:rPr lang="en-US" dirty="0" smtClean="0"/>
              <a:t> Chandra vs. </a:t>
            </a:r>
            <a:r>
              <a:rPr lang="en-US" dirty="0" err="1" smtClean="0"/>
              <a:t>Lachhmi</a:t>
            </a:r>
            <a:r>
              <a:rPr lang="en-US" dirty="0" smtClean="0"/>
              <a:t> </a:t>
            </a:r>
            <a:r>
              <a:rPr lang="en-US" dirty="0" err="1" smtClean="0"/>
              <a:t>Bibi</a:t>
            </a:r>
            <a:r>
              <a:rPr lang="en-US" dirty="0" smtClean="0"/>
              <a:t>, 7 B.I.R. 682). </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 - </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err="1" smtClean="0"/>
              <a:t>Darshni</a:t>
            </a:r>
            <a:r>
              <a:rPr lang="en-US" dirty="0" smtClean="0"/>
              <a:t> </a:t>
            </a:r>
            <a:r>
              <a:rPr lang="en-US" dirty="0" err="1" smtClean="0"/>
              <a:t>Hundi</a:t>
            </a:r>
            <a:r>
              <a:rPr lang="en-US" dirty="0" smtClean="0"/>
              <a:t> – payable at sight</a:t>
            </a:r>
          </a:p>
          <a:p>
            <a:pPr marL="514350" indent="-514350">
              <a:buAutoNum type="arabicPeriod"/>
            </a:pPr>
            <a:r>
              <a:rPr lang="en-US" dirty="0" err="1" smtClean="0"/>
              <a:t>Muddati</a:t>
            </a:r>
            <a:r>
              <a:rPr lang="en-US" dirty="0" smtClean="0"/>
              <a:t> </a:t>
            </a:r>
            <a:r>
              <a:rPr lang="en-US" dirty="0" err="1" smtClean="0"/>
              <a:t>Hundi</a:t>
            </a:r>
            <a:r>
              <a:rPr lang="en-US" dirty="0" smtClean="0"/>
              <a:t> / </a:t>
            </a:r>
            <a:r>
              <a:rPr lang="en-US" dirty="0" err="1" smtClean="0"/>
              <a:t>Miadi</a:t>
            </a:r>
            <a:r>
              <a:rPr lang="en-US" dirty="0" smtClean="0"/>
              <a:t> </a:t>
            </a:r>
            <a:r>
              <a:rPr lang="en-US" dirty="0" err="1" smtClean="0"/>
              <a:t>Hundi</a:t>
            </a:r>
            <a:r>
              <a:rPr lang="en-US" dirty="0" smtClean="0"/>
              <a:t> – payable after a specified period of time</a:t>
            </a:r>
          </a:p>
          <a:p>
            <a:pPr marL="514350" indent="-514350">
              <a:buAutoNum type="arabicPeriod"/>
            </a:pPr>
            <a:r>
              <a:rPr lang="en-US" dirty="0" smtClean="0"/>
              <a:t>Nam – Jog </a:t>
            </a:r>
            <a:r>
              <a:rPr lang="en-US" dirty="0" err="1" smtClean="0"/>
              <a:t>Hundi</a:t>
            </a:r>
            <a:r>
              <a:rPr lang="en-US" dirty="0" smtClean="0"/>
              <a:t> – payable to the specified person</a:t>
            </a:r>
          </a:p>
          <a:p>
            <a:pPr marL="514350" indent="-514350">
              <a:buAutoNum type="arabicPeriod"/>
            </a:pPr>
            <a:r>
              <a:rPr lang="en-US" dirty="0" err="1" smtClean="0"/>
              <a:t>Nishan</a:t>
            </a:r>
            <a:r>
              <a:rPr lang="en-US" dirty="0" smtClean="0"/>
              <a:t> – Jog </a:t>
            </a:r>
            <a:r>
              <a:rPr lang="en-US" dirty="0" err="1" smtClean="0"/>
              <a:t>Hundi</a:t>
            </a:r>
            <a:r>
              <a:rPr lang="en-US" dirty="0" smtClean="0"/>
              <a:t> – payable only to the person who presents it.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Dishonour</a:t>
            </a:r>
            <a:r>
              <a:rPr lang="en-US" dirty="0" smtClean="0"/>
              <a:t> of an NI</a:t>
            </a:r>
            <a:endParaRPr lang="en-US" dirty="0"/>
          </a:p>
        </p:txBody>
      </p:sp>
      <p:sp>
        <p:nvSpPr>
          <p:cNvPr id="3" name="Content Placeholder 2"/>
          <p:cNvSpPr>
            <a:spLocks noGrp="1"/>
          </p:cNvSpPr>
          <p:nvPr>
            <p:ph idx="1"/>
          </p:nvPr>
        </p:nvSpPr>
        <p:spPr>
          <a:xfrm>
            <a:off x="457200" y="1600200"/>
            <a:ext cx="8229600" cy="4953000"/>
          </a:xfrm>
        </p:spPr>
        <p:txBody>
          <a:bodyPr>
            <a:normAutofit fontScale="92500"/>
          </a:bodyPr>
          <a:lstStyle/>
          <a:p>
            <a:r>
              <a:rPr lang="en-US" dirty="0" smtClean="0"/>
              <a:t>When a negotiable instrument is </a:t>
            </a:r>
            <a:r>
              <a:rPr lang="en-US" dirty="0" err="1" smtClean="0"/>
              <a:t>dishonoured</a:t>
            </a:r>
            <a:r>
              <a:rPr lang="en-US" dirty="0" smtClean="0"/>
              <a:t>, the holder must give a notice of </a:t>
            </a:r>
            <a:r>
              <a:rPr lang="en-US" dirty="0" err="1" smtClean="0"/>
              <a:t>dishonour</a:t>
            </a:r>
            <a:r>
              <a:rPr lang="en-US" dirty="0" smtClean="0"/>
              <a:t> to all the previous parties in order to make them liable. A negotiable instrument can be </a:t>
            </a:r>
            <a:r>
              <a:rPr lang="en-US" dirty="0" err="1" smtClean="0"/>
              <a:t>dishonoured</a:t>
            </a:r>
            <a:r>
              <a:rPr lang="en-US" dirty="0" smtClean="0"/>
              <a:t> either by non-acceptance or by non-payment. </a:t>
            </a:r>
          </a:p>
          <a:p>
            <a:endParaRPr lang="en-US" dirty="0" smtClean="0"/>
          </a:p>
          <a:p>
            <a:r>
              <a:rPr lang="en-US" dirty="0" smtClean="0"/>
              <a:t>A </a:t>
            </a:r>
            <a:r>
              <a:rPr lang="en-US" dirty="0" err="1" smtClean="0">
                <a:solidFill>
                  <a:srgbClr val="FF0000"/>
                </a:solidFill>
              </a:rPr>
              <a:t>cheque</a:t>
            </a:r>
            <a:r>
              <a:rPr lang="en-US" dirty="0" smtClean="0"/>
              <a:t> and a promissory note can </a:t>
            </a:r>
            <a:r>
              <a:rPr lang="en-US" dirty="0" smtClean="0">
                <a:solidFill>
                  <a:srgbClr val="FF0000"/>
                </a:solidFill>
              </a:rPr>
              <a:t>only</a:t>
            </a:r>
            <a:r>
              <a:rPr lang="en-US" dirty="0" smtClean="0"/>
              <a:t> be </a:t>
            </a:r>
            <a:r>
              <a:rPr lang="en-US" dirty="0" err="1" smtClean="0"/>
              <a:t>dishonoured</a:t>
            </a:r>
            <a:r>
              <a:rPr lang="en-US" dirty="0" smtClean="0"/>
              <a:t> by </a:t>
            </a:r>
            <a:r>
              <a:rPr lang="en-US" dirty="0" smtClean="0">
                <a:solidFill>
                  <a:srgbClr val="FF0000"/>
                </a:solidFill>
              </a:rPr>
              <a:t>non-payment</a:t>
            </a:r>
            <a:r>
              <a:rPr lang="en-US" dirty="0" smtClean="0"/>
              <a:t> but a </a:t>
            </a:r>
            <a:r>
              <a:rPr lang="en-US" b="1" dirty="0" smtClean="0"/>
              <a:t>bill of exchange</a:t>
            </a:r>
            <a:r>
              <a:rPr lang="en-US" dirty="0" smtClean="0"/>
              <a:t> can be </a:t>
            </a:r>
            <a:r>
              <a:rPr lang="en-US" dirty="0" err="1" smtClean="0"/>
              <a:t>dishonoured</a:t>
            </a:r>
            <a:r>
              <a:rPr lang="en-US" dirty="0" smtClean="0"/>
              <a:t> either by </a:t>
            </a:r>
            <a:r>
              <a:rPr lang="en-US" b="1" dirty="0" smtClean="0"/>
              <a:t>non-acceptance or by non-payment</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Dishonour</a:t>
            </a:r>
            <a:r>
              <a:rPr lang="en-US" dirty="0" smtClean="0"/>
              <a:t> by non-acceptance</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marL="514350" indent="-514350">
              <a:buAutoNum type="arabicPeriod"/>
            </a:pPr>
            <a:r>
              <a:rPr lang="en-US" dirty="0" smtClean="0"/>
              <a:t>If a bill is presented to the </a:t>
            </a:r>
            <a:r>
              <a:rPr lang="en-US" dirty="0" err="1" smtClean="0">
                <a:solidFill>
                  <a:srgbClr val="FF0000"/>
                </a:solidFill>
              </a:rPr>
              <a:t>drawee</a:t>
            </a:r>
            <a:r>
              <a:rPr lang="en-US" dirty="0" smtClean="0"/>
              <a:t> for acceptance and he </a:t>
            </a:r>
            <a:r>
              <a:rPr lang="en-US" dirty="0" smtClean="0">
                <a:solidFill>
                  <a:srgbClr val="FF0000"/>
                </a:solidFill>
              </a:rPr>
              <a:t>does not accept it within 48 hours </a:t>
            </a:r>
            <a:r>
              <a:rPr lang="en-US" dirty="0" smtClean="0"/>
              <a:t>from the time of presentment for acceptance. </a:t>
            </a:r>
          </a:p>
          <a:p>
            <a:pPr marL="514350" indent="-514350">
              <a:buAutoNum type="arabicPeriod"/>
            </a:pPr>
            <a:r>
              <a:rPr lang="en-US" dirty="0" smtClean="0"/>
              <a:t>When there are several </a:t>
            </a:r>
            <a:r>
              <a:rPr lang="en-US" dirty="0" err="1" smtClean="0"/>
              <a:t>drawees</a:t>
            </a:r>
            <a:r>
              <a:rPr lang="en-US" dirty="0" smtClean="0"/>
              <a:t>, even if one of them makes a default in acceptance, the bill is deemed to be </a:t>
            </a:r>
            <a:r>
              <a:rPr lang="en-US" dirty="0" err="1" smtClean="0"/>
              <a:t>dishonoured</a:t>
            </a:r>
            <a:r>
              <a:rPr lang="en-US" dirty="0" smtClean="0"/>
              <a:t>.</a:t>
            </a:r>
          </a:p>
          <a:p>
            <a:pPr marL="514350" indent="-514350">
              <a:buAutoNum type="arabicPeriod"/>
            </a:pPr>
            <a:r>
              <a:rPr lang="en-US" dirty="0" smtClean="0"/>
              <a:t>Ordinarily when there are a number of </a:t>
            </a:r>
            <a:r>
              <a:rPr lang="en-US" dirty="0" err="1" smtClean="0"/>
              <a:t>drawees</a:t>
            </a:r>
            <a:r>
              <a:rPr lang="en-US" dirty="0" smtClean="0"/>
              <a:t> all of them must accept the same, but when the </a:t>
            </a:r>
            <a:r>
              <a:rPr lang="en-US" dirty="0" err="1" smtClean="0"/>
              <a:t>drawees</a:t>
            </a:r>
            <a:r>
              <a:rPr lang="en-US" dirty="0" smtClean="0"/>
              <a:t> are partners acceptance by one of them means acceptance by all. </a:t>
            </a:r>
          </a:p>
          <a:p>
            <a:pPr marL="514350" indent="-514350">
              <a:buAutoNum type="arabicPeriod"/>
            </a:pPr>
            <a:r>
              <a:rPr lang="en-US" smtClean="0"/>
              <a:t>When </a:t>
            </a:r>
            <a:r>
              <a:rPr lang="en-US" dirty="0" smtClean="0"/>
              <a:t>the </a:t>
            </a:r>
            <a:r>
              <a:rPr lang="en-US" dirty="0" err="1" smtClean="0"/>
              <a:t>drawee</a:t>
            </a:r>
            <a:r>
              <a:rPr lang="en-US" dirty="0" smtClean="0"/>
              <a:t> is a fictitious person or if he cannot be traced after reasonable search. </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a:bodyPr>
          <a:lstStyle/>
          <a:p>
            <a:pPr marL="514350" indent="-514350">
              <a:buAutoNum type="arabicPeriod" startAt="3"/>
            </a:pPr>
            <a:r>
              <a:rPr lang="en-US" dirty="0" smtClean="0"/>
              <a:t>When the </a:t>
            </a:r>
            <a:r>
              <a:rPr lang="en-US" dirty="0" err="1" smtClean="0"/>
              <a:t>drawee</a:t>
            </a:r>
            <a:r>
              <a:rPr lang="en-US" dirty="0" smtClean="0"/>
              <a:t> is incompetent to contract, the bill is treated as </a:t>
            </a:r>
            <a:r>
              <a:rPr lang="en-US" dirty="0" err="1" smtClean="0"/>
              <a:t>dishonoured</a:t>
            </a:r>
            <a:r>
              <a:rPr lang="en-US" dirty="0" smtClean="0"/>
              <a:t>. </a:t>
            </a:r>
          </a:p>
          <a:p>
            <a:pPr marL="514350" indent="-514350">
              <a:buFont typeface="Arial" pitchFamily="34" charset="0"/>
              <a:buAutoNum type="arabicPeriod" startAt="3"/>
            </a:pPr>
            <a:r>
              <a:rPr lang="en-US" dirty="0" smtClean="0"/>
              <a:t>When a bill is accepted with a qualified acceptance </a:t>
            </a:r>
            <a:r>
              <a:rPr lang="en-US" sz="1900" dirty="0" smtClean="0">
                <a:solidFill>
                  <a:srgbClr val="FF0000"/>
                </a:solidFill>
              </a:rPr>
              <a:t>(A qualified acceptance puts the ball back in the original offeror's court who must either accept the counter offer or respond with its own counter-counter offer)</a:t>
            </a:r>
            <a:r>
              <a:rPr lang="en-US" dirty="0" smtClean="0"/>
              <a:t>, the holder may treat the bill of exchange having been </a:t>
            </a:r>
            <a:r>
              <a:rPr lang="en-US" dirty="0" err="1" smtClean="0"/>
              <a:t>dishonoured</a:t>
            </a:r>
            <a:r>
              <a:rPr lang="en-US" dirty="0" smtClean="0"/>
              <a:t>. </a:t>
            </a:r>
          </a:p>
          <a:p>
            <a:pPr marL="514350" indent="-514350">
              <a:buAutoNum type="arabicPeriod" startAt="3"/>
            </a:pPr>
            <a:r>
              <a:rPr lang="en-US" dirty="0" smtClean="0"/>
              <a:t>When the </a:t>
            </a:r>
            <a:r>
              <a:rPr lang="en-US" dirty="0" err="1" smtClean="0"/>
              <a:t>drawee</a:t>
            </a:r>
            <a:r>
              <a:rPr lang="en-US" dirty="0" smtClean="0"/>
              <a:t> has either become insolvent or is dead. </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Dishonour</a:t>
            </a:r>
            <a:r>
              <a:rPr lang="en-US" dirty="0" smtClean="0"/>
              <a:t> by non-payment</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pPr>
              <a:buNone/>
            </a:pPr>
            <a:r>
              <a:rPr lang="en-US" dirty="0" smtClean="0"/>
              <a:t>If the acceptor/</a:t>
            </a:r>
            <a:r>
              <a:rPr lang="en-US" dirty="0" err="1" smtClean="0"/>
              <a:t>drawee</a:t>
            </a:r>
            <a:r>
              <a:rPr lang="en-US" dirty="0" smtClean="0"/>
              <a:t> </a:t>
            </a:r>
            <a:r>
              <a:rPr lang="en-US" dirty="0" smtClean="0">
                <a:solidFill>
                  <a:srgbClr val="FF0000"/>
                </a:solidFill>
              </a:rPr>
              <a:t>fails to make payment </a:t>
            </a:r>
            <a:r>
              <a:rPr lang="en-US" dirty="0" smtClean="0"/>
              <a:t>when it is due, the bill is </a:t>
            </a:r>
            <a:r>
              <a:rPr lang="en-US" dirty="0" err="1" smtClean="0"/>
              <a:t>dishonoured</a:t>
            </a:r>
            <a:r>
              <a:rPr lang="en-US" dirty="0" smtClean="0"/>
              <a:t> by non-payment. </a:t>
            </a:r>
          </a:p>
          <a:p>
            <a:pPr>
              <a:buNone/>
            </a:pPr>
            <a:endParaRPr lang="en-US" dirty="0" smtClean="0"/>
          </a:p>
          <a:p>
            <a:pPr>
              <a:buNone/>
            </a:pPr>
            <a:r>
              <a:rPr lang="en-US" dirty="0" smtClean="0"/>
              <a:t>In the case of a promissory note if the maker fails to make payment on the due date the note is </a:t>
            </a:r>
            <a:r>
              <a:rPr lang="en-US" dirty="0" err="1" smtClean="0"/>
              <a:t>dishonoured</a:t>
            </a:r>
            <a:r>
              <a:rPr lang="en-US" dirty="0" smtClean="0"/>
              <a:t> by non-payment. </a:t>
            </a:r>
          </a:p>
          <a:p>
            <a:pPr>
              <a:buNone/>
            </a:pPr>
            <a:endParaRPr lang="en-US" dirty="0" smtClean="0"/>
          </a:p>
          <a:p>
            <a:pPr>
              <a:buNone/>
            </a:pPr>
            <a:r>
              <a:rPr lang="en-US" dirty="0" smtClean="0"/>
              <a:t>A </a:t>
            </a:r>
            <a:r>
              <a:rPr lang="en-US" dirty="0" err="1" smtClean="0"/>
              <a:t>cheque</a:t>
            </a:r>
            <a:r>
              <a:rPr lang="en-US" dirty="0" smtClean="0"/>
              <a:t> is </a:t>
            </a:r>
            <a:r>
              <a:rPr lang="en-US" dirty="0" err="1" smtClean="0"/>
              <a:t>dishonoured</a:t>
            </a:r>
            <a:r>
              <a:rPr lang="en-US" dirty="0" smtClean="0"/>
              <a:t> by non-payment as soon as a banker refuses to pay</a:t>
            </a:r>
          </a:p>
          <a:p>
            <a:pPr>
              <a:buNone/>
            </a:pPr>
            <a:endParaRPr lang="en-US" dirty="0" smtClean="0"/>
          </a:p>
          <a:p>
            <a:pPr>
              <a:buNone/>
            </a:pPr>
            <a:r>
              <a:rPr lang="en-US" dirty="0" smtClean="0"/>
              <a:t>An instrument is also </a:t>
            </a:r>
            <a:r>
              <a:rPr lang="en-US" dirty="0" err="1" smtClean="0"/>
              <a:t>dishonoured</a:t>
            </a:r>
            <a:r>
              <a:rPr lang="en-US" dirty="0" smtClean="0"/>
              <a:t> by non-payment when presentment for payment is excused and the instrument when overdue remains unpaid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4800" dirty="0" smtClean="0"/>
              <a:t/>
            </a:r>
            <a:br>
              <a:rPr lang="en-US" sz="4800" dirty="0" smtClean="0"/>
            </a:br>
            <a:r>
              <a:rPr lang="en-US" sz="4800" dirty="0" smtClean="0"/>
              <a:t>Effects of </a:t>
            </a:r>
            <a:r>
              <a:rPr lang="en-US" sz="4800" dirty="0" err="1" smtClean="0"/>
              <a:t>dishonour</a:t>
            </a:r>
            <a:r>
              <a:rPr lang="en-US" sz="4800" dirty="0" smtClean="0"/>
              <a:t/>
            </a:r>
            <a:br>
              <a:rPr lang="en-US" sz="4800" dirty="0" smtClean="0"/>
            </a:br>
            <a:endParaRPr lang="en-US" sz="4800" dirty="0"/>
          </a:p>
        </p:txBody>
      </p:sp>
      <p:sp>
        <p:nvSpPr>
          <p:cNvPr id="3" name="Content Placeholder 2"/>
          <p:cNvSpPr>
            <a:spLocks noGrp="1"/>
          </p:cNvSpPr>
          <p:nvPr>
            <p:ph idx="1"/>
          </p:nvPr>
        </p:nvSpPr>
        <p:spPr>
          <a:xfrm>
            <a:off x="457200" y="1524000"/>
            <a:ext cx="8229600" cy="5257800"/>
          </a:xfrm>
        </p:spPr>
        <p:txBody>
          <a:bodyPr>
            <a:normAutofit fontScale="92500" lnSpcReduction="20000"/>
          </a:bodyPr>
          <a:lstStyle/>
          <a:p>
            <a:r>
              <a:rPr lang="en-US" dirty="0" smtClean="0"/>
              <a:t>When a negotiable instrument is </a:t>
            </a:r>
            <a:r>
              <a:rPr lang="en-US" dirty="0" err="1" smtClean="0"/>
              <a:t>dishonoured</a:t>
            </a:r>
            <a:r>
              <a:rPr lang="en-US" dirty="0" smtClean="0"/>
              <a:t> either by non acceptance or by non-payment, the other parties thereto can be charged with liability. </a:t>
            </a:r>
          </a:p>
          <a:p>
            <a:endParaRPr lang="en-US" dirty="0" smtClean="0"/>
          </a:p>
          <a:p>
            <a:r>
              <a:rPr lang="en-US" dirty="0" smtClean="0"/>
              <a:t>For example if the acceptor of a bill </a:t>
            </a:r>
            <a:r>
              <a:rPr lang="en-US" dirty="0" err="1" smtClean="0"/>
              <a:t>dishonours</a:t>
            </a:r>
            <a:r>
              <a:rPr lang="en-US" dirty="0" smtClean="0"/>
              <a:t> the bill, the holder may bring an action against the drawer and the </a:t>
            </a:r>
            <a:r>
              <a:rPr lang="en-US" dirty="0" err="1" smtClean="0"/>
              <a:t>indorsers</a:t>
            </a:r>
            <a:r>
              <a:rPr lang="en-US" dirty="0" smtClean="0"/>
              <a:t>. </a:t>
            </a:r>
          </a:p>
          <a:p>
            <a:endParaRPr lang="en-US" dirty="0" smtClean="0"/>
          </a:p>
          <a:p>
            <a:r>
              <a:rPr lang="en-US" dirty="0" smtClean="0"/>
              <a:t>There is a duty cast upon the holder towards those whom he wants to make liable to give notice of </a:t>
            </a:r>
            <a:r>
              <a:rPr lang="en-US" dirty="0" err="1" smtClean="0"/>
              <a:t>dishonour</a:t>
            </a:r>
            <a:r>
              <a:rPr lang="en-US" dirty="0" smtClean="0"/>
              <a:t> to them. </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14600"/>
            <a:ext cx="8229600" cy="1143000"/>
          </a:xfrm>
        </p:spPr>
        <p:txBody>
          <a:bodyPr/>
          <a:lstStyle/>
          <a:p>
            <a:r>
              <a:rPr lang="en-US" dirty="0" smtClean="0"/>
              <a:t>Acceptance and Negotiation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smtClean="0"/>
              <a:t>Negotiation may be defined as the process by which a third party is constituted the holder of the instrument so as to entitle him to the possession of the same and to receive the amount due thereon in his own name. </a:t>
            </a:r>
          </a:p>
          <a:p>
            <a:endParaRPr lang="en-US" dirty="0" smtClean="0"/>
          </a:p>
          <a:p>
            <a:r>
              <a:rPr lang="en-US" dirty="0" smtClean="0"/>
              <a:t>According to section 14 of the Act, ‘when a promissory note, bill of exchange or </a:t>
            </a:r>
            <a:r>
              <a:rPr lang="en-US" dirty="0" err="1" smtClean="0"/>
              <a:t>cheque</a:t>
            </a:r>
            <a:r>
              <a:rPr lang="en-US" dirty="0" smtClean="0"/>
              <a:t> is transferred to any person so as to constitute that person the holder thereof, the instrument is said to be negotiated.’ </a:t>
            </a:r>
          </a:p>
          <a:p>
            <a:endParaRPr lang="en-US" dirty="0" smtClean="0"/>
          </a:p>
          <a:p>
            <a:r>
              <a:rPr lang="en-US" dirty="0" smtClean="0">
                <a:solidFill>
                  <a:srgbClr val="FF0000"/>
                </a:solidFill>
              </a:rPr>
              <a:t>The main purpose</a:t>
            </a:r>
            <a:r>
              <a:rPr lang="en-US" dirty="0" smtClean="0"/>
              <a:t> and essence of negotiation </a:t>
            </a:r>
            <a:r>
              <a:rPr lang="en-US" dirty="0" smtClean="0">
                <a:solidFill>
                  <a:srgbClr val="FF0000"/>
                </a:solidFill>
              </a:rPr>
              <a:t>is</a:t>
            </a:r>
            <a:r>
              <a:rPr lang="en-US" dirty="0" smtClean="0"/>
              <a:t> to </a:t>
            </a:r>
            <a:r>
              <a:rPr lang="en-US" dirty="0" smtClean="0">
                <a:solidFill>
                  <a:srgbClr val="FF0000"/>
                </a:solidFill>
              </a:rPr>
              <a:t>make the transferee </a:t>
            </a:r>
            <a:r>
              <a:rPr lang="en-US" dirty="0" smtClean="0"/>
              <a:t>of a promissory note, a bill of exchange or a </a:t>
            </a:r>
            <a:r>
              <a:rPr lang="en-US" dirty="0" err="1" smtClean="0"/>
              <a:t>cheque</a:t>
            </a:r>
            <a:r>
              <a:rPr lang="en-US" dirty="0" smtClean="0"/>
              <a:t> </a:t>
            </a:r>
            <a:r>
              <a:rPr lang="en-US" dirty="0" smtClean="0">
                <a:solidFill>
                  <a:srgbClr val="FF0000"/>
                </a:solidFill>
              </a:rPr>
              <a:t>the holder</a:t>
            </a:r>
            <a:r>
              <a:rPr lang="en-US" dirty="0" smtClean="0"/>
              <a:t> there of. </a:t>
            </a:r>
          </a:p>
          <a:p>
            <a:pPr>
              <a:buNone/>
            </a:pPr>
            <a:endParaRPr lang="en-US" dirty="0"/>
          </a:p>
        </p:txBody>
      </p:sp>
      <p:sp>
        <p:nvSpPr>
          <p:cNvPr id="4" name="TextBox 3"/>
          <p:cNvSpPr txBox="1"/>
          <p:nvPr/>
        </p:nvSpPr>
        <p:spPr>
          <a:xfrm>
            <a:off x="2418134" y="76200"/>
            <a:ext cx="3677866" cy="830997"/>
          </a:xfrm>
          <a:prstGeom prst="rect">
            <a:avLst/>
          </a:prstGeom>
          <a:noFill/>
        </p:spPr>
        <p:txBody>
          <a:bodyPr wrap="none" rtlCol="0">
            <a:spAutoFit/>
          </a:bodyPr>
          <a:lstStyle/>
          <a:p>
            <a:r>
              <a:rPr lang="en-US" sz="4800" dirty="0" smtClean="0"/>
              <a:t>NEGOTIATION</a:t>
            </a:r>
            <a:endParaRPr lang="en-US" sz="4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NI</a:t>
            </a:r>
            <a:endParaRPr lang="en-US" dirty="0"/>
          </a:p>
        </p:txBody>
      </p:sp>
      <p:sp>
        <p:nvSpPr>
          <p:cNvPr id="3" name="Content Placeholder 2"/>
          <p:cNvSpPr>
            <a:spLocks noGrp="1"/>
          </p:cNvSpPr>
          <p:nvPr>
            <p:ph idx="1"/>
          </p:nvPr>
        </p:nvSpPr>
        <p:spPr>
          <a:xfrm>
            <a:off x="457200" y="1600200"/>
            <a:ext cx="8229600" cy="5105400"/>
          </a:xfrm>
        </p:spPr>
        <p:txBody>
          <a:bodyPr>
            <a:normAutofit fontScale="92500"/>
          </a:bodyPr>
          <a:lstStyle/>
          <a:p>
            <a:pPr>
              <a:buNone/>
            </a:pPr>
            <a:endParaRPr lang="en-US" dirty="0" smtClean="0"/>
          </a:p>
          <a:p>
            <a:pPr>
              <a:buNone/>
            </a:pPr>
            <a:r>
              <a:rPr lang="en-US" dirty="0" smtClean="0"/>
              <a:t>The NI Act defines </a:t>
            </a:r>
            <a:r>
              <a:rPr lang="en-US" smtClean="0"/>
              <a:t>NI under </a:t>
            </a:r>
            <a:r>
              <a:rPr lang="en-US" dirty="0" smtClean="0"/>
              <a:t>Sec. 13:</a:t>
            </a:r>
          </a:p>
          <a:p>
            <a:pPr>
              <a:buNone/>
            </a:pPr>
            <a:endParaRPr lang="en-US" dirty="0" smtClean="0"/>
          </a:p>
          <a:p>
            <a:pPr>
              <a:buNone/>
            </a:pPr>
            <a:r>
              <a:rPr lang="en-US" dirty="0" smtClean="0"/>
              <a:t>	“It means a promissory note, bill of exchange or </a:t>
            </a:r>
            <a:r>
              <a:rPr lang="en-US" dirty="0" err="1" smtClean="0"/>
              <a:t>cheque</a:t>
            </a:r>
            <a:r>
              <a:rPr lang="en-US" dirty="0" smtClean="0"/>
              <a:t> payable either to order or to bearer”</a:t>
            </a:r>
          </a:p>
          <a:p>
            <a:pPr>
              <a:buNone/>
            </a:pPr>
            <a:endParaRPr lang="en-US" dirty="0" smtClean="0"/>
          </a:p>
          <a:p>
            <a:pPr>
              <a:buNone/>
            </a:pPr>
            <a:r>
              <a:rPr lang="en-US" dirty="0" smtClean="0"/>
              <a:t>An instrument may be negotiable either by</a:t>
            </a:r>
          </a:p>
          <a:p>
            <a:pPr marL="514350" indent="-514350">
              <a:buAutoNum type="arabicPeriod"/>
            </a:pPr>
            <a:r>
              <a:rPr lang="en-US" dirty="0" smtClean="0"/>
              <a:t>Statute</a:t>
            </a:r>
          </a:p>
          <a:p>
            <a:pPr marL="514350" indent="-514350">
              <a:buAutoNum type="arabicPeriod"/>
            </a:pPr>
            <a:r>
              <a:rPr lang="en-US" dirty="0" smtClean="0"/>
              <a:t>Usage</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It is transfer of an NI.</a:t>
            </a:r>
          </a:p>
          <a:p>
            <a:pPr marL="514350" indent="-514350">
              <a:buAutoNum type="arabicPeriod"/>
            </a:pPr>
            <a:r>
              <a:rPr lang="en-US" dirty="0" smtClean="0"/>
              <a:t>By mere delivery:</a:t>
            </a:r>
          </a:p>
          <a:p>
            <a:pPr marL="914400" lvl="1" indent="-514350">
              <a:buAutoNum type="arabicPeriod"/>
            </a:pPr>
            <a:r>
              <a:rPr lang="en-US" dirty="0" smtClean="0"/>
              <a:t>Can be actual (actual possession) or constructive (agent, clerk, servant) on his behalf</a:t>
            </a:r>
          </a:p>
          <a:p>
            <a:pPr marL="514350" indent="-514350">
              <a:buAutoNum type="arabicPeriod"/>
            </a:pPr>
            <a:r>
              <a:rPr lang="en-US" dirty="0" smtClean="0"/>
              <a:t>By endorsement and delivery:</a:t>
            </a:r>
          </a:p>
          <a:p>
            <a:pPr marL="914400" lvl="1" indent="-514350">
              <a:buAutoNum type="arabicPeriod"/>
            </a:pPr>
            <a:r>
              <a:rPr lang="en-US" dirty="0" smtClean="0"/>
              <a:t>By signing on an annexed slip / face or back of the NI – is endorsement</a:t>
            </a:r>
          </a:p>
          <a:p>
            <a:pPr marL="914400" lvl="1" indent="-514350">
              <a:buAutoNum type="arabicPeriod"/>
            </a:pPr>
            <a:r>
              <a:rPr lang="en-US" dirty="0" smtClean="0"/>
              <a:t>The annexed slip is called as allonge</a:t>
            </a:r>
            <a:endParaRPr lang="en-US" dirty="0"/>
          </a:p>
        </p:txBody>
      </p:sp>
      <p:sp>
        <p:nvSpPr>
          <p:cNvPr id="4" name="Title 3"/>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dirty="0" smtClean="0"/>
              <a:t>Negotiation…</a:t>
            </a:r>
            <a:br>
              <a:rPr lang="en-US" dirty="0" smtClean="0"/>
            </a:b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ü"/>
            </a:pPr>
            <a:r>
              <a:rPr lang="en-US" dirty="0" smtClean="0"/>
              <a:t>It is the indication by the </a:t>
            </a:r>
            <a:r>
              <a:rPr lang="en-US" dirty="0" err="1" smtClean="0"/>
              <a:t>drawee</a:t>
            </a:r>
            <a:r>
              <a:rPr lang="en-US" dirty="0" smtClean="0"/>
              <a:t> of his assent to the order of the drawer.</a:t>
            </a:r>
          </a:p>
          <a:p>
            <a:pPr>
              <a:buFont typeface="Wingdings" pitchFamily="2" charset="2"/>
              <a:buChar char="ü"/>
            </a:pPr>
            <a:r>
              <a:rPr lang="en-US" dirty="0" smtClean="0"/>
              <a:t>It is the signature of the </a:t>
            </a:r>
            <a:r>
              <a:rPr lang="en-US" dirty="0" err="1" smtClean="0"/>
              <a:t>drawee</a:t>
            </a:r>
            <a:r>
              <a:rPr lang="en-US" dirty="0" smtClean="0"/>
              <a:t> of a bill who has signed his assent upon bill and delivered it or given notice of such signing to the holder to some person on his behalf.</a:t>
            </a:r>
          </a:p>
          <a:p>
            <a:pPr>
              <a:buNone/>
            </a:pPr>
            <a:endParaRPr lang="en-US" dirty="0" smtClean="0"/>
          </a:p>
          <a:p>
            <a:pPr>
              <a:buNone/>
            </a:pPr>
            <a:r>
              <a:rPr lang="en-US" dirty="0" smtClean="0"/>
              <a:t>Oral and no signature </a:t>
            </a:r>
            <a:r>
              <a:rPr lang="en-US" dirty="0" smtClean="0">
                <a:solidFill>
                  <a:srgbClr val="FF0000"/>
                </a:solidFill>
              </a:rPr>
              <a:t>not valid</a:t>
            </a:r>
            <a:r>
              <a:rPr lang="en-US" dirty="0" smtClean="0"/>
              <a:t>. For valid acceptance – (</a:t>
            </a:r>
            <a:r>
              <a:rPr lang="en-US" dirty="0" err="1" smtClean="0"/>
              <a:t>Jagjivan</a:t>
            </a:r>
            <a:r>
              <a:rPr lang="en-US" dirty="0" smtClean="0"/>
              <a:t> </a:t>
            </a:r>
            <a:r>
              <a:rPr lang="en-US" dirty="0" err="1" smtClean="0"/>
              <a:t>Mauji’s</a:t>
            </a:r>
            <a:r>
              <a:rPr lang="en-US" dirty="0" smtClean="0"/>
              <a:t> case)</a:t>
            </a:r>
          </a:p>
          <a:p>
            <a:pPr>
              <a:buNone/>
            </a:pPr>
            <a:endParaRPr lang="en-US" dirty="0" smtClean="0"/>
          </a:p>
          <a:p>
            <a:pPr>
              <a:buFont typeface="Wingdings" pitchFamily="2" charset="2"/>
              <a:buChar char="Ø"/>
            </a:pPr>
            <a:r>
              <a:rPr lang="en-US" dirty="0" smtClean="0"/>
              <a:t>Writing</a:t>
            </a:r>
          </a:p>
          <a:p>
            <a:pPr>
              <a:buFont typeface="Wingdings" pitchFamily="2" charset="2"/>
              <a:buChar char="Ø"/>
            </a:pPr>
            <a:r>
              <a:rPr lang="en-US" dirty="0" smtClean="0"/>
              <a:t>Sign on bill of exchange</a:t>
            </a:r>
          </a:p>
          <a:p>
            <a:pPr>
              <a:buFont typeface="Wingdings" pitchFamily="2" charset="2"/>
              <a:buChar char="Ø"/>
            </a:pPr>
            <a:r>
              <a:rPr lang="en-US" dirty="0" smtClean="0"/>
              <a:t>Delivery complete </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a:t>
            </a:r>
            <a:endParaRPr lang="en-US" dirty="0"/>
          </a:p>
        </p:txBody>
      </p:sp>
      <p:sp>
        <p:nvSpPr>
          <p:cNvPr id="3" name="Content Placeholder 2"/>
          <p:cNvSpPr>
            <a:spLocks noGrp="1"/>
          </p:cNvSpPr>
          <p:nvPr>
            <p:ph idx="1"/>
          </p:nvPr>
        </p:nvSpPr>
        <p:spPr/>
        <p:txBody>
          <a:bodyPr/>
          <a:lstStyle/>
          <a:p>
            <a:pPr marL="514350" indent="-514350">
              <a:buNone/>
            </a:pPr>
            <a:r>
              <a:rPr lang="en-US" dirty="0" smtClean="0"/>
              <a:t>Two types – </a:t>
            </a:r>
          </a:p>
          <a:p>
            <a:pPr marL="514350" indent="-514350">
              <a:buNone/>
            </a:pPr>
            <a:endParaRPr lang="en-US" dirty="0" smtClean="0"/>
          </a:p>
          <a:p>
            <a:pPr marL="514350" indent="-514350">
              <a:buAutoNum type="arabicPeriod"/>
            </a:pPr>
            <a:r>
              <a:rPr lang="en-US" dirty="0" smtClean="0"/>
              <a:t>General – no conditions for payment</a:t>
            </a:r>
          </a:p>
          <a:p>
            <a:pPr marL="514350" indent="-514350">
              <a:buAutoNum type="arabicPeriod"/>
            </a:pPr>
            <a:r>
              <a:rPr lang="en-US" dirty="0" smtClean="0"/>
              <a:t>Qualified – subject to conditions like (place and time)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Definition of Banker</a:t>
            </a:r>
            <a:endParaRPr lang="en-US" dirty="0"/>
          </a:p>
        </p:txBody>
      </p:sp>
      <p:sp>
        <p:nvSpPr>
          <p:cNvPr id="3" name="Content Placeholder 2"/>
          <p:cNvSpPr>
            <a:spLocks noGrp="1"/>
          </p:cNvSpPr>
          <p:nvPr>
            <p:ph idx="1"/>
          </p:nvPr>
        </p:nvSpPr>
        <p:spPr>
          <a:xfrm>
            <a:off x="457200" y="1143000"/>
            <a:ext cx="8229600" cy="5715000"/>
          </a:xfrm>
        </p:spPr>
        <p:txBody>
          <a:bodyPr>
            <a:normAutofit fontScale="70000" lnSpcReduction="20000"/>
          </a:bodyPr>
          <a:lstStyle/>
          <a:p>
            <a:r>
              <a:rPr lang="en-US" dirty="0" smtClean="0"/>
              <a:t>According to section 3 of the NI Act, 1881, banker includes any person acting as a banker and any post office savings bank.</a:t>
            </a:r>
          </a:p>
          <a:p>
            <a:r>
              <a:rPr lang="en-US" dirty="0" smtClean="0"/>
              <a:t>     According to section 5(b) of the Banking Regulation Act, 1949, banking means the accepting, for the purpose of lending or investment, of deposits of money from the public, repayable on demand or otherwise, and </a:t>
            </a:r>
            <a:r>
              <a:rPr lang="en-US" dirty="0" err="1" smtClean="0"/>
              <a:t>withdrawable</a:t>
            </a:r>
            <a:r>
              <a:rPr lang="en-US" dirty="0" smtClean="0"/>
              <a:t> by </a:t>
            </a:r>
            <a:r>
              <a:rPr lang="en-US" dirty="0" err="1" smtClean="0"/>
              <a:t>cheque</a:t>
            </a:r>
            <a:r>
              <a:rPr lang="en-US" dirty="0" smtClean="0"/>
              <a:t>, draft, order or otherwise.</a:t>
            </a:r>
          </a:p>
          <a:p>
            <a:pPr>
              <a:buNone/>
            </a:pPr>
            <a:endParaRPr lang="en-US" dirty="0" smtClean="0"/>
          </a:p>
          <a:p>
            <a:pPr>
              <a:buNone/>
            </a:pPr>
            <a:r>
              <a:rPr lang="en-US" dirty="0" smtClean="0"/>
              <a:t>To sum up a banker is who</a:t>
            </a:r>
          </a:p>
          <a:p>
            <a:pPr>
              <a:buNone/>
            </a:pPr>
            <a:r>
              <a:rPr lang="en-US" dirty="0" smtClean="0"/>
              <a:t>1)      Take deposit account</a:t>
            </a:r>
          </a:p>
          <a:p>
            <a:pPr>
              <a:buNone/>
            </a:pPr>
            <a:r>
              <a:rPr lang="en-US" dirty="0" smtClean="0"/>
              <a:t>2)      Take current accounts</a:t>
            </a:r>
          </a:p>
          <a:p>
            <a:pPr>
              <a:buNone/>
            </a:pPr>
            <a:r>
              <a:rPr lang="en-US" dirty="0" smtClean="0"/>
              <a:t>3)      Issue and pay </a:t>
            </a:r>
            <a:r>
              <a:rPr lang="en-US" dirty="0" err="1" smtClean="0"/>
              <a:t>cheques</a:t>
            </a:r>
            <a:endParaRPr lang="en-US" dirty="0" smtClean="0"/>
          </a:p>
          <a:p>
            <a:pPr>
              <a:buNone/>
            </a:pPr>
            <a:r>
              <a:rPr lang="en-US" dirty="0" smtClean="0"/>
              <a:t>4)      Collect </a:t>
            </a:r>
            <a:r>
              <a:rPr lang="en-US" dirty="0" err="1" smtClean="0"/>
              <a:t>cheques</a:t>
            </a:r>
            <a:r>
              <a:rPr lang="en-US" dirty="0" smtClean="0"/>
              <a:t> crossed and uncrossed for his customers.</a:t>
            </a:r>
          </a:p>
          <a:p>
            <a:pPr>
              <a:buNone/>
            </a:pPr>
            <a:endParaRPr lang="en-US" dirty="0" smtClean="0"/>
          </a:p>
          <a:p>
            <a:r>
              <a:rPr lang="en-US" dirty="0" smtClean="0"/>
              <a:t>     Money lender is </a:t>
            </a:r>
            <a:r>
              <a:rPr lang="en-US" b="1" dirty="0" smtClean="0">
                <a:solidFill>
                  <a:srgbClr val="FF0000"/>
                </a:solidFill>
              </a:rPr>
              <a:t>not </a:t>
            </a:r>
            <a:r>
              <a:rPr lang="en-US" dirty="0" smtClean="0"/>
              <a:t>considered as a banker as mere lending does not constitute banking business. Banker is an institution which borrows money by accepting deposits from the public for the purpose of lending to those who are in need of money.</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dirty="0" smtClean="0"/>
              <a:t>Definition of Customer</a:t>
            </a:r>
            <a:endParaRPr lang="en-US" dirty="0"/>
          </a:p>
        </p:txBody>
      </p:sp>
      <p:sp>
        <p:nvSpPr>
          <p:cNvPr id="3" name="Content Placeholder 2"/>
          <p:cNvSpPr>
            <a:spLocks noGrp="1"/>
          </p:cNvSpPr>
          <p:nvPr>
            <p:ph idx="1"/>
          </p:nvPr>
        </p:nvSpPr>
        <p:spPr>
          <a:xfrm>
            <a:off x="457200" y="1066800"/>
            <a:ext cx="8229600" cy="5638800"/>
          </a:xfrm>
        </p:spPr>
        <p:txBody>
          <a:bodyPr>
            <a:normAutofit fontScale="77500" lnSpcReduction="20000"/>
          </a:bodyPr>
          <a:lstStyle/>
          <a:p>
            <a:r>
              <a:rPr lang="en-US" dirty="0" smtClean="0"/>
              <a:t>The term customer is </a:t>
            </a:r>
            <a:r>
              <a:rPr lang="en-US" b="1" dirty="0" smtClean="0">
                <a:solidFill>
                  <a:srgbClr val="FF0000"/>
                </a:solidFill>
              </a:rPr>
              <a:t>not defined by law</a:t>
            </a:r>
            <a:r>
              <a:rPr lang="en-US" dirty="0" smtClean="0"/>
              <a:t>. Ordinarily, a person who has an account in a bank is called a customer. </a:t>
            </a:r>
          </a:p>
          <a:p>
            <a:r>
              <a:rPr lang="en-US" dirty="0" smtClean="0"/>
              <a:t>     Acc to Dr. Hart, “a customer is one who has an account with a banker or for whom a banker habitually undertakes to act as such.</a:t>
            </a:r>
          </a:p>
          <a:p>
            <a:r>
              <a:rPr lang="en-US" dirty="0" smtClean="0"/>
              <a:t>     Thus to constitute a customer, the following essential requisites must be fulfilled:</a:t>
            </a:r>
          </a:p>
          <a:p>
            <a:pPr>
              <a:buNone/>
            </a:pPr>
            <a:r>
              <a:rPr lang="en-US" dirty="0" smtClean="0"/>
              <a:t>1)      He must have some sort of an account.</a:t>
            </a:r>
          </a:p>
          <a:p>
            <a:pPr>
              <a:buNone/>
            </a:pPr>
            <a:r>
              <a:rPr lang="en-US" dirty="0" smtClean="0"/>
              <a:t>2)      Even a single transaction constitutes a customer.</a:t>
            </a:r>
          </a:p>
          <a:p>
            <a:pPr>
              <a:buNone/>
            </a:pPr>
            <a:r>
              <a:rPr lang="en-US" dirty="0" smtClean="0"/>
              <a:t>3)      The dealing must be of a banking nature.</a:t>
            </a:r>
          </a:p>
          <a:p>
            <a:r>
              <a:rPr lang="en-US" dirty="0" smtClean="0"/>
              <a:t>     A customer alone need not be a person. Even a firm, a society or any separate legal entity may be a customer. Explanation to section 45-Z of the BR Act clarifies that a customer includes a Government department and a corporation incorporated by or under any law.</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Banker and customer</a:t>
            </a:r>
            <a:endParaRPr lang="en-US" dirty="0"/>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pPr marL="514350" indent="-514350">
              <a:buAutoNum type="arabicPeriod"/>
            </a:pPr>
            <a:r>
              <a:rPr lang="en-US" dirty="0" smtClean="0"/>
              <a:t>Debtor and creditor:</a:t>
            </a:r>
          </a:p>
          <a:p>
            <a:pPr marL="514350" indent="-514350">
              <a:buAutoNum type="arabicPeriod"/>
            </a:pPr>
            <a:r>
              <a:rPr lang="en-US" dirty="0" smtClean="0"/>
              <a:t>Agent and principal: Collection of </a:t>
            </a:r>
            <a:r>
              <a:rPr lang="en-US" dirty="0" err="1" smtClean="0"/>
              <a:t>cheques</a:t>
            </a:r>
            <a:r>
              <a:rPr lang="en-US" dirty="0" smtClean="0"/>
              <a:t> on behalf of customer</a:t>
            </a:r>
          </a:p>
          <a:p>
            <a:pPr marL="514350" indent="-514350">
              <a:buAutoNum type="arabicPeriod"/>
            </a:pPr>
            <a:r>
              <a:rPr lang="en-US" dirty="0" smtClean="0"/>
              <a:t>Bailee and bailor: for safe custody</a:t>
            </a:r>
          </a:p>
          <a:p>
            <a:pPr marL="514350" indent="-514350">
              <a:buAutoNum type="arabicPeriod"/>
            </a:pPr>
            <a:r>
              <a:rPr lang="en-US" dirty="0" smtClean="0"/>
              <a:t>Pawnee and </a:t>
            </a:r>
            <a:r>
              <a:rPr lang="en-US" dirty="0" err="1" smtClean="0"/>
              <a:t>pawnor</a:t>
            </a:r>
            <a:r>
              <a:rPr lang="en-US" dirty="0" smtClean="0"/>
              <a:t>: </a:t>
            </a:r>
          </a:p>
          <a:p>
            <a:pPr marL="514350" indent="-514350">
              <a:buAutoNum type="arabicPeriod"/>
            </a:pPr>
            <a:r>
              <a:rPr lang="en-US" dirty="0" smtClean="0"/>
              <a:t>Mortgagee and mortgagor:</a:t>
            </a:r>
          </a:p>
          <a:p>
            <a:pPr marL="514350" indent="-514350">
              <a:buAutoNum type="arabicPeriod"/>
            </a:pPr>
            <a:r>
              <a:rPr lang="en-US" dirty="0" smtClean="0"/>
              <a:t>Guarantor and guarantee:</a:t>
            </a:r>
          </a:p>
          <a:p>
            <a:pPr marL="514350" indent="-514350">
              <a:buAutoNum type="arabicPeriod"/>
            </a:pPr>
            <a:r>
              <a:rPr lang="en-US" dirty="0" smtClean="0"/>
              <a:t>Fiduciary relationship: every relation </a:t>
            </a:r>
            <a:r>
              <a:rPr lang="en-US" b="1" dirty="0" smtClean="0">
                <a:solidFill>
                  <a:srgbClr val="FF0000"/>
                </a:solidFill>
              </a:rPr>
              <a:t>of trust </a:t>
            </a:r>
            <a:r>
              <a:rPr lang="en-US" dirty="0" smtClean="0"/>
              <a:t>and confidence is a fiduciary relation. A banker who receives a customer’s money is under a duty not to part with it which is inconsistent with the customer’s fiduciary character and duty. In </a:t>
            </a:r>
            <a:r>
              <a:rPr lang="en-US" i="1" dirty="0" smtClean="0"/>
              <a:t>Official Assignee v. </a:t>
            </a:r>
            <a:r>
              <a:rPr lang="en-US" i="1" dirty="0" err="1" smtClean="0"/>
              <a:t>Rajaram</a:t>
            </a:r>
            <a:r>
              <a:rPr lang="en-US" i="1" dirty="0" smtClean="0"/>
              <a:t> </a:t>
            </a:r>
            <a:r>
              <a:rPr lang="en-US" i="1" dirty="0" err="1" smtClean="0"/>
              <a:t>Aiyar</a:t>
            </a:r>
            <a:r>
              <a:rPr lang="en-US" dirty="0" smtClean="0"/>
              <a:t>, it was held that where banks hold money for a specific purpose of sending it somebody the money is impressed with trust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1143000"/>
          </a:xfrm>
        </p:spPr>
        <p:txBody>
          <a:bodyPr>
            <a:normAutofit/>
          </a:bodyPr>
          <a:lstStyle/>
          <a:p>
            <a:r>
              <a:rPr lang="en-US" dirty="0" smtClean="0"/>
              <a:t> RIGHTS AND LIABILITIES OF BANK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Banker Obligations</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ü"/>
            </a:pPr>
            <a:r>
              <a:rPr lang="en-US" i="1" u="sng" dirty="0" smtClean="0"/>
              <a:t>Obligation to </a:t>
            </a:r>
            <a:r>
              <a:rPr lang="en-US" i="1" u="sng" dirty="0" err="1" smtClean="0">
                <a:solidFill>
                  <a:srgbClr val="FF0000"/>
                </a:solidFill>
              </a:rPr>
              <a:t>honour</a:t>
            </a:r>
            <a:r>
              <a:rPr lang="en-US" i="1" u="sng" dirty="0" smtClean="0">
                <a:solidFill>
                  <a:srgbClr val="FF0000"/>
                </a:solidFill>
              </a:rPr>
              <a:t> </a:t>
            </a:r>
            <a:r>
              <a:rPr lang="en-US" i="1" u="sng" dirty="0" err="1" smtClean="0">
                <a:solidFill>
                  <a:srgbClr val="FF0000"/>
                </a:solidFill>
              </a:rPr>
              <a:t>cheques</a:t>
            </a:r>
            <a:r>
              <a:rPr lang="en-US" i="1" u="sng" dirty="0" smtClean="0">
                <a:solidFill>
                  <a:srgbClr val="FF0000"/>
                </a:solidFill>
              </a:rPr>
              <a:t> </a:t>
            </a:r>
            <a:r>
              <a:rPr lang="en-US" i="1" u="sng" dirty="0" smtClean="0"/>
              <a:t>if - </a:t>
            </a:r>
          </a:p>
          <a:p>
            <a:pPr>
              <a:buNone/>
            </a:pPr>
            <a:r>
              <a:rPr lang="en-US" dirty="0" smtClean="0"/>
              <a:t>(a)Sufficient balance in customer’s account</a:t>
            </a:r>
          </a:p>
          <a:p>
            <a:pPr>
              <a:buNone/>
            </a:pPr>
            <a:r>
              <a:rPr lang="en-US" dirty="0" smtClean="0"/>
              <a:t>(b)</a:t>
            </a:r>
            <a:r>
              <a:rPr lang="en-US" sz="800" dirty="0" smtClean="0"/>
              <a:t>   </a:t>
            </a:r>
            <a:r>
              <a:rPr lang="en-US" dirty="0" smtClean="0"/>
              <a:t>Presentation of </a:t>
            </a:r>
            <a:r>
              <a:rPr lang="en-US" dirty="0" err="1" smtClean="0"/>
              <a:t>cheques</a:t>
            </a:r>
            <a:r>
              <a:rPr lang="en-US" dirty="0" smtClean="0"/>
              <a:t> within working hours of business</a:t>
            </a:r>
          </a:p>
          <a:p>
            <a:pPr>
              <a:buNone/>
            </a:pPr>
            <a:r>
              <a:rPr lang="en-US" dirty="0" smtClean="0"/>
              <a:t>(c)</a:t>
            </a:r>
            <a:r>
              <a:rPr lang="en-US" sz="800" dirty="0" smtClean="0"/>
              <a:t>   </a:t>
            </a:r>
            <a:r>
              <a:rPr lang="en-US" dirty="0" smtClean="0"/>
              <a:t>Presentation of </a:t>
            </a:r>
            <a:r>
              <a:rPr lang="en-US" dirty="0" err="1" smtClean="0"/>
              <a:t>cheques</a:t>
            </a:r>
            <a:r>
              <a:rPr lang="en-US" dirty="0" smtClean="0"/>
              <a:t> within reasonable time after ostensible/actual date of its issue</a:t>
            </a:r>
          </a:p>
          <a:p>
            <a:pPr>
              <a:buNone/>
            </a:pPr>
            <a:r>
              <a:rPr lang="en-US" dirty="0" smtClean="0"/>
              <a:t>(d)</a:t>
            </a:r>
            <a:r>
              <a:rPr lang="en-US" sz="800" dirty="0" smtClean="0"/>
              <a:t>   </a:t>
            </a:r>
            <a:r>
              <a:rPr lang="en-US" dirty="0" err="1" smtClean="0"/>
              <a:t>Cheques</a:t>
            </a:r>
            <a:r>
              <a:rPr lang="en-US" dirty="0" smtClean="0"/>
              <a:t> should be presented at the branch where account is kept</a:t>
            </a:r>
          </a:p>
          <a:p>
            <a:pPr>
              <a:buNone/>
            </a:pPr>
            <a:r>
              <a:rPr lang="en-US" dirty="0" smtClean="0"/>
              <a:t>(e)</a:t>
            </a:r>
            <a:r>
              <a:rPr lang="en-US" sz="800" dirty="0" smtClean="0"/>
              <a:t>   </a:t>
            </a:r>
            <a:r>
              <a:rPr lang="en-US" dirty="0" err="1" smtClean="0"/>
              <a:t>Fulfilment</a:t>
            </a:r>
            <a:r>
              <a:rPr lang="en-US" dirty="0" smtClean="0"/>
              <a:t> of requirements of law</a:t>
            </a:r>
          </a:p>
          <a:p>
            <a:pPr lvl="1">
              <a:buFont typeface="Wingdings" pitchFamily="2" charset="2"/>
              <a:buChar char="ü"/>
            </a:pPr>
            <a:endParaRPr lang="en-US" i="1" u="sng" dirty="0" smtClean="0"/>
          </a:p>
          <a:p>
            <a:pPr>
              <a:buFont typeface="Wingdings" pitchFamily="2" charset="2"/>
              <a:buChar char="ü"/>
            </a:pPr>
            <a:r>
              <a:rPr lang="en-US" i="1" u="sng" dirty="0" smtClean="0"/>
              <a:t>Obligation to </a:t>
            </a:r>
            <a:r>
              <a:rPr lang="en-US" i="1" u="sng" dirty="0" smtClean="0">
                <a:solidFill>
                  <a:srgbClr val="FF0000"/>
                </a:solidFill>
              </a:rPr>
              <a:t>maintain secrecy </a:t>
            </a:r>
            <a:r>
              <a:rPr lang="en-US" i="1" u="sng" dirty="0" smtClean="0"/>
              <a:t>and disclosure of information required by law – </a:t>
            </a:r>
          </a:p>
          <a:p>
            <a:pPr lvl="1">
              <a:buFont typeface="Wingdings" pitchFamily="2" charset="2"/>
              <a:buChar char="ü"/>
            </a:pPr>
            <a:r>
              <a:rPr lang="en-US" dirty="0" smtClean="0"/>
              <a:t>It was firmly laid down in </a:t>
            </a:r>
            <a:r>
              <a:rPr lang="en-US" i="1" dirty="0" err="1" smtClean="0"/>
              <a:t>Tournier</a:t>
            </a:r>
            <a:r>
              <a:rPr lang="en-US" i="1" dirty="0" smtClean="0"/>
              <a:t> v. National Provincial and Union Bank of England Ltd</a:t>
            </a:r>
            <a:r>
              <a:rPr lang="en-US" dirty="0" smtClean="0"/>
              <a:t>. in India it was made compulsory after 1970. The duty to maintain secrecy will be continuing even after the account is closed or the death of the customer. </a:t>
            </a:r>
          </a:p>
          <a:p>
            <a:pPr lvl="1">
              <a:buFont typeface="Wingdings" pitchFamily="2" charset="2"/>
              <a:buChar char="ü"/>
            </a:pPr>
            <a:endParaRPr lang="en-US" i="1" u="sng" dirty="0" smtClean="0"/>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Banker Rights</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pPr>
              <a:buFont typeface="Wingdings" pitchFamily="2" charset="2"/>
              <a:buChar char="ü"/>
            </a:pPr>
            <a:r>
              <a:rPr lang="en-US" i="1" dirty="0" smtClean="0"/>
              <a:t>Right to lien</a:t>
            </a:r>
          </a:p>
          <a:p>
            <a:pPr>
              <a:buFont typeface="Wingdings" pitchFamily="2" charset="2"/>
              <a:buChar char="ü"/>
            </a:pPr>
            <a:r>
              <a:rPr lang="en-US" i="1" dirty="0" smtClean="0"/>
              <a:t>Right to set-off</a:t>
            </a:r>
            <a:r>
              <a:rPr lang="en-US" dirty="0" smtClean="0"/>
              <a:t>: when a customer keeps two or more accounts at the same bank, some of which are overdrawn and some in credit, the bank has a right to </a:t>
            </a:r>
            <a:r>
              <a:rPr lang="en-US" dirty="0" smtClean="0">
                <a:solidFill>
                  <a:srgbClr val="FF0000"/>
                </a:solidFill>
              </a:rPr>
              <a:t>combine such accounts </a:t>
            </a:r>
            <a:r>
              <a:rPr lang="en-US" dirty="0" smtClean="0"/>
              <a:t>and pay the resultant balance</a:t>
            </a:r>
          </a:p>
          <a:p>
            <a:pPr>
              <a:buFont typeface="Wingdings" pitchFamily="2" charset="2"/>
              <a:buChar char="ü"/>
            </a:pPr>
            <a:r>
              <a:rPr lang="en-US" i="1" dirty="0" smtClean="0"/>
              <a:t>Right to claim incidental charges</a:t>
            </a:r>
            <a:r>
              <a:rPr lang="en-US" dirty="0" smtClean="0"/>
              <a:t>: such as service charges, processing charges</a:t>
            </a:r>
          </a:p>
          <a:p>
            <a:pPr>
              <a:buFont typeface="Wingdings" pitchFamily="2" charset="2"/>
              <a:buChar char="ü"/>
            </a:pPr>
            <a:r>
              <a:rPr lang="en-US" i="1" dirty="0" smtClean="0"/>
              <a:t>Right to charge compound interest</a:t>
            </a:r>
            <a:r>
              <a:rPr lang="en-US" dirty="0" smtClean="0"/>
              <a:t>: a banker has a special privilege to charge compound interest. In </a:t>
            </a:r>
            <a:r>
              <a:rPr lang="en-US" i="1" dirty="0" smtClean="0"/>
              <a:t>Syndicate Bank v. West Bengal Cement Ltd</a:t>
            </a:r>
            <a:r>
              <a:rPr lang="en-US" dirty="0" smtClean="0"/>
              <a:t>, the adding of unpaid interest due to the principal amount is recognized. However, the SC abolished this in case of agricultural loans in the </a:t>
            </a:r>
            <a:r>
              <a:rPr lang="en-US" i="1" dirty="0" smtClean="0"/>
              <a:t>Bank of India </a:t>
            </a:r>
            <a:r>
              <a:rPr lang="en-US" dirty="0" smtClean="0"/>
              <a:t>case.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Rights</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a:buFont typeface="Wingdings" pitchFamily="2" charset="2"/>
              <a:buChar char="ü"/>
            </a:pPr>
            <a:r>
              <a:rPr lang="en-US" dirty="0" smtClean="0"/>
              <a:t>A customer who has deposited money </a:t>
            </a:r>
            <a:r>
              <a:rPr lang="en-US" dirty="0" smtClean="0">
                <a:solidFill>
                  <a:srgbClr val="FF0000"/>
                </a:solidFill>
              </a:rPr>
              <a:t>can draw </a:t>
            </a:r>
            <a:r>
              <a:rPr lang="en-US" dirty="0" smtClean="0"/>
              <a:t>check on his account up to the extent of his credit balance or according to overdrawing limit sanctioned by the bank. </a:t>
            </a:r>
          </a:p>
          <a:p>
            <a:pPr>
              <a:buFont typeface="Wingdings" pitchFamily="2" charset="2"/>
              <a:buChar char="ü"/>
            </a:pPr>
            <a:r>
              <a:rPr lang="en-US" dirty="0" smtClean="0"/>
              <a:t>A customer has the right to </a:t>
            </a:r>
            <a:r>
              <a:rPr lang="en-US" dirty="0" smtClean="0">
                <a:solidFill>
                  <a:srgbClr val="FF0000"/>
                </a:solidFill>
              </a:rPr>
              <a:t>receive statement </a:t>
            </a:r>
            <a:r>
              <a:rPr lang="en-US" dirty="0" smtClean="0"/>
              <a:t>of accounts from the bank. </a:t>
            </a:r>
          </a:p>
          <a:p>
            <a:pPr>
              <a:buFont typeface="Wingdings" pitchFamily="2" charset="2"/>
              <a:buChar char="ü"/>
            </a:pPr>
            <a:r>
              <a:rPr lang="en-US" dirty="0" smtClean="0"/>
              <a:t>A customer has the right to </a:t>
            </a:r>
            <a:r>
              <a:rPr lang="en-US" dirty="0" smtClean="0">
                <a:solidFill>
                  <a:srgbClr val="FF0000"/>
                </a:solidFill>
              </a:rPr>
              <a:t>sue</a:t>
            </a:r>
            <a:r>
              <a:rPr lang="en-US" dirty="0" smtClean="0"/>
              <a:t> the bank for compensation of a wrongful dishonor of his check. </a:t>
            </a:r>
          </a:p>
          <a:p>
            <a:pPr>
              <a:buFont typeface="Wingdings" pitchFamily="2" charset="2"/>
              <a:buChar char="ü"/>
            </a:pPr>
            <a:r>
              <a:rPr lang="en-US" dirty="0" smtClean="0"/>
              <a:t>A customer has a right to sue and </a:t>
            </a:r>
            <a:r>
              <a:rPr lang="en-US" dirty="0" smtClean="0">
                <a:solidFill>
                  <a:srgbClr val="FF0000"/>
                </a:solidFill>
              </a:rPr>
              <a:t>demand compensation</a:t>
            </a:r>
            <a:r>
              <a:rPr lang="en-US" dirty="0" smtClean="0"/>
              <a:t> if the bank fails to maintain the secrecy of his account.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dirty="0" smtClean="0"/>
              <a:t>Examples</a:t>
            </a:r>
            <a:endParaRPr lang="en-US"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pPr>
              <a:buNone/>
            </a:pPr>
            <a:r>
              <a:rPr lang="en-US" dirty="0" smtClean="0"/>
              <a:t>By statute (NI Act)</a:t>
            </a:r>
          </a:p>
          <a:p>
            <a:pPr marL="514350" indent="-514350">
              <a:buAutoNum type="arabicPeriod"/>
            </a:pPr>
            <a:r>
              <a:rPr lang="en-US" dirty="0" smtClean="0"/>
              <a:t>Promissory notes</a:t>
            </a:r>
          </a:p>
          <a:p>
            <a:pPr marL="514350" indent="-514350">
              <a:buAutoNum type="arabicPeriod"/>
            </a:pPr>
            <a:r>
              <a:rPr lang="en-US" dirty="0" smtClean="0"/>
              <a:t>Bills of exchange</a:t>
            </a:r>
          </a:p>
          <a:p>
            <a:pPr marL="514350" indent="-514350">
              <a:buAutoNum type="arabicPeriod"/>
            </a:pPr>
            <a:r>
              <a:rPr lang="en-US" dirty="0" err="1" smtClean="0"/>
              <a:t>Cheques</a:t>
            </a:r>
            <a:endParaRPr lang="en-US" dirty="0" smtClean="0"/>
          </a:p>
          <a:p>
            <a:pPr marL="514350" indent="-514350">
              <a:buAutoNum type="arabicPeriod"/>
            </a:pPr>
            <a:endParaRPr lang="en-US" dirty="0" smtClean="0"/>
          </a:p>
          <a:p>
            <a:pPr marL="514350" indent="-514350">
              <a:buNone/>
            </a:pPr>
            <a:r>
              <a:rPr lang="en-US" dirty="0" smtClean="0"/>
              <a:t>By usage</a:t>
            </a:r>
          </a:p>
          <a:p>
            <a:pPr marL="514350" indent="-514350">
              <a:buAutoNum type="arabicPeriod"/>
            </a:pPr>
            <a:r>
              <a:rPr lang="en-US" dirty="0" smtClean="0"/>
              <a:t>Bank notes – Money</a:t>
            </a:r>
          </a:p>
          <a:p>
            <a:pPr marL="514350" indent="-514350">
              <a:buAutoNum type="arabicPeriod"/>
            </a:pPr>
            <a:r>
              <a:rPr lang="en-US" dirty="0" smtClean="0"/>
              <a:t>Bank drafts – A type of check where the payment is guaranteed to be available by issuing bank</a:t>
            </a:r>
          </a:p>
          <a:p>
            <a:pPr marL="514350" indent="-514350">
              <a:buAutoNum type="arabicPeriod"/>
            </a:pPr>
            <a:r>
              <a:rPr lang="en-US" dirty="0" smtClean="0"/>
              <a:t>Share warrants – A legal document showing how many shares one has a right to in a certain company.</a:t>
            </a:r>
          </a:p>
          <a:p>
            <a:pPr marL="514350" indent="-514350">
              <a:buAutoNum type="arabicPeriod"/>
            </a:pPr>
            <a:r>
              <a:rPr lang="en-US" dirty="0" smtClean="0"/>
              <a:t>Bearer debentures – loan to a company (principal and interest will be returned)</a:t>
            </a:r>
          </a:p>
          <a:p>
            <a:pPr marL="514350" indent="-514350">
              <a:buAutoNum type="arabicPeriod"/>
            </a:pPr>
            <a:r>
              <a:rPr lang="en-US" dirty="0" smtClean="0"/>
              <a:t>Dividend warrants – it is a kind of </a:t>
            </a:r>
            <a:r>
              <a:rPr lang="en-US" dirty="0" err="1" smtClean="0"/>
              <a:t>cheque</a:t>
            </a:r>
            <a:r>
              <a:rPr lang="en-US" dirty="0" smtClean="0"/>
              <a:t> that pays the dividend to a shareholder</a:t>
            </a:r>
          </a:p>
          <a:p>
            <a:pPr marL="514350" indent="-514350">
              <a:buAutoNum type="arabicPeriod"/>
            </a:pPr>
            <a:r>
              <a:rPr lang="en-US" dirty="0" smtClean="0"/>
              <a:t>Treasury bills - Treasury Bills are the instruments of short term borrowing by the Central govt.</a:t>
            </a:r>
          </a:p>
          <a:p>
            <a:pPr marL="514350" indent="-514350">
              <a:buNone/>
            </a:pPr>
            <a:endParaRPr lang="en-US" dirty="0" smtClean="0"/>
          </a:p>
          <a:p>
            <a:pPr marL="514350" indent="-514350">
              <a:buNone/>
            </a:pP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Obligations</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endParaRPr lang="en-US" dirty="0" smtClean="0"/>
          </a:p>
          <a:p>
            <a:pPr lvl="1"/>
            <a:r>
              <a:rPr lang="en-US" dirty="0" smtClean="0"/>
              <a:t>It is the duty of the customer to present </a:t>
            </a:r>
            <a:r>
              <a:rPr lang="en-US" dirty="0" err="1" smtClean="0"/>
              <a:t>cheques</a:t>
            </a:r>
            <a:r>
              <a:rPr lang="en-US" dirty="0" smtClean="0"/>
              <a:t> and other negotiable instruments during the </a:t>
            </a:r>
            <a:r>
              <a:rPr lang="en-US" dirty="0" smtClean="0">
                <a:solidFill>
                  <a:srgbClr val="FF0000"/>
                </a:solidFill>
              </a:rPr>
              <a:t>business hour of the bank</a:t>
            </a:r>
            <a:r>
              <a:rPr lang="en-US" dirty="0" smtClean="0"/>
              <a:t>. </a:t>
            </a:r>
          </a:p>
          <a:p>
            <a:pPr lvl="1"/>
            <a:r>
              <a:rPr lang="en-US" dirty="0" smtClean="0"/>
              <a:t>The instruments should be presented by the customer with in due time from their dates of issue. </a:t>
            </a:r>
          </a:p>
          <a:p>
            <a:pPr lvl="1"/>
            <a:r>
              <a:rPr lang="en-US" dirty="0" smtClean="0"/>
              <a:t>A customer must </a:t>
            </a:r>
            <a:r>
              <a:rPr lang="en-US" dirty="0" smtClean="0">
                <a:solidFill>
                  <a:srgbClr val="FF0000"/>
                </a:solidFill>
              </a:rPr>
              <a:t>keep the </a:t>
            </a:r>
            <a:r>
              <a:rPr lang="en-US" dirty="0" err="1" smtClean="0">
                <a:solidFill>
                  <a:srgbClr val="FF0000"/>
                </a:solidFill>
              </a:rPr>
              <a:t>cheque</a:t>
            </a:r>
            <a:r>
              <a:rPr lang="en-US" dirty="0" smtClean="0">
                <a:solidFill>
                  <a:srgbClr val="FF0000"/>
                </a:solidFill>
              </a:rPr>
              <a:t> books </a:t>
            </a:r>
            <a:r>
              <a:rPr lang="en-US" dirty="0" smtClean="0"/>
              <a:t>issued by the bank in </a:t>
            </a:r>
            <a:r>
              <a:rPr lang="en-US" dirty="0" smtClean="0">
                <a:solidFill>
                  <a:srgbClr val="FF0000"/>
                </a:solidFill>
              </a:rPr>
              <a:t>safe custody</a:t>
            </a:r>
            <a:r>
              <a:rPr lang="en-US" dirty="0" smtClean="0"/>
              <a:t>. In case of theft or loss, it is the duty of the customer to report the matter immediately to the bank. </a:t>
            </a:r>
          </a:p>
          <a:p>
            <a:pPr lvl="1"/>
            <a:r>
              <a:rPr lang="en-US" dirty="0" smtClean="0"/>
              <a:t>A customer should fill the </a:t>
            </a:r>
            <a:r>
              <a:rPr lang="en-US" dirty="0" err="1" smtClean="0"/>
              <a:t>cheque</a:t>
            </a:r>
            <a:r>
              <a:rPr lang="en-US" dirty="0" smtClean="0"/>
              <a:t> with utmost care. </a:t>
            </a:r>
          </a:p>
          <a:p>
            <a:pPr lvl="1"/>
            <a:r>
              <a:rPr lang="en-US" dirty="0" smtClean="0"/>
              <a:t>If a customer find any forgery in the amounts of the </a:t>
            </a:r>
            <a:r>
              <a:rPr lang="en-US" dirty="0" err="1" smtClean="0"/>
              <a:t>cheque</a:t>
            </a:r>
            <a:r>
              <a:rPr lang="en-US" dirty="0" smtClean="0"/>
              <a:t> issued by him, it should then immediately be reported to the bank.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smtClean="0"/>
              <a:t>Features of NI</a:t>
            </a:r>
            <a:endParaRPr lang="en-US" dirty="0"/>
          </a:p>
        </p:txBody>
      </p:sp>
      <p:sp>
        <p:nvSpPr>
          <p:cNvPr id="3" name="Content Placeholder 2"/>
          <p:cNvSpPr>
            <a:spLocks noGrp="1"/>
          </p:cNvSpPr>
          <p:nvPr>
            <p:ph idx="1"/>
          </p:nvPr>
        </p:nvSpPr>
        <p:spPr>
          <a:xfrm>
            <a:off x="457200" y="914400"/>
            <a:ext cx="8229600" cy="5791200"/>
          </a:xfrm>
        </p:spPr>
        <p:txBody>
          <a:bodyPr>
            <a:normAutofit fontScale="92500" lnSpcReduction="20000"/>
          </a:bodyPr>
          <a:lstStyle/>
          <a:p>
            <a:pPr marL="514350" indent="-514350">
              <a:buAutoNum type="arabicPeriod"/>
            </a:pPr>
            <a:r>
              <a:rPr lang="en-US" dirty="0" smtClean="0"/>
              <a:t>Freely transferable:</a:t>
            </a:r>
          </a:p>
          <a:p>
            <a:pPr marL="914400" lvl="1" indent="-514350">
              <a:buAutoNum type="arabicPeriod"/>
            </a:pPr>
            <a:r>
              <a:rPr lang="en-US" dirty="0" smtClean="0"/>
              <a:t>By delivery</a:t>
            </a:r>
          </a:p>
          <a:p>
            <a:pPr marL="914400" lvl="1" indent="-514350">
              <a:buAutoNum type="arabicPeriod"/>
            </a:pPr>
            <a:r>
              <a:rPr lang="en-US" dirty="0" smtClean="0"/>
              <a:t>By endorsement and delivery</a:t>
            </a:r>
          </a:p>
          <a:p>
            <a:pPr marL="514350" indent="-514350">
              <a:buAutoNum type="arabicPeriod"/>
            </a:pPr>
            <a:r>
              <a:rPr lang="en-US" dirty="0" smtClean="0"/>
              <a:t>Holder’s title free from defects: </a:t>
            </a:r>
          </a:p>
          <a:p>
            <a:pPr marL="914400" lvl="1" indent="-514350">
              <a:buAutoNum type="arabicPeriod"/>
            </a:pPr>
            <a:r>
              <a:rPr lang="en-US" dirty="0" smtClean="0"/>
              <a:t>Not only is the instrument transferable by endorsement and/or delivery, but that its holder in due course acquires a good title not withstanding any defect in a previous holder’s title.</a:t>
            </a:r>
          </a:p>
          <a:p>
            <a:pPr marL="914400" lvl="1" indent="-514350">
              <a:buAutoNum type="arabicPeriod"/>
            </a:pPr>
            <a:r>
              <a:rPr lang="en-US" dirty="0" smtClean="0"/>
              <a:t>A holder in due course is one who receives the instrument for value and without any notice as to the defect in title of the transferor.</a:t>
            </a:r>
          </a:p>
          <a:p>
            <a:pPr marL="514350" indent="-514350">
              <a:buAutoNum type="arabicPeriod"/>
            </a:pPr>
            <a:r>
              <a:rPr lang="en-US" dirty="0" smtClean="0"/>
              <a:t>It can be transferred infinitum:</a:t>
            </a:r>
          </a:p>
          <a:p>
            <a:pPr marL="914400" lvl="1" indent="-514350">
              <a:buAutoNum type="arabicPeriod"/>
            </a:pPr>
            <a:r>
              <a:rPr lang="en-US" dirty="0" smtClean="0"/>
              <a:t>It can be transferred any number of times till its maturity</a:t>
            </a:r>
          </a:p>
          <a:p>
            <a:pPr marL="914400" lvl="1"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dirty="0" smtClean="0"/>
              <a:t>Features of NI …</a:t>
            </a:r>
            <a:endParaRPr lang="en-US" dirty="0"/>
          </a:p>
        </p:txBody>
      </p:sp>
      <p:sp>
        <p:nvSpPr>
          <p:cNvPr id="3" name="Content Placeholder 2"/>
          <p:cNvSpPr>
            <a:spLocks noGrp="1"/>
          </p:cNvSpPr>
          <p:nvPr>
            <p:ph idx="1"/>
          </p:nvPr>
        </p:nvSpPr>
        <p:spPr>
          <a:xfrm>
            <a:off x="457200" y="1066800"/>
            <a:ext cx="8229600" cy="5715000"/>
          </a:xfrm>
        </p:spPr>
        <p:txBody>
          <a:bodyPr>
            <a:normAutofit fontScale="85000" lnSpcReduction="20000"/>
          </a:bodyPr>
          <a:lstStyle/>
          <a:p>
            <a:pPr marL="514350" indent="-514350">
              <a:buAutoNum type="arabicPeriod" startAt="5"/>
            </a:pPr>
            <a:r>
              <a:rPr lang="en-US" dirty="0" smtClean="0"/>
              <a:t>Is subject to certain presumptions:</a:t>
            </a:r>
          </a:p>
          <a:p>
            <a:pPr marL="914400" lvl="1" indent="-514350">
              <a:buAutoNum type="arabicPeriod"/>
            </a:pPr>
            <a:r>
              <a:rPr lang="en-US" dirty="0" smtClean="0"/>
              <a:t>The following are presumptions unless the contrary is proved:</a:t>
            </a:r>
          </a:p>
          <a:p>
            <a:pPr marL="1314450" lvl="2" indent="-514350">
              <a:buAutoNum type="arabicPeriod"/>
            </a:pPr>
            <a:r>
              <a:rPr lang="en-US" i="1" dirty="0" smtClean="0">
                <a:solidFill>
                  <a:srgbClr val="FF0000"/>
                </a:solidFill>
              </a:rPr>
              <a:t>As to consideration</a:t>
            </a:r>
            <a:r>
              <a:rPr lang="en-US" dirty="0" smtClean="0"/>
              <a:t> – Every NI is deemed to have been made, drawn, accepted, endorsed, negotiated or transferred for consideration.</a:t>
            </a:r>
          </a:p>
          <a:p>
            <a:pPr marL="1314450" lvl="2" indent="-514350">
              <a:buAutoNum type="arabicPeriod"/>
            </a:pPr>
            <a:r>
              <a:rPr lang="en-US" i="1" dirty="0" smtClean="0">
                <a:solidFill>
                  <a:srgbClr val="FF0000"/>
                </a:solidFill>
              </a:rPr>
              <a:t>As to date</a:t>
            </a:r>
            <a:r>
              <a:rPr lang="en-US" dirty="0" smtClean="0"/>
              <a:t> – Every NI must bear the date on which it is drawn</a:t>
            </a:r>
          </a:p>
          <a:p>
            <a:pPr marL="1314450" lvl="2" indent="-514350">
              <a:buAutoNum type="arabicPeriod"/>
            </a:pPr>
            <a:r>
              <a:rPr lang="en-US" i="1" dirty="0" smtClean="0">
                <a:solidFill>
                  <a:srgbClr val="FF0000"/>
                </a:solidFill>
              </a:rPr>
              <a:t>As to acceptance</a:t>
            </a:r>
            <a:r>
              <a:rPr lang="en-US" dirty="0" smtClean="0"/>
              <a:t> – Every NI must be accepted within a reasonable time </a:t>
            </a:r>
            <a:r>
              <a:rPr lang="en-US" dirty="0" err="1" smtClean="0"/>
              <a:t>i.e</a:t>
            </a:r>
            <a:r>
              <a:rPr lang="en-US" dirty="0" smtClean="0"/>
              <a:t>, after the date mentioned therein and before the date of maturity</a:t>
            </a:r>
          </a:p>
          <a:p>
            <a:pPr marL="1314450" lvl="2" indent="-514350">
              <a:buAutoNum type="arabicPeriod"/>
            </a:pPr>
            <a:r>
              <a:rPr lang="en-US" i="1" dirty="0" smtClean="0">
                <a:solidFill>
                  <a:srgbClr val="FF0000"/>
                </a:solidFill>
              </a:rPr>
              <a:t>As to transfer</a:t>
            </a:r>
            <a:r>
              <a:rPr lang="en-US" dirty="0" smtClean="0"/>
              <a:t> – Every transfer of NI to be made before the date of its maturity</a:t>
            </a:r>
          </a:p>
          <a:p>
            <a:pPr marL="1314450" lvl="2" indent="-514350">
              <a:buAutoNum type="arabicPeriod"/>
            </a:pPr>
            <a:r>
              <a:rPr lang="en-US" i="1" dirty="0" smtClean="0">
                <a:solidFill>
                  <a:srgbClr val="FF0000"/>
                </a:solidFill>
              </a:rPr>
              <a:t>As to the order of endorsements</a:t>
            </a:r>
            <a:r>
              <a:rPr lang="en-US" dirty="0" smtClean="0"/>
              <a:t> – The endorsements appearing on it were made in the order in which they appear thereon. </a:t>
            </a:r>
          </a:p>
          <a:p>
            <a:pPr marL="1314450" lvl="2" indent="-514350">
              <a:buAutoNum type="arabicPeriod"/>
            </a:pPr>
            <a:r>
              <a:rPr lang="en-US" i="1" dirty="0" smtClean="0">
                <a:solidFill>
                  <a:srgbClr val="FF0000"/>
                </a:solidFill>
              </a:rPr>
              <a:t>As to holder-in-due course</a:t>
            </a:r>
            <a:r>
              <a:rPr lang="en-US" dirty="0" smtClean="0"/>
              <a:t> – The holder of the instrument is a holder in due course</a:t>
            </a:r>
          </a:p>
          <a:p>
            <a:pPr marL="1314450" lvl="2" indent="-514350">
              <a:buAutoNum type="arabicPeriod"/>
            </a:pPr>
            <a:r>
              <a:rPr lang="en-US" i="1" dirty="0" smtClean="0">
                <a:solidFill>
                  <a:srgbClr val="FF0000"/>
                </a:solidFill>
              </a:rPr>
              <a:t>As to </a:t>
            </a:r>
            <a:r>
              <a:rPr lang="en-US" i="1" dirty="0" err="1" smtClean="0">
                <a:solidFill>
                  <a:srgbClr val="FF0000"/>
                </a:solidFill>
              </a:rPr>
              <a:t>dishonour</a:t>
            </a:r>
            <a:r>
              <a:rPr lang="en-US" dirty="0" smtClean="0"/>
              <a:t> – If a suit is filed upon an instrument which has been </a:t>
            </a:r>
            <a:r>
              <a:rPr lang="en-US" dirty="0" err="1" smtClean="0"/>
              <a:t>dishonoured</a:t>
            </a:r>
            <a:r>
              <a:rPr lang="en-US" dirty="0" smtClean="0"/>
              <a:t>, the court shall, on proof of the protest, presume the fact of </a:t>
            </a:r>
            <a:r>
              <a:rPr lang="en-US" dirty="0" err="1" smtClean="0"/>
              <a:t>dishonour</a:t>
            </a:r>
            <a:r>
              <a:rPr lang="en-US" dirty="0" smtClean="0"/>
              <a:t> unless it is disproved.</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Promissory note</a:t>
            </a:r>
            <a:endParaRPr lang="en-US" dirty="0"/>
          </a:p>
        </p:txBody>
      </p:sp>
      <p:sp>
        <p:nvSpPr>
          <p:cNvPr id="3" name="Content Placeholder 2"/>
          <p:cNvSpPr>
            <a:spLocks noGrp="1"/>
          </p:cNvSpPr>
          <p:nvPr>
            <p:ph idx="1"/>
          </p:nvPr>
        </p:nvSpPr>
        <p:spPr>
          <a:xfrm>
            <a:off x="457200" y="1295400"/>
            <a:ext cx="8229600" cy="5562600"/>
          </a:xfrm>
        </p:spPr>
        <p:txBody>
          <a:bodyPr>
            <a:normAutofit fontScale="85000" lnSpcReduction="20000"/>
          </a:bodyPr>
          <a:lstStyle/>
          <a:p>
            <a:pPr>
              <a:buNone/>
            </a:pPr>
            <a:r>
              <a:rPr lang="en-US" dirty="0" smtClean="0">
                <a:solidFill>
                  <a:srgbClr val="FF0000"/>
                </a:solidFill>
              </a:rPr>
              <a:t>	A </a:t>
            </a:r>
            <a:r>
              <a:rPr lang="en-US" i="1" dirty="0" smtClean="0">
                <a:solidFill>
                  <a:srgbClr val="FF0000"/>
                </a:solidFill>
              </a:rPr>
              <a:t>Note</a:t>
            </a:r>
            <a:r>
              <a:rPr lang="en-US" dirty="0" smtClean="0">
                <a:solidFill>
                  <a:srgbClr val="FF0000"/>
                </a:solidFill>
              </a:rPr>
              <a:t> or </a:t>
            </a:r>
            <a:r>
              <a:rPr lang="en-US" i="1" dirty="0" smtClean="0">
                <a:solidFill>
                  <a:srgbClr val="FF0000"/>
                </a:solidFill>
              </a:rPr>
              <a:t>Promissory Note</a:t>
            </a:r>
            <a:r>
              <a:rPr lang="en-US" dirty="0" smtClean="0">
                <a:solidFill>
                  <a:srgbClr val="FF0000"/>
                </a:solidFill>
              </a:rPr>
              <a:t> is not money, but only a promise to pay money</a:t>
            </a:r>
          </a:p>
          <a:p>
            <a:pPr>
              <a:buNone/>
            </a:pPr>
            <a:r>
              <a:rPr lang="en-US" dirty="0" smtClean="0"/>
              <a:t>	</a:t>
            </a:r>
          </a:p>
          <a:p>
            <a:pPr>
              <a:buNone/>
            </a:pPr>
            <a:r>
              <a:rPr lang="en-US" dirty="0" smtClean="0"/>
              <a:t>Its an instrument in writing (not being a bank note or a currency note) containing an </a:t>
            </a:r>
            <a:r>
              <a:rPr lang="en-US" b="1" dirty="0" smtClean="0"/>
              <a:t>unconditional undertaking</a:t>
            </a:r>
            <a:r>
              <a:rPr lang="en-US" dirty="0" smtClean="0"/>
              <a:t>, signed by the maker to pay a certain sum of money to, or to the order of, a certain person or to the bearer of the instrument.</a:t>
            </a:r>
          </a:p>
          <a:p>
            <a:pPr>
              <a:buNone/>
            </a:pPr>
            <a:endParaRPr lang="en-US" dirty="0" smtClean="0"/>
          </a:p>
          <a:p>
            <a:pPr>
              <a:buNone/>
            </a:pPr>
            <a:r>
              <a:rPr lang="en-US" dirty="0" smtClean="0"/>
              <a:t>Examples:</a:t>
            </a:r>
          </a:p>
          <a:p>
            <a:pPr>
              <a:buFont typeface="Wingdings" pitchFamily="2" charset="2"/>
              <a:buChar char="ü"/>
            </a:pPr>
            <a:r>
              <a:rPr lang="en-US" dirty="0" smtClean="0"/>
              <a:t>A signs instruments in the following terms – </a:t>
            </a:r>
          </a:p>
          <a:p>
            <a:pPr lvl="1">
              <a:buFont typeface="Wingdings" pitchFamily="2" charset="2"/>
              <a:buChar char="ü"/>
            </a:pPr>
            <a:r>
              <a:rPr lang="en-US" dirty="0" smtClean="0"/>
              <a:t>‘I promise to pay ‘B’ or order Rs. 500</a:t>
            </a:r>
          </a:p>
          <a:p>
            <a:pPr lvl="1">
              <a:buFont typeface="Wingdings" pitchFamily="2" charset="2"/>
              <a:buChar char="ü"/>
            </a:pPr>
            <a:r>
              <a:rPr lang="en-US" dirty="0" smtClean="0"/>
              <a:t>‘I acknowledge myself to be indebted to ‘B’ in Rs. 1000, to be paid on demand for the value received’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Specimen of promissory note</a:t>
            </a:r>
            <a:endParaRPr lang="en-US" dirty="0"/>
          </a:p>
        </p:txBody>
      </p:sp>
      <p:pic>
        <p:nvPicPr>
          <p:cNvPr id="1026" name="Picture 2" descr="I appear similar to this, it's the intent that is important, and the parties."/>
          <p:cNvPicPr>
            <a:picLocks noChangeAspect="1" noChangeArrowheads="1"/>
          </p:cNvPicPr>
          <p:nvPr/>
        </p:nvPicPr>
        <p:blipFill>
          <a:blip r:embed="rId2"/>
          <a:srcRect/>
          <a:stretch>
            <a:fillRect/>
          </a:stretch>
        </p:blipFill>
        <p:spPr bwMode="auto">
          <a:xfrm>
            <a:off x="990600" y="1981200"/>
            <a:ext cx="7391400" cy="28956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 promissory note</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marL="514350" indent="-514350">
              <a:buAutoNum type="arabicPeriod"/>
            </a:pPr>
            <a:r>
              <a:rPr lang="en-US" dirty="0" smtClean="0"/>
              <a:t>In writing</a:t>
            </a:r>
          </a:p>
          <a:p>
            <a:pPr marL="514350" indent="-514350">
              <a:buAutoNum type="arabicPeriod"/>
            </a:pPr>
            <a:r>
              <a:rPr lang="en-US" dirty="0" smtClean="0"/>
              <a:t>Promise to pay</a:t>
            </a:r>
          </a:p>
          <a:p>
            <a:pPr marL="514350" indent="-514350">
              <a:buAutoNum type="arabicPeriod"/>
            </a:pPr>
            <a:r>
              <a:rPr lang="en-US" dirty="0" smtClean="0"/>
              <a:t>Must be unconditional – </a:t>
            </a:r>
          </a:p>
          <a:p>
            <a:pPr marL="914400" lvl="1" indent="-514350">
              <a:buAutoNum type="arabicPeriod"/>
            </a:pPr>
            <a:r>
              <a:rPr lang="en-US" dirty="0" smtClean="0"/>
              <a:t>A promises to pay B Rs 5000, </a:t>
            </a:r>
            <a:r>
              <a:rPr lang="en-US" dirty="0" smtClean="0">
                <a:solidFill>
                  <a:srgbClr val="FF0000"/>
                </a:solidFill>
              </a:rPr>
              <a:t>provided C dies</a:t>
            </a:r>
            <a:r>
              <a:rPr lang="en-US" dirty="0" smtClean="0"/>
              <a:t>.</a:t>
            </a:r>
          </a:p>
          <a:p>
            <a:pPr marL="914400" lvl="1" indent="-514350">
              <a:buAutoNum type="arabicPeriod"/>
            </a:pPr>
            <a:r>
              <a:rPr lang="en-US" dirty="0" smtClean="0"/>
              <a:t>A promises to pay B Rs 5000, </a:t>
            </a:r>
            <a:r>
              <a:rPr lang="en-US" dirty="0" smtClean="0">
                <a:solidFill>
                  <a:srgbClr val="FF0000"/>
                </a:solidFill>
              </a:rPr>
              <a:t>if B gets married</a:t>
            </a:r>
          </a:p>
          <a:p>
            <a:pPr marL="514350" indent="-514350">
              <a:buAutoNum type="arabicPeriod"/>
            </a:pPr>
            <a:r>
              <a:rPr lang="en-US" dirty="0" smtClean="0"/>
              <a:t>Signed by the maker/agent</a:t>
            </a:r>
          </a:p>
          <a:p>
            <a:pPr marL="514350" indent="-514350">
              <a:buAutoNum type="arabicPeriod"/>
            </a:pPr>
            <a:r>
              <a:rPr lang="en-US" dirty="0" smtClean="0"/>
              <a:t>Certainty – It must point out with certainty </a:t>
            </a:r>
          </a:p>
          <a:p>
            <a:pPr marL="914400" lvl="1" indent="-514350">
              <a:buAutoNum type="arabicPeriod"/>
            </a:pPr>
            <a:r>
              <a:rPr lang="en-US" dirty="0" smtClean="0"/>
              <a:t>The maker and the payee</a:t>
            </a:r>
          </a:p>
          <a:p>
            <a:pPr marL="914400" lvl="1" indent="-514350">
              <a:buAutoNum type="arabicPeriod"/>
            </a:pPr>
            <a:r>
              <a:rPr lang="en-US" dirty="0" smtClean="0"/>
              <a:t>Money with interest</a:t>
            </a:r>
          </a:p>
          <a:p>
            <a:pPr marL="514350" indent="-514350">
              <a:buAutoNum type="arabicPeriod"/>
            </a:pPr>
            <a:r>
              <a:rPr lang="en-US" dirty="0" smtClean="0"/>
              <a:t>A promise to pay money only – </a:t>
            </a:r>
          </a:p>
          <a:p>
            <a:pPr marL="914400" lvl="1" indent="-514350">
              <a:buAutoNum type="arabicPeriod"/>
            </a:pPr>
            <a:r>
              <a:rPr lang="en-US" dirty="0" smtClean="0"/>
              <a:t>‘I promise to pay B Rs 5000 and also deliver him a </a:t>
            </a:r>
            <a:r>
              <a:rPr lang="en-US" dirty="0" err="1" smtClean="0"/>
              <a:t>Maruti</a:t>
            </a:r>
            <a:r>
              <a:rPr lang="en-US" dirty="0" smtClean="0"/>
              <a:t> 800’ – this is not a Promissory note</a:t>
            </a:r>
          </a:p>
          <a:p>
            <a:pPr marL="514350" indent="-514350">
              <a:buAutoNum type="arabicPeriod"/>
            </a:pPr>
            <a:r>
              <a:rPr lang="en-US" dirty="0" smtClean="0"/>
              <a:t>Place, Date – though generally found, it is  not mandatory. It is deemed to be understood where and when it is made.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2523</Words>
  <Application>Microsoft Office PowerPoint</Application>
  <PresentationFormat>On-screen Show (4:3)</PresentationFormat>
  <Paragraphs>259</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The Negotiable Instruments Act, 1881</vt:lpstr>
      <vt:lpstr>Introduction </vt:lpstr>
      <vt:lpstr>Definition of NI</vt:lpstr>
      <vt:lpstr>Examples</vt:lpstr>
      <vt:lpstr>Features of NI</vt:lpstr>
      <vt:lpstr>Features of NI …</vt:lpstr>
      <vt:lpstr>Promissory note</vt:lpstr>
      <vt:lpstr>Specimen of promissory note</vt:lpstr>
      <vt:lpstr>Features of a promissory note</vt:lpstr>
      <vt:lpstr>Features of a promissory note…</vt:lpstr>
      <vt:lpstr>Bill of exchange</vt:lpstr>
      <vt:lpstr>Specimen of a bill of exchange</vt:lpstr>
      <vt:lpstr>Features of a Bill of exchange</vt:lpstr>
      <vt:lpstr>Cheque</vt:lpstr>
      <vt:lpstr>Slide 15</vt:lpstr>
      <vt:lpstr>Slide 16</vt:lpstr>
      <vt:lpstr>Features of a cheque</vt:lpstr>
      <vt:lpstr>Difference</vt:lpstr>
      <vt:lpstr>Difference between:  bill of exchange and promissory note</vt:lpstr>
      <vt:lpstr>Hundis </vt:lpstr>
      <vt:lpstr>Slide 21</vt:lpstr>
      <vt:lpstr>Some Examples - </vt:lpstr>
      <vt:lpstr>Dishonour of an NI</vt:lpstr>
      <vt:lpstr>Dishonour by non-acceptance</vt:lpstr>
      <vt:lpstr>Slide 25</vt:lpstr>
      <vt:lpstr>Dishonour by non-payment</vt:lpstr>
      <vt:lpstr> Effects of dishonour </vt:lpstr>
      <vt:lpstr>Acceptance and Negotiation</vt:lpstr>
      <vt:lpstr>Slide 29</vt:lpstr>
      <vt:lpstr> Negotiation… </vt:lpstr>
      <vt:lpstr>Acceptance</vt:lpstr>
      <vt:lpstr>Acceptance…</vt:lpstr>
      <vt:lpstr>Definition of Banker</vt:lpstr>
      <vt:lpstr>Definition of Customer</vt:lpstr>
      <vt:lpstr>Banker and customer</vt:lpstr>
      <vt:lpstr> RIGHTS AND LIABILITIES OF BANK</vt:lpstr>
      <vt:lpstr>Banker Obligations</vt:lpstr>
      <vt:lpstr>Banker Rights</vt:lpstr>
      <vt:lpstr>Customer Rights</vt:lpstr>
      <vt:lpstr>Customer Obligations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Negotiable Instruments Act, 1881</dc:title>
  <dc:creator>VIT-Laptop</dc:creator>
  <cp:lastModifiedBy>VIT-Laptop</cp:lastModifiedBy>
  <cp:revision>8</cp:revision>
  <dcterms:created xsi:type="dcterms:W3CDTF">2006-08-16T00:00:00Z</dcterms:created>
  <dcterms:modified xsi:type="dcterms:W3CDTF">2016-09-15T04:25:28Z</dcterms:modified>
</cp:coreProperties>
</file>