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AD9F9-BAA6-4A86-9331-9B5354A6B9A7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69DAE-F286-4EF2-9A36-6A8E6B6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69DAE-F286-4EF2-9A36-6A8E6B6A5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887E-338D-4767-9275-3642C7EA3243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3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587-D801-4B7B-A5D1-D38D7762D412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1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9ADA-0C0A-4A6B-A0B7-2402B880E31E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3E57-CEC4-4CDE-B1D3-FD03D395D58F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5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D098-60DF-49A9-B8CD-554D19C3B10F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41A0-782B-4B07-BC1F-7880FC9D5B67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1BAB-D634-4B30-B991-7AC03ADC62FE}" type="datetime1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1557-FEC2-4677-A9C9-37E311078AEA}" type="datetime1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0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815-1794-4588-8A34-A35C00C660B1}" type="datetime1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5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B1B1-DC1D-44B9-A8D6-E7449B336D04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4F87-5B18-4353-B24E-D60E41915813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0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0F16-DF65-4AF5-A057-26D4B4B06240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9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design and analysis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Software components.</a:t>
            </a:r>
          </a:p>
          <a:p>
            <a:r>
              <a:rPr lang="en-US" smtClean="0"/>
              <a:t>Representations of programs.</a:t>
            </a:r>
          </a:p>
          <a:p>
            <a:r>
              <a:rPr lang="en-US" smtClean="0"/>
              <a:t>Assembly and linking.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7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 filter</a:t>
            </a:r>
            <a:endParaRPr lang="en-US" dirty="0"/>
          </a:p>
        </p:txBody>
      </p:sp>
      <p:pic>
        <p:nvPicPr>
          <p:cNvPr id="6" name="Picture 5" descr="u05-02-9780123884367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981200"/>
            <a:ext cx="2576080" cy="3886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9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 filter update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void </a:t>
            </a:r>
            <a:r>
              <a:rPr lang="en-US" sz="2400" dirty="0" err="1"/>
              <a:t>circ_update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xnew</a:t>
            </a:r>
            <a:r>
              <a:rPr lang="en-US" sz="2400" dirty="0"/>
              <a:t>) { </a:t>
            </a:r>
          </a:p>
          <a:p>
            <a:pPr>
              <a:buNone/>
            </a:pPr>
            <a:r>
              <a:rPr lang="en-US" sz="2400" dirty="0"/>
              <a:t>	/* add the new sample and push off the oldest one */ </a:t>
            </a:r>
          </a:p>
          <a:p>
            <a:pPr>
              <a:buNone/>
            </a:pPr>
            <a:r>
              <a:rPr lang="en-US" sz="2400" dirty="0"/>
              <a:t>	/* compute the new head value with wraparound; the 	pos pointer moves from CMAX-1 down to 0 */ </a:t>
            </a:r>
          </a:p>
          <a:p>
            <a:pPr>
              <a:buNone/>
            </a:pPr>
            <a:r>
              <a:rPr lang="en-US" sz="2400" dirty="0"/>
              <a:t>	pos = ((pos == 0) ? CMAX-1 : (pos-1)); </a:t>
            </a:r>
          </a:p>
          <a:p>
            <a:pPr>
              <a:buNone/>
            </a:pPr>
            <a:r>
              <a:rPr lang="en-US" sz="2400" dirty="0"/>
              <a:t>	/* insert the new value at the new head */ </a:t>
            </a:r>
          </a:p>
          <a:p>
            <a:pPr>
              <a:buNone/>
            </a:pPr>
            <a:r>
              <a:rPr lang="en-US" sz="2400" dirty="0"/>
              <a:t>	circ[pos] = </a:t>
            </a:r>
            <a:r>
              <a:rPr lang="en-US" sz="2400" dirty="0" err="1"/>
              <a:t>xnew</a:t>
            </a:r>
            <a:r>
              <a:rPr lang="en-US" sz="2400" dirty="0"/>
              <a:t>; </a:t>
            </a:r>
          </a:p>
          <a:p>
            <a:pPr>
              <a:buNone/>
            </a:pPr>
            <a:r>
              <a:rPr lang="en-US" sz="2400" dirty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2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 filter using circular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fir(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xnew</a:t>
            </a:r>
            <a:r>
              <a:rPr lang="en-US" sz="2400" dirty="0"/>
              <a:t>) { </a:t>
            </a:r>
          </a:p>
          <a:p>
            <a:pPr>
              <a:buNone/>
            </a:pPr>
            <a:r>
              <a:rPr lang="en-US" sz="2400" dirty="0"/>
              <a:t>	/* given a new sample value, update the queue and 	compute the filter output */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result; /* holds the filter output */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circ_update</a:t>
            </a:r>
            <a:r>
              <a:rPr lang="en-US" sz="2400" dirty="0"/>
              <a:t>(</a:t>
            </a:r>
            <a:r>
              <a:rPr lang="en-US" sz="2400" dirty="0" err="1"/>
              <a:t>xnew</a:t>
            </a:r>
            <a:r>
              <a:rPr lang="en-US" sz="2400" dirty="0"/>
              <a:t>); /* put the new value in */ </a:t>
            </a:r>
          </a:p>
          <a:p>
            <a:pPr>
              <a:buNone/>
            </a:pPr>
            <a:r>
              <a:rPr lang="en-US" sz="2400" dirty="0"/>
              <a:t>	for (</a:t>
            </a:r>
            <a:r>
              <a:rPr lang="en-US" sz="2400" dirty="0" err="1"/>
              <a:t>i</a:t>
            </a:r>
            <a:r>
              <a:rPr lang="en-US" sz="2400" dirty="0"/>
              <a:t>=0, result=0; </a:t>
            </a:r>
            <a:r>
              <a:rPr lang="en-US" sz="2400" dirty="0" err="1"/>
              <a:t>i</a:t>
            </a:r>
            <a:r>
              <a:rPr lang="en-US" sz="2400" dirty="0"/>
              <a:t>&lt;CMAX;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>
              <a:buNone/>
            </a:pPr>
            <a:r>
              <a:rPr lang="en-US" sz="2400" dirty="0"/>
              <a:t>		result += b[</a:t>
            </a:r>
            <a:r>
              <a:rPr lang="en-US" sz="2400" dirty="0" err="1"/>
              <a:t>i</a:t>
            </a:r>
            <a:r>
              <a:rPr lang="en-US" sz="2400" dirty="0"/>
              <a:t>] * </a:t>
            </a:r>
            <a:r>
              <a:rPr lang="en-US" sz="2400" dirty="0" err="1"/>
              <a:t>circ_get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); </a:t>
            </a:r>
          </a:p>
          <a:p>
            <a:pPr>
              <a:buNone/>
            </a:pPr>
            <a:r>
              <a:rPr lang="en-US" sz="2400" dirty="0"/>
              <a:t>	return result;</a:t>
            </a:r>
          </a:p>
          <a:p>
            <a:pPr>
              <a:buNone/>
            </a:pPr>
            <a:r>
              <a:rPr lang="en-US" sz="2400" dirty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9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IIR direct form type II filter</a:t>
            </a:r>
            <a:endParaRPr lang="en-US" dirty="0"/>
          </a:p>
        </p:txBody>
      </p:sp>
      <p:pic>
        <p:nvPicPr>
          <p:cNvPr id="6" name="Content Placeholder 5" descr="u05-03-9780123884367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91000" y="1981200"/>
            <a:ext cx="3810000" cy="397933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0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IIR filter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iir2(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xnew</a:t>
            </a:r>
            <a:r>
              <a:rPr lang="en-US" sz="2400" dirty="0"/>
              <a:t>) {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, aside, </a:t>
            </a:r>
            <a:r>
              <a:rPr lang="en-US" sz="2400" dirty="0" err="1"/>
              <a:t>bside</a:t>
            </a:r>
            <a:r>
              <a:rPr lang="en-US" sz="2400" dirty="0"/>
              <a:t>, result; </a:t>
            </a:r>
          </a:p>
          <a:p>
            <a:pPr>
              <a:buNone/>
            </a:pPr>
            <a:r>
              <a:rPr lang="en-US" sz="2400" dirty="0"/>
              <a:t>	for (</a:t>
            </a:r>
            <a:r>
              <a:rPr lang="en-US" sz="2400" dirty="0" err="1"/>
              <a:t>i</a:t>
            </a:r>
            <a:r>
              <a:rPr lang="en-US" sz="2400" dirty="0"/>
              <a:t>=0, aside=0; </a:t>
            </a:r>
            <a:r>
              <a:rPr lang="en-US" sz="2400" dirty="0" err="1"/>
              <a:t>i</a:t>
            </a:r>
            <a:r>
              <a:rPr lang="en-US" sz="2400" dirty="0"/>
              <a:t>&lt;ZMAX; </a:t>
            </a:r>
            <a:r>
              <a:rPr lang="en-US" sz="2400" dirty="0" err="1"/>
              <a:t>i</a:t>
            </a:r>
            <a:r>
              <a:rPr lang="en-US" sz="2400" dirty="0"/>
              <a:t>++) </a:t>
            </a:r>
          </a:p>
          <a:p>
            <a:pPr>
              <a:buNone/>
            </a:pPr>
            <a:r>
              <a:rPr lang="en-US" sz="2400" dirty="0"/>
              <a:t>		aside += -a[i+1] * </a:t>
            </a:r>
            <a:r>
              <a:rPr lang="en-US" sz="2400" dirty="0" err="1"/>
              <a:t>circ_get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); </a:t>
            </a:r>
          </a:p>
          <a:p>
            <a:pPr>
              <a:buNone/>
            </a:pPr>
            <a:r>
              <a:rPr lang="en-US" sz="2400" dirty="0"/>
              <a:t>	for (</a:t>
            </a:r>
            <a:r>
              <a:rPr lang="en-US" sz="2400" dirty="0" err="1"/>
              <a:t>i</a:t>
            </a:r>
            <a:r>
              <a:rPr lang="en-US" sz="2400" dirty="0"/>
              <a:t>=0, </a:t>
            </a:r>
            <a:r>
              <a:rPr lang="en-US" sz="2400" dirty="0" err="1"/>
              <a:t>bside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&lt;ZMAX; </a:t>
            </a:r>
            <a:r>
              <a:rPr lang="en-US" sz="2400" dirty="0" err="1"/>
              <a:t>i</a:t>
            </a:r>
            <a:r>
              <a:rPr lang="en-US" sz="2400" dirty="0"/>
              <a:t>++) 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bside</a:t>
            </a:r>
            <a:r>
              <a:rPr lang="en-US" sz="2400" dirty="0"/>
              <a:t> += b[i+1] * </a:t>
            </a:r>
            <a:r>
              <a:rPr lang="en-US" sz="2400" dirty="0" err="1"/>
              <a:t>circ_get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); </a:t>
            </a:r>
          </a:p>
          <a:p>
            <a:pPr>
              <a:buNone/>
            </a:pPr>
            <a:r>
              <a:rPr lang="en-US" sz="2400" dirty="0"/>
              <a:t>	result = b[0] * (</a:t>
            </a:r>
            <a:r>
              <a:rPr lang="en-US" sz="2400" dirty="0" err="1"/>
              <a:t>xnew</a:t>
            </a:r>
            <a:r>
              <a:rPr lang="en-US" sz="2400" dirty="0"/>
              <a:t> + aside) + </a:t>
            </a:r>
            <a:r>
              <a:rPr lang="en-US" sz="2400" dirty="0" err="1"/>
              <a:t>bside</a:t>
            </a:r>
            <a:r>
              <a:rPr lang="en-US" sz="2400" dirty="0"/>
              <a:t>;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circ_update</a:t>
            </a:r>
            <a:r>
              <a:rPr lang="en-US" sz="2400" dirty="0"/>
              <a:t>(</a:t>
            </a:r>
            <a:r>
              <a:rPr lang="en-US" sz="2400" dirty="0" err="1"/>
              <a:t>xnew</a:t>
            </a:r>
            <a:r>
              <a:rPr lang="en-US" sz="2400" dirty="0"/>
              <a:t>); /* put the new value in */ </a:t>
            </a:r>
          </a:p>
          <a:p>
            <a:pPr>
              <a:buNone/>
            </a:pPr>
            <a:r>
              <a:rPr lang="en-US" sz="2400" dirty="0"/>
              <a:t>	return result; </a:t>
            </a:r>
          </a:p>
          <a:p>
            <a:pPr>
              <a:buNone/>
            </a:pPr>
            <a:r>
              <a:rPr lang="en-US" sz="2400" dirty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5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queue in C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#define Q_SIZE 5 /* your queue size may vary */ </a:t>
            </a:r>
          </a:p>
          <a:p>
            <a:pPr>
              <a:buNone/>
            </a:pPr>
            <a:r>
              <a:rPr lang="en-US" sz="2400" dirty="0"/>
              <a:t>#define Q_MAX (Q_SIZE-1) /* this is the maximum index value into the array */ 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q[Q_SIZE]; /* the array for our queue */ 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head, tail; /* indexes for the current queue head and tail */</a:t>
            </a:r>
          </a:p>
          <a:p>
            <a:pPr>
              <a:buNone/>
            </a:pPr>
            <a:r>
              <a:rPr lang="en-US" sz="2400" dirty="0"/>
              <a:t>void </a:t>
            </a:r>
            <a:r>
              <a:rPr lang="en-US" sz="2400" dirty="0" err="1"/>
              <a:t>queue_init</a:t>
            </a:r>
            <a:r>
              <a:rPr lang="en-US" sz="2400" dirty="0"/>
              <a:t>() { </a:t>
            </a:r>
          </a:p>
          <a:p>
            <a:pPr>
              <a:buNone/>
            </a:pPr>
            <a:r>
              <a:rPr lang="en-US" sz="2400" dirty="0"/>
              <a:t>/* initialize the queue data structure */ </a:t>
            </a:r>
          </a:p>
          <a:p>
            <a:pPr>
              <a:buNone/>
            </a:pPr>
            <a:r>
              <a:rPr lang="en-US" sz="2400" dirty="0"/>
              <a:t>head = 0; </a:t>
            </a:r>
          </a:p>
          <a:p>
            <a:pPr>
              <a:buNone/>
            </a:pPr>
            <a:r>
              <a:rPr lang="en-US" sz="2400" dirty="0"/>
              <a:t>tail = 0; </a:t>
            </a:r>
          </a:p>
          <a:p>
            <a:pPr>
              <a:buNone/>
            </a:pPr>
            <a:r>
              <a:rPr lang="en-US" sz="2400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based queue,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void </a:t>
            </a:r>
            <a:r>
              <a:rPr lang="en-US" sz="2400" dirty="0" err="1"/>
              <a:t>enqueue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val</a:t>
            </a:r>
            <a:r>
              <a:rPr lang="en-US" sz="2400" dirty="0"/>
              <a:t>) { </a:t>
            </a:r>
          </a:p>
          <a:p>
            <a:pPr>
              <a:buNone/>
            </a:pPr>
            <a:r>
              <a:rPr lang="en-US" sz="2400" dirty="0"/>
              <a:t>	if (((tail+1) % Q_SIZE) == head) error("</a:t>
            </a:r>
            <a:r>
              <a:rPr lang="en-US" sz="2400" dirty="0" err="1"/>
              <a:t>enqueue</a:t>
            </a:r>
            <a:r>
              <a:rPr lang="en-US" sz="2400" dirty="0"/>
              <a:t> onto full </a:t>
            </a:r>
            <a:r>
              <a:rPr lang="en-US" sz="2400" dirty="0" err="1"/>
              <a:t>queue",tail</a:t>
            </a:r>
            <a:r>
              <a:rPr lang="en-US" sz="2400" dirty="0"/>
              <a:t>); </a:t>
            </a:r>
          </a:p>
          <a:p>
            <a:pPr>
              <a:buNone/>
            </a:pPr>
            <a:r>
              <a:rPr lang="en-US" sz="2400" dirty="0"/>
              <a:t>	q[tail] = </a:t>
            </a:r>
            <a:r>
              <a:rPr lang="en-US" sz="2400" dirty="0" err="1"/>
              <a:t>val</a:t>
            </a:r>
            <a:r>
              <a:rPr lang="en-US" sz="2400" dirty="0"/>
              <a:t>; </a:t>
            </a:r>
          </a:p>
          <a:p>
            <a:pPr>
              <a:buNone/>
            </a:pPr>
            <a:r>
              <a:rPr lang="en-US" sz="2400" dirty="0"/>
              <a:t>	/* update the tail */</a:t>
            </a:r>
          </a:p>
          <a:p>
            <a:pPr>
              <a:buNone/>
            </a:pPr>
            <a:r>
              <a:rPr lang="en-US" sz="2400" dirty="0"/>
              <a:t>	if (tail == Q_MAX) </a:t>
            </a:r>
          </a:p>
          <a:p>
            <a:pPr>
              <a:buNone/>
            </a:pPr>
            <a:r>
              <a:rPr lang="en-US" sz="2400" dirty="0"/>
              <a:t>		tail = 0; </a:t>
            </a:r>
          </a:p>
          <a:p>
            <a:pPr>
              <a:buNone/>
            </a:pPr>
            <a:r>
              <a:rPr lang="en-US" sz="2400" dirty="0"/>
              <a:t>	else </a:t>
            </a:r>
          </a:p>
          <a:p>
            <a:pPr>
              <a:buNone/>
            </a:pPr>
            <a:r>
              <a:rPr lang="en-US" sz="2400" dirty="0"/>
              <a:t>	tail++; </a:t>
            </a:r>
          </a:p>
          <a:p>
            <a:pPr>
              <a:buNone/>
            </a:pPr>
            <a:r>
              <a:rPr lang="en-US" sz="2400" dirty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based queue,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dequeue</a:t>
            </a:r>
            <a:r>
              <a:rPr lang="en-US" sz="2000" dirty="0"/>
              <a:t>() {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returnval</a:t>
            </a:r>
            <a:r>
              <a:rPr lang="en-US" sz="2000" dirty="0"/>
              <a:t>; </a:t>
            </a:r>
          </a:p>
          <a:p>
            <a:pPr>
              <a:buNone/>
            </a:pPr>
            <a:r>
              <a:rPr lang="en-US" sz="2000" dirty="0"/>
              <a:t>	if (head == tail) error("</a:t>
            </a:r>
            <a:r>
              <a:rPr lang="en-US" sz="2000" dirty="0" err="1"/>
              <a:t>dequeue</a:t>
            </a:r>
            <a:r>
              <a:rPr lang="en-US" sz="2000" dirty="0"/>
              <a:t> from empty </a:t>
            </a:r>
            <a:r>
              <a:rPr lang="en-US" sz="2000" dirty="0" err="1"/>
              <a:t>queue",head</a:t>
            </a:r>
            <a:r>
              <a:rPr lang="en-US" sz="2000" dirty="0"/>
              <a:t>);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returnval</a:t>
            </a:r>
            <a:r>
              <a:rPr lang="en-US" sz="2000" dirty="0"/>
              <a:t> = q[head]; </a:t>
            </a:r>
          </a:p>
          <a:p>
            <a:pPr>
              <a:buNone/>
            </a:pPr>
            <a:r>
              <a:rPr lang="en-US" sz="2000" dirty="0"/>
              <a:t>	if (head == Q_MAX) </a:t>
            </a:r>
          </a:p>
          <a:p>
            <a:pPr>
              <a:buNone/>
            </a:pPr>
            <a:r>
              <a:rPr lang="en-US" sz="2000" dirty="0"/>
              <a:t>		head = 0; </a:t>
            </a:r>
          </a:p>
          <a:p>
            <a:pPr>
              <a:buNone/>
            </a:pPr>
            <a:r>
              <a:rPr lang="en-US" sz="2000" dirty="0"/>
              <a:t>	else </a:t>
            </a:r>
          </a:p>
          <a:p>
            <a:pPr>
              <a:buNone/>
            </a:pPr>
            <a:r>
              <a:rPr lang="en-US" sz="2000" dirty="0"/>
              <a:t>		head++; </a:t>
            </a:r>
          </a:p>
          <a:p>
            <a:pPr>
              <a:buNone/>
            </a:pPr>
            <a:r>
              <a:rPr lang="en-US" sz="2000" dirty="0"/>
              <a:t>	return  </a:t>
            </a:r>
            <a:r>
              <a:rPr lang="en-US" sz="2000" dirty="0" err="1"/>
              <a:t>returnval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724400"/>
            <a:ext cx="8178800" cy="1333500"/>
          </a:xfrm>
        </p:spPr>
        <p:txBody>
          <a:bodyPr/>
          <a:lstStyle/>
          <a:p>
            <a:r>
              <a:rPr lang="en-US" dirty="0" smtClean="0"/>
              <a:t>Queues allow varying input and output rates.</a:t>
            </a:r>
            <a:endParaRPr lang="en-US" dirty="0"/>
          </a:p>
        </p:txBody>
      </p:sp>
      <p:pic>
        <p:nvPicPr>
          <p:cNvPr id="6" name="Picture 5" descr="f05-03-9780123884367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667000"/>
            <a:ext cx="8130268" cy="115473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Models of programs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Source code is not a good representation for programs:</a:t>
            </a:r>
          </a:p>
          <a:p>
            <a:pPr lvl="1"/>
            <a:r>
              <a:rPr lang="en-US" smtClean="0"/>
              <a:t>clumsy;</a:t>
            </a:r>
          </a:p>
          <a:p>
            <a:pPr lvl="1"/>
            <a:r>
              <a:rPr lang="en-US" smtClean="0"/>
              <a:t>leaves much information implicit.</a:t>
            </a:r>
          </a:p>
          <a:p>
            <a:r>
              <a:rPr lang="en-US" smtClean="0"/>
              <a:t>Compilers derive intermediate representations to manipulate and optiize the program.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state machine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State machine keeps internal state as a variable, changes state based on inputs.</a:t>
            </a:r>
          </a:p>
          <a:p>
            <a:r>
              <a:rPr lang="en-US" smtClean="0"/>
              <a:t>Uses:</a:t>
            </a:r>
          </a:p>
          <a:p>
            <a:pPr lvl="1"/>
            <a:r>
              <a:rPr lang="en-US" smtClean="0"/>
              <a:t>control-dominated code;</a:t>
            </a:r>
          </a:p>
          <a:p>
            <a:pPr lvl="1"/>
            <a:r>
              <a:rPr lang="en-US" smtClean="0"/>
              <a:t>reactive systems.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graph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DFG</a:t>
            </a:r>
            <a:r>
              <a:rPr lang="en-US" smtClean="0"/>
              <a:t>: data flow graph.</a:t>
            </a:r>
          </a:p>
          <a:p>
            <a:r>
              <a:rPr lang="en-US" smtClean="0"/>
              <a:t>Does not represent control.</a:t>
            </a:r>
          </a:p>
          <a:p>
            <a:r>
              <a:rPr lang="en-US" smtClean="0"/>
              <a:t>Models basic block: code with no entry or exit.</a:t>
            </a:r>
          </a:p>
          <a:p>
            <a:r>
              <a:rPr lang="en-US" smtClean="0"/>
              <a:t>Describes the minimal ordering requirements on operations.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5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assignment form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x = a + b;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y = c - d;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z = x * y;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y = b + d;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original basic block</a:t>
            </a: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x = a + b;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y = c - d;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z = x * y;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y1 = b + d;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single assignment form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graph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x = a + b;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y = c - d;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z = x * y;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y1 = b + d;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single assignment form</a:t>
            </a: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7010400" y="2667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9236075" y="2701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6392" name="Oval 7"/>
          <p:cNvSpPr>
            <a:spLocks noChangeArrowheads="1"/>
          </p:cNvSpPr>
          <p:nvPr/>
        </p:nvSpPr>
        <p:spPr bwMode="auto">
          <a:xfrm>
            <a:off x="8763000" y="4191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6393" name="Oval 8"/>
          <p:cNvSpPr>
            <a:spLocks noChangeArrowheads="1"/>
          </p:cNvSpPr>
          <p:nvPr/>
        </p:nvSpPr>
        <p:spPr bwMode="auto">
          <a:xfrm>
            <a:off x="7848600" y="4191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7620001" y="5562600"/>
            <a:ext cx="665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DFG</a:t>
            </a:r>
            <a:endParaRPr lang="en-US"/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6384925" y="1870075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7315200" y="1905000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8991600" y="1905000"/>
            <a:ext cx="282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9769475" y="1939925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6629400" y="2362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>
            <a:off x="7391400" y="2362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7391400" y="3276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9"/>
          <p:cNvSpPr>
            <a:spLocks noChangeShapeType="1"/>
          </p:cNvSpPr>
          <p:nvPr/>
        </p:nvSpPr>
        <p:spPr bwMode="auto">
          <a:xfrm>
            <a:off x="81534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Text Box 20"/>
          <p:cNvSpPr txBox="1">
            <a:spLocks noChangeArrowheads="1"/>
          </p:cNvSpPr>
          <p:nvPr/>
        </p:nvSpPr>
        <p:spPr bwMode="auto">
          <a:xfrm>
            <a:off x="8001000" y="5181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6404" name="Text Box 21"/>
          <p:cNvSpPr txBox="1">
            <a:spLocks noChangeArrowheads="1"/>
          </p:cNvSpPr>
          <p:nvPr/>
        </p:nvSpPr>
        <p:spPr bwMode="auto">
          <a:xfrm>
            <a:off x="7162800" y="35814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6405" name="Line 22"/>
          <p:cNvSpPr>
            <a:spLocks noChangeShapeType="1"/>
          </p:cNvSpPr>
          <p:nvPr/>
        </p:nvSpPr>
        <p:spPr bwMode="auto">
          <a:xfrm>
            <a:off x="9159875" y="23209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Line 23"/>
          <p:cNvSpPr>
            <a:spLocks noChangeShapeType="1"/>
          </p:cNvSpPr>
          <p:nvPr/>
        </p:nvSpPr>
        <p:spPr bwMode="auto">
          <a:xfrm flipH="1">
            <a:off x="9769475" y="23971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4"/>
          <p:cNvSpPr>
            <a:spLocks noChangeShapeType="1"/>
          </p:cNvSpPr>
          <p:nvPr/>
        </p:nvSpPr>
        <p:spPr bwMode="auto">
          <a:xfrm flipH="1">
            <a:off x="8382001" y="3311526"/>
            <a:ext cx="11588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Text Box 25"/>
          <p:cNvSpPr txBox="1">
            <a:spLocks noChangeArrowheads="1"/>
          </p:cNvSpPr>
          <p:nvPr/>
        </p:nvSpPr>
        <p:spPr bwMode="auto">
          <a:xfrm>
            <a:off x="9067800" y="3352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6409" name="Line 26"/>
          <p:cNvSpPr>
            <a:spLocks noChangeShapeType="1"/>
          </p:cNvSpPr>
          <p:nvPr/>
        </p:nvSpPr>
        <p:spPr bwMode="auto">
          <a:xfrm>
            <a:off x="7467600" y="2362200"/>
            <a:ext cx="1447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410" name="AutoShape 27"/>
          <p:cNvCxnSpPr>
            <a:cxnSpLocks noChangeShapeType="1"/>
            <a:stCxn id="16398" idx="2"/>
            <a:endCxn id="16392" idx="6"/>
          </p:cNvCxnSpPr>
          <p:nvPr/>
        </p:nvCxnSpPr>
        <p:spPr bwMode="auto">
          <a:xfrm rot="5400000">
            <a:off x="8554391" y="3127467"/>
            <a:ext cx="2186543" cy="55012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11" name="Line 28"/>
          <p:cNvSpPr>
            <a:spLocks noChangeShapeType="1"/>
          </p:cNvSpPr>
          <p:nvPr/>
        </p:nvSpPr>
        <p:spPr bwMode="auto">
          <a:xfrm>
            <a:off x="90678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Text Box 29"/>
          <p:cNvSpPr txBox="1">
            <a:spLocks noChangeArrowheads="1"/>
          </p:cNvSpPr>
          <p:nvPr/>
        </p:nvSpPr>
        <p:spPr bwMode="auto">
          <a:xfrm>
            <a:off x="8899525" y="5222875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DFGs and partial orders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Partial order:</a:t>
            </a:r>
          </a:p>
          <a:p>
            <a:r>
              <a:rPr lang="en-US" smtClean="0"/>
              <a:t>a+b, c-d; b+d x*y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Can do pairs of operations in any order.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743200" y="2743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4968875" y="27781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4495800" y="4267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581400" y="4267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2117725" y="1946275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3048000" y="1981200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4724400" y="1981200"/>
            <a:ext cx="282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5502275" y="2016125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2362200" y="2438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3124200" y="2438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3124200" y="3352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8"/>
          <p:cNvSpPr>
            <a:spLocks noChangeShapeType="1"/>
          </p:cNvSpPr>
          <p:nvPr/>
        </p:nvSpPr>
        <p:spPr bwMode="auto">
          <a:xfrm>
            <a:off x="38862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Text Box 19"/>
          <p:cNvSpPr txBox="1">
            <a:spLocks noChangeArrowheads="1"/>
          </p:cNvSpPr>
          <p:nvPr/>
        </p:nvSpPr>
        <p:spPr bwMode="auto">
          <a:xfrm>
            <a:off x="3733800" y="52578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7427" name="Text Box 20"/>
          <p:cNvSpPr txBox="1">
            <a:spLocks noChangeArrowheads="1"/>
          </p:cNvSpPr>
          <p:nvPr/>
        </p:nvSpPr>
        <p:spPr bwMode="auto">
          <a:xfrm>
            <a:off x="2895600" y="3657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7428" name="Line 21"/>
          <p:cNvSpPr>
            <a:spLocks noChangeShapeType="1"/>
          </p:cNvSpPr>
          <p:nvPr/>
        </p:nvSpPr>
        <p:spPr bwMode="auto">
          <a:xfrm>
            <a:off x="4892675" y="23971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2"/>
          <p:cNvSpPr>
            <a:spLocks noChangeShapeType="1"/>
          </p:cNvSpPr>
          <p:nvPr/>
        </p:nvSpPr>
        <p:spPr bwMode="auto">
          <a:xfrm flipH="1">
            <a:off x="5502275" y="24733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3"/>
          <p:cNvSpPr>
            <a:spLocks noChangeShapeType="1"/>
          </p:cNvSpPr>
          <p:nvPr/>
        </p:nvSpPr>
        <p:spPr bwMode="auto">
          <a:xfrm flipH="1">
            <a:off x="4114800" y="33528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Text Box 24"/>
          <p:cNvSpPr txBox="1">
            <a:spLocks noChangeArrowheads="1"/>
          </p:cNvSpPr>
          <p:nvPr/>
        </p:nvSpPr>
        <p:spPr bwMode="auto">
          <a:xfrm>
            <a:off x="4800600" y="34290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7432" name="Line 25"/>
          <p:cNvSpPr>
            <a:spLocks noChangeShapeType="1"/>
          </p:cNvSpPr>
          <p:nvPr/>
        </p:nvSpPr>
        <p:spPr bwMode="auto">
          <a:xfrm>
            <a:off x="3200400" y="2438400"/>
            <a:ext cx="1447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3" name="AutoShape 26"/>
          <p:cNvCxnSpPr>
            <a:cxnSpLocks noChangeShapeType="1"/>
            <a:stCxn id="17421" idx="2"/>
            <a:endCxn id="17416" idx="6"/>
          </p:cNvCxnSpPr>
          <p:nvPr/>
        </p:nvCxnSpPr>
        <p:spPr bwMode="auto">
          <a:xfrm rot="5400000">
            <a:off x="4287191" y="3203667"/>
            <a:ext cx="2186543" cy="55012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4" name="Line 27"/>
          <p:cNvSpPr>
            <a:spLocks noChangeShapeType="1"/>
          </p:cNvSpPr>
          <p:nvPr/>
        </p:nvSpPr>
        <p:spPr bwMode="auto">
          <a:xfrm>
            <a:off x="4800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28"/>
          <p:cNvSpPr txBox="1">
            <a:spLocks noChangeArrowheads="1"/>
          </p:cNvSpPr>
          <p:nvPr/>
        </p:nvSpPr>
        <p:spPr bwMode="auto">
          <a:xfrm>
            <a:off x="4632325" y="5299075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4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Control-data flow graph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CDFG</a:t>
            </a:r>
            <a:r>
              <a:rPr lang="en-US" smtClean="0"/>
              <a:t>: represents control and data.</a:t>
            </a:r>
          </a:p>
          <a:p>
            <a:r>
              <a:rPr lang="en-US" smtClean="0"/>
              <a:t>Uses data flow graphs as components.</a:t>
            </a:r>
          </a:p>
          <a:p>
            <a:r>
              <a:rPr lang="en-US" smtClean="0"/>
              <a:t>Two types of nodes:</a:t>
            </a:r>
          </a:p>
          <a:p>
            <a:pPr lvl="1"/>
            <a:r>
              <a:rPr lang="en-US" smtClean="0"/>
              <a:t>decision;</a:t>
            </a:r>
          </a:p>
          <a:p>
            <a:pPr lvl="1"/>
            <a:r>
              <a:rPr lang="en-US" smtClean="0"/>
              <a:t>data flow.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node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628650"/>
          </a:xfrm>
        </p:spPr>
        <p:txBody>
          <a:bodyPr>
            <a:normAutofit fontScale="250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smtClean="0"/>
              <a:t>Encapsulates a data flow graph: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Write operations in basic block form for simplicity.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4419600" y="2971800"/>
            <a:ext cx="2438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 = a + b;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y = c + 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</a:t>
            </a: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2590800" y="2895600"/>
            <a:ext cx="1676400" cy="11430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cond</a:t>
            </a: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42672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3429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4327525" y="293687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2879725" y="3927475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4860925" y="5214938"/>
            <a:ext cx="21467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Equivalent forms</a:t>
            </a:r>
          </a:p>
        </p:txBody>
      </p: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6477000" y="3048000"/>
            <a:ext cx="2667000" cy="838200"/>
          </a:xfrm>
          <a:prstGeom prst="hexagon">
            <a:avLst>
              <a:gd name="adj" fmla="val 79545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91440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 flipH="1">
            <a:off x="57912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 flipH="1">
            <a:off x="6629400" y="3886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8458200" y="3886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5927725" y="2936875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v1</a:t>
            </a:r>
          </a:p>
        </p:txBody>
      </p:sp>
      <p:sp>
        <p:nvSpPr>
          <p:cNvPr id="20497" name="Text Box 16"/>
          <p:cNvSpPr txBox="1">
            <a:spLocks noChangeArrowheads="1"/>
          </p:cNvSpPr>
          <p:nvPr/>
        </p:nvSpPr>
        <p:spPr bwMode="auto">
          <a:xfrm>
            <a:off x="6308725" y="3851275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v2</a:t>
            </a:r>
          </a:p>
        </p:txBody>
      </p:sp>
      <p:sp>
        <p:nvSpPr>
          <p:cNvPr id="20498" name="Text Box 17"/>
          <p:cNvSpPr txBox="1">
            <a:spLocks noChangeArrowheads="1"/>
          </p:cNvSpPr>
          <p:nvPr/>
        </p:nvSpPr>
        <p:spPr bwMode="auto">
          <a:xfrm>
            <a:off x="8747125" y="3775075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v3</a:t>
            </a:r>
          </a:p>
        </p:txBody>
      </p:sp>
      <p:sp>
        <p:nvSpPr>
          <p:cNvPr id="20499" name="Text Box 18"/>
          <p:cNvSpPr txBox="1">
            <a:spLocks noChangeArrowheads="1"/>
          </p:cNvSpPr>
          <p:nvPr/>
        </p:nvSpPr>
        <p:spPr bwMode="auto">
          <a:xfrm>
            <a:off x="9128125" y="2936875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CDFG example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/>
              <a:t>if (cond1) bb1();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 else bb2();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bb3();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switch (test1) {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case c1: bb4(); break;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case c2: bb5(); break;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case c3: bb6(); break;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}</a:t>
            </a:r>
            <a:endParaRPr lang="en-US" smtClean="0"/>
          </a:p>
        </p:txBody>
      </p:sp>
      <p:sp>
        <p:nvSpPr>
          <p:cNvPr id="21510" name="AutoShape 5"/>
          <p:cNvSpPr>
            <a:spLocks noChangeArrowheads="1"/>
          </p:cNvSpPr>
          <p:nvPr/>
        </p:nvSpPr>
        <p:spPr bwMode="auto">
          <a:xfrm>
            <a:off x="7467600" y="1828800"/>
            <a:ext cx="1447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cond1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9296400" y="1828800"/>
            <a:ext cx="990600" cy="609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bb1()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7696200" y="2743200"/>
            <a:ext cx="990600" cy="609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bb2()</a:t>
            </a: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7696200" y="3657600"/>
            <a:ext cx="990600" cy="609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bb3()</a:t>
            </a: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6248400" y="5486400"/>
            <a:ext cx="990600" cy="609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bb4()</a:t>
            </a:r>
          </a:p>
        </p:txBody>
      </p:sp>
      <p:sp>
        <p:nvSpPr>
          <p:cNvPr id="21515" name="AutoShape 10"/>
          <p:cNvSpPr>
            <a:spLocks noChangeArrowheads="1"/>
          </p:cNvSpPr>
          <p:nvPr/>
        </p:nvSpPr>
        <p:spPr bwMode="auto">
          <a:xfrm>
            <a:off x="7239000" y="4648200"/>
            <a:ext cx="2057400" cy="609600"/>
          </a:xfrm>
          <a:prstGeom prst="hexagon">
            <a:avLst>
              <a:gd name="adj" fmla="val 84375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test1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7772400" y="5486400"/>
            <a:ext cx="990600" cy="609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bb5()</a:t>
            </a:r>
          </a:p>
        </p:txBody>
      </p:sp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9372600" y="5486400"/>
            <a:ext cx="990600" cy="609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bb6()</a:t>
            </a:r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8915400" y="213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Text Box 14"/>
          <p:cNvSpPr txBox="1">
            <a:spLocks noChangeArrowheads="1"/>
          </p:cNvSpPr>
          <p:nvPr/>
        </p:nvSpPr>
        <p:spPr bwMode="auto">
          <a:xfrm>
            <a:off x="8899525" y="164147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7451725" y="2327275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6461125" y="4765675"/>
            <a:ext cx="399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c1</a:t>
            </a:r>
          </a:p>
        </p:txBody>
      </p:sp>
      <p:sp>
        <p:nvSpPr>
          <p:cNvPr id="21522" name="Text Box 17"/>
          <p:cNvSpPr txBox="1">
            <a:spLocks noChangeArrowheads="1"/>
          </p:cNvSpPr>
          <p:nvPr/>
        </p:nvSpPr>
        <p:spPr bwMode="auto">
          <a:xfrm>
            <a:off x="8823325" y="5222875"/>
            <a:ext cx="399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c2</a:t>
            </a:r>
          </a:p>
        </p:txBody>
      </p:sp>
      <p:sp>
        <p:nvSpPr>
          <p:cNvPr id="21523" name="Text Box 18"/>
          <p:cNvSpPr txBox="1">
            <a:spLocks noChangeArrowheads="1"/>
          </p:cNvSpPr>
          <p:nvPr/>
        </p:nvSpPr>
        <p:spPr bwMode="auto">
          <a:xfrm>
            <a:off x="9661525" y="4613275"/>
            <a:ext cx="399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c3</a:t>
            </a:r>
          </a:p>
        </p:txBody>
      </p:sp>
      <p:sp>
        <p:nvSpPr>
          <p:cNvPr id="21524" name="Line 19"/>
          <p:cNvSpPr>
            <a:spLocks noChangeShapeType="1"/>
          </p:cNvSpPr>
          <p:nvPr/>
        </p:nvSpPr>
        <p:spPr bwMode="auto">
          <a:xfrm>
            <a:off x="8153400" y="251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>
            <a:off x="82296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26" name="AutoShape 21"/>
          <p:cNvCxnSpPr>
            <a:cxnSpLocks noChangeShapeType="1"/>
            <a:stCxn id="21511" idx="2"/>
            <a:endCxn id="21512" idx="3"/>
          </p:cNvCxnSpPr>
          <p:nvPr/>
        </p:nvCxnSpPr>
        <p:spPr bwMode="auto">
          <a:xfrm rot="5400000">
            <a:off x="8934450" y="2190750"/>
            <a:ext cx="609600" cy="1104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82296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 flipH="1">
            <a:off x="66294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Line 24"/>
          <p:cNvSpPr>
            <a:spLocks noChangeShapeType="1"/>
          </p:cNvSpPr>
          <p:nvPr/>
        </p:nvSpPr>
        <p:spPr bwMode="auto">
          <a:xfrm>
            <a:off x="9296400" y="4953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Line 25"/>
          <p:cNvSpPr>
            <a:spLocks noChangeShapeType="1"/>
          </p:cNvSpPr>
          <p:nvPr/>
        </p:nvSpPr>
        <p:spPr bwMode="auto">
          <a:xfrm>
            <a:off x="82296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Line 27"/>
          <p:cNvSpPr>
            <a:spLocks noChangeShapeType="1"/>
          </p:cNvSpPr>
          <p:nvPr/>
        </p:nvSpPr>
        <p:spPr bwMode="auto">
          <a:xfrm>
            <a:off x="82296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28"/>
          <p:cNvSpPr>
            <a:spLocks noChangeShapeType="1"/>
          </p:cNvSpPr>
          <p:nvPr/>
        </p:nvSpPr>
        <p:spPr bwMode="auto">
          <a:xfrm flipH="1">
            <a:off x="9067800" y="6096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2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loop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for (i=0; i&lt;N; i++)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loop_body();</a:t>
            </a:r>
          </a:p>
          <a:p>
            <a:pPr>
              <a:buFont typeface="Monotype Sorts" pitchFamily="2" charset="2"/>
              <a:buNone/>
            </a:pPr>
            <a:r>
              <a:rPr lang="en-US" i="1" smtClean="0"/>
              <a:t>for loop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i=0;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while (i&lt;N) {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loop_body(); i++; }</a:t>
            </a:r>
          </a:p>
          <a:p>
            <a:pPr>
              <a:buFont typeface="Monotype Sorts" pitchFamily="2" charset="2"/>
              <a:buNone/>
            </a:pPr>
            <a:r>
              <a:rPr lang="en-US" i="1" smtClean="0"/>
              <a:t>equivalent</a:t>
            </a: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2133600" y="3733800"/>
            <a:ext cx="3810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AutoShape 6"/>
          <p:cNvSpPr>
            <a:spLocks noChangeArrowheads="1"/>
          </p:cNvSpPr>
          <p:nvPr/>
        </p:nvSpPr>
        <p:spPr bwMode="auto">
          <a:xfrm>
            <a:off x="7467600" y="3200400"/>
            <a:ext cx="1524000" cy="9906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i&lt;N</a:t>
            </a: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7315200" y="46482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loop_body()</a:t>
            </a: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82296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7832725" y="4079875"/>
            <a:ext cx="349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T</a:t>
            </a: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89916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Text Box 11"/>
          <p:cNvSpPr txBox="1">
            <a:spLocks noChangeArrowheads="1"/>
          </p:cNvSpPr>
          <p:nvPr/>
        </p:nvSpPr>
        <p:spPr bwMode="auto">
          <a:xfrm>
            <a:off x="9051925" y="3165475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cxnSp>
        <p:nvCxnSpPr>
          <p:cNvPr id="22541" name="AutoShape 14"/>
          <p:cNvCxnSpPr>
            <a:cxnSpLocks noChangeShapeType="1"/>
            <a:stCxn id="22536" idx="1"/>
            <a:endCxn id="22535" idx="1"/>
          </p:cNvCxnSpPr>
          <p:nvPr/>
        </p:nvCxnSpPr>
        <p:spPr bwMode="auto">
          <a:xfrm rot="10800000" flipH="1">
            <a:off x="7315200" y="3695700"/>
            <a:ext cx="152400" cy="1409700"/>
          </a:xfrm>
          <a:prstGeom prst="bentConnector3">
            <a:avLst>
              <a:gd name="adj1" fmla="val -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2542" name="Rectangle 16"/>
          <p:cNvSpPr>
            <a:spLocks noChangeArrowheads="1"/>
          </p:cNvSpPr>
          <p:nvPr/>
        </p:nvSpPr>
        <p:spPr bwMode="auto">
          <a:xfrm>
            <a:off x="7467600" y="2057400"/>
            <a:ext cx="1524000" cy="609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i=0</a:t>
            </a:r>
          </a:p>
        </p:txBody>
      </p:sp>
      <p:sp>
        <p:nvSpPr>
          <p:cNvPr id="22543" name="Line 17"/>
          <p:cNvSpPr>
            <a:spLocks noChangeShapeType="1"/>
          </p:cNvSpPr>
          <p:nvPr/>
        </p:nvSpPr>
        <p:spPr bwMode="auto">
          <a:xfrm>
            <a:off x="82296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and linking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552450"/>
          </a:xfrm>
        </p:spPr>
        <p:txBody>
          <a:bodyPr/>
          <a:lstStyle/>
          <a:p>
            <a:r>
              <a:rPr lang="en-US" dirty="0" smtClean="0"/>
              <a:t>Last steps in compilation:</a:t>
            </a:r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2438400" y="2667000"/>
            <a:ext cx="762000" cy="5334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HLL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4038600" y="2667000"/>
            <a:ext cx="1447800" cy="762000"/>
          </a:xfrm>
          <a:prstGeom prst="rect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compile</a:t>
            </a:r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5943600" y="2667000"/>
            <a:ext cx="1371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assembly</a:t>
            </a:r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8229600" y="2743200"/>
            <a:ext cx="1447800" cy="762000"/>
          </a:xfrm>
          <a:prstGeom prst="rect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assemble</a:t>
            </a:r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>
            <a:off x="3352800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54864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74676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1"/>
          <p:cNvSpPr>
            <a:spLocks noChangeShapeType="1"/>
          </p:cNvSpPr>
          <p:nvPr/>
        </p:nvSpPr>
        <p:spPr bwMode="auto">
          <a:xfrm>
            <a:off x="89916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Oval 12"/>
          <p:cNvSpPr>
            <a:spLocks noChangeArrowheads="1"/>
          </p:cNvSpPr>
          <p:nvPr/>
        </p:nvSpPr>
        <p:spPr bwMode="auto">
          <a:xfrm>
            <a:off x="2514600" y="2743200"/>
            <a:ext cx="762000" cy="5334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HLL</a:t>
            </a:r>
          </a:p>
        </p:txBody>
      </p:sp>
      <p:sp>
        <p:nvSpPr>
          <p:cNvPr id="23567" name="Oval 13"/>
          <p:cNvSpPr>
            <a:spLocks noChangeArrowheads="1"/>
          </p:cNvSpPr>
          <p:nvPr/>
        </p:nvSpPr>
        <p:spPr bwMode="auto">
          <a:xfrm>
            <a:off x="2590800" y="2819400"/>
            <a:ext cx="762000" cy="5334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HLL</a:t>
            </a:r>
          </a:p>
        </p:txBody>
      </p:sp>
      <p:sp>
        <p:nvSpPr>
          <p:cNvPr id="23568" name="Oval 15"/>
          <p:cNvSpPr>
            <a:spLocks noChangeArrowheads="1"/>
          </p:cNvSpPr>
          <p:nvPr/>
        </p:nvSpPr>
        <p:spPr bwMode="auto">
          <a:xfrm>
            <a:off x="6019800" y="2743200"/>
            <a:ext cx="1371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assembly</a:t>
            </a:r>
          </a:p>
        </p:txBody>
      </p:sp>
      <p:sp>
        <p:nvSpPr>
          <p:cNvPr id="23569" name="Oval 16"/>
          <p:cNvSpPr>
            <a:spLocks noChangeArrowheads="1"/>
          </p:cNvSpPr>
          <p:nvPr/>
        </p:nvSpPr>
        <p:spPr bwMode="auto">
          <a:xfrm>
            <a:off x="6096000" y="2819400"/>
            <a:ext cx="1371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assembly</a:t>
            </a:r>
          </a:p>
        </p:txBody>
      </p:sp>
      <p:sp>
        <p:nvSpPr>
          <p:cNvPr id="23570" name="Rectangle 17"/>
          <p:cNvSpPr>
            <a:spLocks noChangeArrowheads="1"/>
          </p:cNvSpPr>
          <p:nvPr/>
        </p:nvSpPr>
        <p:spPr bwMode="auto">
          <a:xfrm>
            <a:off x="8229600" y="5105400"/>
            <a:ext cx="1447800" cy="762000"/>
          </a:xfrm>
          <a:prstGeom prst="rect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link</a:t>
            </a:r>
          </a:p>
        </p:txBody>
      </p:sp>
      <p:sp>
        <p:nvSpPr>
          <p:cNvPr id="23571" name="Oval 18"/>
          <p:cNvSpPr>
            <a:spLocks noChangeArrowheads="1"/>
          </p:cNvSpPr>
          <p:nvPr/>
        </p:nvSpPr>
        <p:spPr bwMode="auto">
          <a:xfrm>
            <a:off x="6257418" y="5181600"/>
            <a:ext cx="1371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executable</a:t>
            </a:r>
          </a:p>
        </p:txBody>
      </p:sp>
      <p:sp>
        <p:nvSpPr>
          <p:cNvPr id="23572" name="Rectangle 19"/>
          <p:cNvSpPr>
            <a:spLocks noChangeArrowheads="1"/>
          </p:cNvSpPr>
          <p:nvPr/>
        </p:nvSpPr>
        <p:spPr bwMode="auto">
          <a:xfrm>
            <a:off x="4047618" y="5105400"/>
            <a:ext cx="1447800" cy="762000"/>
          </a:xfrm>
          <a:prstGeom prst="rect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load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573" name="Line 20"/>
          <p:cNvSpPr>
            <a:spLocks noChangeShapeType="1"/>
          </p:cNvSpPr>
          <p:nvPr/>
        </p:nvSpPr>
        <p:spPr bwMode="auto">
          <a:xfrm flipH="1">
            <a:off x="7629018" y="5486400"/>
            <a:ext cx="60058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21"/>
          <p:cNvSpPr>
            <a:spLocks noChangeShapeType="1"/>
          </p:cNvSpPr>
          <p:nvPr/>
        </p:nvSpPr>
        <p:spPr bwMode="auto">
          <a:xfrm flipH="1">
            <a:off x="5495418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24"/>
          <p:cNvSpPr>
            <a:spLocks noChangeShapeType="1"/>
          </p:cNvSpPr>
          <p:nvPr/>
        </p:nvSpPr>
        <p:spPr bwMode="auto">
          <a:xfrm flipH="1">
            <a:off x="3361818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76" name="Group 41"/>
          <p:cNvGrpSpPr>
            <a:grpSpLocks/>
          </p:cNvGrpSpPr>
          <p:nvPr/>
        </p:nvGrpSpPr>
        <p:grpSpPr bwMode="auto">
          <a:xfrm>
            <a:off x="2523618" y="4800600"/>
            <a:ext cx="838200" cy="1295400"/>
            <a:chOff x="576" y="2736"/>
            <a:chExt cx="528" cy="816"/>
          </a:xfrm>
        </p:grpSpPr>
        <p:sp>
          <p:nvSpPr>
            <p:cNvPr id="23577" name="Rectangle 22"/>
            <p:cNvSpPr>
              <a:spLocks noChangeArrowheads="1"/>
            </p:cNvSpPr>
            <p:nvPr/>
          </p:nvSpPr>
          <p:spPr bwMode="auto">
            <a:xfrm>
              <a:off x="624" y="2736"/>
              <a:ext cx="432" cy="81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Oval 23"/>
            <p:cNvSpPr>
              <a:spLocks noChangeArrowheads="1"/>
            </p:cNvSpPr>
            <p:nvPr/>
          </p:nvSpPr>
          <p:spPr bwMode="auto">
            <a:xfrm>
              <a:off x="720" y="302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Oval 25"/>
            <p:cNvSpPr>
              <a:spLocks noChangeArrowheads="1"/>
            </p:cNvSpPr>
            <p:nvPr/>
          </p:nvSpPr>
          <p:spPr bwMode="auto">
            <a:xfrm>
              <a:off x="1008" y="2784"/>
              <a:ext cx="96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Oval 26"/>
            <p:cNvSpPr>
              <a:spLocks noChangeArrowheads="1"/>
            </p:cNvSpPr>
            <p:nvPr/>
          </p:nvSpPr>
          <p:spPr bwMode="auto">
            <a:xfrm>
              <a:off x="1008" y="2880"/>
              <a:ext cx="96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Oval 27"/>
            <p:cNvSpPr>
              <a:spLocks noChangeArrowheads="1"/>
            </p:cNvSpPr>
            <p:nvPr/>
          </p:nvSpPr>
          <p:spPr bwMode="auto">
            <a:xfrm>
              <a:off x="1008" y="2976"/>
              <a:ext cx="96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Oval 28"/>
            <p:cNvSpPr>
              <a:spLocks noChangeArrowheads="1"/>
            </p:cNvSpPr>
            <p:nvPr/>
          </p:nvSpPr>
          <p:spPr bwMode="auto">
            <a:xfrm>
              <a:off x="1008" y="3072"/>
              <a:ext cx="96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Oval 29"/>
            <p:cNvSpPr>
              <a:spLocks noChangeArrowheads="1"/>
            </p:cNvSpPr>
            <p:nvPr/>
          </p:nvSpPr>
          <p:spPr bwMode="auto">
            <a:xfrm>
              <a:off x="1008" y="3168"/>
              <a:ext cx="96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4" name="Oval 30"/>
            <p:cNvSpPr>
              <a:spLocks noChangeArrowheads="1"/>
            </p:cNvSpPr>
            <p:nvPr/>
          </p:nvSpPr>
          <p:spPr bwMode="auto">
            <a:xfrm>
              <a:off x="1008" y="3264"/>
              <a:ext cx="96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Oval 31"/>
            <p:cNvSpPr>
              <a:spLocks noChangeArrowheads="1"/>
            </p:cNvSpPr>
            <p:nvPr/>
          </p:nvSpPr>
          <p:spPr bwMode="auto">
            <a:xfrm>
              <a:off x="1008" y="3360"/>
              <a:ext cx="96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Oval 32"/>
            <p:cNvSpPr>
              <a:spLocks noChangeArrowheads="1"/>
            </p:cNvSpPr>
            <p:nvPr/>
          </p:nvSpPr>
          <p:spPr bwMode="auto">
            <a:xfrm>
              <a:off x="1008" y="3456"/>
              <a:ext cx="96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Oval 33"/>
            <p:cNvSpPr>
              <a:spLocks noChangeArrowheads="1"/>
            </p:cNvSpPr>
            <p:nvPr/>
          </p:nvSpPr>
          <p:spPr bwMode="auto">
            <a:xfrm>
              <a:off x="576" y="2784"/>
              <a:ext cx="96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Oval 34"/>
            <p:cNvSpPr>
              <a:spLocks noChangeArrowheads="1"/>
            </p:cNvSpPr>
            <p:nvPr/>
          </p:nvSpPr>
          <p:spPr bwMode="auto">
            <a:xfrm>
              <a:off x="576" y="2880"/>
              <a:ext cx="96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Oval 35"/>
            <p:cNvSpPr>
              <a:spLocks noChangeArrowheads="1"/>
            </p:cNvSpPr>
            <p:nvPr/>
          </p:nvSpPr>
          <p:spPr bwMode="auto">
            <a:xfrm>
              <a:off x="576" y="2976"/>
              <a:ext cx="96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Oval 36"/>
            <p:cNvSpPr>
              <a:spLocks noChangeArrowheads="1"/>
            </p:cNvSpPr>
            <p:nvPr/>
          </p:nvSpPr>
          <p:spPr bwMode="auto">
            <a:xfrm>
              <a:off x="576" y="3072"/>
              <a:ext cx="96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Oval 37"/>
            <p:cNvSpPr>
              <a:spLocks noChangeArrowheads="1"/>
            </p:cNvSpPr>
            <p:nvPr/>
          </p:nvSpPr>
          <p:spPr bwMode="auto">
            <a:xfrm>
              <a:off x="576" y="3168"/>
              <a:ext cx="96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Oval 38"/>
            <p:cNvSpPr>
              <a:spLocks noChangeArrowheads="1"/>
            </p:cNvSpPr>
            <p:nvPr/>
          </p:nvSpPr>
          <p:spPr bwMode="auto">
            <a:xfrm>
              <a:off x="576" y="3264"/>
              <a:ext cx="96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Oval 39"/>
            <p:cNvSpPr>
              <a:spLocks noChangeArrowheads="1"/>
            </p:cNvSpPr>
            <p:nvPr/>
          </p:nvSpPr>
          <p:spPr bwMode="auto">
            <a:xfrm>
              <a:off x="576" y="3360"/>
              <a:ext cx="96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Oval 40"/>
            <p:cNvSpPr>
              <a:spLocks noChangeArrowheads="1"/>
            </p:cNvSpPr>
            <p:nvPr/>
          </p:nvSpPr>
          <p:spPr bwMode="auto">
            <a:xfrm>
              <a:off x="576" y="3456"/>
              <a:ext cx="96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Oval 6"/>
          <p:cNvSpPr>
            <a:spLocks noChangeArrowheads="1"/>
          </p:cNvSpPr>
          <p:nvPr/>
        </p:nvSpPr>
        <p:spPr bwMode="auto">
          <a:xfrm>
            <a:off x="8204951" y="3886200"/>
            <a:ext cx="1371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assembly</a:t>
            </a: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8281151" y="3962400"/>
            <a:ext cx="1371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assembly</a:t>
            </a:r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8357351" y="4038600"/>
            <a:ext cx="1371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 flipH="1">
            <a:off x="8987993" y="4648200"/>
            <a:ext cx="3607" cy="4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machine example</a:t>
            </a: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5334000" y="2438400"/>
            <a:ext cx="1219200" cy="6096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idle</a:t>
            </a:r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3124200" y="3733800"/>
            <a:ext cx="1524000" cy="6096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buzzer</a:t>
            </a:r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7543800" y="3733800"/>
            <a:ext cx="1371600" cy="6096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seated</a:t>
            </a:r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5334000" y="50292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belted</a:t>
            </a:r>
          </a:p>
        </p:txBody>
      </p:sp>
      <p:cxnSp>
        <p:nvCxnSpPr>
          <p:cNvPr id="5129" name="AutoShape 8"/>
          <p:cNvCxnSpPr>
            <a:cxnSpLocks noChangeShapeType="1"/>
            <a:stCxn id="5125" idx="0"/>
            <a:endCxn id="5125" idx="2"/>
          </p:cNvCxnSpPr>
          <p:nvPr/>
        </p:nvCxnSpPr>
        <p:spPr bwMode="auto">
          <a:xfrm rot="5400000" flipV="1">
            <a:off x="5639594" y="2742406"/>
            <a:ext cx="609600" cy="1588"/>
          </a:xfrm>
          <a:prstGeom prst="curvedConnector5">
            <a:avLst>
              <a:gd name="adj1" fmla="val -37500"/>
              <a:gd name="adj2" fmla="val 52800014"/>
              <a:gd name="adj3" fmla="val 137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30" name="AutoShape 9"/>
          <p:cNvCxnSpPr>
            <a:cxnSpLocks noChangeShapeType="1"/>
            <a:stCxn id="5127" idx="0"/>
            <a:endCxn id="5127" idx="2"/>
          </p:cNvCxnSpPr>
          <p:nvPr/>
        </p:nvCxnSpPr>
        <p:spPr bwMode="auto">
          <a:xfrm rot="5400000" flipV="1">
            <a:off x="7925594" y="4037806"/>
            <a:ext cx="609600" cy="1588"/>
          </a:xfrm>
          <a:prstGeom prst="curvedConnector5">
            <a:avLst>
              <a:gd name="adj1" fmla="val -37500"/>
              <a:gd name="adj2" fmla="val 57600014"/>
              <a:gd name="adj3" fmla="val 137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31" name="Line 10"/>
          <p:cNvSpPr>
            <a:spLocks noChangeShapeType="1"/>
          </p:cNvSpPr>
          <p:nvPr/>
        </p:nvSpPr>
        <p:spPr bwMode="auto">
          <a:xfrm>
            <a:off x="6553200" y="27432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 flipH="1">
            <a:off x="6629400" y="43434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 flipV="1">
            <a:off x="6629400" y="4343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 flipV="1">
            <a:off x="5943600" y="3124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14"/>
          <p:cNvSpPr>
            <a:spLocks noChangeShapeType="1"/>
          </p:cNvSpPr>
          <p:nvPr/>
        </p:nvSpPr>
        <p:spPr bwMode="auto">
          <a:xfrm>
            <a:off x="4495800" y="4343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 flipH="1">
            <a:off x="4648200" y="4038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 flipV="1">
            <a:off x="4343400" y="28194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6765925" y="2098675"/>
            <a:ext cx="1032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 seat/-</a:t>
            </a:r>
          </a:p>
        </p:txBody>
      </p:sp>
      <p:sp>
        <p:nvSpPr>
          <p:cNvPr id="5139" name="Text Box 18"/>
          <p:cNvSpPr txBox="1">
            <a:spLocks noChangeArrowheads="1"/>
          </p:cNvSpPr>
          <p:nvPr/>
        </p:nvSpPr>
        <p:spPr bwMode="auto">
          <a:xfrm>
            <a:off x="7162801" y="2819400"/>
            <a:ext cx="1471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seat/timer on</a:t>
            </a:r>
          </a:p>
        </p:txBody>
      </p:sp>
      <p:sp>
        <p:nvSpPr>
          <p:cNvPr id="5140" name="Text Box 19"/>
          <p:cNvSpPr txBox="1">
            <a:spLocks noChangeArrowheads="1"/>
          </p:cNvSpPr>
          <p:nvPr/>
        </p:nvSpPr>
        <p:spPr bwMode="auto">
          <a:xfrm>
            <a:off x="9280526" y="3317875"/>
            <a:ext cx="85472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 belt</a:t>
            </a:r>
          </a:p>
          <a:p>
            <a:r>
              <a:rPr lang="en-US"/>
              <a:t>and no</a:t>
            </a:r>
          </a:p>
          <a:p>
            <a:r>
              <a:rPr lang="en-US"/>
              <a:t>timer/-</a:t>
            </a:r>
          </a:p>
        </p:txBody>
      </p:sp>
      <p:sp>
        <p:nvSpPr>
          <p:cNvPr id="5141" name="Text Box 20"/>
          <p:cNvSpPr txBox="1">
            <a:spLocks noChangeArrowheads="1"/>
          </p:cNvSpPr>
          <p:nvPr/>
        </p:nvSpPr>
        <p:spPr bwMode="auto">
          <a:xfrm>
            <a:off x="7086600" y="5029200"/>
            <a:ext cx="1744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 belt/timer on</a:t>
            </a:r>
          </a:p>
        </p:txBody>
      </p:sp>
      <p:sp>
        <p:nvSpPr>
          <p:cNvPr id="5142" name="Text Box 21"/>
          <p:cNvSpPr txBox="1">
            <a:spLocks noChangeArrowheads="1"/>
          </p:cNvSpPr>
          <p:nvPr/>
        </p:nvSpPr>
        <p:spPr bwMode="auto">
          <a:xfrm>
            <a:off x="6553200" y="4267200"/>
            <a:ext cx="7120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belt/-</a:t>
            </a:r>
          </a:p>
        </p:txBody>
      </p:sp>
      <p:sp>
        <p:nvSpPr>
          <p:cNvPr id="5143" name="Text Box 22"/>
          <p:cNvSpPr txBox="1">
            <a:spLocks noChangeArrowheads="1"/>
          </p:cNvSpPr>
          <p:nvPr/>
        </p:nvSpPr>
        <p:spPr bwMode="auto">
          <a:xfrm>
            <a:off x="3801504" y="4537076"/>
            <a:ext cx="11149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/>
              <a:t>belt/</a:t>
            </a:r>
          </a:p>
          <a:p>
            <a:pPr algn="r"/>
            <a:r>
              <a:rPr lang="en-US"/>
              <a:t>buzzer off</a:t>
            </a:r>
          </a:p>
        </p:txBody>
      </p:sp>
      <p:sp>
        <p:nvSpPr>
          <p:cNvPr id="5144" name="Text Box 23"/>
          <p:cNvSpPr txBox="1">
            <a:spLocks noChangeArrowheads="1"/>
          </p:cNvSpPr>
          <p:nvPr/>
        </p:nvSpPr>
        <p:spPr bwMode="auto">
          <a:xfrm>
            <a:off x="4648201" y="3962400"/>
            <a:ext cx="1558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Belt/buzzer on</a:t>
            </a: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5943600" y="3276600"/>
            <a:ext cx="1032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 seat/-</a:t>
            </a: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741179" y="2438401"/>
            <a:ext cx="11149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/>
              <a:t>no seat/</a:t>
            </a:r>
          </a:p>
          <a:p>
            <a:pPr algn="r"/>
            <a:r>
              <a:rPr lang="en-US"/>
              <a:t>buzzer off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Multiple-module programs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Programs may be composed from several files.</a:t>
            </a:r>
          </a:p>
          <a:p>
            <a:r>
              <a:rPr lang="en-US" smtClean="0"/>
              <a:t>Addresses become more specific during processing: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relative addresses</a:t>
            </a:r>
            <a:r>
              <a:rPr lang="en-US" smtClean="0"/>
              <a:t> are measured relative to the start of a module;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absolute addresses</a:t>
            </a:r>
            <a:r>
              <a:rPr lang="en-US" smtClean="0"/>
              <a:t> are measured relative to the start of the CPU address space.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1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Assemblers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Major tasks:</a:t>
            </a:r>
          </a:p>
          <a:p>
            <a:pPr lvl="1"/>
            <a:r>
              <a:rPr lang="en-US" smtClean="0"/>
              <a:t>generate binary for symbolic instructions;</a:t>
            </a:r>
          </a:p>
          <a:p>
            <a:pPr lvl="1"/>
            <a:r>
              <a:rPr lang="en-US" smtClean="0"/>
              <a:t>translate labels into addresses;</a:t>
            </a:r>
          </a:p>
          <a:p>
            <a:pPr lvl="1"/>
            <a:r>
              <a:rPr lang="en-US" smtClean="0"/>
              <a:t>handle pseudo-ops (data, etc.).</a:t>
            </a:r>
          </a:p>
          <a:p>
            <a:r>
              <a:rPr lang="en-US" smtClean="0"/>
              <a:t>Generally one-to-one translation.</a:t>
            </a:r>
          </a:p>
          <a:p>
            <a:r>
              <a:rPr lang="en-US" smtClean="0"/>
              <a:t>Assembly labels:</a:t>
            </a:r>
          </a:p>
          <a:p>
            <a:pPr lvl="1">
              <a:buFont typeface="Monotype Sorts" pitchFamily="2" charset="2"/>
              <a:buNone/>
            </a:pPr>
            <a:r>
              <a:rPr lang="en-US" smtClean="0"/>
              <a:t>            ORG 100</a:t>
            </a:r>
          </a:p>
          <a:p>
            <a:pPr lvl="1">
              <a:buFont typeface="Monotype Sorts" pitchFamily="2" charset="2"/>
              <a:buNone/>
            </a:pPr>
            <a:r>
              <a:rPr lang="en-US" smtClean="0"/>
              <a:t>label1	ADR r4,c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Symbol table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		ADD r0,r1,r2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xx	ADD r3,r4,r5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	CMP r0,r3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yy	SUB r5,r6,r7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assembly code</a:t>
            </a:r>
          </a:p>
        </p:txBody>
      </p:sp>
      <p:sp>
        <p:nvSpPr>
          <p:cNvPr id="2663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xx	0x8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yy	0x10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symbol table</a:t>
            </a:r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Symbol table generation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program location counter (</a:t>
            </a:r>
            <a:r>
              <a:rPr lang="en-US" smtClean="0">
                <a:solidFill>
                  <a:srgbClr val="FF0000"/>
                </a:solidFill>
              </a:rPr>
              <a:t>PLC</a:t>
            </a:r>
            <a:r>
              <a:rPr lang="en-US" smtClean="0"/>
              <a:t>) to determine address of each location.</a:t>
            </a:r>
          </a:p>
          <a:p>
            <a:r>
              <a:rPr lang="en-US" smtClean="0"/>
              <a:t>Scan program, keeping count of PLC.</a:t>
            </a:r>
          </a:p>
          <a:p>
            <a:r>
              <a:rPr lang="en-US" smtClean="0"/>
              <a:t>Addresses are generated at assembly time, not execution time.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Symbol table example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 smtClean="0"/>
              <a:t>		ADD r0,r1,r2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xx	ADD r3,r4,r5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		CMP r0,r3</a:t>
            </a:r>
          </a:p>
          <a:p>
            <a:pPr>
              <a:buFont typeface="Monotype Sorts" pitchFamily="2" charset="2"/>
              <a:buNone/>
            </a:pPr>
            <a:r>
              <a:rPr lang="en-US" dirty="0" err="1" smtClean="0"/>
              <a:t>yy</a:t>
            </a:r>
            <a:r>
              <a:rPr lang="en-US" dirty="0" smtClean="0"/>
              <a:t>	SUB r5,r6,r7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46800" y="1885950"/>
            <a:ext cx="4013200" cy="5524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 smtClean="0"/>
              <a:t>xx	0x8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172200" y="2362200"/>
            <a:ext cx="4013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en-US" sz="2800" dirty="0" err="1">
                <a:latin typeface="Tahoma" pitchFamily="34" charset="0"/>
              </a:rPr>
              <a:t>yy</a:t>
            </a:r>
            <a:r>
              <a:rPr kumimoji="1" lang="en-US" sz="2800" dirty="0">
                <a:latin typeface="Tahoma" pitchFamily="34" charset="0"/>
              </a:rPr>
              <a:t>	0x10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endParaRPr kumimoji="1" lang="en-US" sz="2800" dirty="0">
              <a:latin typeface="Tahoma" pitchFamily="34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889126" y="1524000"/>
            <a:ext cx="1457325" cy="609600"/>
            <a:chOff x="230" y="960"/>
            <a:chExt cx="826" cy="384"/>
          </a:xfrm>
        </p:grpSpPr>
        <p:sp>
          <p:nvSpPr>
            <p:cNvPr id="28696" name="Rectangle 18"/>
            <p:cNvSpPr>
              <a:spLocks noChangeArrowheads="1"/>
            </p:cNvSpPr>
            <p:nvPr/>
          </p:nvSpPr>
          <p:spPr bwMode="auto">
            <a:xfrm>
              <a:off x="240" y="960"/>
              <a:ext cx="81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697" name="Group 8"/>
            <p:cNvGrpSpPr>
              <a:grpSpLocks/>
            </p:cNvGrpSpPr>
            <p:nvPr/>
          </p:nvGrpSpPr>
          <p:grpSpPr bwMode="auto">
            <a:xfrm>
              <a:off x="230" y="986"/>
              <a:ext cx="634" cy="358"/>
              <a:chOff x="230" y="986"/>
              <a:chExt cx="634" cy="358"/>
            </a:xfrm>
          </p:grpSpPr>
          <p:sp>
            <p:nvSpPr>
              <p:cNvPr id="28698" name="Line 6"/>
              <p:cNvSpPr>
                <a:spLocks noChangeShapeType="1"/>
              </p:cNvSpPr>
              <p:nvPr/>
            </p:nvSpPr>
            <p:spPr bwMode="auto">
              <a:xfrm>
                <a:off x="336" y="1344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Text Box 7"/>
              <p:cNvSpPr txBox="1">
                <a:spLocks noChangeArrowheads="1"/>
              </p:cNvSpPr>
              <p:nvPr/>
            </p:nvSpPr>
            <p:spPr bwMode="auto">
              <a:xfrm>
                <a:off x="230" y="986"/>
                <a:ext cx="55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PLC=0x7</a:t>
                </a:r>
              </a:p>
            </p:txBody>
          </p:sp>
        </p:grp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905001" y="2057400"/>
            <a:ext cx="1457325" cy="609600"/>
            <a:chOff x="240" y="1296"/>
            <a:chExt cx="918" cy="384"/>
          </a:xfrm>
        </p:grpSpPr>
        <p:sp>
          <p:nvSpPr>
            <p:cNvPr id="28692" name="Rectangle 22"/>
            <p:cNvSpPr>
              <a:spLocks noChangeArrowheads="1"/>
            </p:cNvSpPr>
            <p:nvPr/>
          </p:nvSpPr>
          <p:spPr bwMode="auto">
            <a:xfrm>
              <a:off x="251" y="1296"/>
              <a:ext cx="907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693" name="Group 23"/>
            <p:cNvGrpSpPr>
              <a:grpSpLocks/>
            </p:cNvGrpSpPr>
            <p:nvPr/>
          </p:nvGrpSpPr>
          <p:grpSpPr bwMode="auto">
            <a:xfrm>
              <a:off x="240" y="1322"/>
              <a:ext cx="705" cy="358"/>
              <a:chOff x="230" y="986"/>
              <a:chExt cx="634" cy="358"/>
            </a:xfrm>
          </p:grpSpPr>
          <p:sp>
            <p:nvSpPr>
              <p:cNvPr id="28694" name="Line 24"/>
              <p:cNvSpPr>
                <a:spLocks noChangeShapeType="1"/>
              </p:cNvSpPr>
              <p:nvPr/>
            </p:nvSpPr>
            <p:spPr bwMode="auto">
              <a:xfrm>
                <a:off x="336" y="1344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Text Box 25"/>
              <p:cNvSpPr txBox="1">
                <a:spLocks noChangeArrowheads="1"/>
              </p:cNvSpPr>
              <p:nvPr/>
            </p:nvSpPr>
            <p:spPr bwMode="auto">
              <a:xfrm>
                <a:off x="230" y="986"/>
                <a:ext cx="55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PLC=0x8</a:t>
                </a:r>
              </a:p>
            </p:txBody>
          </p:sp>
        </p:grp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905001" y="2590800"/>
            <a:ext cx="1457325" cy="609600"/>
            <a:chOff x="230" y="960"/>
            <a:chExt cx="826" cy="384"/>
          </a:xfrm>
        </p:grpSpPr>
        <p:sp>
          <p:nvSpPr>
            <p:cNvPr id="28688" name="Rectangle 27"/>
            <p:cNvSpPr>
              <a:spLocks noChangeArrowheads="1"/>
            </p:cNvSpPr>
            <p:nvPr/>
          </p:nvSpPr>
          <p:spPr bwMode="auto">
            <a:xfrm>
              <a:off x="240" y="960"/>
              <a:ext cx="81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689" name="Group 28"/>
            <p:cNvGrpSpPr>
              <a:grpSpLocks/>
            </p:cNvGrpSpPr>
            <p:nvPr/>
          </p:nvGrpSpPr>
          <p:grpSpPr bwMode="auto">
            <a:xfrm>
              <a:off x="230" y="986"/>
              <a:ext cx="634" cy="358"/>
              <a:chOff x="230" y="986"/>
              <a:chExt cx="634" cy="358"/>
            </a:xfrm>
          </p:grpSpPr>
          <p:sp>
            <p:nvSpPr>
              <p:cNvPr id="28690" name="Line 29"/>
              <p:cNvSpPr>
                <a:spLocks noChangeShapeType="1"/>
              </p:cNvSpPr>
              <p:nvPr/>
            </p:nvSpPr>
            <p:spPr bwMode="auto">
              <a:xfrm>
                <a:off x="336" y="1344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1" name="Text Box 30"/>
              <p:cNvSpPr txBox="1">
                <a:spLocks noChangeArrowheads="1"/>
              </p:cNvSpPr>
              <p:nvPr/>
            </p:nvSpPr>
            <p:spPr bwMode="auto">
              <a:xfrm>
                <a:off x="230" y="986"/>
                <a:ext cx="55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PLC=0x9</a:t>
                </a:r>
              </a:p>
            </p:txBody>
          </p:sp>
        </p:grp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905001" y="3124200"/>
            <a:ext cx="1457325" cy="609600"/>
            <a:chOff x="230" y="960"/>
            <a:chExt cx="826" cy="384"/>
          </a:xfrm>
        </p:grpSpPr>
        <p:sp>
          <p:nvSpPr>
            <p:cNvPr id="28684" name="Rectangle 32"/>
            <p:cNvSpPr>
              <a:spLocks noChangeArrowheads="1"/>
            </p:cNvSpPr>
            <p:nvPr/>
          </p:nvSpPr>
          <p:spPr bwMode="auto">
            <a:xfrm>
              <a:off x="240" y="960"/>
              <a:ext cx="81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685" name="Group 33"/>
            <p:cNvGrpSpPr>
              <a:grpSpLocks/>
            </p:cNvGrpSpPr>
            <p:nvPr/>
          </p:nvGrpSpPr>
          <p:grpSpPr bwMode="auto">
            <a:xfrm>
              <a:off x="230" y="986"/>
              <a:ext cx="634" cy="358"/>
              <a:chOff x="230" y="986"/>
              <a:chExt cx="634" cy="358"/>
            </a:xfrm>
          </p:grpSpPr>
          <p:sp>
            <p:nvSpPr>
              <p:cNvPr id="28686" name="Line 34"/>
              <p:cNvSpPr>
                <a:spLocks noChangeShapeType="1"/>
              </p:cNvSpPr>
              <p:nvPr/>
            </p:nvSpPr>
            <p:spPr bwMode="auto">
              <a:xfrm>
                <a:off x="336" y="1344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7" name="Text Box 35"/>
              <p:cNvSpPr txBox="1">
                <a:spLocks noChangeArrowheads="1"/>
              </p:cNvSpPr>
              <p:nvPr/>
            </p:nvSpPr>
            <p:spPr bwMode="auto">
              <a:xfrm>
                <a:off x="230" y="986"/>
                <a:ext cx="62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PLC=0x10</a:t>
                </a:r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2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autoUpdateAnimBg="0"/>
      <p:bldP spid="3174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Two-pass assembly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Pass 1:</a:t>
            </a:r>
          </a:p>
          <a:p>
            <a:pPr lvl="1"/>
            <a:r>
              <a:rPr lang="en-US" smtClean="0"/>
              <a:t>generate symbol table</a:t>
            </a:r>
          </a:p>
          <a:p>
            <a:r>
              <a:rPr lang="en-US" smtClean="0"/>
              <a:t>Pass 2:</a:t>
            </a:r>
          </a:p>
          <a:p>
            <a:pPr lvl="1"/>
            <a:r>
              <a:rPr lang="en-US" smtClean="0"/>
              <a:t>generate binary instructions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9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Relative address generation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Some label values may not be known at assembly time.</a:t>
            </a:r>
          </a:p>
          <a:p>
            <a:r>
              <a:rPr lang="en-US" smtClean="0"/>
              <a:t>Labels within the module may be kept in relative form.</a:t>
            </a:r>
          </a:p>
          <a:p>
            <a:r>
              <a:rPr lang="en-US" smtClean="0"/>
              <a:t>Must keep track of external labels---can’t generate full binary for instructions that use external labels.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Pseudo-operations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Pseudo-ops do not generate instructions: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ORG</a:t>
            </a:r>
            <a:r>
              <a:rPr lang="en-US" smtClean="0"/>
              <a:t> sets program location.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EQU</a:t>
            </a:r>
            <a:r>
              <a:rPr lang="en-US" smtClean="0"/>
              <a:t> generates symbol table entry without advancing PLC.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Data statements</a:t>
            </a:r>
            <a:r>
              <a:rPr lang="en-US" smtClean="0"/>
              <a:t> define data blocks.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Linking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Combines several object modules into a single executable module.</a:t>
            </a:r>
          </a:p>
          <a:p>
            <a:r>
              <a:rPr lang="en-US" smtClean="0"/>
              <a:t>Jobs:</a:t>
            </a:r>
          </a:p>
          <a:p>
            <a:pPr lvl="1"/>
            <a:r>
              <a:rPr lang="en-US" smtClean="0"/>
              <a:t>put modules in order;</a:t>
            </a:r>
          </a:p>
          <a:p>
            <a:pPr lvl="1"/>
            <a:r>
              <a:rPr lang="en-US" smtClean="0"/>
              <a:t>resolve labels across modules.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76600" y="2479676"/>
            <a:ext cx="2344738" cy="415925"/>
            <a:chOff x="1104" y="1562"/>
            <a:chExt cx="1477" cy="262"/>
          </a:xfrm>
        </p:grpSpPr>
        <p:sp>
          <p:nvSpPr>
            <p:cNvPr id="33805" name="Rectangle 5"/>
            <p:cNvSpPr>
              <a:spLocks noChangeArrowheads="1"/>
            </p:cNvSpPr>
            <p:nvPr/>
          </p:nvSpPr>
          <p:spPr bwMode="auto">
            <a:xfrm>
              <a:off x="1104" y="1584"/>
              <a:ext cx="192" cy="24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6"/>
            <p:cNvSpPr txBox="1">
              <a:spLocks noChangeArrowheads="1"/>
            </p:cNvSpPr>
            <p:nvPr/>
          </p:nvSpPr>
          <p:spPr bwMode="auto">
            <a:xfrm>
              <a:off x="1382" y="1562"/>
              <a:ext cx="119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external reference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953000" y="1524000"/>
            <a:ext cx="1524000" cy="914400"/>
            <a:chOff x="2160" y="960"/>
            <a:chExt cx="960" cy="576"/>
          </a:xfrm>
        </p:grpSpPr>
        <p:sp>
          <p:nvSpPr>
            <p:cNvPr id="33803" name="Rectangle 7"/>
            <p:cNvSpPr>
              <a:spLocks noChangeArrowheads="1"/>
            </p:cNvSpPr>
            <p:nvPr/>
          </p:nvSpPr>
          <p:spPr bwMode="auto">
            <a:xfrm>
              <a:off x="2928" y="1248"/>
              <a:ext cx="192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Text Box 8"/>
            <p:cNvSpPr txBox="1">
              <a:spLocks noChangeArrowheads="1"/>
            </p:cNvSpPr>
            <p:nvPr/>
          </p:nvSpPr>
          <p:spPr bwMode="auto">
            <a:xfrm>
              <a:off x="2160" y="960"/>
              <a:ext cx="7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entry point</a:t>
              </a:r>
            </a:p>
          </p:txBody>
        </p:sp>
      </p:grp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Externals and entry points</a:t>
            </a:r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905000"/>
            <a:ext cx="4013200" cy="41719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xxx	ADD r1,r2,r3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	B a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yyy	%1</a:t>
            </a:r>
          </a:p>
        </p:txBody>
      </p:sp>
      <p:sp>
        <p:nvSpPr>
          <p:cNvPr id="338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a		ADR r4,yyy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	ADD r3,r4,r5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flipH="1">
            <a:off x="3733800" y="2286000"/>
            <a:ext cx="2362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H="1">
            <a:off x="2667000" y="2286000"/>
            <a:ext cx="5867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7" grpId="0" animBg="1"/>
      <p:bldP spid="399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 implementation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sz="2000"/>
              <a:t>#define IDLE 0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#define SEATED 1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#define BELTED 2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#define BUZZER 3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switch (state) {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case IDLE: if (seat) { state = SEATED; timer_on = TRUE; }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	break;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case SEATED: if (belt) state = BELTED;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		else if (timer) state = BUZZER;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	break;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…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ordering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2228850"/>
          </a:xfrm>
        </p:spPr>
        <p:txBody>
          <a:bodyPr/>
          <a:lstStyle/>
          <a:p>
            <a:r>
              <a:rPr lang="en-US" smtClean="0"/>
              <a:t>Code modules must be placed in absolute positions in the memory space.</a:t>
            </a:r>
          </a:p>
          <a:p>
            <a:r>
              <a:rPr lang="en-US" smtClean="0">
                <a:solidFill>
                  <a:srgbClr val="FF0000"/>
                </a:solidFill>
              </a:rPr>
              <a:t>Load map</a:t>
            </a:r>
            <a:r>
              <a:rPr lang="en-US" smtClean="0"/>
              <a:t> or linker flags control the order of modules.</a:t>
            </a: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4953000" y="4038600"/>
            <a:ext cx="19812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module1</a:t>
            </a:r>
          </a:p>
        </p:txBody>
      </p:sp>
      <p:sp>
        <p:nvSpPr>
          <p:cNvPr id="34823" name="Rectangle 5"/>
          <p:cNvSpPr>
            <a:spLocks noChangeArrowheads="1"/>
          </p:cNvSpPr>
          <p:nvPr/>
        </p:nvSpPr>
        <p:spPr bwMode="auto">
          <a:xfrm>
            <a:off x="4953000" y="4648200"/>
            <a:ext cx="19812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module2</a:t>
            </a:r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4953000" y="5791200"/>
            <a:ext cx="19812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module3</a:t>
            </a:r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4953000" y="5410200"/>
            <a:ext cx="1981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linking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Some operating systems link modules dynamically at run time:</a:t>
            </a:r>
          </a:p>
          <a:p>
            <a:pPr lvl="1"/>
            <a:r>
              <a:rPr lang="en-US" smtClean="0"/>
              <a:t>shares one copy of library among all executing programs;</a:t>
            </a:r>
          </a:p>
          <a:p>
            <a:pPr lvl="1"/>
            <a:r>
              <a:rPr lang="en-US" smtClean="0"/>
              <a:t>allows programs to be updated with new versions of libraries.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Interrupting program with another call to the function does not change results.</a:t>
            </a:r>
          </a:p>
          <a:p>
            <a:pPr lvl="1"/>
            <a:r>
              <a:rPr lang="en-US" dirty="0" smtClean="0"/>
              <a:t>Changing global variables compromises reentrancy.</a:t>
            </a:r>
          </a:p>
          <a:p>
            <a:r>
              <a:rPr lang="en-US" dirty="0" smtClean="0"/>
              <a:t>Recursive code:</a:t>
            </a:r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foo</a:t>
            </a:r>
            <a:r>
              <a:rPr lang="en-US" sz="1800" dirty="0"/>
              <a:t> = 1; </a:t>
            </a:r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task1() { 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foo</a:t>
            </a:r>
            <a:r>
              <a:rPr lang="en-US" sz="1800" dirty="0"/>
              <a:t> = </a:t>
            </a:r>
            <a:r>
              <a:rPr lang="en-US" sz="1800" dirty="0" err="1"/>
              <a:t>foo</a:t>
            </a:r>
            <a:r>
              <a:rPr lang="en-US" sz="1800" dirty="0"/>
              <a:t> + 1; </a:t>
            </a:r>
          </a:p>
          <a:p>
            <a:pPr>
              <a:buNone/>
            </a:pPr>
            <a:r>
              <a:rPr lang="en-US" sz="1800" dirty="0"/>
              <a:t>	return </a:t>
            </a:r>
            <a:r>
              <a:rPr lang="en-US" sz="1800" dirty="0" err="1"/>
              <a:t>foo</a:t>
            </a:r>
            <a:r>
              <a:rPr lang="en-US" sz="1800" dirty="0"/>
              <a:t>; </a:t>
            </a:r>
          </a:p>
          <a:p>
            <a:pPr>
              <a:buNone/>
            </a:pPr>
            <a:r>
              <a:rPr lang="en-US" sz="1800" dirty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6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Signal processing and circular buffer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Commonly used in signal processing:</a:t>
            </a:r>
          </a:p>
          <a:p>
            <a:pPr lvl="1"/>
            <a:r>
              <a:rPr lang="en-US" smtClean="0"/>
              <a:t>new data constantly arrives;</a:t>
            </a:r>
          </a:p>
          <a:p>
            <a:pPr lvl="1"/>
            <a:r>
              <a:rPr lang="en-US" smtClean="0"/>
              <a:t>each datum has a limited lifetime.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Use a circular buffer to hold the data stream.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1995054" y="3589713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d1</a:t>
            </a: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2604654" y="3589713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d2</a:t>
            </a:r>
          </a:p>
        </p:txBody>
      </p:sp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3138054" y="3589713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d3</a:t>
            </a:r>
          </a:p>
        </p:txBody>
      </p: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3747654" y="3589713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d4</a:t>
            </a:r>
          </a:p>
        </p:txBody>
      </p:sp>
      <p:sp>
        <p:nvSpPr>
          <p:cNvPr id="7178" name="Rectangle 8"/>
          <p:cNvSpPr>
            <a:spLocks noChangeArrowheads="1"/>
          </p:cNvSpPr>
          <p:nvPr/>
        </p:nvSpPr>
        <p:spPr bwMode="auto">
          <a:xfrm>
            <a:off x="4357254" y="3589713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d5</a:t>
            </a:r>
          </a:p>
        </p:txBody>
      </p:sp>
      <p:sp>
        <p:nvSpPr>
          <p:cNvPr id="7179" name="Rectangle 9"/>
          <p:cNvSpPr>
            <a:spLocks noChangeArrowheads="1"/>
          </p:cNvSpPr>
          <p:nvPr/>
        </p:nvSpPr>
        <p:spPr bwMode="auto">
          <a:xfrm>
            <a:off x="4966854" y="3589713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d6</a:t>
            </a:r>
          </a:p>
        </p:txBody>
      </p:sp>
      <p:sp>
        <p:nvSpPr>
          <p:cNvPr id="7180" name="Rectangle 10"/>
          <p:cNvSpPr>
            <a:spLocks noChangeArrowheads="1"/>
          </p:cNvSpPr>
          <p:nvPr/>
        </p:nvSpPr>
        <p:spPr bwMode="auto">
          <a:xfrm>
            <a:off x="5576454" y="3589713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d7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918854" y="2980113"/>
            <a:ext cx="2514600" cy="1295400"/>
            <a:chOff x="1008" y="2448"/>
            <a:chExt cx="1584" cy="816"/>
          </a:xfrm>
        </p:grpSpPr>
        <p:sp>
          <p:nvSpPr>
            <p:cNvPr id="7186" name="Line 11"/>
            <p:cNvSpPr>
              <a:spLocks noChangeShapeType="1"/>
            </p:cNvSpPr>
            <p:nvPr/>
          </p:nvSpPr>
          <p:spPr bwMode="auto">
            <a:xfrm>
              <a:off x="1056" y="2736"/>
              <a:ext cx="14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Text Box 12"/>
            <p:cNvSpPr txBox="1">
              <a:spLocks noChangeArrowheads="1"/>
            </p:cNvSpPr>
            <p:nvPr/>
          </p:nvSpPr>
          <p:spPr bwMode="auto">
            <a:xfrm>
              <a:off x="1392" y="2448"/>
              <a:ext cx="4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time t</a:t>
              </a:r>
            </a:p>
          </p:txBody>
        </p:sp>
        <p:sp>
          <p:nvSpPr>
            <p:cNvPr id="7188" name="Rectangle 15"/>
            <p:cNvSpPr>
              <a:spLocks noChangeArrowheads="1"/>
            </p:cNvSpPr>
            <p:nvPr/>
          </p:nvSpPr>
          <p:spPr bwMode="auto">
            <a:xfrm>
              <a:off x="1008" y="2784"/>
              <a:ext cx="1584" cy="4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28454" y="2980113"/>
            <a:ext cx="2514600" cy="1295400"/>
            <a:chOff x="1392" y="2448"/>
            <a:chExt cx="1584" cy="816"/>
          </a:xfrm>
        </p:grpSpPr>
        <p:sp>
          <p:nvSpPr>
            <p:cNvPr id="7183" name="Line 13"/>
            <p:cNvSpPr>
              <a:spLocks noChangeShapeType="1"/>
            </p:cNvSpPr>
            <p:nvPr/>
          </p:nvSpPr>
          <p:spPr bwMode="auto">
            <a:xfrm>
              <a:off x="1392" y="2736"/>
              <a:ext cx="14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Text Box 14"/>
            <p:cNvSpPr txBox="1">
              <a:spLocks noChangeArrowheads="1"/>
            </p:cNvSpPr>
            <p:nvPr/>
          </p:nvSpPr>
          <p:spPr bwMode="auto">
            <a:xfrm>
              <a:off x="1776" y="2448"/>
              <a:ext cx="6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time t+1</a:t>
              </a:r>
            </a:p>
          </p:txBody>
        </p:sp>
        <p:sp>
          <p:nvSpPr>
            <p:cNvPr id="7185" name="Rectangle 16"/>
            <p:cNvSpPr>
              <a:spLocks noChangeArrowheads="1"/>
            </p:cNvSpPr>
            <p:nvPr/>
          </p:nvSpPr>
          <p:spPr bwMode="auto">
            <a:xfrm>
              <a:off x="1392" y="2784"/>
              <a:ext cx="1584" cy="4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2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Circular buffer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3657600" y="1981200"/>
            <a:ext cx="762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x1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419600" y="1981200"/>
            <a:ext cx="762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x2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5181600" y="1981200"/>
            <a:ext cx="762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x3</a:t>
            </a: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5943600" y="1981200"/>
            <a:ext cx="762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x4</a:t>
            </a: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6705600" y="1981200"/>
            <a:ext cx="762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x5</a:t>
            </a: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7467600" y="1981200"/>
            <a:ext cx="762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x6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2819402"/>
            <a:ext cx="3048000" cy="750888"/>
            <a:chOff x="1344" y="1824"/>
            <a:chExt cx="1920" cy="473"/>
          </a:xfrm>
        </p:grpSpPr>
        <p:sp>
          <p:nvSpPr>
            <p:cNvPr id="8219" name="AutoShape 10"/>
            <p:cNvSpPr>
              <a:spLocks/>
            </p:cNvSpPr>
            <p:nvPr/>
          </p:nvSpPr>
          <p:spPr bwMode="auto">
            <a:xfrm rot="-5400000">
              <a:off x="2208" y="960"/>
              <a:ext cx="192" cy="192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Text Box 11"/>
            <p:cNvSpPr txBox="1">
              <a:spLocks noChangeArrowheads="1"/>
            </p:cNvSpPr>
            <p:nvPr/>
          </p:nvSpPr>
          <p:spPr bwMode="auto">
            <a:xfrm>
              <a:off x="2208" y="2064"/>
              <a:ext cx="2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419600" y="2819403"/>
            <a:ext cx="3048000" cy="750888"/>
            <a:chOff x="2016" y="2592"/>
            <a:chExt cx="1920" cy="473"/>
          </a:xfrm>
        </p:grpSpPr>
        <p:sp>
          <p:nvSpPr>
            <p:cNvPr id="8217" name="AutoShape 12"/>
            <p:cNvSpPr>
              <a:spLocks/>
            </p:cNvSpPr>
            <p:nvPr/>
          </p:nvSpPr>
          <p:spPr bwMode="auto">
            <a:xfrm rot="-5400000">
              <a:off x="2880" y="1728"/>
              <a:ext cx="192" cy="192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Text Box 13"/>
            <p:cNvSpPr txBox="1">
              <a:spLocks noChangeArrowheads="1"/>
            </p:cNvSpPr>
            <p:nvPr/>
          </p:nvSpPr>
          <p:spPr bwMode="auto">
            <a:xfrm>
              <a:off x="2832" y="2832"/>
              <a:ext cx="2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</a:t>
              </a:r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181600" y="2819403"/>
            <a:ext cx="3048000" cy="750888"/>
            <a:chOff x="3072" y="3216"/>
            <a:chExt cx="1920" cy="473"/>
          </a:xfrm>
        </p:grpSpPr>
        <p:sp>
          <p:nvSpPr>
            <p:cNvPr id="8215" name="AutoShape 14"/>
            <p:cNvSpPr>
              <a:spLocks/>
            </p:cNvSpPr>
            <p:nvPr/>
          </p:nvSpPr>
          <p:spPr bwMode="auto">
            <a:xfrm rot="-5400000">
              <a:off x="3936" y="2352"/>
              <a:ext cx="192" cy="192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Text Box 15"/>
            <p:cNvSpPr txBox="1">
              <a:spLocks noChangeArrowheads="1"/>
            </p:cNvSpPr>
            <p:nvPr/>
          </p:nvSpPr>
          <p:spPr bwMode="auto">
            <a:xfrm>
              <a:off x="3888" y="3456"/>
              <a:ext cx="2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3</a:t>
              </a:r>
              <a:endParaRPr lang="en-US"/>
            </a:p>
          </p:txBody>
        </p:sp>
      </p:grpSp>
      <p:sp>
        <p:nvSpPr>
          <p:cNvPr id="8206" name="Text Box 19"/>
          <p:cNvSpPr txBox="1">
            <a:spLocks noChangeArrowheads="1"/>
          </p:cNvSpPr>
          <p:nvPr/>
        </p:nvSpPr>
        <p:spPr bwMode="auto">
          <a:xfrm>
            <a:off x="5105400" y="3733800"/>
            <a:ext cx="1325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 stream</a:t>
            </a:r>
          </a:p>
        </p:txBody>
      </p:sp>
      <p:sp>
        <p:nvSpPr>
          <p:cNvPr id="8207" name="Rectangle 20"/>
          <p:cNvSpPr>
            <a:spLocks noChangeArrowheads="1"/>
          </p:cNvSpPr>
          <p:nvPr/>
        </p:nvSpPr>
        <p:spPr bwMode="auto">
          <a:xfrm>
            <a:off x="4419600" y="4343400"/>
            <a:ext cx="762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x1</a:t>
            </a:r>
            <a:endParaRPr lang="en-US"/>
          </a:p>
        </p:txBody>
      </p:sp>
      <p:sp>
        <p:nvSpPr>
          <p:cNvPr id="8208" name="Rectangle 21"/>
          <p:cNvSpPr>
            <a:spLocks noChangeArrowheads="1"/>
          </p:cNvSpPr>
          <p:nvPr/>
        </p:nvSpPr>
        <p:spPr bwMode="auto">
          <a:xfrm>
            <a:off x="5181600" y="4343400"/>
            <a:ext cx="762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x2</a:t>
            </a:r>
            <a:endParaRPr lang="en-US"/>
          </a:p>
        </p:txBody>
      </p:sp>
      <p:sp>
        <p:nvSpPr>
          <p:cNvPr id="8209" name="Rectangle 22"/>
          <p:cNvSpPr>
            <a:spLocks noChangeArrowheads="1"/>
          </p:cNvSpPr>
          <p:nvPr/>
        </p:nvSpPr>
        <p:spPr bwMode="auto">
          <a:xfrm>
            <a:off x="5943600" y="4343400"/>
            <a:ext cx="762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x3</a:t>
            </a:r>
            <a:endParaRPr lang="en-US"/>
          </a:p>
        </p:txBody>
      </p:sp>
      <p:sp>
        <p:nvSpPr>
          <p:cNvPr id="8210" name="Rectangle 23"/>
          <p:cNvSpPr>
            <a:spLocks noChangeArrowheads="1"/>
          </p:cNvSpPr>
          <p:nvPr/>
        </p:nvSpPr>
        <p:spPr bwMode="auto">
          <a:xfrm>
            <a:off x="6705600" y="4343400"/>
            <a:ext cx="762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x4</a:t>
            </a:r>
            <a:endParaRPr lang="en-US"/>
          </a:p>
        </p:txBody>
      </p:sp>
      <p:sp>
        <p:nvSpPr>
          <p:cNvPr id="8211" name="Text Box 24"/>
          <p:cNvSpPr txBox="1">
            <a:spLocks noChangeArrowheads="1"/>
          </p:cNvSpPr>
          <p:nvPr/>
        </p:nvSpPr>
        <p:spPr bwMode="auto">
          <a:xfrm>
            <a:off x="5029201" y="5334000"/>
            <a:ext cx="1526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Circular buffer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419600" y="4343400"/>
            <a:ext cx="762000" cy="762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x5</a:t>
            </a:r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181600" y="4343400"/>
            <a:ext cx="762000" cy="762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x6</a:t>
            </a:r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943600" y="4343400"/>
            <a:ext cx="762000" cy="762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3" grpId="0" animBg="1" autoUpdateAnimBg="0"/>
      <p:bldP spid="12314" grpId="0" animBg="1" autoUpdateAnimBg="0"/>
      <p:bldP spid="1231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Circular buffers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1162050"/>
          </a:xfrm>
        </p:spPr>
        <p:txBody>
          <a:bodyPr/>
          <a:lstStyle/>
          <a:p>
            <a:r>
              <a:rPr lang="en-US" smtClean="0"/>
              <a:t>Indexes locate currently used data, current input data: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d1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962400" y="36576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d2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962400" y="42672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d3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962400" y="48768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d4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733801" y="5715000"/>
            <a:ext cx="861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 t1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32766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574926" y="4994275"/>
            <a:ext cx="511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use</a:t>
            </a: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34290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514600" y="3124200"/>
            <a:ext cx="6799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8001000" y="29718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d5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8001000" y="35814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d2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d3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8001000" y="48006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d4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7467601" y="5638800"/>
            <a:ext cx="1093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 t1+1</a:t>
            </a:r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73914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6689726" y="3165475"/>
            <a:ext cx="511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use</a:t>
            </a:r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73914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477000" y="3657600"/>
            <a:ext cx="6799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Circular buffer in C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#define CMAX 6 /* filter order */ 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circ[CMAX]; /* circular buffer */ 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pos; /* position of current sample */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void </a:t>
            </a:r>
            <a:r>
              <a:rPr lang="en-US" sz="2000" dirty="0" err="1"/>
              <a:t>circ_update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xnew</a:t>
            </a:r>
            <a:r>
              <a:rPr lang="en-US" sz="2000" dirty="0"/>
              <a:t>) { </a:t>
            </a:r>
          </a:p>
          <a:p>
            <a:pPr>
              <a:buNone/>
            </a:pPr>
            <a:r>
              <a:rPr lang="en-US" sz="2000" dirty="0"/>
              <a:t>	/* compute the new head value with wraparound; the pos pointer moves from 0 to CMAX-1 */ </a:t>
            </a:r>
          </a:p>
          <a:p>
            <a:pPr>
              <a:buNone/>
            </a:pPr>
            <a:r>
              <a:rPr lang="en-US" sz="2000" dirty="0"/>
              <a:t>	pos = ((pos == CMAX-1) ? 0 : (pos+1)); </a:t>
            </a:r>
          </a:p>
          <a:p>
            <a:pPr>
              <a:buNone/>
            </a:pPr>
            <a:r>
              <a:rPr lang="en-US" sz="2000" dirty="0"/>
              <a:t>	/* insert the new value at the new head */ </a:t>
            </a:r>
          </a:p>
          <a:p>
            <a:pPr>
              <a:buNone/>
            </a:pPr>
            <a:r>
              <a:rPr lang="en-US" sz="2000" dirty="0"/>
              <a:t>	circ[pos] = </a:t>
            </a:r>
            <a:r>
              <a:rPr lang="en-US" sz="2000" dirty="0" err="1"/>
              <a:t>xnew</a:t>
            </a:r>
            <a:r>
              <a:rPr lang="en-US" sz="2000" dirty="0"/>
              <a:t>; </a:t>
            </a:r>
          </a:p>
          <a:p>
            <a:pPr>
              <a:buNone/>
            </a:pPr>
            <a:r>
              <a:rPr lang="en-US" sz="2000" dirty="0"/>
              <a:t>	}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buffer in C,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void </a:t>
            </a:r>
            <a:r>
              <a:rPr lang="en-US" sz="2000" dirty="0" err="1"/>
              <a:t>circ_init</a:t>
            </a:r>
            <a:r>
              <a:rPr lang="en-US" sz="2000" dirty="0"/>
              <a:t>() {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; </a:t>
            </a:r>
          </a:p>
          <a:p>
            <a:pPr>
              <a:buNone/>
            </a:pPr>
            <a:r>
              <a:rPr lang="en-US" sz="2000" dirty="0"/>
              <a:t>	for (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&lt;CMAX; </a:t>
            </a:r>
            <a:r>
              <a:rPr lang="en-US" sz="2000" dirty="0" err="1"/>
              <a:t>i</a:t>
            </a:r>
            <a:r>
              <a:rPr lang="en-US" sz="2000" dirty="0"/>
              <a:t>++) /* set values to 0 */ </a:t>
            </a:r>
          </a:p>
          <a:p>
            <a:pPr>
              <a:buNone/>
            </a:pPr>
            <a:r>
              <a:rPr lang="en-US" sz="2000" dirty="0"/>
              <a:t>	circ[</a:t>
            </a:r>
            <a:r>
              <a:rPr lang="en-US" sz="2000" dirty="0" err="1"/>
              <a:t>i</a:t>
            </a:r>
            <a:r>
              <a:rPr lang="en-US" sz="2000" dirty="0"/>
              <a:t>] = 0; pos=CMAX-1; /* start at tail so first element will be at 0 */ </a:t>
            </a:r>
          </a:p>
          <a:p>
            <a:pPr>
              <a:buNone/>
            </a:pPr>
            <a:r>
              <a:rPr lang="en-US" sz="2000" dirty="0"/>
              <a:t>	}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circ_get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) {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ii; </a:t>
            </a:r>
          </a:p>
          <a:p>
            <a:pPr>
              <a:buNone/>
            </a:pPr>
            <a:r>
              <a:rPr lang="en-US" sz="2000" dirty="0"/>
              <a:t>	/* compute the buffer position */ </a:t>
            </a:r>
          </a:p>
          <a:p>
            <a:pPr>
              <a:buNone/>
            </a:pPr>
            <a:r>
              <a:rPr lang="en-US" sz="2000" dirty="0"/>
              <a:t>	ii = (pos - </a:t>
            </a:r>
            <a:r>
              <a:rPr lang="en-US" sz="2000" dirty="0" err="1"/>
              <a:t>i</a:t>
            </a:r>
            <a:r>
              <a:rPr lang="en-US" sz="2000" dirty="0"/>
              <a:t>) % CMAX; </a:t>
            </a:r>
          </a:p>
          <a:p>
            <a:pPr>
              <a:buNone/>
            </a:pPr>
            <a:r>
              <a:rPr lang="en-US" sz="2000" dirty="0"/>
              <a:t>	return circ[ii]; /* return the value */ </a:t>
            </a:r>
          </a:p>
          <a:p>
            <a:pPr>
              <a:buNone/>
            </a:pPr>
            <a:r>
              <a:rPr lang="en-US" sz="2000" dirty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1397</Words>
  <Application>Microsoft Office PowerPoint</Application>
  <PresentationFormat>Widescreen</PresentationFormat>
  <Paragraphs>445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Monotype Sorts</vt:lpstr>
      <vt:lpstr>Tahoma</vt:lpstr>
      <vt:lpstr>Office Theme</vt:lpstr>
      <vt:lpstr>Program design and analysis</vt:lpstr>
      <vt:lpstr>Software state machine</vt:lpstr>
      <vt:lpstr>State machine example</vt:lpstr>
      <vt:lpstr>C implementation</vt:lpstr>
      <vt:lpstr>Signal processing and circular buffer</vt:lpstr>
      <vt:lpstr>Circular buffer</vt:lpstr>
      <vt:lpstr>Circular buffers</vt:lpstr>
      <vt:lpstr>Circular buffer in C</vt:lpstr>
      <vt:lpstr>Circular buffer in C, cont’d.</vt:lpstr>
      <vt:lpstr>FIR filter</vt:lpstr>
      <vt:lpstr>FIR filter update function</vt:lpstr>
      <vt:lpstr>FIR filter using circular buffer</vt:lpstr>
      <vt:lpstr>IIR direct form type II filter</vt:lpstr>
      <vt:lpstr>IIR filter in C</vt:lpstr>
      <vt:lpstr>Array-based queue in C</vt:lpstr>
      <vt:lpstr>Array based queue, cont’d.</vt:lpstr>
      <vt:lpstr>Array based queue, cont’d.</vt:lpstr>
      <vt:lpstr>Producer-consumer system</vt:lpstr>
      <vt:lpstr>Models of programs</vt:lpstr>
      <vt:lpstr>Data flow graph</vt:lpstr>
      <vt:lpstr>Single assignment form</vt:lpstr>
      <vt:lpstr>Data flow graph</vt:lpstr>
      <vt:lpstr>DFGs and partial orders</vt:lpstr>
      <vt:lpstr>Control-data flow graph</vt:lpstr>
      <vt:lpstr>Data flow node</vt:lpstr>
      <vt:lpstr>Control</vt:lpstr>
      <vt:lpstr>CDFG example</vt:lpstr>
      <vt:lpstr>for loop</vt:lpstr>
      <vt:lpstr>Assembly and linking</vt:lpstr>
      <vt:lpstr>Multiple-module programs</vt:lpstr>
      <vt:lpstr>Assemblers</vt:lpstr>
      <vt:lpstr>Symbol table</vt:lpstr>
      <vt:lpstr>Symbol table generation</vt:lpstr>
      <vt:lpstr>Symbol table example</vt:lpstr>
      <vt:lpstr>Two-pass assembly</vt:lpstr>
      <vt:lpstr>Relative address generation</vt:lpstr>
      <vt:lpstr>Pseudo-operations</vt:lpstr>
      <vt:lpstr>Linking</vt:lpstr>
      <vt:lpstr>Externals and entry points</vt:lpstr>
      <vt:lpstr>Module ordering</vt:lpstr>
      <vt:lpstr>Dynamic linking</vt:lpstr>
      <vt:lpstr>Reentrancy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CPUs</dc:title>
  <dc:creator>Marilyn</dc:creator>
  <cp:lastModifiedBy>Marilyn</cp:lastModifiedBy>
  <cp:revision>33</cp:revision>
  <dcterms:created xsi:type="dcterms:W3CDTF">2015-09-18T01:17:20Z</dcterms:created>
  <dcterms:modified xsi:type="dcterms:W3CDTF">2015-10-11T00:49:46Z</dcterms:modified>
</cp:coreProperties>
</file>