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15E-C907-4598-81AA-460142363104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C7-FA3D-4243-B3E7-F8860FACA15B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9F7-7DE8-46AE-B9DD-9246F8C7952C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EE1E-9E66-4C68-A15C-3A530E35F777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DE85-FF25-4B70-AF9D-862CD05A4E64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F23-9A31-476A-87DA-64E856355F3D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A2E-20AB-48BF-B56B-7FDA82594078}" type="datetime1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4042-A2B5-4348-A0D0-3E7C4C11617D}" type="datetime1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4DF-7587-4F51-B8AF-CEC702372DB9}" type="datetime1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7D82-8995-4EA4-A2B3-F311C855D37C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CD3F-9C9D-421B-ACC0-75DD90F407DB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3B0D-239B-4E63-9FE1-650DD04C08D9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design and analysis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Compilation flow.</a:t>
            </a:r>
          </a:p>
          <a:p>
            <a:r>
              <a:rPr lang="en-US" smtClean="0"/>
              <a:t>Basic statement translation.</a:t>
            </a:r>
          </a:p>
          <a:p>
            <a:r>
              <a:rPr lang="en-US" smtClean="0"/>
              <a:t>Basic optimizations.</a:t>
            </a:r>
          </a:p>
          <a:p>
            <a:r>
              <a:rPr lang="en-US" smtClean="0"/>
              <a:t>Interpreters and just-in-time compilers.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 for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ldr</a:t>
            </a:r>
            <a:r>
              <a:rPr lang="en-US" dirty="0" smtClean="0"/>
              <a:t> r2, [</a:t>
            </a:r>
            <a:r>
              <a:rPr lang="en-US" dirty="0" err="1" smtClean="0"/>
              <a:t>fp</a:t>
            </a:r>
            <a:r>
              <a:rPr lang="en-US" dirty="0" smtClean="0"/>
              <a:t>, #-16] </a:t>
            </a:r>
          </a:p>
          <a:p>
            <a:pPr>
              <a:buNone/>
            </a:pPr>
            <a:r>
              <a:rPr lang="en-US" dirty="0" err="1" smtClean="0"/>
              <a:t>ldr</a:t>
            </a:r>
            <a:r>
              <a:rPr lang="en-US" dirty="0" smtClean="0"/>
              <a:t> r3, [</a:t>
            </a:r>
            <a:r>
              <a:rPr lang="en-US" dirty="0" err="1" smtClean="0"/>
              <a:t>fp</a:t>
            </a:r>
            <a:r>
              <a:rPr lang="en-US" dirty="0" smtClean="0"/>
              <a:t>, #-20] </a:t>
            </a:r>
          </a:p>
          <a:p>
            <a:pPr>
              <a:buNone/>
            </a:pPr>
            <a:r>
              <a:rPr lang="en-US" dirty="0" smtClean="0"/>
              <a:t>add r3, r2, r3 </a:t>
            </a:r>
          </a:p>
          <a:p>
            <a:pPr>
              <a:buNone/>
            </a:pPr>
            <a:r>
              <a:rPr lang="en-US" dirty="0" err="1" smtClean="0"/>
              <a:t>cmp</a:t>
            </a:r>
            <a:r>
              <a:rPr lang="en-US" dirty="0" smtClean="0"/>
              <a:t> r3, #0 ; test the branch condition </a:t>
            </a:r>
          </a:p>
          <a:p>
            <a:pPr>
              <a:buNone/>
            </a:pPr>
            <a:r>
              <a:rPr lang="en-US" dirty="0" err="1" smtClean="0"/>
              <a:t>ble</a:t>
            </a:r>
            <a:r>
              <a:rPr lang="en-US" dirty="0" smtClean="0"/>
              <a:t> .L3 ; branch to false block if &lt;=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r3, #5 ; true block </a:t>
            </a:r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r3, [</a:t>
            </a:r>
            <a:r>
              <a:rPr lang="en-US" dirty="0" err="1" smtClean="0"/>
              <a:t>fp</a:t>
            </a:r>
            <a:r>
              <a:rPr lang="en-US" dirty="0" smtClean="0"/>
              <a:t>, #-32] </a:t>
            </a:r>
          </a:p>
          <a:p>
            <a:pPr>
              <a:buNone/>
            </a:pPr>
            <a:r>
              <a:rPr lang="en-US" dirty="0" smtClean="0"/>
              <a:t>b .L4 ; go to end of if statement </a:t>
            </a:r>
          </a:p>
          <a:p>
            <a:pPr>
              <a:buNone/>
            </a:pPr>
            <a:r>
              <a:rPr lang="en-US" dirty="0" smtClean="0"/>
              <a:t>.L3: ; false block 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r3, #7 </a:t>
            </a:r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r3, [</a:t>
            </a:r>
            <a:r>
              <a:rPr lang="en-US" dirty="0" err="1" smtClean="0"/>
              <a:t>fp</a:t>
            </a:r>
            <a:r>
              <a:rPr lang="en-US" dirty="0" smtClean="0"/>
              <a:t>, #-32] </a:t>
            </a:r>
          </a:p>
          <a:p>
            <a:pPr>
              <a:buNone/>
            </a:pPr>
            <a:r>
              <a:rPr lang="en-US" dirty="0" smtClean="0"/>
              <a:t>.L4: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linkage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code to:</a:t>
            </a:r>
          </a:p>
          <a:p>
            <a:pPr lvl="1"/>
            <a:r>
              <a:rPr lang="en-US" dirty="0" smtClean="0"/>
              <a:t>call and return;</a:t>
            </a:r>
          </a:p>
          <a:p>
            <a:pPr lvl="1"/>
            <a:r>
              <a:rPr lang="en-US" dirty="0" smtClean="0"/>
              <a:t>pass parameters and results.</a:t>
            </a:r>
          </a:p>
          <a:p>
            <a:r>
              <a:rPr lang="en-US" dirty="0" smtClean="0"/>
              <a:t>Parameters and returns are passed on stack.</a:t>
            </a:r>
          </a:p>
          <a:p>
            <a:pPr lvl="1"/>
            <a:r>
              <a:rPr lang="en-US" dirty="0" smtClean="0"/>
              <a:t>Procedures with few parameters may use registers.</a:t>
            </a:r>
          </a:p>
          <a:p>
            <a:r>
              <a:rPr lang="en-US" dirty="0" smtClean="0"/>
              <a:t>Local variables are stored in the stack.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stacks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29200" y="1981200"/>
            <a:ext cx="12954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proc1</a:t>
            </a: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2971800" y="175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981200" y="1981200"/>
            <a:ext cx="855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growth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8001000" y="2438400"/>
            <a:ext cx="19634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proc1(int a) {</a:t>
            </a:r>
          </a:p>
          <a:p>
            <a:r>
              <a:rPr lang="en-US"/>
              <a:t>	proc2(5);</a:t>
            </a:r>
          </a:p>
          <a:p>
            <a:r>
              <a:rPr lang="en-US"/>
              <a:t>}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029200" y="3581400"/>
            <a:ext cx="12954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proc2</a:t>
            </a: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4191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193926" y="4841876"/>
            <a:ext cx="13977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</a:t>
            </a:r>
            <a:endParaRPr lang="en-US"/>
          </a:p>
          <a:p>
            <a:r>
              <a:rPr lang="en-US"/>
              <a:t>stack pointer</a:t>
            </a:r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4267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2270126" y="3241676"/>
            <a:ext cx="14801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FP</a:t>
            </a:r>
            <a:endParaRPr lang="en-US"/>
          </a:p>
          <a:p>
            <a:r>
              <a:rPr lang="en-US"/>
              <a:t>frame pointer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1" y="4572000"/>
            <a:ext cx="4495801" cy="609600"/>
            <a:chOff x="2208" y="2880"/>
            <a:chExt cx="2832" cy="384"/>
          </a:xfrm>
        </p:grpSpPr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2208" y="2880"/>
              <a:ext cx="816" cy="24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04" name="AutoShape 14"/>
            <p:cNvSpPr>
              <a:spLocks/>
            </p:cNvSpPr>
            <p:nvPr/>
          </p:nvSpPr>
          <p:spPr bwMode="auto">
            <a:xfrm>
              <a:off x="3072" y="2880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254" y="2906"/>
              <a:ext cx="17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FF"/>
                  </a:solidFill>
                </a:rPr>
                <a:t>accessed relative to SP or FP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procedure linkage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APCS (ARM Procedure Call Standard):</a:t>
            </a:r>
          </a:p>
          <a:p>
            <a:pPr lvl="1"/>
            <a:r>
              <a:rPr lang="en-US" smtClean="0"/>
              <a:t>r0-r3 pass parameters into procedure. Extra parameters are put on stack frame.</a:t>
            </a:r>
          </a:p>
          <a:p>
            <a:pPr lvl="1"/>
            <a:r>
              <a:rPr lang="en-US" smtClean="0"/>
              <a:t>r0 holds return value.</a:t>
            </a:r>
          </a:p>
          <a:p>
            <a:pPr lvl="1"/>
            <a:r>
              <a:rPr lang="en-US" smtClean="0"/>
              <a:t>r4-r7 hold register values.</a:t>
            </a:r>
          </a:p>
          <a:p>
            <a:pPr lvl="1"/>
            <a:r>
              <a:rPr lang="en-US" smtClean="0"/>
              <a:t>r11 is frame pointer, r13 is stack pointer.</a:t>
            </a:r>
          </a:p>
          <a:p>
            <a:pPr lvl="1"/>
            <a:r>
              <a:rPr lang="en-US" smtClean="0"/>
              <a:t>r10 holds limiting address on stack size to check for stack overflows.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procedure call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/>
              <a:t>ldr r3, [fp, #-32] ; get e </a:t>
            </a:r>
          </a:p>
          <a:p>
            <a:pPr>
              <a:buNone/>
            </a:pPr>
            <a:r>
              <a:rPr lang="en-US" sz="2400" dirty="0" err="1"/>
              <a:t>str</a:t>
            </a:r>
            <a:r>
              <a:rPr lang="en-US" sz="2400" dirty="0"/>
              <a:t> r3, [sp, #0] ; put into p1()’s stack frame </a:t>
            </a:r>
          </a:p>
          <a:p>
            <a:pPr>
              <a:buNone/>
            </a:pPr>
            <a:r>
              <a:rPr lang="en-US" sz="2400" dirty="0" err="1"/>
              <a:t>ldr</a:t>
            </a:r>
            <a:r>
              <a:rPr lang="en-US" sz="2400" dirty="0"/>
              <a:t> r0, [</a:t>
            </a:r>
            <a:r>
              <a:rPr lang="en-US" sz="2400" dirty="0" err="1"/>
              <a:t>fp</a:t>
            </a:r>
            <a:r>
              <a:rPr lang="en-US" sz="2400" dirty="0"/>
              <a:t>, #-16] ; put a into r0 </a:t>
            </a:r>
          </a:p>
          <a:p>
            <a:pPr>
              <a:buNone/>
            </a:pPr>
            <a:r>
              <a:rPr lang="en-US" sz="2400" dirty="0" err="1"/>
              <a:t>ldr</a:t>
            </a:r>
            <a:r>
              <a:rPr lang="en-US" sz="2400" dirty="0"/>
              <a:t> r1, [</a:t>
            </a:r>
            <a:r>
              <a:rPr lang="en-US" sz="2400" dirty="0" err="1"/>
              <a:t>fp</a:t>
            </a:r>
            <a:r>
              <a:rPr lang="en-US" sz="2400" dirty="0"/>
              <a:t>, #-20] ; put b into r1 </a:t>
            </a:r>
          </a:p>
          <a:p>
            <a:pPr>
              <a:buNone/>
            </a:pPr>
            <a:r>
              <a:rPr lang="en-US" sz="2400" dirty="0" err="1"/>
              <a:t>ldr</a:t>
            </a:r>
            <a:r>
              <a:rPr lang="en-US" sz="2400" dirty="0"/>
              <a:t> r2, [</a:t>
            </a:r>
            <a:r>
              <a:rPr lang="en-US" sz="2400" dirty="0" err="1"/>
              <a:t>fp</a:t>
            </a:r>
            <a:r>
              <a:rPr lang="en-US" sz="2400" dirty="0"/>
              <a:t>, #-24] ; put c into r2 </a:t>
            </a:r>
          </a:p>
          <a:p>
            <a:pPr>
              <a:buNone/>
            </a:pPr>
            <a:r>
              <a:rPr lang="en-US" sz="2400" dirty="0" err="1"/>
              <a:t>ldr</a:t>
            </a:r>
            <a:r>
              <a:rPr lang="en-US" sz="2400" dirty="0"/>
              <a:t> r3, [</a:t>
            </a:r>
            <a:r>
              <a:rPr lang="en-US" sz="2400" dirty="0" err="1"/>
              <a:t>fp</a:t>
            </a:r>
            <a:r>
              <a:rPr lang="en-US" sz="2400" dirty="0"/>
              <a:t>, #-28] ; put d into r3 </a:t>
            </a:r>
          </a:p>
          <a:p>
            <a:pPr>
              <a:buNone/>
            </a:pPr>
            <a:r>
              <a:rPr lang="en-US" sz="2400" dirty="0" err="1"/>
              <a:t>bl</a:t>
            </a:r>
            <a:r>
              <a:rPr lang="en-US" sz="2400" dirty="0"/>
              <a:t> p1 ; call p1() </a:t>
            </a:r>
          </a:p>
          <a:p>
            <a:pPr>
              <a:buNone/>
            </a:pPr>
            <a:r>
              <a:rPr lang="en-US" sz="2400" dirty="0" err="1"/>
              <a:t>mov</a:t>
            </a:r>
            <a:r>
              <a:rPr lang="en-US" sz="2400" dirty="0"/>
              <a:t> r3, r0 ; move return value into r3 </a:t>
            </a:r>
          </a:p>
          <a:p>
            <a:pPr>
              <a:buNone/>
            </a:pPr>
            <a:r>
              <a:rPr lang="en-US" sz="2400" dirty="0" err="1"/>
              <a:t>str</a:t>
            </a:r>
            <a:r>
              <a:rPr lang="en-US" sz="2400" dirty="0"/>
              <a:t> r3, [</a:t>
            </a:r>
            <a:r>
              <a:rPr lang="en-US" sz="2400" dirty="0" err="1"/>
              <a:t>fp</a:t>
            </a:r>
            <a:r>
              <a:rPr lang="en-US" sz="2400" dirty="0"/>
              <a:t>, #-36] ; store into y in stack frame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Different types of data structures use different data layouts.</a:t>
            </a:r>
          </a:p>
          <a:p>
            <a:r>
              <a:rPr lang="en-US" smtClean="0"/>
              <a:t>Some offsets into data structure can be computed at compile time, others must be computed at run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One-dimensional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704850"/>
          </a:xfrm>
        </p:spPr>
        <p:txBody>
          <a:bodyPr/>
          <a:lstStyle/>
          <a:p>
            <a:r>
              <a:rPr lang="en-US" smtClean="0"/>
              <a:t>C array name points to 0th element: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4800600" y="29718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4800600" y="35052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4800600" y="40386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3657600" y="3200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3032125" y="3013075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994526" y="3470275"/>
            <a:ext cx="1058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*(a + 1)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4800600" y="2590800"/>
            <a:ext cx="2057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arrays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781050"/>
          </a:xfrm>
        </p:spPr>
        <p:txBody>
          <a:bodyPr/>
          <a:lstStyle/>
          <a:p>
            <a:r>
              <a:rPr lang="en-US" dirty="0" smtClean="0"/>
              <a:t>Row-major layout: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4800600" y="27432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a[0][0]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4800600" y="32766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a[0</a:t>
            </a:r>
            <a:r>
              <a:rPr lang="en-US" dirty="0" smtClean="0">
                <a:solidFill>
                  <a:schemeClr val="tx1"/>
                </a:solidFill>
              </a:rPr>
              <a:t>][1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4800600" y="44958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a[1</a:t>
            </a:r>
            <a:r>
              <a:rPr lang="en-US" dirty="0" smtClean="0">
                <a:solidFill>
                  <a:schemeClr val="tx1"/>
                </a:solidFill>
              </a:rPr>
              <a:t>][0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4800600" y="2590800"/>
            <a:ext cx="2057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4800600" y="5029200"/>
            <a:ext cx="2057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a[1</a:t>
            </a:r>
            <a:r>
              <a:rPr lang="en-US" dirty="0" smtClean="0">
                <a:solidFill>
                  <a:schemeClr val="tx1"/>
                </a:solidFill>
              </a:rPr>
              <a:t>][1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070725" y="4994275"/>
            <a:ext cx="1140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M+j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5638800" y="3657600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89325" y="2743202"/>
            <a:ext cx="4344988" cy="2163763"/>
            <a:chOff x="1238" y="1728"/>
            <a:chExt cx="2737" cy="1363"/>
          </a:xfrm>
        </p:grpSpPr>
        <p:sp>
          <p:nvSpPr>
            <p:cNvPr id="16398" name="AutoShape 11"/>
            <p:cNvSpPr>
              <a:spLocks/>
            </p:cNvSpPr>
            <p:nvPr/>
          </p:nvSpPr>
          <p:spPr bwMode="auto">
            <a:xfrm>
              <a:off x="3456" y="1728"/>
              <a:ext cx="144" cy="912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Text Box 12"/>
            <p:cNvSpPr txBox="1">
              <a:spLocks noChangeArrowheads="1"/>
            </p:cNvSpPr>
            <p:nvPr/>
          </p:nvSpPr>
          <p:spPr bwMode="auto">
            <a:xfrm>
              <a:off x="3734" y="199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V="1">
              <a:off x="1488" y="187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1488" y="2544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15"/>
            <p:cNvSpPr txBox="1">
              <a:spLocks noChangeArrowheads="1"/>
            </p:cNvSpPr>
            <p:nvPr/>
          </p:nvSpPr>
          <p:spPr bwMode="auto">
            <a:xfrm>
              <a:off x="1622" y="2858"/>
              <a:ext cx="2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16403" name="Text Box 16"/>
            <p:cNvSpPr txBox="1">
              <a:spLocks noChangeArrowheads="1"/>
            </p:cNvSpPr>
            <p:nvPr/>
          </p:nvSpPr>
          <p:spPr bwMode="auto">
            <a:xfrm>
              <a:off x="1238" y="2426"/>
              <a:ext cx="2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628650"/>
          </a:xfrm>
        </p:spPr>
        <p:txBody>
          <a:bodyPr/>
          <a:lstStyle/>
          <a:p>
            <a:r>
              <a:rPr lang="en-US" smtClean="0"/>
              <a:t>Fields within structures are static offsets: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934200" y="2971800"/>
            <a:ext cx="16002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field1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934200" y="4114800"/>
            <a:ext cx="16002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field2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934200" y="2590800"/>
            <a:ext cx="1600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60960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241925" y="2860675"/>
            <a:ext cx="573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aptr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2270126" y="3165476"/>
            <a:ext cx="293086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struct {</a:t>
            </a:r>
          </a:p>
          <a:p>
            <a:r>
              <a:rPr lang="en-US"/>
              <a:t>   int field1;</a:t>
            </a:r>
          </a:p>
          <a:p>
            <a:r>
              <a:rPr lang="en-US"/>
              <a:t>   char field2;</a:t>
            </a:r>
          </a:p>
          <a:p>
            <a:r>
              <a:rPr lang="en-US"/>
              <a:t>} mystruct;</a:t>
            </a:r>
          </a:p>
          <a:p>
            <a:endParaRPr lang="en-US"/>
          </a:p>
          <a:p>
            <a:r>
              <a:rPr lang="en-US"/>
              <a:t>struct mystruct a, *aptr = &amp;a;</a:t>
            </a:r>
          </a:p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626472" y="3006725"/>
            <a:ext cx="920750" cy="1143000"/>
            <a:chOff x="4474" y="1894"/>
            <a:chExt cx="580" cy="720"/>
          </a:xfrm>
        </p:grpSpPr>
        <p:sp>
          <p:nvSpPr>
            <p:cNvPr id="17424" name="Line 11"/>
            <p:cNvSpPr>
              <a:spLocks noChangeShapeType="1"/>
            </p:cNvSpPr>
            <p:nvPr/>
          </p:nvSpPr>
          <p:spPr bwMode="auto">
            <a:xfrm>
              <a:off x="4474" y="189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4512" y="2112"/>
              <a:ext cx="5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 bytes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550278" y="4038605"/>
            <a:ext cx="1579563" cy="369888"/>
            <a:chOff x="4426" y="2544"/>
            <a:chExt cx="995" cy="233"/>
          </a:xfrm>
        </p:grpSpPr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H="1">
              <a:off x="4426" y="266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4752" y="2544"/>
              <a:ext cx="6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*(aptr+4)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simplification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Constant folding:</a:t>
            </a:r>
          </a:p>
          <a:p>
            <a:pPr lvl="1"/>
            <a:r>
              <a:rPr lang="en-US" smtClean="0"/>
              <a:t>8+1 = 9</a:t>
            </a:r>
          </a:p>
          <a:p>
            <a:r>
              <a:rPr lang="en-US" smtClean="0"/>
              <a:t>Algebraic:</a:t>
            </a:r>
          </a:p>
          <a:p>
            <a:pPr lvl="1"/>
            <a:r>
              <a:rPr lang="en-US" smtClean="0"/>
              <a:t>a*b + a*c = a*(b+c)</a:t>
            </a:r>
          </a:p>
          <a:p>
            <a:r>
              <a:rPr lang="en-US" smtClean="0"/>
              <a:t>Strength reduction:</a:t>
            </a:r>
          </a:p>
          <a:p>
            <a:pPr lvl="1"/>
            <a:r>
              <a:rPr lang="en-US" smtClean="0"/>
              <a:t>a*2 = a&lt;&lt;1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Compilation strategy (Wirth):</a:t>
            </a:r>
          </a:p>
          <a:p>
            <a:pPr lvl="1"/>
            <a:r>
              <a:rPr lang="en-US" smtClean="0"/>
              <a:t>compilation = translation + optimization</a:t>
            </a:r>
          </a:p>
          <a:p>
            <a:r>
              <a:rPr lang="en-US" smtClean="0"/>
              <a:t>Compiler determines quality of code:</a:t>
            </a:r>
          </a:p>
          <a:p>
            <a:pPr lvl="1"/>
            <a:r>
              <a:rPr lang="en-US" smtClean="0"/>
              <a:t>use of CPU resources;</a:t>
            </a:r>
          </a:p>
          <a:p>
            <a:pPr lvl="1"/>
            <a:r>
              <a:rPr lang="en-US" smtClean="0"/>
              <a:t>memory access scheduling;</a:t>
            </a:r>
          </a:p>
          <a:p>
            <a:pPr lvl="1"/>
            <a:r>
              <a:rPr lang="en-US" smtClean="0"/>
              <a:t>code size.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 code elimination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Dead code: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#define DEBUG 0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if (DEBUG) dbg(p1);</a:t>
            </a:r>
            <a:endParaRPr lang="en-US" smtClean="0"/>
          </a:p>
          <a:p>
            <a:r>
              <a:rPr lang="en-US" smtClean="0"/>
              <a:t>Can be eliminated by analysis of control flow, constant folding.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7696200" y="2590800"/>
            <a:ext cx="1371600" cy="990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83820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8382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7696200" y="39624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dbg(p1);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8305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908925" y="34702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9051925" y="2555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001000" y="3810000"/>
            <a:ext cx="762000" cy="914400"/>
            <a:chOff x="4080" y="2400"/>
            <a:chExt cx="480" cy="576"/>
          </a:xfrm>
        </p:grpSpPr>
        <p:sp>
          <p:nvSpPr>
            <p:cNvPr id="19474" name="Line 13"/>
            <p:cNvSpPr>
              <a:spLocks noChangeShapeType="1"/>
            </p:cNvSpPr>
            <p:nvPr/>
          </p:nvSpPr>
          <p:spPr bwMode="auto">
            <a:xfrm flipV="1">
              <a:off x="4080" y="2400"/>
              <a:ext cx="43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4"/>
            <p:cNvSpPr>
              <a:spLocks noChangeShapeType="1"/>
            </p:cNvSpPr>
            <p:nvPr/>
          </p:nvSpPr>
          <p:spPr bwMode="auto">
            <a:xfrm flipH="1" flipV="1">
              <a:off x="4128" y="2400"/>
              <a:ext cx="43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848600" y="2514600"/>
            <a:ext cx="1066800" cy="1295400"/>
            <a:chOff x="3984" y="1584"/>
            <a:chExt cx="672" cy="816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V="1">
              <a:off x="3984" y="1632"/>
              <a:ext cx="672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 flipV="1">
              <a:off x="3984" y="1584"/>
              <a:ext cx="672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Elbow Connector 15"/>
          <p:cNvCxnSpPr>
            <a:stCxn id="19462" idx="3"/>
          </p:cNvCxnSpPr>
          <p:nvPr/>
        </p:nvCxnSpPr>
        <p:spPr bwMode="auto">
          <a:xfrm flipH="1">
            <a:off x="8305800" y="3086100"/>
            <a:ext cx="762000" cy="2095500"/>
          </a:xfrm>
          <a:prstGeom prst="bentConnector4">
            <a:avLst>
              <a:gd name="adj1" fmla="val -60261"/>
              <a:gd name="adj2" fmla="val 1001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inlining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Eliminates procedure linkage overhead: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int foo(a,b,c) { return a + b - c;}</a:t>
            </a:r>
          </a:p>
          <a:p>
            <a:pPr>
              <a:buFont typeface="Monotype Sorts" pitchFamily="2" charset="2"/>
              <a:buNone/>
            </a:pPr>
            <a:r>
              <a:rPr lang="en-US"/>
              <a:t>z = foo(w,x,y);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kumimoji="0" lang="en-US" smtClean="0">
                <a:solidFill>
                  <a:srgbClr val="FF0000"/>
                </a:solidFill>
                <a:latin typeface="Wingdings" pitchFamily="2" charset="2"/>
              </a:rPr>
              <a:t>ð</a:t>
            </a:r>
            <a:endParaRPr kumimoji="0" lang="en-US" smtClean="0">
              <a:latin typeface="Wingdings" pitchFamily="2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400"/>
              <a:t>z = w + x + y;</a:t>
            </a:r>
            <a:endParaRPr kumimoji="0" lang="en-US" smtClean="0">
              <a:latin typeface="Wingdings" pitchFamily="2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transformations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Goals:</a:t>
            </a:r>
          </a:p>
          <a:p>
            <a:pPr lvl="1"/>
            <a:r>
              <a:rPr lang="en-US" smtClean="0"/>
              <a:t>reduce loop overhead;</a:t>
            </a:r>
          </a:p>
          <a:p>
            <a:pPr lvl="1"/>
            <a:r>
              <a:rPr lang="en-US" smtClean="0"/>
              <a:t>increase opportunities for pipelining;</a:t>
            </a:r>
          </a:p>
          <a:p>
            <a:pPr lvl="1"/>
            <a:r>
              <a:rPr lang="en-US" smtClean="0"/>
              <a:t>improve memory system performance.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Reduces loop overhead, enables some other optimizations.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for (i=0; i&lt;4; i++)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a[i] = b[i] * c[i];</a:t>
            </a:r>
          </a:p>
          <a:p>
            <a:pPr>
              <a:buFont typeface="Monotype Sorts" pitchFamily="2" charset="2"/>
              <a:buNone/>
            </a:pPr>
            <a:r>
              <a:rPr lang="en-US" sz="4000">
                <a:solidFill>
                  <a:srgbClr val="FF0000"/>
                </a:solidFill>
                <a:latin typeface="Wingdings" pitchFamily="2" charset="2"/>
              </a:rPr>
              <a:t>ð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z="2400"/>
              <a:t>for (i=0; i&lt;2; i++) {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a[i*2] = b[i*2] * c[i*2];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a[i*2+1] = b[i*2+1] * c[i*2+1];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fusion and distribution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Fusion combines two loops into 1: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for (i=0; i&lt;N; i++) a[i] = b[i] * 5;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for (j=0; j&lt;N; j++) w[j] = c[j] * d[j];</a:t>
            </a:r>
          </a:p>
          <a:p>
            <a:pPr>
              <a:buFont typeface="Monotype Sorts" pitchFamily="2" charset="2"/>
              <a:buNone/>
            </a:pPr>
            <a:r>
              <a:rPr lang="en-US" sz="2400">
                <a:solidFill>
                  <a:srgbClr val="FF0000"/>
                </a:solidFill>
                <a:latin typeface="Wingdings" pitchFamily="2" charset="2"/>
              </a:rPr>
              <a:t>ð</a:t>
            </a:r>
            <a:r>
              <a:rPr lang="en-US" sz="2400"/>
              <a:t> for (i=0; i&lt;N; i++) {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a[i] = b[i] * 5; w[i] = c[i] * d[i];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}</a:t>
            </a:r>
            <a:endParaRPr lang="en-US" smtClean="0"/>
          </a:p>
          <a:p>
            <a:r>
              <a:rPr lang="en-US" smtClean="0"/>
              <a:t>Distribution breaks one loop into two.</a:t>
            </a:r>
          </a:p>
          <a:p>
            <a:r>
              <a:rPr lang="en-US" smtClean="0"/>
              <a:t>Changes optimizations within loop body.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allocation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Goals:</a:t>
            </a:r>
          </a:p>
          <a:p>
            <a:pPr lvl="1"/>
            <a:r>
              <a:rPr lang="en-US" smtClean="0"/>
              <a:t>choose register to hold each variable;</a:t>
            </a:r>
          </a:p>
          <a:p>
            <a:pPr lvl="1"/>
            <a:r>
              <a:rPr lang="en-US" smtClean="0"/>
              <a:t>determine lifespan of varible in the register.</a:t>
            </a:r>
          </a:p>
          <a:p>
            <a:r>
              <a:rPr lang="en-US" smtClean="0"/>
              <a:t>Basic case: within basic block.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lifetime graph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w = a + b;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x = c + w;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 = c + d;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5638800" y="4648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9051926" y="4765675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56388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181600" y="2133600"/>
            <a:ext cx="308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5181600" y="25146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endParaRPr lang="en-US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5181601" y="2895601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5181600" y="32004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endParaRPr lang="en-US"/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5181600" y="35052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  <a:endParaRPr 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5181600" y="3810000"/>
            <a:ext cx="295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5181600" y="4114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y</a:t>
            </a:r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66294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6477000" y="48006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76962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7543800" y="48006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87630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8610600" y="48006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  <a:endParaRPr lang="en-US"/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6400800" y="2286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6400800" y="25908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3"/>
          <p:cNvSpPr>
            <a:spLocks noChangeArrowheads="1"/>
          </p:cNvSpPr>
          <p:nvPr/>
        </p:nvSpPr>
        <p:spPr bwMode="auto">
          <a:xfrm>
            <a:off x="7620000" y="2971800"/>
            <a:ext cx="1219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4"/>
          <p:cNvSpPr>
            <a:spLocks noChangeArrowheads="1"/>
          </p:cNvSpPr>
          <p:nvPr/>
        </p:nvSpPr>
        <p:spPr bwMode="auto">
          <a:xfrm>
            <a:off x="8534400" y="33528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6553200" y="3657600"/>
            <a:ext cx="1219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6"/>
          <p:cNvSpPr>
            <a:spLocks noChangeArrowheads="1"/>
          </p:cNvSpPr>
          <p:nvPr/>
        </p:nvSpPr>
        <p:spPr bwMode="auto">
          <a:xfrm>
            <a:off x="8610600" y="42672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7"/>
          <p:cNvSpPr>
            <a:spLocks noChangeArrowheads="1"/>
          </p:cNvSpPr>
          <p:nvPr/>
        </p:nvSpPr>
        <p:spPr bwMode="auto">
          <a:xfrm>
            <a:off x="7467600" y="40386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3870325" y="1946275"/>
            <a:ext cx="494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t=1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3886200" y="2438400"/>
            <a:ext cx="494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t=2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3886200" y="2971800"/>
            <a:ext cx="494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t=3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scheduling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Non-pipelined machines do not need instruction scheduling: any order of instructions that satisfies data dependencies runs equally fast.</a:t>
            </a:r>
          </a:p>
          <a:p>
            <a:r>
              <a:rPr lang="en-US" smtClean="0"/>
              <a:t>In pipelined machines, execution time of one instruction depends on the nearby instructions: </a:t>
            </a:r>
            <a:r>
              <a:rPr lang="en-US" smtClean="0">
                <a:solidFill>
                  <a:srgbClr val="FF0000"/>
                </a:solidFill>
              </a:rPr>
              <a:t>opcode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operands</a:t>
            </a:r>
            <a:r>
              <a:rPr lang="en-US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Reservation table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 reservation table relates instructions/time to CPU resources.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Time/instr	A	B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instr1		X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instr2		X	X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instr3		X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instr4			X</a:t>
            </a:r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6096000" y="2362200"/>
            <a:ext cx="3581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7924800" y="1981200"/>
            <a:ext cx="0" cy="2438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8763000" y="1981200"/>
            <a:ext cx="0" cy="2438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pipelining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Schedules instructions across loop iterations.</a:t>
            </a:r>
          </a:p>
          <a:p>
            <a:r>
              <a:rPr lang="en-US" smtClean="0"/>
              <a:t>Reduces instruction latency in iteration i by inserting instructions from iteration i+1.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compilation phases</a:t>
            </a: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181600" y="1676400"/>
            <a:ext cx="12954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HLL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886200" y="2514600"/>
            <a:ext cx="4038600" cy="609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parsing, symbol table</a:t>
            </a:r>
            <a:endParaRPr lang="en-U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4419600" y="3429000"/>
            <a:ext cx="2895600" cy="762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machine-independent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optimizations</a:t>
            </a:r>
            <a:endParaRPr lang="en-US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419600" y="4419600"/>
            <a:ext cx="2895600" cy="762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machine-dependent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optimizations</a:t>
            </a:r>
            <a:endParaRPr lang="en-US"/>
          </a:p>
        </p:txBody>
      </p:sp>
      <p:sp>
        <p:nvSpPr>
          <p:cNvPr id="5129" name="Oval 12"/>
          <p:cNvSpPr>
            <a:spLocks noChangeArrowheads="1"/>
          </p:cNvSpPr>
          <p:nvPr/>
        </p:nvSpPr>
        <p:spPr bwMode="auto">
          <a:xfrm>
            <a:off x="4876800" y="5410200"/>
            <a:ext cx="19050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58674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4"/>
          <p:cNvSpPr>
            <a:spLocks noChangeShapeType="1"/>
          </p:cNvSpPr>
          <p:nvPr/>
        </p:nvSpPr>
        <p:spPr bwMode="auto">
          <a:xfrm>
            <a:off x="5867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5"/>
          <p:cNvSpPr>
            <a:spLocks noChangeShapeType="1"/>
          </p:cNvSpPr>
          <p:nvPr/>
        </p:nvSpPr>
        <p:spPr bwMode="auto">
          <a:xfrm>
            <a:off x="57912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57912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selection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2686050"/>
          </a:xfrm>
        </p:spPr>
        <p:txBody>
          <a:bodyPr/>
          <a:lstStyle/>
          <a:p>
            <a:r>
              <a:rPr lang="en-US" smtClean="0"/>
              <a:t>May be several ways to implement an operation or sequence of operations.</a:t>
            </a:r>
          </a:p>
          <a:p>
            <a:r>
              <a:rPr lang="en-US" smtClean="0"/>
              <a:t>Represent operations as graphs, match possible instruction sequences onto graph.</a:t>
            </a: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2109789" y="507313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2775" name="Oval 5"/>
          <p:cNvSpPr>
            <a:spLocks noChangeArrowheads="1"/>
          </p:cNvSpPr>
          <p:nvPr/>
        </p:nvSpPr>
        <p:spPr bwMode="auto">
          <a:xfrm>
            <a:off x="2566989" y="438733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 flipH="1">
            <a:off x="2490789" y="484453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2033589" y="484453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>
            <a:off x="2414589" y="415873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flipH="1">
            <a:off x="2947989" y="415873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1973749" y="5929372"/>
            <a:ext cx="11864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expression</a:t>
            </a:r>
            <a:endParaRPr lang="en-US" dirty="0"/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6975764" y="5929372"/>
            <a:ext cx="11217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templates</a:t>
            </a:r>
          </a:p>
        </p:txBody>
      </p:sp>
      <p:sp>
        <p:nvSpPr>
          <p:cNvPr id="32782" name="Oval 12"/>
          <p:cNvSpPr>
            <a:spLocks noChangeArrowheads="1"/>
          </p:cNvSpPr>
          <p:nvPr/>
        </p:nvSpPr>
        <p:spPr bwMode="auto">
          <a:xfrm>
            <a:off x="5893677" y="453866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 flipH="1">
            <a:off x="6274677" y="431006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5817477" y="431006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Oval 15"/>
          <p:cNvSpPr>
            <a:spLocks noChangeArrowheads="1"/>
          </p:cNvSpPr>
          <p:nvPr/>
        </p:nvSpPr>
        <p:spPr bwMode="auto">
          <a:xfrm>
            <a:off x="7128164" y="453866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6975764" y="431006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 flipH="1">
            <a:off x="7509164" y="431006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Oval 18"/>
          <p:cNvSpPr>
            <a:spLocks noChangeArrowheads="1"/>
          </p:cNvSpPr>
          <p:nvPr/>
        </p:nvSpPr>
        <p:spPr bwMode="auto">
          <a:xfrm>
            <a:off x="8364201" y="499586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2789" name="Oval 19"/>
          <p:cNvSpPr>
            <a:spLocks noChangeArrowheads="1"/>
          </p:cNvSpPr>
          <p:nvPr/>
        </p:nvSpPr>
        <p:spPr bwMode="auto">
          <a:xfrm>
            <a:off x="8821401" y="431006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 flipH="1">
            <a:off x="8745201" y="476726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8288001" y="476726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669001" y="408146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 flipH="1">
            <a:off x="9202401" y="408146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Text Box 24"/>
          <p:cNvSpPr txBox="1">
            <a:spLocks noChangeArrowheads="1"/>
          </p:cNvSpPr>
          <p:nvPr/>
        </p:nvSpPr>
        <p:spPr bwMode="auto">
          <a:xfrm>
            <a:off x="5741277" y="5072062"/>
            <a:ext cx="676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MUL</a:t>
            </a:r>
            <a:endParaRPr lang="en-US" dirty="0"/>
          </a:p>
        </p:txBody>
      </p:sp>
      <p:sp>
        <p:nvSpPr>
          <p:cNvPr id="32795" name="Text Box 25"/>
          <p:cNvSpPr txBox="1">
            <a:spLocks noChangeArrowheads="1"/>
          </p:cNvSpPr>
          <p:nvPr/>
        </p:nvSpPr>
        <p:spPr bwMode="auto">
          <a:xfrm>
            <a:off x="6899564" y="5072062"/>
            <a:ext cx="647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ADD</a:t>
            </a:r>
            <a:endParaRPr lang="en-US"/>
          </a:p>
        </p:txBody>
      </p:sp>
      <p:sp>
        <p:nvSpPr>
          <p:cNvPr id="32796" name="Text Box 26"/>
          <p:cNvSpPr txBox="1">
            <a:spLocks noChangeArrowheads="1"/>
          </p:cNvSpPr>
          <p:nvPr/>
        </p:nvSpPr>
        <p:spPr bwMode="auto">
          <a:xfrm>
            <a:off x="8364202" y="5529262"/>
            <a:ext cx="867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MADD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your compiler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Understand various optimization levels (-O1, -O2, etc.)</a:t>
            </a:r>
          </a:p>
          <a:p>
            <a:r>
              <a:rPr lang="en-US" smtClean="0"/>
              <a:t>Look at mixed compiler/assembler output.  </a:t>
            </a:r>
          </a:p>
          <a:p>
            <a:r>
              <a:rPr lang="en-US" smtClean="0"/>
              <a:t>Modifying compiler output requires care:</a:t>
            </a:r>
          </a:p>
          <a:p>
            <a:pPr lvl="1"/>
            <a:r>
              <a:rPr lang="en-US" smtClean="0"/>
              <a:t>correctness;</a:t>
            </a:r>
          </a:p>
          <a:p>
            <a:pPr lvl="1"/>
            <a:r>
              <a:rPr lang="en-US" smtClean="0"/>
              <a:t>loss of hand-tweaked code.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Interpreters and JIT compilers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Interpreter</a:t>
            </a:r>
            <a:r>
              <a:rPr lang="en-US" smtClean="0"/>
              <a:t>: translates and executes program statements on-the-fly.</a:t>
            </a:r>
          </a:p>
          <a:p>
            <a:r>
              <a:rPr lang="en-US" smtClean="0">
                <a:solidFill>
                  <a:srgbClr val="FF0000"/>
                </a:solidFill>
              </a:rPr>
              <a:t>JIT compiler</a:t>
            </a:r>
            <a:r>
              <a:rPr lang="en-US" smtClean="0"/>
              <a:t>: compiles small sections of code into instructions during program execution.</a:t>
            </a:r>
          </a:p>
          <a:p>
            <a:pPr lvl="1"/>
            <a:r>
              <a:rPr lang="en-US" smtClean="0"/>
              <a:t>Eliminates some translation overhead.</a:t>
            </a:r>
          </a:p>
          <a:p>
            <a:pPr lvl="1"/>
            <a:r>
              <a:rPr lang="en-US" smtClean="0"/>
              <a:t>Often requires more memory.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 translation and optimization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Source code is translated into intermediate form such as CDFG.</a:t>
            </a:r>
          </a:p>
          <a:p>
            <a:r>
              <a:rPr lang="en-US" smtClean="0"/>
              <a:t>CDFG is transformed/optimized.</a:t>
            </a:r>
          </a:p>
          <a:p>
            <a:r>
              <a:rPr lang="en-US" smtClean="0"/>
              <a:t>CDFG is translated into instructions with optimization decisions.</a:t>
            </a:r>
          </a:p>
          <a:p>
            <a:r>
              <a:rPr lang="en-US" smtClean="0"/>
              <a:t>Instructions are further optimized.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85950"/>
            <a:ext cx="4013200" cy="5524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a*b + 5*(c-d)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260726" y="2632075"/>
            <a:ext cx="11864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expression</a:t>
            </a:r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680326" y="5680075"/>
            <a:ext cx="576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DFG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324600" y="2438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8610600" y="2438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772400" y="3505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239000" y="4572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248400" y="2286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6781800" y="228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8610600" y="236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9067800" y="236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629400" y="29718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7467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8229600" y="2971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7543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76962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943600" y="182880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689725" y="17938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366125" y="1870075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9051925" y="18700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7299325" y="28606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4267200" y="2286000"/>
            <a:ext cx="114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3505200" y="3352800"/>
            <a:ext cx="114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2895600" y="4419600"/>
            <a:ext cx="114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4</a:t>
            </a:r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981200" y="2286000"/>
            <a:ext cx="114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expressions, cont’d.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1885950"/>
            <a:ext cx="4013200" cy="146685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600" dirty="0"/>
              <a:t>ADR r4,a</a:t>
            </a:r>
          </a:p>
          <a:p>
            <a:pPr>
              <a:buFont typeface="Monotype Sorts" pitchFamily="2" charset="2"/>
              <a:buNone/>
            </a:pPr>
            <a:r>
              <a:rPr lang="en-US" sz="1600" dirty="0"/>
              <a:t>MOV r1,[r4]</a:t>
            </a:r>
          </a:p>
          <a:p>
            <a:pPr>
              <a:buFont typeface="Monotype Sorts" pitchFamily="2" charset="2"/>
              <a:buNone/>
            </a:pPr>
            <a:r>
              <a:rPr lang="en-US" sz="1600" dirty="0"/>
              <a:t>ADR r4,b</a:t>
            </a:r>
          </a:p>
          <a:p>
            <a:pPr>
              <a:buFont typeface="Monotype Sorts" pitchFamily="2" charset="2"/>
              <a:buNone/>
            </a:pPr>
            <a:r>
              <a:rPr lang="en-US" sz="1600" dirty="0"/>
              <a:t>MOV r2,[r4]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MUL </a:t>
            </a:r>
            <a:r>
              <a:rPr lang="en-US" sz="1600" dirty="0"/>
              <a:t>r3,r1,r2</a:t>
            </a:r>
            <a:endParaRPr lang="en-US" sz="2000" dirty="0"/>
          </a:p>
        </p:txBody>
      </p:sp>
      <p:sp>
        <p:nvSpPr>
          <p:cNvPr id="8202" name="Text Box 5"/>
          <p:cNvSpPr txBox="1">
            <a:spLocks noChangeArrowheads="1"/>
          </p:cNvSpPr>
          <p:nvPr/>
        </p:nvSpPr>
        <p:spPr bwMode="auto">
          <a:xfrm>
            <a:off x="3870326" y="5603875"/>
            <a:ext cx="576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DFG</a:t>
            </a:r>
          </a:p>
        </p:txBody>
      </p:sp>
      <p:sp>
        <p:nvSpPr>
          <p:cNvPr id="8203" name="Oval 6"/>
          <p:cNvSpPr>
            <a:spLocks noChangeArrowheads="1"/>
          </p:cNvSpPr>
          <p:nvPr/>
        </p:nvSpPr>
        <p:spPr bwMode="auto">
          <a:xfrm>
            <a:off x="2514600" y="2362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4800600" y="2362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205" name="Oval 8"/>
          <p:cNvSpPr>
            <a:spLocks noChangeArrowheads="1"/>
          </p:cNvSpPr>
          <p:nvPr/>
        </p:nvSpPr>
        <p:spPr bwMode="auto">
          <a:xfrm>
            <a:off x="39624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206" name="Oval 9"/>
          <p:cNvSpPr>
            <a:spLocks noChangeArrowheads="1"/>
          </p:cNvSpPr>
          <p:nvPr/>
        </p:nvSpPr>
        <p:spPr bwMode="auto">
          <a:xfrm>
            <a:off x="3429000" y="4495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07" name="Line 10"/>
          <p:cNvSpPr>
            <a:spLocks noChangeShapeType="1"/>
          </p:cNvSpPr>
          <p:nvPr/>
        </p:nvSpPr>
        <p:spPr bwMode="auto">
          <a:xfrm>
            <a:off x="2438400" y="2209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1"/>
          <p:cNvSpPr>
            <a:spLocks noChangeShapeType="1"/>
          </p:cNvSpPr>
          <p:nvPr/>
        </p:nvSpPr>
        <p:spPr bwMode="auto">
          <a:xfrm flipH="1">
            <a:off x="2971800" y="2209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2"/>
          <p:cNvSpPr>
            <a:spLocks noChangeShapeType="1"/>
          </p:cNvSpPr>
          <p:nvPr/>
        </p:nvSpPr>
        <p:spPr bwMode="auto">
          <a:xfrm>
            <a:off x="4800600" y="228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3"/>
          <p:cNvSpPr>
            <a:spLocks noChangeShapeType="1"/>
          </p:cNvSpPr>
          <p:nvPr/>
        </p:nvSpPr>
        <p:spPr bwMode="auto">
          <a:xfrm flipH="1">
            <a:off x="5257800" y="228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4"/>
          <p:cNvSpPr>
            <a:spLocks noChangeShapeType="1"/>
          </p:cNvSpPr>
          <p:nvPr/>
        </p:nvSpPr>
        <p:spPr bwMode="auto">
          <a:xfrm>
            <a:off x="2819400" y="28956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15"/>
          <p:cNvSpPr>
            <a:spLocks noChangeShapeType="1"/>
          </p:cNvSpPr>
          <p:nvPr/>
        </p:nvSpPr>
        <p:spPr bwMode="auto">
          <a:xfrm flipH="1">
            <a:off x="3657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16"/>
          <p:cNvSpPr>
            <a:spLocks noChangeShapeType="1"/>
          </p:cNvSpPr>
          <p:nvPr/>
        </p:nvSpPr>
        <p:spPr bwMode="auto">
          <a:xfrm flipH="1">
            <a:off x="44196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17"/>
          <p:cNvSpPr>
            <a:spLocks noChangeShapeType="1"/>
          </p:cNvSpPr>
          <p:nvPr/>
        </p:nvSpPr>
        <p:spPr bwMode="auto">
          <a:xfrm>
            <a:off x="3733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18"/>
          <p:cNvSpPr>
            <a:spLocks noChangeShapeType="1"/>
          </p:cNvSpPr>
          <p:nvPr/>
        </p:nvSpPr>
        <p:spPr bwMode="auto">
          <a:xfrm flipH="1">
            <a:off x="3886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19"/>
          <p:cNvSpPr txBox="1">
            <a:spLocks noChangeArrowheads="1"/>
          </p:cNvSpPr>
          <p:nvPr/>
        </p:nvSpPr>
        <p:spPr bwMode="auto">
          <a:xfrm>
            <a:off x="2133600" y="175260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17" name="Text Box 20"/>
          <p:cNvSpPr txBox="1">
            <a:spLocks noChangeArrowheads="1"/>
          </p:cNvSpPr>
          <p:nvPr/>
        </p:nvSpPr>
        <p:spPr bwMode="auto">
          <a:xfrm>
            <a:off x="2879725" y="17176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218" name="Text Box 21"/>
          <p:cNvSpPr txBox="1">
            <a:spLocks noChangeArrowheads="1"/>
          </p:cNvSpPr>
          <p:nvPr/>
        </p:nvSpPr>
        <p:spPr bwMode="auto">
          <a:xfrm>
            <a:off x="4556125" y="1793875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219" name="Text Box 22"/>
          <p:cNvSpPr txBox="1">
            <a:spLocks noChangeArrowheads="1"/>
          </p:cNvSpPr>
          <p:nvPr/>
        </p:nvSpPr>
        <p:spPr bwMode="auto">
          <a:xfrm>
            <a:off x="5241925" y="17938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220" name="Text Box 23"/>
          <p:cNvSpPr txBox="1">
            <a:spLocks noChangeArrowheads="1"/>
          </p:cNvSpPr>
          <p:nvPr/>
        </p:nvSpPr>
        <p:spPr bwMode="auto">
          <a:xfrm>
            <a:off x="3489325" y="27844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6172200" y="3352800"/>
            <a:ext cx="40132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ADR r4,c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MOV r1,[r4]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ADR r4,d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MOV r5,[r4]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SUB r6,r4,r5</a:t>
            </a:r>
            <a:endParaRPr kumimoji="1" lang="en-US" sz="2000">
              <a:latin typeface="Tahoma" pitchFamily="34" charset="0"/>
            </a:endParaRP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6172200" y="4800600"/>
            <a:ext cx="401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MUL r7,r6,#5</a:t>
            </a:r>
            <a:endParaRPr kumimoji="1" lang="en-US" sz="2000">
              <a:latin typeface="Tahoma" pitchFamily="34" charset="0"/>
            </a:endParaRP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6172200" y="5105400"/>
            <a:ext cx="401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1600">
                <a:latin typeface="Tahoma" pitchFamily="34" charset="0"/>
              </a:rPr>
              <a:t>ADD r8,r7,r3</a:t>
            </a:r>
            <a:endParaRPr kumimoji="1" lang="en-US" sz="2000">
              <a:latin typeface="Tahoma" pitchFamily="34" charset="0"/>
            </a:endParaRP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6765926" y="5603875"/>
            <a:ext cx="639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code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" grpId="0" animBg="1" autoUpdateAnimBg="0"/>
      <p:bldP spid="10271" grpId="0" animBg="1" autoUpdateAnimBg="0"/>
      <p:bldP spid="10272" grpId="0" animBg="1" autoUpdateAnimBg="0"/>
      <p:bldP spid="10268" grpId="0" animBg="1" autoUpdateAnimBg="0"/>
      <p:bldP spid="10244" grpId="0" autoUpdateAnimBg="0"/>
      <p:bldP spid="10273" grpId="0" autoUpdateAnimBg="0"/>
      <p:bldP spid="10274" grpId="0" autoUpdateAnimBg="0"/>
      <p:bldP spid="1027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 for 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ldr</a:t>
            </a:r>
            <a:r>
              <a:rPr lang="en-US" dirty="0" smtClean="0"/>
              <a:t> r2, [</a:t>
            </a:r>
            <a:r>
              <a:rPr lang="en-US" dirty="0" err="1" smtClean="0"/>
              <a:t>fp</a:t>
            </a:r>
            <a:r>
              <a:rPr lang="en-US" dirty="0" smtClean="0"/>
              <a:t>, #-16] </a:t>
            </a:r>
          </a:p>
          <a:p>
            <a:pPr>
              <a:buNone/>
            </a:pPr>
            <a:r>
              <a:rPr lang="en-US" dirty="0" err="1" smtClean="0"/>
              <a:t>ldr</a:t>
            </a:r>
            <a:r>
              <a:rPr lang="en-US" dirty="0" smtClean="0"/>
              <a:t> r3, [</a:t>
            </a:r>
            <a:r>
              <a:rPr lang="en-US" dirty="0" err="1" smtClean="0"/>
              <a:t>fp</a:t>
            </a:r>
            <a:r>
              <a:rPr lang="en-US" dirty="0" smtClean="0"/>
              <a:t>, #-20] </a:t>
            </a:r>
          </a:p>
          <a:p>
            <a:pPr>
              <a:buNone/>
            </a:pPr>
            <a:r>
              <a:rPr lang="pt-BR" dirty="0" smtClean="0"/>
              <a:t>mul r1, r3, r2 ; multiply </a:t>
            </a:r>
          </a:p>
          <a:p>
            <a:pPr>
              <a:buNone/>
            </a:pPr>
            <a:r>
              <a:rPr lang="en-US" dirty="0" err="1" smtClean="0"/>
              <a:t>ldr</a:t>
            </a:r>
            <a:r>
              <a:rPr lang="en-US" dirty="0" smtClean="0"/>
              <a:t> r2, [</a:t>
            </a:r>
            <a:r>
              <a:rPr lang="en-US" dirty="0" err="1" smtClean="0"/>
              <a:t>fp</a:t>
            </a:r>
            <a:r>
              <a:rPr lang="en-US" dirty="0" smtClean="0"/>
              <a:t>, #-24] </a:t>
            </a:r>
          </a:p>
          <a:p>
            <a:pPr>
              <a:buNone/>
            </a:pPr>
            <a:r>
              <a:rPr lang="en-US" dirty="0" err="1" smtClean="0"/>
              <a:t>ldr</a:t>
            </a:r>
            <a:r>
              <a:rPr lang="en-US" dirty="0" smtClean="0"/>
              <a:t> r3, [</a:t>
            </a:r>
            <a:r>
              <a:rPr lang="en-US" dirty="0" err="1" smtClean="0"/>
              <a:t>fp</a:t>
            </a:r>
            <a:r>
              <a:rPr lang="en-US" dirty="0" smtClean="0"/>
              <a:t>, #-28] </a:t>
            </a:r>
          </a:p>
          <a:p>
            <a:pPr>
              <a:buNone/>
            </a:pPr>
            <a:r>
              <a:rPr lang="pt-BR" dirty="0" smtClean="0"/>
              <a:t>rsb r2, r3, r2 ; subtract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r3, r2 </a:t>
            </a:r>
          </a:p>
          <a:p>
            <a:pPr>
              <a:buNone/>
            </a:pPr>
            <a:r>
              <a:rPr lang="pt-BR" dirty="0" smtClean="0"/>
              <a:t>mov r3, r3, asl #2 </a:t>
            </a:r>
          </a:p>
          <a:p>
            <a:pPr>
              <a:buNone/>
            </a:pPr>
            <a:r>
              <a:rPr lang="pt-BR" dirty="0" smtClean="0"/>
              <a:t>add r3, r3, r2 ; add </a:t>
            </a:r>
          </a:p>
          <a:p>
            <a:pPr>
              <a:buNone/>
            </a:pPr>
            <a:r>
              <a:rPr lang="pt-BR" dirty="0" smtClean="0"/>
              <a:t>add r3, r1, r3 ; add </a:t>
            </a:r>
          </a:p>
          <a:p>
            <a:pPr>
              <a:buNone/>
            </a:pPr>
            <a:r>
              <a:rPr lang="pt-BR" dirty="0" smtClean="0"/>
              <a:t>str r3, [fp, #-32] ; assign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code generation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if (a+b &gt; 0)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x = 5;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else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x = 7;</a:t>
            </a: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5715000" y="2743200"/>
            <a:ext cx="1981200" cy="609600"/>
          </a:xfrm>
          <a:prstGeom prst="hexagon">
            <a:avLst>
              <a:gd name="adj" fmla="val 81250"/>
              <a:gd name="vf" fmla="val 11547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a+b&gt;0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8534400" y="27432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x=5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6172200" y="39624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x=7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7696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6705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6705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3" idx="2"/>
          </p:cNvCxnSpPr>
          <p:nvPr/>
        </p:nvCxnSpPr>
        <p:spPr bwMode="auto">
          <a:xfrm rot="5400000">
            <a:off x="7010400" y="3124200"/>
            <a:ext cx="1828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1752600" y="3352800"/>
            <a:ext cx="2514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876800" y="2209800"/>
            <a:ext cx="1752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752600" y="2209800"/>
            <a:ext cx="2514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code generation, cont’d.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75400" y="1657350"/>
            <a:ext cx="4013200" cy="20002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1800"/>
              <a:t>	ADR r5,a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LDR r1,[r5]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ADR r5,b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LDR r2,b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ADD r3,r1,r2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BLE label3</a:t>
            </a:r>
            <a:endParaRPr lang="en-US" smtClean="0"/>
          </a:p>
        </p:txBody>
      </p:sp>
      <p:sp>
        <p:nvSpPr>
          <p:cNvPr id="10249" name="AutoShape 5"/>
          <p:cNvSpPr>
            <a:spLocks noChangeArrowheads="1"/>
          </p:cNvSpPr>
          <p:nvPr/>
        </p:nvSpPr>
        <p:spPr bwMode="auto">
          <a:xfrm>
            <a:off x="2209800" y="2438400"/>
            <a:ext cx="1981200" cy="609600"/>
          </a:xfrm>
          <a:prstGeom prst="hexagon">
            <a:avLst>
              <a:gd name="adj" fmla="val 81250"/>
              <a:gd name="vf" fmla="val 11547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&gt;0</a:t>
            </a:r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5029200" y="24384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x=5</a:t>
            </a:r>
          </a:p>
        </p:txBody>
      </p:sp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2667000" y="36576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x=7</a:t>
            </a:r>
          </a:p>
        </p:txBody>
      </p:sp>
      <p:sp>
        <p:nvSpPr>
          <p:cNvPr id="10252" name="Line 8"/>
          <p:cNvSpPr>
            <a:spLocks noChangeShapeType="1"/>
          </p:cNvSpPr>
          <p:nvPr/>
        </p:nvSpPr>
        <p:spPr bwMode="auto">
          <a:xfrm>
            <a:off x="41910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9"/>
          <p:cNvSpPr>
            <a:spLocks noChangeShapeType="1"/>
          </p:cNvSpPr>
          <p:nvPr/>
        </p:nvSpPr>
        <p:spPr bwMode="auto">
          <a:xfrm>
            <a:off x="32004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0"/>
          <p:cNvSpPr>
            <a:spLocks noChangeShapeType="1"/>
          </p:cNvSpPr>
          <p:nvPr/>
        </p:nvSpPr>
        <p:spPr bwMode="auto">
          <a:xfrm>
            <a:off x="32004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5" name="AutoShape 11"/>
          <p:cNvCxnSpPr>
            <a:cxnSpLocks noChangeShapeType="1"/>
            <a:stCxn id="10250" idx="2"/>
          </p:cNvCxnSpPr>
          <p:nvPr/>
        </p:nvCxnSpPr>
        <p:spPr bwMode="auto">
          <a:xfrm rot="5400000">
            <a:off x="3505200" y="2819400"/>
            <a:ext cx="1828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400800" y="3581400"/>
            <a:ext cx="401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LDR r3,#5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ADR r5,x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STR r3,[r5]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B stmtent</a:t>
            </a:r>
            <a:endParaRPr kumimoji="1" lang="en-US" sz="2800">
              <a:latin typeface="Tahoma" pitchFamily="34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400800" y="4876800"/>
            <a:ext cx="401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LDR r3,#7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ADR r5,x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	STR r3,[r5]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>
                <a:latin typeface="Tahoma" pitchFamily="34" charset="0"/>
              </a:rPr>
              <a:t>stmtent ...</a:t>
            </a:r>
            <a:endParaRPr kumimoji="1" lang="en-US" sz="2800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6" grpId="0" animBg="1" autoUpdateAnimBg="0"/>
      <p:bldP spid="12305" grpId="0" animBg="1" autoUpdateAnimBg="0"/>
      <p:bldP spid="12304" grpId="0" animBg="1" autoUpdateAnimBg="0"/>
      <p:bldP spid="12292" grpId="0" autoUpdateAnimBg="0"/>
      <p:bldP spid="12300" grpId="0" autoUpdateAnimBg="0"/>
      <p:bldP spid="1230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1431</Words>
  <Application>Microsoft Office PowerPoint</Application>
  <PresentationFormat>Widescreen</PresentationFormat>
  <Paragraphs>331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Monotype Sorts</vt:lpstr>
      <vt:lpstr>Tahoma</vt:lpstr>
      <vt:lpstr>Wingdings</vt:lpstr>
      <vt:lpstr>Office Theme</vt:lpstr>
      <vt:lpstr>Program design and analysis</vt:lpstr>
      <vt:lpstr>Compilation</vt:lpstr>
      <vt:lpstr>Basic compilation phases</vt:lpstr>
      <vt:lpstr>Statement translation and optimization</vt:lpstr>
      <vt:lpstr>Arithmetic expressions</vt:lpstr>
      <vt:lpstr>Arithmetic expressions, cont’d.</vt:lpstr>
      <vt:lpstr>Compiled code for arithmetic expressions</vt:lpstr>
      <vt:lpstr>Control code generation</vt:lpstr>
      <vt:lpstr>Control code generation, cont’d.</vt:lpstr>
      <vt:lpstr>Compiled code for control</vt:lpstr>
      <vt:lpstr>Procedure linkage</vt:lpstr>
      <vt:lpstr>Procedure stacks</vt:lpstr>
      <vt:lpstr>ARM procedure linkage</vt:lpstr>
      <vt:lpstr>Compiled procedure call code</vt:lpstr>
      <vt:lpstr>Data structures</vt:lpstr>
      <vt:lpstr>One-dimensional arrays</vt:lpstr>
      <vt:lpstr>Two-dimensional arrays</vt:lpstr>
      <vt:lpstr>Structures</vt:lpstr>
      <vt:lpstr>Expression simplification</vt:lpstr>
      <vt:lpstr>Dead code elimination</vt:lpstr>
      <vt:lpstr>Procedure inlining</vt:lpstr>
      <vt:lpstr>Loop transformations</vt:lpstr>
      <vt:lpstr>Loop unrolling</vt:lpstr>
      <vt:lpstr>Loop fusion and distribution</vt:lpstr>
      <vt:lpstr>Register allocation</vt:lpstr>
      <vt:lpstr>Register lifetime graph</vt:lpstr>
      <vt:lpstr>Instruction scheduling</vt:lpstr>
      <vt:lpstr>Reservation table</vt:lpstr>
      <vt:lpstr>Software pipelining</vt:lpstr>
      <vt:lpstr>Instruction selection</vt:lpstr>
      <vt:lpstr>Using your compiler</vt:lpstr>
      <vt:lpstr>Interpreters and JIT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42</cp:revision>
  <dcterms:created xsi:type="dcterms:W3CDTF">2015-09-18T01:17:20Z</dcterms:created>
  <dcterms:modified xsi:type="dcterms:W3CDTF">2015-10-11T13:00:43Z</dcterms:modified>
</cp:coreProperties>
</file>