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AD9F9-BAA6-4A86-9331-9B5354A6B9A7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69DAE-F286-4EF2-9A36-6A8E6B6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69DAE-F286-4EF2-9A36-6A8E6B6A5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2C81-86E2-4649-AE55-53015E920056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3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B07-1121-49E2-961E-9CC24626DD20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1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CB10-48F1-483A-8405-0C80F884BAE7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228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885950"/>
            <a:ext cx="10905067" cy="41719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0089-44A8-4EE2-89E7-1735B0413C82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30D4F-BE35-4A9A-B42D-A85D69EDE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1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81F6-DEB5-41D8-9317-56AF5DF5B53A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5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1187-555C-40B0-9FC8-0978970EC1D3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3A5A-883A-460F-BA36-207A2F751D3D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DCF6-BD80-4D02-B2A6-74C835C10066}" type="datetime1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3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AACE-F112-45C0-8BA4-4304BAE280BF}" type="datetime1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0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8765D-CEAC-406C-8212-556D3A0360FE}" type="datetime1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5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B031-C86F-450E-96B0-C32BDD95DF19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48AC-F713-4068-8ABE-C909B0180CC1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0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E719-5B95-4FF3-BC4B-CEC913F74646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9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Document1.doc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design and analysis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Software modem.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Receiver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Filters (FIR for simplicity) use circular buffers to hold data.</a:t>
            </a:r>
          </a:p>
          <a:p>
            <a:r>
              <a:rPr lang="en-US" smtClean="0"/>
              <a:t>Timer measures bit length.</a:t>
            </a:r>
          </a:p>
          <a:p>
            <a:r>
              <a:rPr lang="en-US" smtClean="0"/>
              <a:t>State machine recognizes start bits, data bits.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4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platform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CPU.</a:t>
            </a:r>
          </a:p>
          <a:p>
            <a:r>
              <a:rPr lang="en-US" smtClean="0"/>
              <a:t>A/D converter.</a:t>
            </a:r>
          </a:p>
          <a:p>
            <a:r>
              <a:rPr lang="en-US" smtClean="0"/>
              <a:t>D/A converter.</a:t>
            </a:r>
          </a:p>
          <a:p>
            <a:r>
              <a:rPr lang="en-US" smtClean="0"/>
              <a:t>Timer.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2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 design and testing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Easy to test transmitter and receiver on host.</a:t>
            </a:r>
          </a:p>
          <a:p>
            <a:r>
              <a:rPr lang="en-US" smtClean="0"/>
              <a:t>Transmitter can be verified with speaker outputs.</a:t>
            </a:r>
          </a:p>
          <a:p>
            <a:r>
              <a:rPr lang="en-US" smtClean="0"/>
              <a:t>Receiver verification tasks:</a:t>
            </a:r>
          </a:p>
          <a:p>
            <a:pPr lvl="1"/>
            <a:r>
              <a:rPr lang="en-US" smtClean="0"/>
              <a:t>start bit recognition;</a:t>
            </a:r>
          </a:p>
          <a:p>
            <a:pPr lvl="1"/>
            <a:r>
              <a:rPr lang="en-US" smtClean="0"/>
              <a:t>data bit recognition.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9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integration and testing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loopback mode to test components against each other.</a:t>
            </a:r>
          </a:p>
          <a:p>
            <a:pPr lvl="1"/>
            <a:r>
              <a:rPr lang="en-US" smtClean="0"/>
              <a:t>Loopback in software or by connecting D/A and A/D converters.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Theory of operation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1162050"/>
          </a:xfrm>
        </p:spPr>
        <p:txBody>
          <a:bodyPr/>
          <a:lstStyle/>
          <a:p>
            <a:r>
              <a:rPr lang="en-US" smtClean="0"/>
              <a:t>Frequency-shift keying:</a:t>
            </a:r>
          </a:p>
          <a:p>
            <a:pPr lvl="1"/>
            <a:r>
              <a:rPr lang="en-US" smtClean="0"/>
              <a:t>separate frequencies for 0 and 1.</a:t>
            </a:r>
          </a:p>
        </p:txBody>
      </p:sp>
      <p:sp>
        <p:nvSpPr>
          <p:cNvPr id="5126" name="Line 4"/>
          <p:cNvSpPr>
            <a:spLocks noChangeShapeType="1"/>
          </p:cNvSpPr>
          <p:nvPr/>
        </p:nvSpPr>
        <p:spPr bwMode="auto">
          <a:xfrm>
            <a:off x="2667000" y="4648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9356726" y="4689475"/>
            <a:ext cx="614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5128" name="Freeform 6"/>
          <p:cNvSpPr>
            <a:spLocks/>
          </p:cNvSpPr>
          <p:nvPr/>
        </p:nvSpPr>
        <p:spPr bwMode="auto">
          <a:xfrm>
            <a:off x="2743200" y="3124200"/>
            <a:ext cx="4876800" cy="2819400"/>
          </a:xfrm>
          <a:custGeom>
            <a:avLst/>
            <a:gdLst>
              <a:gd name="T0" fmla="*/ 0 w 3072"/>
              <a:gd name="T1" fmla="*/ 960 h 1776"/>
              <a:gd name="T2" fmla="*/ 528 w 3072"/>
              <a:gd name="T3" fmla="*/ 48 h 1776"/>
              <a:gd name="T4" fmla="*/ 1056 w 3072"/>
              <a:gd name="T5" fmla="*/ 960 h 1776"/>
              <a:gd name="T6" fmla="*/ 1536 w 3072"/>
              <a:gd name="T7" fmla="*/ 1728 h 1776"/>
              <a:gd name="T8" fmla="*/ 2064 w 3072"/>
              <a:gd name="T9" fmla="*/ 960 h 1776"/>
              <a:gd name="T10" fmla="*/ 2304 w 3072"/>
              <a:gd name="T11" fmla="*/ 0 h 1776"/>
              <a:gd name="T12" fmla="*/ 2544 w 3072"/>
              <a:gd name="T13" fmla="*/ 960 h 1776"/>
              <a:gd name="T14" fmla="*/ 2736 w 3072"/>
              <a:gd name="T15" fmla="*/ 1776 h 1776"/>
              <a:gd name="T16" fmla="*/ 3072 w 3072"/>
              <a:gd name="T17" fmla="*/ 960 h 17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72"/>
              <a:gd name="T28" fmla="*/ 0 h 1776"/>
              <a:gd name="T29" fmla="*/ 3072 w 3072"/>
              <a:gd name="T30" fmla="*/ 1776 h 17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72" h="1776">
                <a:moveTo>
                  <a:pt x="0" y="960"/>
                </a:moveTo>
                <a:cubicBezTo>
                  <a:pt x="176" y="504"/>
                  <a:pt x="352" y="48"/>
                  <a:pt x="528" y="48"/>
                </a:cubicBezTo>
                <a:cubicBezTo>
                  <a:pt x="704" y="48"/>
                  <a:pt x="888" y="680"/>
                  <a:pt x="1056" y="960"/>
                </a:cubicBezTo>
                <a:cubicBezTo>
                  <a:pt x="1224" y="1240"/>
                  <a:pt x="1368" y="1728"/>
                  <a:pt x="1536" y="1728"/>
                </a:cubicBezTo>
                <a:cubicBezTo>
                  <a:pt x="1704" y="1728"/>
                  <a:pt x="1936" y="1248"/>
                  <a:pt x="2064" y="960"/>
                </a:cubicBezTo>
                <a:cubicBezTo>
                  <a:pt x="2192" y="672"/>
                  <a:pt x="2224" y="0"/>
                  <a:pt x="2304" y="0"/>
                </a:cubicBezTo>
                <a:cubicBezTo>
                  <a:pt x="2384" y="0"/>
                  <a:pt x="2472" y="664"/>
                  <a:pt x="2544" y="960"/>
                </a:cubicBezTo>
                <a:cubicBezTo>
                  <a:pt x="2616" y="1256"/>
                  <a:pt x="2648" y="1776"/>
                  <a:pt x="2736" y="1776"/>
                </a:cubicBezTo>
                <a:cubicBezTo>
                  <a:pt x="2824" y="1776"/>
                  <a:pt x="2948" y="1368"/>
                  <a:pt x="3072" y="96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Line 7"/>
          <p:cNvSpPr>
            <a:spLocks noChangeShapeType="1"/>
          </p:cNvSpPr>
          <p:nvPr/>
        </p:nvSpPr>
        <p:spPr bwMode="auto">
          <a:xfrm flipV="1">
            <a:off x="6019800" y="312420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Text Box 8"/>
          <p:cNvSpPr txBox="1">
            <a:spLocks noChangeArrowheads="1"/>
          </p:cNvSpPr>
          <p:nvPr/>
        </p:nvSpPr>
        <p:spPr bwMode="auto">
          <a:xfrm>
            <a:off x="5394325" y="30130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131" name="Text Box 9"/>
          <p:cNvSpPr txBox="1">
            <a:spLocks noChangeArrowheads="1"/>
          </p:cNvSpPr>
          <p:nvPr/>
        </p:nvSpPr>
        <p:spPr bwMode="auto">
          <a:xfrm>
            <a:off x="6781800" y="29718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6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FSK encoding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Generate waveforms based on current bit: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4267200" y="3505200"/>
            <a:ext cx="1905000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bit-controlled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waveform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6151" name="Line 5"/>
          <p:cNvSpPr>
            <a:spLocks noChangeShapeType="1"/>
          </p:cNvSpPr>
          <p:nvPr/>
        </p:nvSpPr>
        <p:spPr bwMode="auto">
          <a:xfrm>
            <a:off x="35052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2819401" y="3733800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0110101</a:t>
            </a:r>
          </a:p>
        </p:txBody>
      </p:sp>
      <p:sp>
        <p:nvSpPr>
          <p:cNvPr id="6153" name="Line 7"/>
          <p:cNvSpPr>
            <a:spLocks noChangeShapeType="1"/>
          </p:cNvSpPr>
          <p:nvPr/>
        </p:nvSpPr>
        <p:spPr bwMode="auto">
          <a:xfrm>
            <a:off x="6172200" y="4343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Oval 8"/>
          <p:cNvSpPr>
            <a:spLocks noChangeArrowheads="1"/>
          </p:cNvSpPr>
          <p:nvPr/>
        </p:nvSpPr>
        <p:spPr bwMode="auto">
          <a:xfrm>
            <a:off x="7086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Oval 9"/>
          <p:cNvSpPr>
            <a:spLocks noChangeArrowheads="1"/>
          </p:cNvSpPr>
          <p:nvPr/>
        </p:nvSpPr>
        <p:spPr bwMode="auto">
          <a:xfrm>
            <a:off x="72390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Oval 10"/>
          <p:cNvSpPr>
            <a:spLocks noChangeArrowheads="1"/>
          </p:cNvSpPr>
          <p:nvPr/>
        </p:nvSpPr>
        <p:spPr bwMode="auto">
          <a:xfrm>
            <a:off x="76200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Oval 11"/>
          <p:cNvSpPr>
            <a:spLocks noChangeArrowheads="1"/>
          </p:cNvSpPr>
          <p:nvPr/>
        </p:nvSpPr>
        <p:spPr bwMode="auto">
          <a:xfrm>
            <a:off x="79248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Oval 12"/>
          <p:cNvSpPr>
            <a:spLocks noChangeArrowheads="1"/>
          </p:cNvSpPr>
          <p:nvPr/>
        </p:nvSpPr>
        <p:spPr bwMode="auto">
          <a:xfrm>
            <a:off x="81534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Oval 13"/>
          <p:cNvSpPr>
            <a:spLocks noChangeArrowheads="1"/>
          </p:cNvSpPr>
          <p:nvPr/>
        </p:nvSpPr>
        <p:spPr bwMode="auto">
          <a:xfrm>
            <a:off x="83058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Oval 14"/>
          <p:cNvSpPr>
            <a:spLocks noChangeArrowheads="1"/>
          </p:cNvSpPr>
          <p:nvPr/>
        </p:nvSpPr>
        <p:spPr bwMode="auto">
          <a:xfrm>
            <a:off x="86106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Oval 15"/>
          <p:cNvSpPr>
            <a:spLocks noChangeArrowheads="1"/>
          </p:cNvSpPr>
          <p:nvPr/>
        </p:nvSpPr>
        <p:spPr bwMode="auto">
          <a:xfrm>
            <a:off x="89154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Oval 16"/>
          <p:cNvSpPr>
            <a:spLocks noChangeArrowheads="1"/>
          </p:cNvSpPr>
          <p:nvPr/>
        </p:nvSpPr>
        <p:spPr bwMode="auto">
          <a:xfrm>
            <a:off x="90678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6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FSK decoding</a:t>
            </a:r>
          </a:p>
        </p:txBody>
      </p:sp>
      <p:sp>
        <p:nvSpPr>
          <p:cNvPr id="7173" name="Freeform 4"/>
          <p:cNvSpPr>
            <a:spLocks/>
          </p:cNvSpPr>
          <p:nvPr/>
        </p:nvSpPr>
        <p:spPr bwMode="auto">
          <a:xfrm>
            <a:off x="2133600" y="2971800"/>
            <a:ext cx="1371600" cy="1447800"/>
          </a:xfrm>
          <a:custGeom>
            <a:avLst/>
            <a:gdLst>
              <a:gd name="T0" fmla="*/ 0 w 864"/>
              <a:gd name="T1" fmla="*/ 432 h 912"/>
              <a:gd name="T2" fmla="*/ 48 w 864"/>
              <a:gd name="T3" fmla="*/ 432 h 912"/>
              <a:gd name="T4" fmla="*/ 288 w 864"/>
              <a:gd name="T5" fmla="*/ 0 h 912"/>
              <a:gd name="T6" fmla="*/ 480 w 864"/>
              <a:gd name="T7" fmla="*/ 432 h 912"/>
              <a:gd name="T8" fmla="*/ 672 w 864"/>
              <a:gd name="T9" fmla="*/ 912 h 912"/>
              <a:gd name="T10" fmla="*/ 864 w 864"/>
              <a:gd name="T11" fmla="*/ 432 h 9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912"/>
              <a:gd name="T20" fmla="*/ 864 w 864"/>
              <a:gd name="T21" fmla="*/ 912 h 9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912">
                <a:moveTo>
                  <a:pt x="0" y="432"/>
                </a:moveTo>
                <a:cubicBezTo>
                  <a:pt x="0" y="468"/>
                  <a:pt x="0" y="504"/>
                  <a:pt x="48" y="432"/>
                </a:cubicBezTo>
                <a:cubicBezTo>
                  <a:pt x="96" y="360"/>
                  <a:pt x="216" y="0"/>
                  <a:pt x="288" y="0"/>
                </a:cubicBezTo>
                <a:cubicBezTo>
                  <a:pt x="360" y="0"/>
                  <a:pt x="416" y="280"/>
                  <a:pt x="480" y="432"/>
                </a:cubicBezTo>
                <a:cubicBezTo>
                  <a:pt x="544" y="584"/>
                  <a:pt x="608" y="912"/>
                  <a:pt x="672" y="912"/>
                </a:cubicBezTo>
                <a:cubicBezTo>
                  <a:pt x="736" y="912"/>
                  <a:pt x="824" y="512"/>
                  <a:pt x="864" y="43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 rot="-5400000">
            <a:off x="3162300" y="3238500"/>
            <a:ext cx="1981200" cy="5334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A/D converter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5410200" y="2362200"/>
            <a:ext cx="16002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zero filter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5410200" y="3810000"/>
            <a:ext cx="16002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one filter</a:t>
            </a:r>
          </a:p>
        </p:txBody>
      </p:sp>
      <p:cxnSp>
        <p:nvCxnSpPr>
          <p:cNvPr id="7177" name="AutoShape 8"/>
          <p:cNvCxnSpPr>
            <a:cxnSpLocks noChangeShapeType="1"/>
            <a:stCxn id="7174" idx="2"/>
            <a:endCxn id="7175" idx="1"/>
          </p:cNvCxnSpPr>
          <p:nvPr/>
        </p:nvCxnSpPr>
        <p:spPr bwMode="auto">
          <a:xfrm flipV="1">
            <a:off x="4418014" y="2819401"/>
            <a:ext cx="992187" cy="684213"/>
          </a:xfrm>
          <a:prstGeom prst="bentConnector3">
            <a:avLst>
              <a:gd name="adj1" fmla="val 5007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7178" name="AutoShape 9"/>
          <p:cNvCxnSpPr>
            <a:cxnSpLocks noChangeShapeType="1"/>
            <a:stCxn id="7174" idx="2"/>
            <a:endCxn id="7176" idx="1"/>
          </p:cNvCxnSpPr>
          <p:nvPr/>
        </p:nvCxnSpPr>
        <p:spPr bwMode="auto">
          <a:xfrm>
            <a:off x="4418014" y="3503614"/>
            <a:ext cx="992187" cy="763587"/>
          </a:xfrm>
          <a:prstGeom prst="bentConnector3">
            <a:avLst>
              <a:gd name="adj1" fmla="val 5007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7239000" y="2362200"/>
            <a:ext cx="13716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detector</a:t>
            </a:r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 flipH="1">
            <a:off x="70104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>
            <a:off x="86106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9051925" y="2555875"/>
            <a:ext cx="606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bit</a:t>
            </a:r>
          </a:p>
        </p:txBody>
      </p:sp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7239000" y="3810000"/>
            <a:ext cx="13716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detector</a:t>
            </a:r>
          </a:p>
        </p:txBody>
      </p:sp>
      <p:sp>
        <p:nvSpPr>
          <p:cNvPr id="7184" name="Line 15"/>
          <p:cNvSpPr>
            <a:spLocks noChangeShapeType="1"/>
          </p:cNvSpPr>
          <p:nvPr/>
        </p:nvSpPr>
        <p:spPr bwMode="auto">
          <a:xfrm flipH="1">
            <a:off x="70104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>
            <a:off x="86106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Text Box 17"/>
          <p:cNvSpPr txBox="1">
            <a:spLocks noChangeArrowheads="1"/>
          </p:cNvSpPr>
          <p:nvPr/>
        </p:nvSpPr>
        <p:spPr bwMode="auto">
          <a:xfrm>
            <a:off x="9051925" y="4003675"/>
            <a:ext cx="606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bit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4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Transmission scheme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2381250"/>
          </a:xfrm>
        </p:spPr>
        <p:txBody>
          <a:bodyPr/>
          <a:lstStyle/>
          <a:p>
            <a:r>
              <a:rPr lang="en-US" smtClean="0"/>
              <a:t>Send data in 8-bit bytes. Arbitrary spacing between bytes.</a:t>
            </a:r>
          </a:p>
          <a:p>
            <a:r>
              <a:rPr lang="en-US" smtClean="0"/>
              <a:t>Byte starts with 0 start bit.</a:t>
            </a:r>
          </a:p>
          <a:p>
            <a:r>
              <a:rPr lang="en-US" smtClean="0"/>
              <a:t>Receiver measures length of start bit to synchronize itself to remaining 8 bits.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2590800" y="4724400"/>
            <a:ext cx="1143000" cy="7620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start (0)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3733800" y="4724400"/>
            <a:ext cx="11430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bit 1</a:t>
            </a:r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 flipH="1">
            <a:off x="19812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4876800" y="4724400"/>
            <a:ext cx="11430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bit 2</a:t>
            </a:r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6019800" y="4724400"/>
            <a:ext cx="11430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bit 3</a:t>
            </a:r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8153400" y="4724400"/>
            <a:ext cx="11430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bit 8</a:t>
            </a:r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 flipH="1">
            <a:off x="92964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7467600" y="4876800"/>
            <a:ext cx="357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5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3060701" y="1600201"/>
          <a:ext cx="6196013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4" imgW="7054182" imgH="4811493" progId="Word.Document.8">
                  <p:embed/>
                </p:oleObj>
              </mc:Choice>
              <mc:Fallback>
                <p:oleObj name="Document" r:id="rId4" imgW="7054182" imgH="48114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1" y="1600201"/>
                        <a:ext cx="6196013" cy="422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1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Specification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362200" y="1905000"/>
            <a:ext cx="2286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Line-in*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2362200" y="2438400"/>
            <a:ext cx="2286000" cy="3048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2362200" y="2743200"/>
            <a:ext cx="22860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input()</a:t>
            </a: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6019800" y="1905000"/>
            <a:ext cx="2286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Receiver</a:t>
            </a: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6019800" y="2438400"/>
            <a:ext cx="2286000" cy="3048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6019800" y="2743200"/>
            <a:ext cx="22860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sample-in()</a:t>
            </a:r>
          </a:p>
          <a:p>
            <a:r>
              <a:rPr lang="en-US"/>
              <a:t>bit-out()</a:t>
            </a:r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464820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4708525" y="20986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5699125" y="20986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3733800" y="4114800"/>
            <a:ext cx="2286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Transmitter</a:t>
            </a:r>
          </a:p>
        </p:txBody>
      </p:sp>
      <p:sp>
        <p:nvSpPr>
          <p:cNvPr id="9231" name="Rectangle 14"/>
          <p:cNvSpPr>
            <a:spLocks noChangeArrowheads="1"/>
          </p:cNvSpPr>
          <p:nvPr/>
        </p:nvSpPr>
        <p:spPr bwMode="auto">
          <a:xfrm>
            <a:off x="3733800" y="4648200"/>
            <a:ext cx="2286000" cy="3048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5"/>
          <p:cNvSpPr>
            <a:spLocks noChangeArrowheads="1"/>
          </p:cNvSpPr>
          <p:nvPr/>
        </p:nvSpPr>
        <p:spPr bwMode="auto">
          <a:xfrm>
            <a:off x="3733800" y="4953000"/>
            <a:ext cx="22860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bit-in()</a:t>
            </a:r>
          </a:p>
          <a:p>
            <a:r>
              <a:rPr lang="en-US"/>
              <a:t>sample-out()</a:t>
            </a:r>
          </a:p>
        </p:txBody>
      </p:sp>
      <p:sp>
        <p:nvSpPr>
          <p:cNvPr id="9233" name="Rectangle 16"/>
          <p:cNvSpPr>
            <a:spLocks noChangeArrowheads="1"/>
          </p:cNvSpPr>
          <p:nvPr/>
        </p:nvSpPr>
        <p:spPr bwMode="auto">
          <a:xfrm>
            <a:off x="7391400" y="4114800"/>
            <a:ext cx="2286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Line-out*</a:t>
            </a:r>
          </a:p>
        </p:txBody>
      </p:sp>
      <p:sp>
        <p:nvSpPr>
          <p:cNvPr id="9234" name="Rectangle 17"/>
          <p:cNvSpPr>
            <a:spLocks noChangeArrowheads="1"/>
          </p:cNvSpPr>
          <p:nvPr/>
        </p:nvSpPr>
        <p:spPr bwMode="auto">
          <a:xfrm>
            <a:off x="7391400" y="4648200"/>
            <a:ext cx="2286000" cy="3048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7391400" y="4953000"/>
            <a:ext cx="22860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output()</a:t>
            </a:r>
          </a:p>
        </p:txBody>
      </p:sp>
      <p:sp>
        <p:nvSpPr>
          <p:cNvPr id="9236" name="Line 19"/>
          <p:cNvSpPr>
            <a:spLocks noChangeShapeType="1"/>
          </p:cNvSpPr>
          <p:nvPr/>
        </p:nvSpPr>
        <p:spPr bwMode="auto">
          <a:xfrm>
            <a:off x="6019800" y="4800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6080125" y="43084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238" name="Text Box 21"/>
          <p:cNvSpPr txBox="1">
            <a:spLocks noChangeArrowheads="1"/>
          </p:cNvSpPr>
          <p:nvPr/>
        </p:nvSpPr>
        <p:spPr bwMode="auto">
          <a:xfrm>
            <a:off x="7070725" y="43084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5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Interrupt handlers for samples:</a:t>
            </a:r>
          </a:p>
          <a:p>
            <a:pPr lvl="1"/>
            <a:r>
              <a:rPr lang="en-US" smtClean="0"/>
              <a:t>input and output.</a:t>
            </a:r>
          </a:p>
          <a:p>
            <a:r>
              <a:rPr lang="en-US" smtClean="0"/>
              <a:t>Transmitter.</a:t>
            </a:r>
          </a:p>
          <a:p>
            <a:r>
              <a:rPr lang="en-US" smtClean="0"/>
              <a:t>Receiver.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8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Transmitter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2000250"/>
          </a:xfrm>
        </p:spPr>
        <p:txBody>
          <a:bodyPr/>
          <a:lstStyle/>
          <a:p>
            <a:r>
              <a:rPr lang="en-US" smtClean="0"/>
              <a:t>Waveform generation by table lookup.</a:t>
            </a:r>
          </a:p>
          <a:p>
            <a:pPr lvl="1"/>
            <a:r>
              <a:rPr lang="en-US" smtClean="0"/>
              <a:t>float sine_wave[N_SAMP] = { 0.0, 0.5, 0.866, 1, 0.866, 0.5, 0.0, -0.5, -0.866, -1.0, -0.866,  -0.5, 0};</a:t>
            </a:r>
          </a:p>
        </p:txBody>
      </p:sp>
      <p:sp>
        <p:nvSpPr>
          <p:cNvPr id="11270" name="Line 4"/>
          <p:cNvSpPr>
            <a:spLocks noChangeShapeType="1"/>
          </p:cNvSpPr>
          <p:nvPr/>
        </p:nvSpPr>
        <p:spPr bwMode="auto">
          <a:xfrm>
            <a:off x="3581400" y="50292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8153401" y="5105400"/>
            <a:ext cx="614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grpSp>
        <p:nvGrpSpPr>
          <p:cNvPr id="11272" name="Group 13"/>
          <p:cNvGrpSpPr>
            <a:grpSpLocks/>
          </p:cNvGrpSpPr>
          <p:nvPr/>
        </p:nvGrpSpPr>
        <p:grpSpPr bwMode="auto">
          <a:xfrm>
            <a:off x="3962400" y="3962400"/>
            <a:ext cx="1981200" cy="1143000"/>
            <a:chOff x="1536" y="2496"/>
            <a:chExt cx="1248" cy="720"/>
          </a:xfrm>
        </p:grpSpPr>
        <p:sp>
          <p:nvSpPr>
            <p:cNvPr id="11281" name="Oval 6"/>
            <p:cNvSpPr>
              <a:spLocks noChangeArrowheads="1"/>
            </p:cNvSpPr>
            <p:nvPr/>
          </p:nvSpPr>
          <p:spPr bwMode="auto">
            <a:xfrm>
              <a:off x="1536" y="31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Oval 7"/>
            <p:cNvSpPr>
              <a:spLocks noChangeArrowheads="1"/>
            </p:cNvSpPr>
            <p:nvPr/>
          </p:nvSpPr>
          <p:spPr bwMode="auto">
            <a:xfrm>
              <a:off x="168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Oval 8"/>
            <p:cNvSpPr>
              <a:spLocks noChangeArrowheads="1"/>
            </p:cNvSpPr>
            <p:nvPr/>
          </p:nvSpPr>
          <p:spPr bwMode="auto">
            <a:xfrm>
              <a:off x="1824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Oval 9"/>
            <p:cNvSpPr>
              <a:spLocks noChangeArrowheads="1"/>
            </p:cNvSpPr>
            <p:nvPr/>
          </p:nvSpPr>
          <p:spPr bwMode="auto">
            <a:xfrm>
              <a:off x="2112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Oval 10"/>
            <p:cNvSpPr>
              <a:spLocks noChangeArrowheads="1"/>
            </p:cNvSpPr>
            <p:nvPr/>
          </p:nvSpPr>
          <p:spPr bwMode="auto">
            <a:xfrm>
              <a:off x="2352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Oval 11"/>
            <p:cNvSpPr>
              <a:spLocks noChangeArrowheads="1"/>
            </p:cNvSpPr>
            <p:nvPr/>
          </p:nvSpPr>
          <p:spPr bwMode="auto">
            <a:xfrm>
              <a:off x="2544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Oval 12"/>
            <p:cNvSpPr>
              <a:spLocks noChangeArrowheads="1"/>
            </p:cNvSpPr>
            <p:nvPr/>
          </p:nvSpPr>
          <p:spPr bwMode="auto">
            <a:xfrm>
              <a:off x="2688" y="31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3" name="Group 14"/>
          <p:cNvGrpSpPr>
            <a:grpSpLocks/>
          </p:cNvGrpSpPr>
          <p:nvPr/>
        </p:nvGrpSpPr>
        <p:grpSpPr bwMode="auto">
          <a:xfrm flipV="1">
            <a:off x="5791200" y="4953000"/>
            <a:ext cx="1981200" cy="1143000"/>
            <a:chOff x="1536" y="2496"/>
            <a:chExt cx="1248" cy="720"/>
          </a:xfrm>
        </p:grpSpPr>
        <p:sp>
          <p:nvSpPr>
            <p:cNvPr id="11274" name="Oval 15"/>
            <p:cNvSpPr>
              <a:spLocks noChangeArrowheads="1"/>
            </p:cNvSpPr>
            <p:nvPr/>
          </p:nvSpPr>
          <p:spPr bwMode="auto">
            <a:xfrm>
              <a:off x="1536" y="31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Oval 16"/>
            <p:cNvSpPr>
              <a:spLocks noChangeArrowheads="1"/>
            </p:cNvSpPr>
            <p:nvPr/>
          </p:nvSpPr>
          <p:spPr bwMode="auto">
            <a:xfrm>
              <a:off x="168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Oval 17"/>
            <p:cNvSpPr>
              <a:spLocks noChangeArrowheads="1"/>
            </p:cNvSpPr>
            <p:nvPr/>
          </p:nvSpPr>
          <p:spPr bwMode="auto">
            <a:xfrm>
              <a:off x="1824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Oval 18"/>
            <p:cNvSpPr>
              <a:spLocks noChangeArrowheads="1"/>
            </p:cNvSpPr>
            <p:nvPr/>
          </p:nvSpPr>
          <p:spPr bwMode="auto">
            <a:xfrm>
              <a:off x="2112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Oval 19"/>
            <p:cNvSpPr>
              <a:spLocks noChangeArrowheads="1"/>
            </p:cNvSpPr>
            <p:nvPr/>
          </p:nvSpPr>
          <p:spPr bwMode="auto">
            <a:xfrm>
              <a:off x="2352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Oval 20"/>
            <p:cNvSpPr>
              <a:spLocks noChangeArrowheads="1"/>
            </p:cNvSpPr>
            <p:nvPr/>
          </p:nvSpPr>
          <p:spPr bwMode="auto">
            <a:xfrm>
              <a:off x="2544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Oval 21"/>
            <p:cNvSpPr>
              <a:spLocks noChangeArrowheads="1"/>
            </p:cNvSpPr>
            <p:nvPr/>
          </p:nvSpPr>
          <p:spPr bwMode="auto">
            <a:xfrm>
              <a:off x="2688" y="31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383</Words>
  <Application>Microsoft Office PowerPoint</Application>
  <PresentationFormat>Widescreen</PresentationFormat>
  <Paragraphs>89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Document</vt:lpstr>
      <vt:lpstr>Program design and analysis</vt:lpstr>
      <vt:lpstr>Theory of operation</vt:lpstr>
      <vt:lpstr>FSK encoding</vt:lpstr>
      <vt:lpstr>FSK decoding</vt:lpstr>
      <vt:lpstr>Transmission scheme</vt:lpstr>
      <vt:lpstr>Requirements</vt:lpstr>
      <vt:lpstr>Specification</vt:lpstr>
      <vt:lpstr>System architecture</vt:lpstr>
      <vt:lpstr>Transmitter</vt:lpstr>
      <vt:lpstr>Receiver</vt:lpstr>
      <vt:lpstr>Hardware platform</vt:lpstr>
      <vt:lpstr>Component design and testing</vt:lpstr>
      <vt:lpstr>System integration and 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CPUs</dc:title>
  <dc:creator>Marilyn</dc:creator>
  <cp:lastModifiedBy>Marilyn</cp:lastModifiedBy>
  <cp:revision>42</cp:revision>
  <dcterms:created xsi:type="dcterms:W3CDTF">2015-09-18T01:17:20Z</dcterms:created>
  <dcterms:modified xsi:type="dcterms:W3CDTF">2015-10-10T23:30:47Z</dcterms:modified>
</cp:coreProperties>
</file>