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D9F9-BAA6-4A86-9331-9B5354A6B9A7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69DAE-F286-4EF2-9A36-6A8E6B6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69DAE-F286-4EF2-9A36-6A8E6B6A5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6F76-C6B2-4DBB-B451-4CE5B1420320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8E0-1DAF-472C-B071-01E9838B8AF4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337F-D975-47CD-AB7B-B1FEAFE0F0A8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09A7-69B9-43F4-AF8B-543F02B883D1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F626-AA65-4938-B7BC-840302E6751C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4200-6CEB-4C7A-BD30-22DC3AA3658F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039-5A99-44C3-BA77-74D13114334C}" type="datetime1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253-341B-46D8-BB3E-3497754290B2}" type="datetime1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4DCF-BAC8-4E3E-B0EB-A117465C3C11}" type="datetime1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BE-36DC-4167-951E-54B7E88A6535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3BB-7A51-4C06-BCFD-1E7D2D823D56}" type="datetime1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58FB-1AA2-4BB8-993F-1A50CABC2FEA}" type="datetime1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design and analysis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 still camera.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DCT does not introduce loss.</a:t>
            </a:r>
          </a:p>
          <a:p>
            <a:pPr lvl="1"/>
            <a:r>
              <a:rPr lang="en-US" dirty="0" smtClean="0"/>
              <a:t>Quantizing the DCT matrix introduces loss.</a:t>
            </a:r>
          </a:p>
          <a:p>
            <a:r>
              <a:rPr lang="en-US" dirty="0" smtClean="0"/>
              <a:t>Typical quantization matrix throws away high spatial frequencies:</a:t>
            </a:r>
          </a:p>
        </p:txBody>
      </p:sp>
      <p:pic>
        <p:nvPicPr>
          <p:cNvPr id="2150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114800"/>
            <a:ext cx="28384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bit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85950"/>
            <a:ext cx="4114800" cy="4171950"/>
          </a:xfrm>
        </p:spPr>
        <p:txBody>
          <a:bodyPr/>
          <a:lstStyle/>
          <a:p>
            <a:r>
              <a:rPr lang="en-US" dirty="0" err="1"/>
              <a:t>Zig-zag</a:t>
            </a:r>
            <a:r>
              <a:rPr lang="en-US" dirty="0"/>
              <a:t> pattern reads coefficients from DC </a:t>
            </a:r>
            <a:r>
              <a:rPr lang="en-US" dirty="0" err="1"/>
              <a:t>x,y</a:t>
            </a:r>
            <a:r>
              <a:rPr lang="en-US" dirty="0"/>
              <a:t> spatial frequency to highest spatial frequency.</a:t>
            </a:r>
          </a:p>
          <a:p>
            <a:r>
              <a:rPr lang="en-US" dirty="0"/>
              <a:t>Increases opportunities for run-length encoding of 0s.</a:t>
            </a:r>
            <a:endParaRPr lang="en-US" dirty="0"/>
          </a:p>
        </p:txBody>
      </p:sp>
      <p:pic>
        <p:nvPicPr>
          <p:cNvPr id="6" name="Picture 5" descr="f05-37-9780123884367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1" y="2133601"/>
            <a:ext cx="3552825" cy="35528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TIFF generally used for uncompressed images.</a:t>
            </a:r>
          </a:p>
          <a:p>
            <a:r>
              <a:rPr lang="en-US" sz="2000" dirty="0"/>
              <a:t>EXIF adds information to image:</a:t>
            </a:r>
          </a:p>
          <a:p>
            <a:pPr lvl="1"/>
            <a:r>
              <a:rPr lang="en-US" sz="2000" dirty="0"/>
              <a:t>Metadata (date, time, etc.).</a:t>
            </a:r>
          </a:p>
          <a:p>
            <a:pPr lvl="1"/>
            <a:r>
              <a:rPr lang="en-US" sz="2000" dirty="0"/>
              <a:t>Thumbnail.</a:t>
            </a:r>
          </a:p>
          <a:p>
            <a:pPr lvl="1"/>
            <a:r>
              <a:rPr lang="en-US" sz="2000" dirty="0"/>
              <a:t>JPEG data.</a:t>
            </a:r>
          </a:p>
          <a:p>
            <a:r>
              <a:rPr lang="en-US" sz="2000" dirty="0"/>
              <a:t>DCF specifies organization of directories, file names, etc.</a:t>
            </a:r>
            <a:endParaRPr lang="en-US" sz="2000" dirty="0"/>
          </a:p>
        </p:txBody>
      </p:sp>
      <p:pic>
        <p:nvPicPr>
          <p:cNvPr id="7" name="Content Placeholder 6" descr="f05-39-9780123884367.eps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315200" y="1752601"/>
            <a:ext cx="2133600" cy="438048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platform architecture</a:t>
            </a:r>
            <a:endParaRPr lang="en-US" dirty="0"/>
          </a:p>
        </p:txBody>
      </p:sp>
      <p:pic>
        <p:nvPicPr>
          <p:cNvPr id="9" name="Content Placeholder 8" descr="f05-43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2133600"/>
            <a:ext cx="6324600" cy="313274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taking process state diagram</a:t>
            </a:r>
            <a:endParaRPr lang="en-US" dirty="0"/>
          </a:p>
        </p:txBody>
      </p:sp>
      <p:pic>
        <p:nvPicPr>
          <p:cNvPr id="6" name="Content Placeholder 5" descr="f05-41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5201" y="1981200"/>
            <a:ext cx="5046689" cy="38481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taking process sequence diagram</a:t>
            </a:r>
            <a:endParaRPr lang="en-US" dirty="0"/>
          </a:p>
        </p:txBody>
      </p:sp>
      <p:pic>
        <p:nvPicPr>
          <p:cNvPr id="6" name="Content Placeholder 5" descr="f05-44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46700" y="1885950"/>
            <a:ext cx="3647800" cy="417195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viewing state diagram</a:t>
            </a:r>
            <a:endParaRPr lang="en-US" dirty="0"/>
          </a:p>
        </p:txBody>
      </p:sp>
      <p:pic>
        <p:nvPicPr>
          <p:cNvPr id="6" name="Content Placeholder 5" descr="f05-40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1600" y="1828801"/>
            <a:ext cx="2057400" cy="397671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class diagram</a:t>
            </a:r>
            <a:endParaRPr lang="en-US" dirty="0"/>
          </a:p>
        </p:txBody>
      </p:sp>
      <p:pic>
        <p:nvPicPr>
          <p:cNvPr id="6" name="Content Placeholder 5" descr="f05-42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81401" y="1905001"/>
            <a:ext cx="5065573" cy="375761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compression, file system, etc. may be obtained as intellectual property.</a:t>
            </a:r>
          </a:p>
          <a:p>
            <a:r>
              <a:rPr lang="en-US" dirty="0" smtClean="0"/>
              <a:t>Multiple buffers in imaging pipeline can be used to help </a:t>
            </a:r>
            <a:r>
              <a:rPr lang="en-US" smtClean="0"/>
              <a:t>test the system.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 picture requires:</a:t>
            </a:r>
          </a:p>
          <a:p>
            <a:pPr lvl="1"/>
            <a:r>
              <a:rPr lang="en-US" dirty="0" smtClean="0"/>
              <a:t>Determining exposure and focus.</a:t>
            </a:r>
          </a:p>
          <a:p>
            <a:pPr lvl="1"/>
            <a:r>
              <a:rPr lang="en-US" dirty="0" smtClean="0"/>
              <a:t>Capturing the image.</a:t>
            </a:r>
          </a:p>
          <a:p>
            <a:pPr lvl="1"/>
            <a:r>
              <a:rPr lang="en-US" dirty="0" smtClean="0"/>
              <a:t>Developing the image.</a:t>
            </a:r>
          </a:p>
          <a:p>
            <a:pPr lvl="1"/>
            <a:r>
              <a:rPr lang="en-US" dirty="0" smtClean="0"/>
              <a:t>Compressing the image.</a:t>
            </a:r>
          </a:p>
          <a:p>
            <a:pPr lvl="1"/>
            <a:r>
              <a:rPr lang="en-US" dirty="0" smtClean="0"/>
              <a:t>Generating and storing an image file.</a:t>
            </a:r>
          </a:p>
          <a:p>
            <a:r>
              <a:rPr lang="en-US" dirty="0" smtClean="0"/>
              <a:t>Luminance: brightness; chrominance: color.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05-35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1" y="1600201"/>
            <a:ext cx="5663269" cy="4071937"/>
          </a:xfrm>
        </p:spPr>
      </p:pic>
      <p:sp>
        <p:nvSpPr>
          <p:cNvPr id="5" name="Oval 4"/>
          <p:cNvSpPr/>
          <p:nvPr/>
        </p:nvSpPr>
        <p:spPr bwMode="auto">
          <a:xfrm>
            <a:off x="5224670" y="2971800"/>
            <a:ext cx="762000" cy="7620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Bayer pattern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257800" y="1981200"/>
            <a:ext cx="762000" cy="2743200"/>
            <a:chOff x="3733800" y="1981200"/>
            <a:chExt cx="762000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3733800" y="1981200"/>
              <a:ext cx="762000" cy="2362200"/>
              <a:chOff x="3733800" y="1981200"/>
              <a:chExt cx="762000" cy="2362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114800" y="2362200"/>
                <a:ext cx="0" cy="1981200"/>
                <a:chOff x="4114800" y="2362200"/>
                <a:chExt cx="0" cy="1981200"/>
              </a:xfrm>
            </p:grpSpPr>
            <p:cxnSp>
              <p:nvCxnSpPr>
                <p:cNvPr id="8" name="Straight Arrow Connector 7"/>
                <p:cNvCxnSpPr/>
                <p:nvPr/>
              </p:nvCxnSpPr>
              <p:spPr bwMode="auto">
                <a:xfrm>
                  <a:off x="4114800" y="2362200"/>
                  <a:ext cx="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 flipV="1">
                  <a:off x="4114800" y="3429000"/>
                  <a:ext cx="0" cy="914400"/>
                </a:xfrm>
                <a:prstGeom prst="straightConnector1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3" name="Oval 2"/>
              <p:cNvSpPr/>
              <p:nvPr/>
            </p:nvSpPr>
            <p:spPr bwMode="auto">
              <a:xfrm>
                <a:off x="3733800" y="1981200"/>
                <a:ext cx="762000" cy="762000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 bwMode="auto">
            <a:xfrm>
              <a:off x="3733800" y="3962400"/>
              <a:ext cx="762000" cy="76200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5220031" y="2971800"/>
            <a:ext cx="762000" cy="762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267200" y="2971800"/>
            <a:ext cx="2667000" cy="762000"/>
            <a:chOff x="2743200" y="2971800"/>
            <a:chExt cx="2667000" cy="762000"/>
          </a:xfrm>
        </p:grpSpPr>
        <p:sp>
          <p:nvSpPr>
            <p:cNvPr id="11" name="Oval 10"/>
            <p:cNvSpPr/>
            <p:nvPr/>
          </p:nvSpPr>
          <p:spPr bwMode="auto">
            <a:xfrm>
              <a:off x="2743200" y="2971800"/>
              <a:ext cx="762000" cy="7620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648200" y="2971800"/>
              <a:ext cx="762000" cy="7620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11" idx="6"/>
              <a:endCxn id="10" idx="2"/>
            </p:cNvCxnSpPr>
            <p:nvPr/>
          </p:nvCxnSpPr>
          <p:spPr bwMode="auto">
            <a:xfrm>
              <a:off x="3505200" y="3352800"/>
              <a:ext cx="190831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4495800" y="3352800"/>
              <a:ext cx="15240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 bwMode="auto">
          <a:xfrm>
            <a:off x="5220031" y="2971800"/>
            <a:ext cx="762000" cy="762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239000" y="3943847"/>
            <a:ext cx="762000" cy="7620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172200" y="2971801"/>
            <a:ext cx="2756452" cy="2696817"/>
            <a:chOff x="4648200" y="2971800"/>
            <a:chExt cx="2756452" cy="2696817"/>
          </a:xfrm>
        </p:grpSpPr>
        <p:sp>
          <p:nvSpPr>
            <p:cNvPr id="20" name="Oval 19"/>
            <p:cNvSpPr/>
            <p:nvPr/>
          </p:nvSpPr>
          <p:spPr bwMode="auto">
            <a:xfrm>
              <a:off x="5715000" y="2971800"/>
              <a:ext cx="762000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648200" y="3943847"/>
              <a:ext cx="762000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642652" y="3943847"/>
              <a:ext cx="762000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688496" y="4906617"/>
              <a:ext cx="762000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21" idx="6"/>
              <a:endCxn id="14" idx="2"/>
            </p:cNvCxnSpPr>
            <p:nvPr/>
          </p:nvCxnSpPr>
          <p:spPr bwMode="auto">
            <a:xfrm>
              <a:off x="5410200" y="4324847"/>
              <a:ext cx="304800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2"/>
              <a:endCxn id="14" idx="6"/>
            </p:cNvCxnSpPr>
            <p:nvPr/>
          </p:nvCxnSpPr>
          <p:spPr bwMode="auto">
            <a:xfrm flipH="1">
              <a:off x="6477000" y="4324847"/>
              <a:ext cx="165652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6096000" y="4705847"/>
              <a:ext cx="0" cy="20077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4"/>
              <a:endCxn id="14" idx="0"/>
            </p:cNvCxnSpPr>
            <p:nvPr/>
          </p:nvCxnSpPr>
          <p:spPr bwMode="auto">
            <a:xfrm>
              <a:off x="6096000" y="3733800"/>
              <a:ext cx="0" cy="210047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Bayer pattern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Interpolate two missing color components for each pixel.</a:t>
            </a:r>
          </a:p>
          <a:p>
            <a:pPr lvl="1"/>
            <a:r>
              <a:rPr lang="en-US" dirty="0" smtClean="0"/>
              <a:t>Use values from neighbors.</a:t>
            </a:r>
          </a:p>
          <a:p>
            <a:r>
              <a:rPr lang="en-US" dirty="0" smtClean="0"/>
              <a:t>R2.1 = (R1.0 + R1.1)/4</a:t>
            </a:r>
          </a:p>
          <a:p>
            <a:r>
              <a:rPr lang="en-US" dirty="0" smtClean="0"/>
              <a:t>B2.1 = (B1.1 + B1.4)/2</a:t>
            </a:r>
          </a:p>
          <a:p>
            <a:r>
              <a:rPr lang="en-US" dirty="0" smtClean="0"/>
              <a:t>G1.1 = (G1.1 + G2.1 + G2.2 + G1.4)/4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temperature correction: estimate color of light source and correct to normalize color values.</a:t>
            </a:r>
          </a:p>
          <a:p>
            <a:r>
              <a:rPr lang="en-US" dirty="0" smtClean="0"/>
              <a:t>Sharpening algorithms reduce </a:t>
            </a:r>
            <a:r>
              <a:rPr lang="en-US" dirty="0" err="1" smtClean="0"/>
              <a:t>pixellation</a:t>
            </a:r>
            <a:r>
              <a:rPr lang="en-US" dirty="0" smtClean="0"/>
              <a:t> effects.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images are uncompressed and usually </a:t>
            </a:r>
            <a:r>
              <a:rPr lang="en-US" dirty="0" err="1" smtClean="0"/>
              <a:t>uninterpolated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Formats are camera-dependent.</a:t>
            </a:r>
          </a:p>
          <a:p>
            <a:r>
              <a:rPr lang="en-US" dirty="0" smtClean="0"/>
              <a:t>JPEG is </a:t>
            </a:r>
            <a:r>
              <a:rPr lang="en-US" dirty="0" err="1" smtClean="0"/>
              <a:t>lossy</a:t>
            </a:r>
            <a:r>
              <a:rPr lang="en-US" dirty="0" smtClean="0"/>
              <a:t>---relies on perceptual image coding.</a:t>
            </a:r>
          </a:p>
          <a:p>
            <a:pPr lvl="1"/>
            <a:r>
              <a:rPr lang="en-US" dirty="0" smtClean="0"/>
              <a:t>Eliminate or smooth some small features.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compression process</a:t>
            </a:r>
            <a:endParaRPr lang="en-US" dirty="0"/>
          </a:p>
        </p:txBody>
      </p:sp>
      <p:pic>
        <p:nvPicPr>
          <p:cNvPr id="6" name="Content Placeholder 5" descr="f05-36-9780123884367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3048001"/>
            <a:ext cx="8534400" cy="102711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space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from RGB to luminance/chrominance form used in JPEG.</a:t>
            </a:r>
          </a:p>
          <a:p>
            <a:r>
              <a:rPr lang="en-US" dirty="0" smtClean="0"/>
              <a:t>JFIF standard conversion matrix:</a:t>
            </a:r>
            <a:endParaRPr lang="en-US" dirty="0"/>
          </a:p>
        </p:txBody>
      </p:sp>
      <p:pic>
        <p:nvPicPr>
          <p:cNvPr id="20482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267200"/>
            <a:ext cx="707780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cosine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8 x 8 block of pixel to spatial frequencies.</a:t>
            </a:r>
          </a:p>
          <a:p>
            <a:r>
              <a:rPr lang="en-US" dirty="0" smtClean="0"/>
              <a:t>DCT computation is highly optimized, may be mapped onto accelerators or specialized </a:t>
            </a:r>
            <a:r>
              <a:rPr lang="en-US" dirty="0" err="1" smtClean="0"/>
              <a:t>instrutions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487</Words>
  <Application>Microsoft Office PowerPoint</Application>
  <PresentationFormat>Widescreen</PresentationFormat>
  <Paragraphs>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Program design and analysis</vt:lpstr>
      <vt:lpstr>Theory of operations</vt:lpstr>
      <vt:lpstr>Bayer pattern</vt:lpstr>
      <vt:lpstr>Bayer pattern interpolation</vt:lpstr>
      <vt:lpstr>Development algorithms</vt:lpstr>
      <vt:lpstr>Image compression</vt:lpstr>
      <vt:lpstr>JPEG compression process</vt:lpstr>
      <vt:lpstr>Color space conversion</vt:lpstr>
      <vt:lpstr>Discrete cosine transform</vt:lpstr>
      <vt:lpstr>DCT quantization</vt:lpstr>
      <vt:lpstr>Generating the bit encoding</vt:lpstr>
      <vt:lpstr>File formats</vt:lpstr>
      <vt:lpstr>Camera platform architecture</vt:lpstr>
      <vt:lpstr>Picture taking process state diagram</vt:lpstr>
      <vt:lpstr>Picture taking process sequence diagram</vt:lpstr>
      <vt:lpstr>Picture viewing state diagram</vt:lpstr>
      <vt:lpstr>Camera class diagram</vt:lpstr>
      <vt:lpstr>Component design and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CPUs</dc:title>
  <dc:creator>Marilyn</dc:creator>
  <cp:lastModifiedBy>Marilyn</cp:lastModifiedBy>
  <cp:revision>43</cp:revision>
  <dcterms:created xsi:type="dcterms:W3CDTF">2015-09-18T01:17:20Z</dcterms:created>
  <dcterms:modified xsi:type="dcterms:W3CDTF">2015-10-10T23:30:58Z</dcterms:modified>
</cp:coreProperties>
</file>