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D9F9-BAA6-4A86-9331-9B5354A6B9A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69DAE-F286-4EF2-9A36-6A8E6B6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69DAE-F286-4EF2-9A36-6A8E6B6A5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197-FFE8-4DCC-B973-FD79B49FC63B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719-847E-41BF-A0A3-E7DAD0FDF385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351-3DB7-490A-9566-B8114C5C4B71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4" y="1885950"/>
            <a:ext cx="5350933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F13D10-3D6A-4297-BEE2-AC2A1303A25E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E7EF8-AE86-4E0B-931E-AD343E6C7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327E-C419-48E8-96FE-2300B6FD8038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E80-F17A-4D33-A59D-9B1C459FDD7E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632-E4C3-4F14-8A02-D976CEC723F8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471C-5C26-4AB6-A866-31A75D047D01}" type="datetime1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E3F5-5DDB-4365-89D9-8817C02ED3A9}" type="datetime1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5157-3D3F-423E-A40A-91E78A002B2E}" type="datetime1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3BA9-1DA9-4CD4-AEC0-DE94FDCBE723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C872-BB98-423A-ABD8-BEF61B49C408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4689-DCF0-4743-BE32-52A68404B241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and operating systems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Multiple tasks and multiple processes.</a:t>
            </a:r>
          </a:p>
          <a:p>
            <a:pPr lvl="1"/>
            <a:r>
              <a:rPr lang="en-US" smtClean="0"/>
              <a:t>Specifications of process timing.</a:t>
            </a:r>
          </a:p>
          <a:p>
            <a:r>
              <a:rPr lang="en-US" smtClean="0"/>
              <a:t>Preemptive real-time operating systems.</a:t>
            </a:r>
          </a:p>
          <a:p>
            <a:r>
              <a:rPr lang="en-US" smtClean="0"/>
              <a:t>Processes and UML.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Release times and deadlines</a:t>
            </a:r>
          </a:p>
        </p:txBody>
      </p:sp>
      <p:cxnSp>
        <p:nvCxnSpPr>
          <p:cNvPr id="15365" name="Straight Arrow Connector 7"/>
          <p:cNvCxnSpPr>
            <a:cxnSpLocks noChangeShapeType="1"/>
          </p:cNvCxnSpPr>
          <p:nvPr/>
        </p:nvCxnSpPr>
        <p:spPr bwMode="auto">
          <a:xfrm>
            <a:off x="2590800" y="4419600"/>
            <a:ext cx="701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9601201" y="4267200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4800" y="3657600"/>
            <a:ext cx="3429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>
            <a:off x="1790701" y="3619501"/>
            <a:ext cx="1600200" cy="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69" name="TextBox 12"/>
          <p:cNvSpPr txBox="1">
            <a:spLocks noChangeArrowheads="1"/>
          </p:cNvSpPr>
          <p:nvPr/>
        </p:nvSpPr>
        <p:spPr bwMode="auto">
          <a:xfrm>
            <a:off x="2054193" y="4495801"/>
            <a:ext cx="10113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initiating</a:t>
            </a:r>
          </a:p>
          <a:p>
            <a:pPr algn="ctr"/>
            <a:r>
              <a:rPr lang="en-US"/>
              <a:t>event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7925594" y="3656806"/>
            <a:ext cx="1524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2590800" y="2895600"/>
            <a:ext cx="6096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5372" name="TextBox 21"/>
          <p:cNvSpPr txBox="1">
            <a:spLocks noChangeArrowheads="1"/>
          </p:cNvSpPr>
          <p:nvPr/>
        </p:nvSpPr>
        <p:spPr bwMode="auto">
          <a:xfrm>
            <a:off x="4953001" y="2819400"/>
            <a:ext cx="9973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deadline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48200" y="4800600"/>
            <a:ext cx="182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aperiodic process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478729" y="5029201"/>
            <a:ext cx="25455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periodic process initiated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at start of period</a:t>
            </a:r>
          </a:p>
        </p:txBody>
      </p:sp>
      <p:cxnSp>
        <p:nvCxnSpPr>
          <p:cNvPr id="26" name="Straight Arrow Connector 25"/>
          <p:cNvCxnSpPr>
            <a:cxnSpLocks noChangeShapeType="1"/>
            <a:stCxn id="15369" idx="0"/>
          </p:cNvCxnSpPr>
          <p:nvPr/>
        </p:nvCxnSpPr>
        <p:spPr bwMode="auto">
          <a:xfrm>
            <a:off x="2559844" y="4495800"/>
            <a:ext cx="61269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181601" y="4495800"/>
            <a:ext cx="798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period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114800" y="3657600"/>
            <a:ext cx="3429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114800" y="3657600"/>
            <a:ext cx="3429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rot="5400000">
            <a:off x="7239794" y="3656806"/>
            <a:ext cx="1524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2590800" y="2895600"/>
            <a:ext cx="541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953001" y="2819400"/>
            <a:ext cx="9973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deadline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flipV="1">
            <a:off x="2590800" y="4495800"/>
            <a:ext cx="541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81601" y="4495800"/>
            <a:ext cx="798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period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478729" y="4953001"/>
            <a:ext cx="25455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periodic process initiated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by event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3" grpId="0"/>
      <p:bldP spid="23" grpId="1"/>
      <p:bldP spid="24" grpId="0"/>
      <p:bldP spid="24" grpId="1"/>
      <p:bldP spid="27" grpId="0"/>
      <p:bldP spid="27" grpId="1"/>
      <p:bldP spid="28" grpId="0" animBg="1"/>
      <p:bldP spid="28" grpId="1" animBg="1"/>
      <p:bldP spid="29" grpId="0" animBg="1"/>
      <p:bldP spid="33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Rate requirements on processes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Period</a:t>
            </a:r>
            <a:r>
              <a:rPr lang="en-US" dirty="0" smtClean="0"/>
              <a:t>: interval between process activations.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Rate</a:t>
            </a:r>
            <a:r>
              <a:rPr lang="en-US" dirty="0" smtClean="0"/>
              <a:t>: reciprocal of period.</a:t>
            </a:r>
          </a:p>
          <a:p>
            <a:r>
              <a:rPr lang="en-US" dirty="0" smtClean="0"/>
              <a:t>Initiation </a:t>
            </a:r>
            <a:r>
              <a:rPr lang="en-US" dirty="0" smtClean="0"/>
              <a:t>rate may be higher than period---several copies of process run at once.</a:t>
            </a:r>
          </a:p>
        </p:txBody>
      </p:sp>
      <p:cxnSp>
        <p:nvCxnSpPr>
          <p:cNvPr id="16390" name="Straight Arrow Connector 7"/>
          <p:cNvCxnSpPr>
            <a:cxnSpLocks noChangeShapeType="1"/>
          </p:cNvCxnSpPr>
          <p:nvPr/>
        </p:nvCxnSpPr>
        <p:spPr bwMode="auto">
          <a:xfrm>
            <a:off x="6553200" y="5334000"/>
            <a:ext cx="3581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9372601" y="5410200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6934200" y="3124200"/>
            <a:ext cx="19050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P1</a:t>
            </a:r>
            <a:r>
              <a:rPr lang="en-US" baseline="-25000"/>
              <a:t>1</a:t>
            </a:r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7391400" y="3657600"/>
            <a:ext cx="19050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P1</a:t>
            </a:r>
            <a:r>
              <a:rPr lang="en-US" baseline="-25000"/>
              <a:t>2</a:t>
            </a:r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7772400" y="4191000"/>
            <a:ext cx="19050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P1</a:t>
            </a:r>
            <a:r>
              <a:rPr lang="en-US" baseline="-25000"/>
              <a:t>3</a:t>
            </a:r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8077200" y="4724400"/>
            <a:ext cx="19050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P1</a:t>
            </a:r>
            <a:r>
              <a:rPr lang="en-US" baseline="-25000"/>
              <a:t>4</a:t>
            </a:r>
          </a:p>
        </p:txBody>
      </p:sp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5943600" y="31242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CPU 1</a:t>
            </a:r>
          </a:p>
        </p:txBody>
      </p:sp>
      <p:sp>
        <p:nvSpPr>
          <p:cNvPr id="16397" name="TextBox 16"/>
          <p:cNvSpPr txBox="1">
            <a:spLocks noChangeArrowheads="1"/>
          </p:cNvSpPr>
          <p:nvPr/>
        </p:nvSpPr>
        <p:spPr bwMode="auto">
          <a:xfrm>
            <a:off x="5943600" y="36576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CPU 2</a:t>
            </a:r>
          </a:p>
        </p:txBody>
      </p:sp>
      <p:sp>
        <p:nvSpPr>
          <p:cNvPr id="16398" name="TextBox 17"/>
          <p:cNvSpPr txBox="1">
            <a:spLocks noChangeArrowheads="1"/>
          </p:cNvSpPr>
          <p:nvPr/>
        </p:nvSpPr>
        <p:spPr bwMode="auto">
          <a:xfrm>
            <a:off x="5943600" y="41910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CPU 3</a:t>
            </a:r>
          </a:p>
        </p:txBody>
      </p:sp>
      <p:sp>
        <p:nvSpPr>
          <p:cNvPr id="16399" name="TextBox 18"/>
          <p:cNvSpPr txBox="1">
            <a:spLocks noChangeArrowheads="1"/>
          </p:cNvSpPr>
          <p:nvPr/>
        </p:nvSpPr>
        <p:spPr bwMode="auto">
          <a:xfrm>
            <a:off x="5943600" y="47244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CPU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Computers as Components 4e © 2016 Marilyn Wolf</a:t>
            </a:r>
            <a:endParaRPr lang="en-US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 violations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happens if a process doesn’t finish by its deadline?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Hard deadline</a:t>
            </a:r>
            <a:r>
              <a:rPr lang="en-US" smtClean="0"/>
              <a:t>: system fails if missed.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Soft deadline</a:t>
            </a:r>
            <a:r>
              <a:rPr lang="en-US" smtClean="0"/>
              <a:t>: user may notice, but system doesn’t necessarily fail.</a:t>
            </a:r>
          </a:p>
        </p:txBody>
      </p:sp>
    </p:spTree>
    <p:extLst>
      <p:ext uri="{BB962C8B-B14F-4D97-AF65-F5344CB8AC3E}">
        <p14:creationId xmlns:p14="http://schemas.microsoft.com/office/powerpoint/2010/main" val="26164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Space Shuttle software error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Space Shuttle’s first launch was delayed by a software timing error:</a:t>
            </a:r>
          </a:p>
          <a:p>
            <a:pPr lvl="1"/>
            <a:r>
              <a:rPr lang="en-US" smtClean="0"/>
              <a:t>Primary control system PASS and backup system BFS.</a:t>
            </a:r>
          </a:p>
          <a:p>
            <a:pPr lvl="1"/>
            <a:r>
              <a:rPr lang="en-US" smtClean="0"/>
              <a:t>BFS failed to synchronize with PASS.</a:t>
            </a:r>
          </a:p>
          <a:p>
            <a:pPr lvl="1"/>
            <a:r>
              <a:rPr lang="en-US" smtClean="0"/>
              <a:t>Change to one routine added delay that threw off start time calculation.</a:t>
            </a:r>
          </a:p>
          <a:p>
            <a:pPr lvl="1"/>
            <a:r>
              <a:rPr lang="en-US" smtClean="0"/>
              <a:t>1 in 67 chance of timing problem.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graphs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Tasks may have data dependencies---must execute in certain order.</a:t>
            </a:r>
          </a:p>
          <a:p>
            <a:r>
              <a:rPr lang="en-US" sz="2400"/>
              <a:t>Task graph shows data/control dependencies between processes.</a:t>
            </a:r>
          </a:p>
          <a:p>
            <a:r>
              <a:rPr lang="en-US" sz="2400">
                <a:solidFill>
                  <a:srgbClr val="FF0000"/>
                </a:solidFill>
              </a:rPr>
              <a:t>Task</a:t>
            </a:r>
            <a:r>
              <a:rPr lang="en-US" sz="2400"/>
              <a:t>: connected set of processes.</a:t>
            </a:r>
          </a:p>
          <a:p>
            <a:r>
              <a:rPr lang="en-US" sz="2400">
                <a:solidFill>
                  <a:srgbClr val="FF0000"/>
                </a:solidFill>
              </a:rPr>
              <a:t>Task set</a:t>
            </a:r>
            <a:r>
              <a:rPr lang="en-US" sz="2400"/>
              <a:t>: One or more tasks.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7086600" y="3048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477000" y="1905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7772400" y="1905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7086600" y="4114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9220200" y="2286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9220200" y="3657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P6</a:t>
            </a:r>
          </a:p>
        </p:txBody>
      </p:sp>
      <p:cxnSp>
        <p:nvCxnSpPr>
          <p:cNvPr id="19468" name="Straight Arrow Connector 13"/>
          <p:cNvCxnSpPr>
            <a:cxnSpLocks noChangeShapeType="1"/>
            <a:stCxn id="19463" idx="4"/>
            <a:endCxn id="19462" idx="1"/>
          </p:cNvCxnSpPr>
          <p:nvPr/>
        </p:nvCxnSpPr>
        <p:spPr bwMode="auto">
          <a:xfrm rot="16200000" flipH="1">
            <a:off x="6781801" y="2743201"/>
            <a:ext cx="492125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9" name="Straight Arrow Connector 15"/>
          <p:cNvCxnSpPr>
            <a:cxnSpLocks noChangeShapeType="1"/>
            <a:stCxn id="19464" idx="4"/>
            <a:endCxn id="19462" idx="7"/>
          </p:cNvCxnSpPr>
          <p:nvPr/>
        </p:nvCxnSpPr>
        <p:spPr bwMode="auto">
          <a:xfrm rot="5400000">
            <a:off x="7699376" y="2705101"/>
            <a:ext cx="492125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70" name="Straight Arrow Connector 17"/>
          <p:cNvCxnSpPr>
            <a:cxnSpLocks noChangeShapeType="1"/>
            <a:stCxn id="19462" idx="4"/>
            <a:endCxn id="19465" idx="0"/>
          </p:cNvCxnSpPr>
          <p:nvPr/>
        </p:nvCxnSpPr>
        <p:spPr bwMode="auto">
          <a:xfrm rot="5400000">
            <a:off x="7315201" y="3962401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71" name="Straight Arrow Connector 19"/>
          <p:cNvCxnSpPr>
            <a:cxnSpLocks noChangeShapeType="1"/>
            <a:stCxn id="19466" idx="4"/>
            <a:endCxn id="19467" idx="0"/>
          </p:cNvCxnSpPr>
          <p:nvPr/>
        </p:nvCxnSpPr>
        <p:spPr bwMode="auto">
          <a:xfrm rot="5400000">
            <a:off x="9296401" y="3352801"/>
            <a:ext cx="6096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72" name="TextBox 20"/>
          <p:cNvSpPr txBox="1">
            <a:spLocks noChangeArrowheads="1"/>
          </p:cNvSpPr>
          <p:nvPr/>
        </p:nvSpPr>
        <p:spPr bwMode="auto">
          <a:xfrm>
            <a:off x="7099373" y="5105400"/>
            <a:ext cx="733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task 1</a:t>
            </a:r>
          </a:p>
        </p:txBody>
      </p:sp>
      <p:sp>
        <p:nvSpPr>
          <p:cNvPr id="19473" name="TextBox 21"/>
          <p:cNvSpPr txBox="1">
            <a:spLocks noChangeArrowheads="1"/>
          </p:cNvSpPr>
          <p:nvPr/>
        </p:nvSpPr>
        <p:spPr bwMode="auto">
          <a:xfrm>
            <a:off x="9232973" y="5105400"/>
            <a:ext cx="733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task 2</a:t>
            </a:r>
          </a:p>
        </p:txBody>
      </p:sp>
      <p:sp>
        <p:nvSpPr>
          <p:cNvPr id="19474" name="TextBox 22"/>
          <p:cNvSpPr txBox="1">
            <a:spLocks noChangeArrowheads="1"/>
          </p:cNvSpPr>
          <p:nvPr/>
        </p:nvSpPr>
        <p:spPr bwMode="auto">
          <a:xfrm>
            <a:off x="8254091" y="5715000"/>
            <a:ext cx="897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task set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between tasks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Task graph assumes that all processes in each task run at the same rate, tasks do not communicate.</a:t>
            </a:r>
          </a:p>
          <a:p>
            <a:r>
              <a:rPr lang="en-US" sz="2400"/>
              <a:t>In reality, some amount of inter-task communication is necessary.</a:t>
            </a:r>
          </a:p>
          <a:p>
            <a:pPr lvl="1"/>
            <a:r>
              <a:rPr lang="en-US" sz="2000"/>
              <a:t>It’s hard to require immediate response for multi-rate communication.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7414953" y="2025650"/>
            <a:ext cx="1752600" cy="1524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MPEG system layer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400800" y="4038600"/>
            <a:ext cx="1752600" cy="1066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MPEG audio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8382000" y="4038600"/>
            <a:ext cx="1752600" cy="1066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MPEG video</a:t>
            </a:r>
          </a:p>
        </p:txBody>
      </p:sp>
      <p:cxnSp>
        <p:nvCxnSpPr>
          <p:cNvPr id="13" name="Straight Arrow Connector 12"/>
          <p:cNvCxnSpPr>
            <a:stCxn id="20486" idx="3"/>
            <a:endCxn id="20487" idx="0"/>
          </p:cNvCxnSpPr>
          <p:nvPr/>
        </p:nvCxnSpPr>
        <p:spPr bwMode="auto">
          <a:xfrm flipH="1">
            <a:off x="7277100" y="3326465"/>
            <a:ext cx="394515" cy="7121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486" idx="5"/>
            <a:endCxn id="20488" idx="0"/>
          </p:cNvCxnSpPr>
          <p:nvPr/>
        </p:nvCxnSpPr>
        <p:spPr bwMode="auto">
          <a:xfrm>
            <a:off x="8910891" y="3326465"/>
            <a:ext cx="347409" cy="7121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execution characteristics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execution time </a:t>
            </a:r>
            <a:r>
              <a:rPr lang="en-US">
                <a:solidFill>
                  <a:srgbClr val="FF3300"/>
                </a:solidFill>
              </a:rPr>
              <a:t>T</a:t>
            </a:r>
            <a:r>
              <a:rPr lang="en-US" baseline="-25000">
                <a:solidFill>
                  <a:srgbClr val="FF3300"/>
                </a:solidFill>
              </a:rPr>
              <a:t>i</a:t>
            </a:r>
            <a:r>
              <a:rPr lang="en-US"/>
              <a:t>.</a:t>
            </a:r>
          </a:p>
          <a:p>
            <a:pPr lvl="1"/>
            <a:r>
              <a:rPr lang="en-US"/>
              <a:t>Execution time in absence of preemption.</a:t>
            </a:r>
          </a:p>
          <a:p>
            <a:pPr lvl="1"/>
            <a:r>
              <a:rPr lang="en-US"/>
              <a:t>Possible time units: seconds, clock cycles.</a:t>
            </a:r>
          </a:p>
          <a:p>
            <a:pPr lvl="1"/>
            <a:r>
              <a:rPr lang="en-US"/>
              <a:t>Worst-case, best-case execution time may be useful in some cases.</a:t>
            </a:r>
          </a:p>
          <a:p>
            <a:r>
              <a:rPr lang="en-US"/>
              <a:t>Sources of variation:</a:t>
            </a:r>
          </a:p>
          <a:p>
            <a:pPr lvl="1"/>
            <a:r>
              <a:rPr lang="en-US"/>
              <a:t>Data dependencies.</a:t>
            </a:r>
          </a:p>
          <a:p>
            <a:pPr lvl="1"/>
            <a:r>
              <a:rPr lang="en-US"/>
              <a:t>Memory system.</a:t>
            </a:r>
          </a:p>
          <a:p>
            <a:pPr lvl="1"/>
            <a:r>
              <a:rPr lang="en-US"/>
              <a:t>CPU pipeline.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CPU utilization:</a:t>
                </a:r>
              </a:p>
              <a:p>
                <a:pPr lvl="1"/>
                <a:r>
                  <a:rPr lang="en-US" dirty="0" smtClean="0"/>
                  <a:t>Fraction of the CPU that is doing useful work.</a:t>
                </a:r>
              </a:p>
              <a:p>
                <a:pPr lvl="1"/>
                <a:r>
                  <a:rPr lang="en-US" dirty="0" smtClean="0"/>
                  <a:t>Often calculated assuming no scheduling overhead.</a:t>
                </a:r>
              </a:p>
              <a:p>
                <a:r>
                  <a:rPr lang="en-US" dirty="0" smtClean="0"/>
                  <a:t>Utilization:</a:t>
                </a:r>
              </a:p>
              <a:p>
                <a:pPr lvl="1"/>
                <a:r>
                  <a:rPr lang="en-US" dirty="0" smtClean="0"/>
                  <a:t>U = </a:t>
                </a:r>
                <a:r>
                  <a:rPr lang="en-US" sz="2000" dirty="0"/>
                  <a:t>(CPU time for useful work</a:t>
                </a:r>
                <a:r>
                  <a:rPr lang="en-US" sz="1600" dirty="0"/>
                  <a:t>)/</a:t>
                </a:r>
                <a:r>
                  <a:rPr lang="en-US" sz="2000" dirty="0"/>
                  <a:t> (total available CPU time)</a:t>
                </a:r>
                <a:endParaRPr lang="en-US" dirty="0" smtClean="0"/>
              </a:p>
              <a:p>
                <a:pPr lvl="2">
                  <a:buFont typeface="Monotype Sorts" pitchFamily="2" charset="2"/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2">
                  <a:buFont typeface="Monotype Sorts" pitchFamily="2" charset="2"/>
                  <a:buNone/>
                </a:pPr>
                <a:r>
                  <a:rPr lang="en-US" dirty="0" smtClean="0"/>
                  <a:t>= </a:t>
                </a:r>
                <a:r>
                  <a:rPr lang="en-US" dirty="0" smtClean="0"/>
                  <a:t>T/t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of a process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 process can be in one of three states: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executing</a:t>
            </a:r>
            <a:r>
              <a:rPr lang="en-US" smtClean="0"/>
              <a:t> on the CPU;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ready</a:t>
            </a:r>
            <a:r>
              <a:rPr lang="en-US" smtClean="0"/>
              <a:t> to run;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waiting</a:t>
            </a:r>
            <a:r>
              <a:rPr lang="en-US" smtClean="0"/>
              <a:t> for data.</a:t>
            </a:r>
          </a:p>
        </p:txBody>
      </p:sp>
      <p:sp>
        <p:nvSpPr>
          <p:cNvPr id="23558" name="AutoShape 4"/>
          <p:cNvSpPr>
            <a:spLocks noChangeArrowheads="1"/>
          </p:cNvSpPr>
          <p:nvPr/>
        </p:nvSpPr>
        <p:spPr bwMode="auto">
          <a:xfrm>
            <a:off x="7239000" y="2286000"/>
            <a:ext cx="1524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executing</a:t>
            </a:r>
          </a:p>
        </p:txBody>
      </p:sp>
      <p:sp>
        <p:nvSpPr>
          <p:cNvPr id="23559" name="AutoShape 5"/>
          <p:cNvSpPr>
            <a:spLocks noChangeArrowheads="1"/>
          </p:cNvSpPr>
          <p:nvPr/>
        </p:nvSpPr>
        <p:spPr bwMode="auto">
          <a:xfrm>
            <a:off x="5943600" y="4191000"/>
            <a:ext cx="1219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23560" name="AutoShape 6"/>
          <p:cNvSpPr>
            <a:spLocks noChangeArrowheads="1"/>
          </p:cNvSpPr>
          <p:nvPr/>
        </p:nvSpPr>
        <p:spPr bwMode="auto">
          <a:xfrm>
            <a:off x="8915400" y="4191000"/>
            <a:ext cx="1219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 flipH="1">
            <a:off x="7010400" y="2971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6324600" y="24384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71628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 flipH="1">
            <a:off x="716280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8382000" y="2971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 flipH="1" flipV="1">
            <a:off x="8763000" y="2514600"/>
            <a:ext cx="1219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8975726" y="2528888"/>
            <a:ext cx="1137491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gets data</a:t>
            </a:r>
          </a:p>
          <a:p>
            <a:r>
              <a:rPr lang="en-US" sz="2000"/>
              <a:t>and CPU</a:t>
            </a:r>
            <a:endParaRPr lang="en-US"/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8332560" y="3276600"/>
            <a:ext cx="811441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/>
              <a:t>needs</a:t>
            </a:r>
          </a:p>
          <a:p>
            <a:pPr algn="r"/>
            <a:r>
              <a:rPr lang="en-US" sz="2000"/>
              <a:t>data</a:t>
            </a:r>
            <a:endParaRPr lang="en-US"/>
          </a:p>
        </p:txBody>
      </p: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7391401" y="3962400"/>
            <a:ext cx="1137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gets data</a:t>
            </a:r>
          </a:p>
        </p:txBody>
      </p:sp>
      <p:sp>
        <p:nvSpPr>
          <p:cNvPr id="23570" name="Text Box 16"/>
          <p:cNvSpPr txBox="1">
            <a:spLocks noChangeArrowheads="1"/>
          </p:cNvSpPr>
          <p:nvPr/>
        </p:nvSpPr>
        <p:spPr bwMode="auto">
          <a:xfrm>
            <a:off x="7467601" y="4648200"/>
            <a:ext cx="1331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needs data</a:t>
            </a:r>
            <a:endParaRPr lang="en-US"/>
          </a:p>
        </p:txBody>
      </p:sp>
      <p:sp>
        <p:nvSpPr>
          <p:cNvPr id="23571" name="Text Box 17"/>
          <p:cNvSpPr txBox="1">
            <a:spLocks noChangeArrowheads="1"/>
          </p:cNvSpPr>
          <p:nvPr/>
        </p:nvSpPr>
        <p:spPr bwMode="auto">
          <a:xfrm>
            <a:off x="7162800" y="3048000"/>
            <a:ext cx="13475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preempted</a:t>
            </a:r>
          </a:p>
        </p:txBody>
      </p:sp>
      <p:sp>
        <p:nvSpPr>
          <p:cNvPr id="23572" name="Text Box 18"/>
          <p:cNvSpPr txBox="1">
            <a:spLocks noChangeArrowheads="1"/>
          </p:cNvSpPr>
          <p:nvPr/>
        </p:nvSpPr>
        <p:spPr bwMode="auto">
          <a:xfrm>
            <a:off x="6096000" y="2895600"/>
            <a:ext cx="6190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gets</a:t>
            </a:r>
          </a:p>
          <a:p>
            <a:r>
              <a:rPr lang="en-US" sz="2000"/>
              <a:t>CPU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scheduling problem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we meet all deadlines?</a:t>
            </a:r>
          </a:p>
          <a:p>
            <a:pPr lvl="1"/>
            <a:r>
              <a:rPr lang="en-US" smtClean="0"/>
              <a:t>Must be able to meet deadlines in all cases.</a:t>
            </a:r>
          </a:p>
          <a:p>
            <a:r>
              <a:rPr lang="en-US" smtClean="0"/>
              <a:t>How much CPU horsepower do we need to meet our deadlines?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Reactive systems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Respond to external events.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Engine controller.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Seat belt monitor.</a:t>
            </a:r>
          </a:p>
          <a:p>
            <a:pPr>
              <a:lnSpc>
                <a:spcPct val="90000"/>
              </a:lnSpc>
            </a:pPr>
            <a:r>
              <a:rPr lang="en-US" smtClean="0"/>
              <a:t>Requires real-time response.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System architecture.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Program implementation.</a:t>
            </a:r>
          </a:p>
          <a:p>
            <a:pPr>
              <a:lnSpc>
                <a:spcPct val="90000"/>
              </a:lnSpc>
            </a:pPr>
            <a:r>
              <a:rPr lang="en-US" smtClean="0"/>
              <a:t>May require a chain reaction among multiple processors.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feasibility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38325"/>
            <a:ext cx="4419600" cy="4171950"/>
          </a:xfrm>
        </p:spPr>
        <p:txBody>
          <a:bodyPr/>
          <a:lstStyle/>
          <a:p>
            <a:r>
              <a:rPr lang="en-US" dirty="0" smtClean="0"/>
              <a:t>Resource constraints make </a:t>
            </a:r>
            <a:r>
              <a:rPr lang="en-US" dirty="0" err="1" smtClean="0"/>
              <a:t>schedulability</a:t>
            </a:r>
            <a:r>
              <a:rPr lang="en-US" dirty="0" smtClean="0"/>
              <a:t> analysis NP-hard.</a:t>
            </a:r>
          </a:p>
          <a:p>
            <a:pPr lvl="1"/>
            <a:r>
              <a:rPr lang="en-US" dirty="0" smtClean="0"/>
              <a:t>Must show that the deadlines are met for all timings of resource requests.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7543800" y="2667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9220200" y="2667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8077200" y="4419600"/>
            <a:ext cx="1447800" cy="9144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I/O device</a:t>
            </a:r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8001000" y="34290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H="1">
            <a:off x="9220200" y="34290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Simple processor feasibility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76425"/>
            <a:ext cx="4495800" cy="4171950"/>
          </a:xfrm>
        </p:spPr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No resource conflicts.</a:t>
            </a:r>
          </a:p>
          <a:p>
            <a:pPr lvl="1"/>
            <a:r>
              <a:rPr lang="en-US" dirty="0" smtClean="0"/>
              <a:t>Constant process execution times.</a:t>
            </a:r>
          </a:p>
          <a:p>
            <a:r>
              <a:rPr lang="en-US" dirty="0" smtClean="0"/>
              <a:t>Require:</a:t>
            </a:r>
          </a:p>
          <a:p>
            <a:pPr lvl="1"/>
            <a:r>
              <a:rPr lang="en-US" dirty="0" smtClean="0"/>
              <a:t>T ≥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Can’t use more than 100% of the CPU.</a:t>
            </a:r>
          </a:p>
          <a:p>
            <a:pPr lvl="1"/>
            <a:endParaRPr lang="en-US" dirty="0" smtClean="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6858000" y="30480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8229600" y="3048000"/>
            <a:ext cx="838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9067800" y="3048000"/>
            <a:ext cx="1143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6858000" y="3886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8305800" y="396240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Hyperperiod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Hyperperiod</a:t>
            </a:r>
            <a:r>
              <a:rPr lang="en-US" smtClean="0"/>
              <a:t>: least common multiple (LCM) of the task periods.</a:t>
            </a:r>
          </a:p>
          <a:p>
            <a:r>
              <a:rPr lang="en-US" smtClean="0"/>
              <a:t>Must look at the hyperperiod schedule to find all task interactions.</a:t>
            </a:r>
          </a:p>
          <a:p>
            <a:r>
              <a:rPr lang="en-US" smtClean="0"/>
              <a:t>Hyperperiod can be very long if task periods are not chosen carefully.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Hyperperiod example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Long hyperperiod:</a:t>
            </a:r>
          </a:p>
          <a:p>
            <a:pPr lvl="1">
              <a:lnSpc>
                <a:spcPct val="90000"/>
              </a:lnSpc>
            </a:pPr>
            <a:r>
              <a:rPr lang="en-US"/>
              <a:t>P1 7 ms.</a:t>
            </a:r>
          </a:p>
          <a:p>
            <a:pPr lvl="1">
              <a:lnSpc>
                <a:spcPct val="90000"/>
              </a:lnSpc>
            </a:pPr>
            <a:r>
              <a:rPr lang="en-US"/>
              <a:t>P2 11 ms.</a:t>
            </a:r>
          </a:p>
          <a:p>
            <a:pPr lvl="1">
              <a:lnSpc>
                <a:spcPct val="90000"/>
              </a:lnSpc>
            </a:pPr>
            <a:r>
              <a:rPr lang="en-US"/>
              <a:t>P3 15 ms.</a:t>
            </a:r>
          </a:p>
          <a:p>
            <a:pPr lvl="1">
              <a:lnSpc>
                <a:spcPct val="90000"/>
              </a:lnSpc>
            </a:pPr>
            <a:r>
              <a:rPr lang="en-US"/>
              <a:t>LCM = 1155 ms.</a:t>
            </a:r>
          </a:p>
          <a:p>
            <a:pPr>
              <a:lnSpc>
                <a:spcPct val="90000"/>
              </a:lnSpc>
            </a:pPr>
            <a:r>
              <a:rPr lang="en-US"/>
              <a:t>Shorter hyperperiod:</a:t>
            </a:r>
          </a:p>
          <a:p>
            <a:pPr lvl="1">
              <a:lnSpc>
                <a:spcPct val="90000"/>
              </a:lnSpc>
            </a:pPr>
            <a:r>
              <a:rPr lang="en-US"/>
              <a:t>P1 8 ms.</a:t>
            </a:r>
          </a:p>
          <a:p>
            <a:pPr lvl="1">
              <a:lnSpc>
                <a:spcPct val="90000"/>
              </a:lnSpc>
            </a:pPr>
            <a:r>
              <a:rPr lang="en-US"/>
              <a:t>P2 12 ms.</a:t>
            </a:r>
          </a:p>
          <a:p>
            <a:pPr lvl="1">
              <a:lnSpc>
                <a:spcPct val="90000"/>
              </a:lnSpc>
            </a:pPr>
            <a:r>
              <a:rPr lang="en-US"/>
              <a:t>P3 16 ms.</a:t>
            </a:r>
          </a:p>
          <a:p>
            <a:pPr lvl="1">
              <a:lnSpc>
                <a:spcPct val="90000"/>
              </a:lnSpc>
            </a:pPr>
            <a:r>
              <a:rPr lang="en-US"/>
              <a:t>LCM = 96 ms.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Simple processor feasibility example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P1 period 1 ms, CPU time 0.1 ms.</a:t>
            </a:r>
          </a:p>
          <a:p>
            <a:r>
              <a:rPr lang="en-US"/>
              <a:t>P2 period 1 ms, CPU time 0.2 ms.</a:t>
            </a:r>
          </a:p>
          <a:p>
            <a:r>
              <a:rPr lang="en-US"/>
              <a:t>P3 period 5 ms, CPU time 0.3 ms.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032501" y="2360613"/>
          <a:ext cx="43148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2562048" imgH="1628803" progId="Excel.Sheet.8">
                  <p:embed/>
                </p:oleObj>
              </mc:Choice>
              <mc:Fallback>
                <p:oleObj name="Worksheet" r:id="rId3" imgW="2562048" imgH="162880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2360613"/>
                        <a:ext cx="4314825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Cyclostatic/TDMA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36074"/>
            <a:ext cx="38862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Schedule in time slots.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Same process activation irrespective of workload.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Time slots may be equal size or unequal.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5181600" y="2438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6172200" y="2438400"/>
            <a:ext cx="838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7010400" y="2438400"/>
            <a:ext cx="762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5181600" y="3276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6232525" y="3394075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772400" y="2438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8763000" y="2438400"/>
            <a:ext cx="838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9601200" y="2438400"/>
            <a:ext cx="762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772400" y="3276604"/>
            <a:ext cx="2590800" cy="487363"/>
            <a:chOff x="3936" y="2064"/>
            <a:chExt cx="1632" cy="307"/>
          </a:xfrm>
        </p:grpSpPr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36" y="206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Text Box 13"/>
            <p:cNvSpPr txBox="1">
              <a:spLocks noChangeArrowheads="1"/>
            </p:cNvSpPr>
            <p:nvPr/>
          </p:nvSpPr>
          <p:spPr bwMode="auto">
            <a:xfrm>
              <a:off x="4598" y="2138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41" grpId="0" animBg="1"/>
      <p:bldP spid="223242" grpId="0" animBg="1"/>
      <p:bldP spid="2232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TDMA assumptions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39624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Schedule based on least common multiple (LCM) of the process periods.</a:t>
            </a:r>
          </a:p>
          <a:p>
            <a:pPr>
              <a:lnSpc>
                <a:spcPct val="90000"/>
              </a:lnSpc>
            </a:pPr>
            <a:r>
              <a:rPr lang="en-US" smtClean="0"/>
              <a:t>Trivial scheduler -&gt; very small scheduling overhead.</a:t>
            </a:r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>
            <a:off x="66294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6781800" y="32004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74676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7620000" y="32004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>
            <a:off x="83058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8458200" y="32004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66294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7010400" y="40386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>
            <a:off x="79248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8305800" y="40386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629400" y="4724405"/>
            <a:ext cx="2438400" cy="522288"/>
            <a:chOff x="3216" y="2976"/>
            <a:chExt cx="1536" cy="329"/>
          </a:xfrm>
        </p:grpSpPr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>
              <a:off x="3216" y="297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3744" y="3072"/>
              <a:ext cx="3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LCM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TDMA schedulability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Always same CPU utilization (assuming constant process execution times).</a:t>
            </a:r>
          </a:p>
          <a:p>
            <a:r>
              <a:rPr lang="en-US" smtClean="0"/>
              <a:t>Can’t handle unexpected loads.</a:t>
            </a:r>
          </a:p>
          <a:p>
            <a:pPr lvl="1"/>
            <a:r>
              <a:rPr lang="en-US" smtClean="0"/>
              <a:t>Must schedule a time slot for aperiodic events.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TDMA schedulability example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TDMA period = 10 ms.</a:t>
            </a:r>
          </a:p>
          <a:p>
            <a:r>
              <a:rPr lang="en-US"/>
              <a:t>P1 CPU time 1 ms.</a:t>
            </a:r>
          </a:p>
          <a:p>
            <a:r>
              <a:rPr lang="en-US"/>
              <a:t>P2 CPU time 3 ms.</a:t>
            </a:r>
          </a:p>
          <a:p>
            <a:r>
              <a:rPr lang="en-US"/>
              <a:t>P3 CPU time 2 ms.</a:t>
            </a:r>
          </a:p>
          <a:p>
            <a:r>
              <a:rPr lang="en-US"/>
              <a:t>P4 CPU time 2 ms.</a:t>
            </a:r>
          </a:p>
          <a:p>
            <a:endParaRPr lang="en-US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027739" y="2360613"/>
          <a:ext cx="43402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2562048" imgH="1628803" progId="Excel.Sheet.8">
                  <p:embed/>
                </p:oleObj>
              </mc:Choice>
              <mc:Fallback>
                <p:oleObj name="Worksheet" r:id="rId3" imgW="2562048" imgH="162880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9" y="2360613"/>
                        <a:ext cx="4340225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Round-robin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7544"/>
            <a:ext cx="38100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Schedule process only if ready.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Always test processes in the same order.</a:t>
            </a:r>
          </a:p>
          <a:p>
            <a:pPr>
              <a:lnSpc>
                <a:spcPct val="80000"/>
              </a:lnSpc>
            </a:pPr>
            <a:r>
              <a:rPr lang="en-US" dirty="0"/>
              <a:t>Variations: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Constant system period.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Start round-robin again after finishing a round.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5334000" y="25908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6324600" y="2590800"/>
            <a:ext cx="838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7162800" y="2590800"/>
            <a:ext cx="762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>
            <a:off x="5334000" y="3429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6384925" y="3546475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7924800" y="2590800"/>
            <a:ext cx="838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8763000" y="2590800"/>
            <a:ext cx="762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924800" y="3429005"/>
            <a:ext cx="2590800" cy="487363"/>
            <a:chOff x="4032" y="2160"/>
            <a:chExt cx="1632" cy="307"/>
          </a:xfrm>
        </p:grpSpPr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>
              <a:off x="4032" y="216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Text Box 13"/>
            <p:cNvSpPr txBox="1">
              <a:spLocks noChangeArrowheads="1"/>
            </p:cNvSpPr>
            <p:nvPr/>
          </p:nvSpPr>
          <p:spPr bwMode="auto">
            <a:xfrm>
              <a:off x="4694" y="2234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  <p:bldP spid="226310" grpId="0" animBg="1"/>
      <p:bldP spid="226314" grpId="0" animBg="1"/>
      <p:bldP spid="2263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 and processes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 task is a functional description of a connected set of operations.</a:t>
            </a:r>
          </a:p>
          <a:p>
            <a:r>
              <a:rPr lang="en-US" smtClean="0"/>
              <a:t>(Task can also mean a collection of processes.)</a:t>
            </a:r>
          </a:p>
        </p:txBody>
      </p:sp>
      <p:sp>
        <p:nvSpPr>
          <p:cNvPr id="8196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/>
              <a:t>A process is a </a:t>
            </a:r>
            <a:r>
              <a:rPr lang="en-US" sz="2400">
                <a:solidFill>
                  <a:srgbClr val="FF0000"/>
                </a:solidFill>
              </a:rPr>
              <a:t>unique execution</a:t>
            </a:r>
            <a:r>
              <a:rPr lang="en-US" sz="2400"/>
              <a:t> of a program.</a:t>
            </a:r>
          </a:p>
          <a:p>
            <a:pPr lvl="1"/>
            <a:r>
              <a:rPr lang="en-US" sz="2000"/>
              <a:t>Several copies of a program may run simultaneously or at different times.</a:t>
            </a:r>
          </a:p>
          <a:p>
            <a:r>
              <a:rPr lang="en-US" sz="2400"/>
              <a:t>A process has its own state:</a:t>
            </a:r>
          </a:p>
          <a:p>
            <a:pPr lvl="1"/>
            <a:r>
              <a:rPr lang="en-US" sz="2000"/>
              <a:t>registers;</a:t>
            </a:r>
          </a:p>
          <a:p>
            <a:pPr lvl="1"/>
            <a:r>
              <a:rPr lang="en-US" sz="2000"/>
              <a:t>memory.</a:t>
            </a:r>
          </a:p>
          <a:p>
            <a:r>
              <a:rPr lang="en-US" sz="2400"/>
              <a:t>The operating system manages processes.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61754" y="3940926"/>
            <a:ext cx="777240" cy="777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05794" y="3940926"/>
            <a:ext cx="777240" cy="777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99014" y="5038206"/>
            <a:ext cx="777240" cy="777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5"/>
            <a:endCxn id="8" idx="1"/>
          </p:cNvCxnSpPr>
          <p:nvPr/>
        </p:nvCxnSpPr>
        <p:spPr>
          <a:xfrm>
            <a:off x="2925170" y="4604342"/>
            <a:ext cx="387668" cy="5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7"/>
          </p:cNvCxnSpPr>
          <p:nvPr/>
        </p:nvCxnSpPr>
        <p:spPr>
          <a:xfrm flipH="1">
            <a:off x="3862430" y="4604342"/>
            <a:ext cx="357188" cy="5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Round-robin assumptions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Schedule based on least common multiple (LCM) of the process periods.</a:t>
            </a:r>
          </a:p>
          <a:p>
            <a:r>
              <a:rPr lang="en-US" smtClean="0"/>
              <a:t>Best done with equal time slots for processes.</a:t>
            </a:r>
          </a:p>
          <a:p>
            <a:r>
              <a:rPr lang="en-US" smtClean="0"/>
              <a:t>Simple scheduler -&gt; low scheduling overhead.</a:t>
            </a:r>
          </a:p>
          <a:p>
            <a:pPr lvl="1"/>
            <a:r>
              <a:rPr lang="en-US" smtClean="0"/>
              <a:t>Can be implemented in hardware.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Round-robin schedulability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bound maximum CPU load.</a:t>
            </a:r>
          </a:p>
          <a:p>
            <a:pPr lvl="1"/>
            <a:r>
              <a:rPr lang="en-US" smtClean="0"/>
              <a:t>May leave unused CPU cycles.</a:t>
            </a:r>
          </a:p>
          <a:p>
            <a:r>
              <a:rPr lang="en-US" smtClean="0"/>
              <a:t>Can be adapted to handle unexpected load.</a:t>
            </a:r>
          </a:p>
          <a:p>
            <a:pPr lvl="1"/>
            <a:r>
              <a:rPr lang="en-US" smtClean="0"/>
              <a:t>Use time slots at end of period.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Schedulability and overhead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scheduling process consumes CPU time.</a:t>
            </a:r>
          </a:p>
          <a:p>
            <a:pPr lvl="1"/>
            <a:r>
              <a:rPr lang="en-US" smtClean="0"/>
              <a:t>Not all CPU time is available for processes.</a:t>
            </a:r>
          </a:p>
          <a:p>
            <a:r>
              <a:rPr lang="en-US" smtClean="0"/>
              <a:t>Scheduling overhead must be taken into account for exact schedule.</a:t>
            </a:r>
          </a:p>
          <a:p>
            <a:pPr lvl="1"/>
            <a:r>
              <a:rPr lang="en-US" smtClean="0"/>
              <a:t>May be ignored if it is a small fraction of total execution time.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periodic processes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Need code to control execution of processes.</a:t>
            </a:r>
          </a:p>
          <a:p>
            <a:r>
              <a:rPr lang="en-US" smtClean="0"/>
              <a:t>Simplest implementation: process = subroutine.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loop implementation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Simplest implementation has one loop.</a:t>
            </a:r>
          </a:p>
          <a:p>
            <a:pPr lvl="1"/>
            <a:r>
              <a:rPr lang="en-US" smtClean="0"/>
              <a:t>No control over execution timing.</a:t>
            </a:r>
          </a:p>
        </p:txBody>
      </p:sp>
      <p:sp>
        <p:nvSpPr>
          <p:cNvPr id="3789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while (TRUE) {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p1();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p2();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Timed loop implementation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Encapuslate set of all processes in a single function that implements the task set,.</a:t>
            </a:r>
          </a:p>
          <a:p>
            <a:r>
              <a:rPr lang="en-US" smtClean="0"/>
              <a:t>Use timer to control execution of the task.</a:t>
            </a:r>
          </a:p>
          <a:p>
            <a:pPr lvl="1"/>
            <a:r>
              <a:rPr lang="en-US" smtClean="0"/>
              <a:t>No control over timing of individual processes.</a:t>
            </a:r>
          </a:p>
        </p:txBody>
      </p:sp>
      <p:sp>
        <p:nvSpPr>
          <p:cNvPr id="3891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void pall(){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p1();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p2();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timers implementation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Each task has its own function.</a:t>
            </a:r>
          </a:p>
          <a:p>
            <a:r>
              <a:rPr lang="en-US" smtClean="0"/>
              <a:t>Each task has its own timer.</a:t>
            </a:r>
          </a:p>
          <a:p>
            <a:pPr lvl="1"/>
            <a:r>
              <a:rPr lang="en-US" smtClean="0"/>
              <a:t>May not have enough timers to implement all the rates.</a:t>
            </a:r>
          </a:p>
        </p:txBody>
      </p:sp>
      <p:sp>
        <p:nvSpPr>
          <p:cNvPr id="39940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/>
              <a:t>void pA(){ /* rate A */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p1();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p3();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void B(){ /* rate B */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p2();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p4();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p5();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}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 + counter implementation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Use a software count to divide the timer.</a:t>
            </a:r>
          </a:p>
          <a:p>
            <a:r>
              <a:rPr lang="en-US" smtClean="0"/>
              <a:t>Only works for clean multiples of the timer period.</a:t>
            </a:r>
          </a:p>
        </p:txBody>
      </p:sp>
      <p:sp>
        <p:nvSpPr>
          <p:cNvPr id="40964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2400"/>
              <a:t>int p2count = 0;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void pall(){ 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p1();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if (p2count &gt;= 2) {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p2();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p2count = 0;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else p2count++;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p3();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}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multitasking in PIC16F887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Timing is controlled by timer 0.</a:t>
            </a:r>
          </a:p>
          <a:p>
            <a:pPr lvl="1"/>
            <a:r>
              <a:rPr lang="en-US" dirty="0" smtClean="0"/>
              <a:t>Enabled by T0IE.</a:t>
            </a:r>
          </a:p>
          <a:p>
            <a:r>
              <a:rPr lang="en-US" dirty="0" smtClean="0"/>
              <a:t>Global variable </a:t>
            </a:r>
            <a:r>
              <a:rPr lang="en-US" dirty="0" err="1" smtClean="0"/>
              <a:t>timer_flag</a:t>
            </a:r>
            <a:r>
              <a:rPr lang="en-US" dirty="0" smtClean="0"/>
              <a:t> tells main() when </a:t>
            </a:r>
            <a:r>
              <a:rPr lang="en-US" smtClean="0"/>
              <a:t>timer is done.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dirty="0"/>
              <a:t>void interrupt </a:t>
            </a:r>
            <a:r>
              <a:rPr lang="en-US" sz="1600" dirty="0" err="1"/>
              <a:t>timer_handler</a:t>
            </a:r>
            <a:r>
              <a:rPr lang="en-US" sz="1600" dirty="0"/>
              <a:t>() { </a:t>
            </a:r>
          </a:p>
          <a:p>
            <a:pPr>
              <a:buNone/>
            </a:pPr>
            <a:r>
              <a:rPr lang="en-US" sz="1600" dirty="0"/>
              <a:t>	if (T0IE &amp;&amp; T0IF) { 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timer_flag</a:t>
            </a:r>
            <a:r>
              <a:rPr lang="en-US" sz="1600" dirty="0"/>
              <a:t> = 1; </a:t>
            </a:r>
          </a:p>
          <a:p>
            <a:pPr>
              <a:buNone/>
            </a:pPr>
            <a:r>
              <a:rPr lang="en-US" sz="1600" dirty="0"/>
              <a:t>	T0IF = 0; </a:t>
            </a:r>
          </a:p>
          <a:p>
            <a:pPr>
              <a:buNone/>
            </a:pPr>
            <a:r>
              <a:rPr lang="en-US" sz="1600" dirty="0"/>
              <a:t>}</a:t>
            </a:r>
          </a:p>
          <a:p>
            <a:pPr>
              <a:buNone/>
            </a:pPr>
            <a:r>
              <a:rPr lang="en-US" sz="1600" dirty="0"/>
              <a:t>main() { </a:t>
            </a:r>
          </a:p>
          <a:p>
            <a:pPr>
              <a:buNone/>
            </a:pPr>
            <a:r>
              <a:rPr lang="en-US" sz="1600" dirty="0"/>
              <a:t>	init(); 	</a:t>
            </a:r>
          </a:p>
          <a:p>
            <a:pPr>
              <a:buNone/>
            </a:pPr>
            <a:r>
              <a:rPr lang="en-US" sz="1600" dirty="0"/>
              <a:t>	while (1) { </a:t>
            </a:r>
          </a:p>
          <a:p>
            <a:pPr>
              <a:buNone/>
            </a:pPr>
            <a:r>
              <a:rPr lang="en-US" sz="1600" dirty="0"/>
              <a:t>	if (</a:t>
            </a:r>
            <a:r>
              <a:rPr lang="en-US" sz="1600" dirty="0" err="1"/>
              <a:t>timer_flag</a:t>
            </a:r>
            <a:r>
              <a:rPr lang="en-US" sz="1600" dirty="0"/>
              <a:t>) { </a:t>
            </a:r>
          </a:p>
          <a:p>
            <a:pPr>
              <a:buNone/>
            </a:pPr>
            <a:r>
              <a:rPr lang="en-US" sz="1600" dirty="0"/>
              <a:t>		task1(); </a:t>
            </a:r>
          </a:p>
          <a:p>
            <a:pPr>
              <a:buNone/>
            </a:pPr>
            <a:r>
              <a:rPr lang="en-US" sz="1600" dirty="0"/>
              <a:t>		task2(); </a:t>
            </a:r>
          </a:p>
          <a:p>
            <a:pPr>
              <a:buNone/>
            </a:pPr>
            <a:r>
              <a:rPr lang="en-US" sz="1600" dirty="0"/>
              <a:t>		task3(); </a:t>
            </a:r>
          </a:p>
          <a:p>
            <a:pPr>
              <a:buNone/>
            </a:pPr>
            <a:r>
              <a:rPr lang="en-US" sz="1600"/>
              <a:t>		timer_flag</a:t>
            </a:r>
            <a:r>
              <a:rPr lang="en-US" sz="1600" dirty="0"/>
              <a:t> = 0;</a:t>
            </a:r>
          </a:p>
          <a:p>
            <a:pPr>
              <a:buNone/>
            </a:pPr>
            <a:r>
              <a:rPr lang="en-US" sz="1600" dirty="0"/>
              <a:t>		} </a:t>
            </a:r>
          </a:p>
          <a:p>
            <a:pPr>
              <a:buNone/>
            </a:pPr>
            <a:r>
              <a:rPr lang="en-US" sz="1600" dirty="0"/>
              <a:t>	} </a:t>
            </a:r>
          </a:p>
          <a:p>
            <a:pPr>
              <a:buNone/>
            </a:pPr>
            <a:r>
              <a:rPr lang="en-US" sz="16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processes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these implementations are inadequate.</a:t>
            </a:r>
          </a:p>
          <a:p>
            <a:r>
              <a:rPr lang="en-US" smtClean="0"/>
              <a:t>Need better control over timing.</a:t>
            </a:r>
          </a:p>
          <a:p>
            <a:r>
              <a:rPr lang="en-US" smtClean="0"/>
              <a:t>Need a better mechanism than subroutines.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multiple processes?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Multiple tasks means multiple processes.</a:t>
            </a:r>
          </a:p>
          <a:p>
            <a:r>
              <a:rPr lang="en-US" smtClean="0"/>
              <a:t>Processes help with timing complexity:</a:t>
            </a:r>
          </a:p>
          <a:p>
            <a:pPr lvl="1"/>
            <a:r>
              <a:rPr lang="en-US" smtClean="0"/>
              <a:t>multiple rates</a:t>
            </a:r>
          </a:p>
          <a:p>
            <a:pPr lvl="2"/>
            <a:r>
              <a:rPr lang="en-US" smtClean="0"/>
              <a:t>multimedia</a:t>
            </a:r>
          </a:p>
          <a:p>
            <a:pPr lvl="2"/>
            <a:r>
              <a:rPr lang="en-US" smtClean="0"/>
              <a:t>automotive</a:t>
            </a:r>
          </a:p>
          <a:p>
            <a:pPr lvl="1"/>
            <a:r>
              <a:rPr lang="en-US" smtClean="0"/>
              <a:t>asynchronous input</a:t>
            </a:r>
          </a:p>
          <a:p>
            <a:pPr lvl="2"/>
            <a:r>
              <a:rPr lang="en-US" smtClean="0"/>
              <a:t>user interfaces</a:t>
            </a:r>
          </a:p>
          <a:p>
            <a:pPr lvl="2"/>
            <a:r>
              <a:rPr lang="en-US" smtClean="0"/>
              <a:t>communication systems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Multi-rate systems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Tasks may be synchronous or asynchronous.</a:t>
            </a:r>
          </a:p>
          <a:p>
            <a:r>
              <a:rPr lang="en-US" smtClean="0"/>
              <a:t>Synchronous tasks may recur at different rates.</a:t>
            </a:r>
          </a:p>
          <a:p>
            <a:r>
              <a:rPr lang="en-US" smtClean="0"/>
              <a:t>Processes run at different rates based on computational needs of the tasks.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engine control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Tasks:</a:t>
            </a:r>
          </a:p>
          <a:p>
            <a:pPr lvl="1"/>
            <a:r>
              <a:rPr lang="en-US" smtClean="0"/>
              <a:t>spark control</a:t>
            </a:r>
          </a:p>
          <a:p>
            <a:pPr lvl="1"/>
            <a:r>
              <a:rPr lang="en-US" smtClean="0"/>
              <a:t>crankshaft sensing</a:t>
            </a:r>
          </a:p>
          <a:p>
            <a:pPr lvl="1"/>
            <a:r>
              <a:rPr lang="en-US" smtClean="0"/>
              <a:t>fuel/air mixture</a:t>
            </a:r>
          </a:p>
          <a:p>
            <a:pPr lvl="1"/>
            <a:r>
              <a:rPr lang="en-US" smtClean="0"/>
              <a:t>oxygen sensor</a:t>
            </a:r>
          </a:p>
          <a:p>
            <a:pPr lvl="1"/>
            <a:r>
              <a:rPr lang="en-US" smtClean="0"/>
              <a:t>Kalman filter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248400" y="2667000"/>
            <a:ext cx="1371600" cy="1905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400800" y="3048000"/>
            <a:ext cx="1066800" cy="7620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6248400" y="3200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62484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 rot="-5400000">
            <a:off x="6591300" y="2400300"/>
            <a:ext cx="7620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6858000" y="3505200"/>
            <a:ext cx="152400" cy="1524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 rot="1345849">
            <a:off x="6538913" y="3409951"/>
            <a:ext cx="304800" cy="1609725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6477000" y="4724400"/>
            <a:ext cx="838200" cy="838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7391400" y="5029200"/>
            <a:ext cx="2286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8458200" y="3124200"/>
            <a:ext cx="1295400" cy="9906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engine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11280" name="Freeform 16"/>
          <p:cNvSpPr>
            <a:spLocks/>
          </p:cNvSpPr>
          <p:nvPr/>
        </p:nvSpPr>
        <p:spPr bwMode="auto">
          <a:xfrm>
            <a:off x="7543800" y="4114800"/>
            <a:ext cx="1676400" cy="1066800"/>
          </a:xfrm>
          <a:custGeom>
            <a:avLst/>
            <a:gdLst>
              <a:gd name="T0" fmla="*/ 48 w 1056"/>
              <a:gd name="T1" fmla="*/ 672 h 672"/>
              <a:gd name="T2" fmla="*/ 144 w 1056"/>
              <a:gd name="T3" fmla="*/ 624 h 672"/>
              <a:gd name="T4" fmla="*/ 912 w 1056"/>
              <a:gd name="T5" fmla="*/ 528 h 672"/>
              <a:gd name="T6" fmla="*/ 1008 w 105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672"/>
              <a:gd name="T14" fmla="*/ 1056 w 10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672">
                <a:moveTo>
                  <a:pt x="48" y="672"/>
                </a:moveTo>
                <a:cubicBezTo>
                  <a:pt x="24" y="660"/>
                  <a:pt x="0" y="648"/>
                  <a:pt x="144" y="624"/>
                </a:cubicBezTo>
                <a:cubicBezTo>
                  <a:pt x="288" y="600"/>
                  <a:pt x="768" y="632"/>
                  <a:pt x="912" y="528"/>
                </a:cubicBezTo>
                <a:cubicBezTo>
                  <a:pt x="1056" y="424"/>
                  <a:pt x="1032" y="212"/>
                  <a:pt x="10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Freeform 17"/>
          <p:cNvSpPr>
            <a:spLocks/>
          </p:cNvSpPr>
          <p:nvPr/>
        </p:nvSpPr>
        <p:spPr bwMode="auto">
          <a:xfrm>
            <a:off x="7010400" y="1739900"/>
            <a:ext cx="2209800" cy="1384300"/>
          </a:xfrm>
          <a:custGeom>
            <a:avLst/>
            <a:gdLst>
              <a:gd name="T0" fmla="*/ 0 w 1392"/>
              <a:gd name="T1" fmla="*/ 248 h 872"/>
              <a:gd name="T2" fmla="*/ 1056 w 1392"/>
              <a:gd name="T3" fmla="*/ 104 h 872"/>
              <a:gd name="T4" fmla="*/ 1392 w 1392"/>
              <a:gd name="T5" fmla="*/ 872 h 872"/>
              <a:gd name="T6" fmla="*/ 0 60000 65536"/>
              <a:gd name="T7" fmla="*/ 0 60000 65536"/>
              <a:gd name="T8" fmla="*/ 0 60000 65536"/>
              <a:gd name="T9" fmla="*/ 0 w 1392"/>
              <a:gd name="T10" fmla="*/ 0 h 872"/>
              <a:gd name="T11" fmla="*/ 1392 w 1392"/>
              <a:gd name="T12" fmla="*/ 872 h 8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872">
                <a:moveTo>
                  <a:pt x="0" y="248"/>
                </a:moveTo>
                <a:cubicBezTo>
                  <a:pt x="412" y="124"/>
                  <a:pt x="824" y="0"/>
                  <a:pt x="1056" y="104"/>
                </a:cubicBezTo>
                <a:cubicBezTo>
                  <a:pt x="1288" y="208"/>
                  <a:pt x="1340" y="540"/>
                  <a:pt x="1392" y="8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rates in engine controllers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1" y="1219201"/>
          <a:ext cx="8178801" cy="520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/>
                <a:gridCol w="2726267"/>
                <a:gridCol w="2726267"/>
              </a:tblGrid>
              <a:tr h="3809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Variable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Full range time (ms)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 period (ms)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Engine spark timing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Throttle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Air flow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Battery voltage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Fuel flow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Recycled exhaust gas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Status switches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Air temperature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Seconds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Barometric pressure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Seconds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Spark</a:t>
                      </a:r>
                      <a:r>
                        <a:rPr lang="en-US" sz="1800" baseline="0" dirty="0" smtClean="0"/>
                        <a:t> (dwell)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Fuel adjustment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Carburetor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Mode actuators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systems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Perform a computation to conform to external timing constraints.</a:t>
            </a:r>
          </a:p>
          <a:p>
            <a:pPr>
              <a:lnSpc>
                <a:spcPct val="80000"/>
              </a:lnSpc>
            </a:pPr>
            <a:r>
              <a:rPr lang="en-US"/>
              <a:t>Deadline frequency: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rgbClr val="FF3300"/>
                </a:solidFill>
              </a:rPr>
              <a:t>Periodic</a:t>
            </a:r>
            <a:r>
              <a:rPr lang="en-US"/>
              <a:t>.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rgbClr val="FF3300"/>
                </a:solidFill>
              </a:rPr>
              <a:t>Aperiodic</a:t>
            </a:r>
            <a:r>
              <a:rPr lang="en-US"/>
              <a:t>.</a:t>
            </a:r>
          </a:p>
          <a:p>
            <a:pPr>
              <a:lnSpc>
                <a:spcPct val="80000"/>
              </a:lnSpc>
            </a:pPr>
            <a:r>
              <a:rPr lang="en-US"/>
              <a:t>Deadline type: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rgbClr val="FF3300"/>
                </a:solidFill>
              </a:rPr>
              <a:t>Hard</a:t>
            </a:r>
            <a:r>
              <a:rPr lang="en-US"/>
              <a:t>: failure to meet deadline causes system failure.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rgbClr val="FF3300"/>
                </a:solidFill>
              </a:rPr>
              <a:t>Soft</a:t>
            </a:r>
            <a:r>
              <a:rPr lang="en-US"/>
              <a:t>: failure to meet deadline causes degraded response.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rgbClr val="FF3300"/>
                </a:solidFill>
              </a:rPr>
              <a:t>Firm</a:t>
            </a:r>
            <a:r>
              <a:rPr lang="en-US"/>
              <a:t>: late response is useless but some late responses can be tolerated.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 specifications on processes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Release time</a:t>
            </a:r>
            <a:r>
              <a:rPr lang="en-US" smtClean="0"/>
              <a:t>: time at which process becomes ready.</a:t>
            </a:r>
          </a:p>
          <a:p>
            <a:r>
              <a:rPr lang="en-US" smtClean="0">
                <a:solidFill>
                  <a:srgbClr val="FF0000"/>
                </a:solidFill>
              </a:rPr>
              <a:t>Deadline</a:t>
            </a:r>
            <a:r>
              <a:rPr lang="en-US" smtClean="0"/>
              <a:t>: time at which process must finish.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1727</Words>
  <Application>Microsoft Office PowerPoint</Application>
  <PresentationFormat>Widescreen</PresentationFormat>
  <Paragraphs>403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Monotype Sorts</vt:lpstr>
      <vt:lpstr>Symbol</vt:lpstr>
      <vt:lpstr>Office Theme</vt:lpstr>
      <vt:lpstr>Worksheet</vt:lpstr>
      <vt:lpstr>Processes and operating systems</vt:lpstr>
      <vt:lpstr>Reactive systems</vt:lpstr>
      <vt:lpstr>Tasks and processes</vt:lpstr>
      <vt:lpstr>Why multiple processes?</vt:lpstr>
      <vt:lpstr>Multi-rate systems</vt:lpstr>
      <vt:lpstr>Example: engine control</vt:lpstr>
      <vt:lpstr>Typical rates in engine controllers</vt:lpstr>
      <vt:lpstr>Real-time systems</vt:lpstr>
      <vt:lpstr>Timing specifications on processes</vt:lpstr>
      <vt:lpstr>Release times and deadlines</vt:lpstr>
      <vt:lpstr>Rate requirements on processes</vt:lpstr>
      <vt:lpstr>Timing violations</vt:lpstr>
      <vt:lpstr>Example: Space Shuttle software error</vt:lpstr>
      <vt:lpstr>Task graphs</vt:lpstr>
      <vt:lpstr>Communication between tasks</vt:lpstr>
      <vt:lpstr>Process execution characteristics</vt:lpstr>
      <vt:lpstr>Utilization</vt:lpstr>
      <vt:lpstr>State of a process</vt:lpstr>
      <vt:lpstr>The scheduling problem</vt:lpstr>
      <vt:lpstr>Scheduling feasibility</vt:lpstr>
      <vt:lpstr>Simple processor feasibility</vt:lpstr>
      <vt:lpstr>Hyperperiod</vt:lpstr>
      <vt:lpstr>Hyperperiod example</vt:lpstr>
      <vt:lpstr>Simple processor feasibility example</vt:lpstr>
      <vt:lpstr>Cyclostatic/TDMA</vt:lpstr>
      <vt:lpstr>TDMA assumptions</vt:lpstr>
      <vt:lpstr>TDMA schedulability</vt:lpstr>
      <vt:lpstr>TDMA schedulability example</vt:lpstr>
      <vt:lpstr>Round-robin</vt:lpstr>
      <vt:lpstr>Round-robin assumptions</vt:lpstr>
      <vt:lpstr>Round-robin schedulability</vt:lpstr>
      <vt:lpstr>Schedulability and overhead</vt:lpstr>
      <vt:lpstr>Running periodic processes</vt:lpstr>
      <vt:lpstr>while loop implementation</vt:lpstr>
      <vt:lpstr>Timed loop implementation</vt:lpstr>
      <vt:lpstr>Multiple timers implementation</vt:lpstr>
      <vt:lpstr>Timer + counter implementation</vt:lpstr>
      <vt:lpstr>Cooperative multitasking in PIC16F887</vt:lpstr>
      <vt:lpstr>Implementing processes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CPUs</dc:title>
  <dc:creator>Marilyn</dc:creator>
  <cp:lastModifiedBy>Marilyn</cp:lastModifiedBy>
  <cp:revision>47</cp:revision>
  <dcterms:created xsi:type="dcterms:W3CDTF">2015-09-18T01:17:20Z</dcterms:created>
  <dcterms:modified xsi:type="dcterms:W3CDTF">2015-10-20T20:45:53Z</dcterms:modified>
</cp:coreProperties>
</file>