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5" r:id="rId38"/>
    <p:sldId id="296" r:id="rId39"/>
    <p:sldId id="298" r:id="rId40"/>
    <p:sldId id="297" r:id="rId41"/>
    <p:sldId id="291" r:id="rId42"/>
    <p:sldId id="292" r:id="rId43"/>
    <p:sldId id="299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96FE-924B-4F47-BA91-8D4A2FA1B7D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7CD3-7F60-4545-A9C9-8B5B11FA2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F104-ADD4-426C-BAEF-F487C6E3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6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F0A0-A5FA-4091-BAB2-A42FD70CD27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CBC3-4F72-4F2E-B86A-025B84B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operating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Real-time operating </a:t>
            </a:r>
            <a:r>
              <a:rPr lang="en-US" dirty="0"/>
              <a:t>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Processes.</a:t>
            </a:r>
          </a:p>
          <a:p>
            <a:r>
              <a:rPr lang="en-US" dirty="0" smtClean="0"/>
              <a:t>Scheduling policies:</a:t>
            </a:r>
          </a:p>
          <a:p>
            <a:pPr lvl="1"/>
            <a:r>
              <a:rPr lang="en-US" dirty="0" smtClean="0"/>
              <a:t>RMS;</a:t>
            </a:r>
          </a:p>
          <a:p>
            <a:pPr lvl="1"/>
            <a:r>
              <a:rPr lang="en-US" dirty="0" smtClean="0"/>
              <a:t>EDF.</a:t>
            </a:r>
          </a:p>
          <a:p>
            <a:r>
              <a:rPr lang="en-US" dirty="0" smtClean="0"/>
              <a:t>Scheduling modeling assumptions.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freeRTOS.org save context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push r0 </a:t>
            </a:r>
          </a:p>
          <a:p>
            <a:pPr>
              <a:buNone/>
            </a:pPr>
            <a:r>
              <a:rPr lang="en-US" sz="2400" dirty="0"/>
              <a:t>in r0, __SREG__ </a:t>
            </a:r>
          </a:p>
          <a:p>
            <a:pPr>
              <a:buNone/>
            </a:pPr>
            <a:r>
              <a:rPr lang="en-US" sz="2400" dirty="0" err="1"/>
              <a:t>cli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push r0 </a:t>
            </a:r>
          </a:p>
          <a:p>
            <a:pPr>
              <a:buNone/>
            </a:pPr>
            <a:r>
              <a:rPr lang="en-US" sz="2400" dirty="0"/>
              <a:t>push r1 </a:t>
            </a:r>
          </a:p>
          <a:p>
            <a:pPr>
              <a:buNone/>
            </a:pPr>
            <a:r>
              <a:rPr lang="en-US" sz="2400" dirty="0" err="1"/>
              <a:t>clr</a:t>
            </a:r>
            <a:r>
              <a:rPr lang="en-US" sz="2400" dirty="0"/>
              <a:t> r1 </a:t>
            </a:r>
          </a:p>
          <a:p>
            <a:pPr>
              <a:buNone/>
            </a:pPr>
            <a:r>
              <a:rPr lang="en-US" sz="2400" dirty="0"/>
              <a:t>push r2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; continue pushing all the registers </a:t>
            </a:r>
          </a:p>
          <a:p>
            <a:pPr>
              <a:buNone/>
            </a:pPr>
            <a:r>
              <a:rPr lang="en-US" sz="2400" dirty="0"/>
              <a:t>push r31 </a:t>
            </a:r>
          </a:p>
          <a:p>
            <a:pPr>
              <a:buNone/>
            </a:pPr>
            <a:r>
              <a:rPr lang="en-US" sz="2400" dirty="0" err="1"/>
              <a:t>lds</a:t>
            </a:r>
            <a:r>
              <a:rPr lang="en-US" sz="2400" dirty="0"/>
              <a:t> r26, </a:t>
            </a:r>
            <a:r>
              <a:rPr lang="en-US" sz="2400" dirty="0" err="1"/>
              <a:t>pxCurrentTCB</a:t>
            </a:r>
            <a:endParaRPr lang="en-US" sz="2400" dirty="0"/>
          </a:p>
          <a:p>
            <a:pPr>
              <a:buNone/>
            </a:pPr>
            <a:r>
              <a:rPr lang="en-US" sz="2400" dirty="0" err="1"/>
              <a:t>lds</a:t>
            </a:r>
            <a:r>
              <a:rPr lang="en-US" sz="2400" dirty="0"/>
              <a:t> r27, </a:t>
            </a:r>
            <a:r>
              <a:rPr lang="en-US" sz="2400" dirty="0" err="1"/>
              <a:t>pxCurrentTCB</a:t>
            </a:r>
            <a:r>
              <a:rPr lang="en-US" sz="2400" dirty="0"/>
              <a:t> + 1 </a:t>
            </a:r>
          </a:p>
          <a:p>
            <a:pPr>
              <a:buNone/>
            </a:pPr>
            <a:r>
              <a:rPr lang="en-US" sz="2400" dirty="0"/>
              <a:t>in r0, __SP_L__ </a:t>
            </a:r>
          </a:p>
          <a:p>
            <a:pPr>
              <a:buNone/>
            </a:pPr>
            <a:r>
              <a:rPr lang="en-US" sz="2400" dirty="0" err="1"/>
              <a:t>st</a:t>
            </a:r>
            <a:r>
              <a:rPr lang="en-US" sz="2400" dirty="0"/>
              <a:t> x+, r0 </a:t>
            </a:r>
          </a:p>
          <a:p>
            <a:pPr>
              <a:buNone/>
            </a:pPr>
            <a:r>
              <a:rPr lang="en-US" sz="2400" dirty="0"/>
              <a:t>in r0, __SP_H__ </a:t>
            </a:r>
          </a:p>
          <a:p>
            <a:pPr>
              <a:buNone/>
            </a:pPr>
            <a:r>
              <a:rPr lang="en-US" sz="2400" dirty="0" err="1"/>
              <a:t>st</a:t>
            </a:r>
            <a:r>
              <a:rPr lang="en-US" sz="2400" dirty="0"/>
              <a:t> x+, r0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freeRTOS.org restore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/>
              <a:t>lds</a:t>
            </a:r>
            <a:r>
              <a:rPr lang="en-US" sz="2400" dirty="0"/>
              <a:t> r26, </a:t>
            </a:r>
            <a:r>
              <a:rPr lang="en-US" sz="2400" dirty="0" err="1"/>
              <a:t>pxCurrentTCB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 err="1"/>
              <a:t>lds</a:t>
            </a:r>
            <a:r>
              <a:rPr lang="en-US" sz="2400" dirty="0"/>
              <a:t> r27, </a:t>
            </a:r>
            <a:r>
              <a:rPr lang="en-US" sz="2400" dirty="0" err="1"/>
              <a:t>pxCurrentTCB</a:t>
            </a:r>
            <a:r>
              <a:rPr lang="en-US" sz="2400" dirty="0"/>
              <a:t> + 1 </a:t>
            </a:r>
          </a:p>
          <a:p>
            <a:pPr>
              <a:buNone/>
            </a:pPr>
            <a:r>
              <a:rPr lang="en-US" sz="2400" dirty="0"/>
              <a:t>ld r28, x+ </a:t>
            </a:r>
          </a:p>
          <a:p>
            <a:pPr>
              <a:buNone/>
            </a:pPr>
            <a:r>
              <a:rPr lang="en-US" sz="2400" dirty="0"/>
              <a:t>out __SP_L__, r28 </a:t>
            </a:r>
          </a:p>
          <a:p>
            <a:pPr>
              <a:buNone/>
            </a:pPr>
            <a:r>
              <a:rPr lang="en-US" sz="2400" dirty="0"/>
              <a:t>ld r29, x+ </a:t>
            </a:r>
          </a:p>
          <a:p>
            <a:pPr>
              <a:buNone/>
            </a:pPr>
            <a:r>
              <a:rPr lang="en-US" sz="2400" dirty="0"/>
              <a:t>out __SP_H__, r29 </a:t>
            </a:r>
          </a:p>
          <a:p>
            <a:pPr>
              <a:buNone/>
            </a:pPr>
            <a:r>
              <a:rPr lang="en-US" sz="2400" dirty="0"/>
              <a:t>pop r31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 pop the registers </a:t>
            </a:r>
          </a:p>
          <a:p>
            <a:pPr>
              <a:buNone/>
            </a:pPr>
            <a:r>
              <a:rPr lang="en-US" dirty="0" smtClean="0"/>
              <a:t>pop r1 </a:t>
            </a:r>
          </a:p>
          <a:p>
            <a:pPr>
              <a:buNone/>
            </a:pPr>
            <a:r>
              <a:rPr lang="en-US" dirty="0" smtClean="0"/>
              <a:t>pop r0 </a:t>
            </a:r>
          </a:p>
          <a:p>
            <a:pPr>
              <a:buNone/>
            </a:pPr>
            <a:r>
              <a:rPr lang="en-US" dirty="0" smtClean="0"/>
              <a:t>out __SREG__, r0 </a:t>
            </a:r>
          </a:p>
          <a:p>
            <a:pPr>
              <a:buNone/>
            </a:pPr>
            <a:r>
              <a:rPr lang="en-US" dirty="0" smtClean="0"/>
              <a:t>pop r0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active object has an independent thread of control.</a:t>
            </a:r>
          </a:p>
          <a:p>
            <a:r>
              <a:rPr lang="en-US" dirty="0" smtClean="0"/>
              <a:t>Specified by an active class.</a:t>
            </a:r>
            <a:endParaRPr lang="en-US" dirty="0"/>
          </a:p>
        </p:txBody>
      </p:sp>
      <p:pic>
        <p:nvPicPr>
          <p:cNvPr id="7" name="Content Placeholder 6" descr="f06-09-978012388436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934200" y="2209800"/>
            <a:ext cx="2667000" cy="3245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Priority-driven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process has a priority.</a:t>
            </a:r>
          </a:p>
          <a:p>
            <a:r>
              <a:rPr lang="en-US"/>
              <a:t>CPU goes to highest-priority process that is ready.</a:t>
            </a:r>
          </a:p>
          <a:p>
            <a:r>
              <a:rPr lang="en-US"/>
              <a:t>Priorities determine scheduling policy:</a:t>
            </a:r>
          </a:p>
          <a:p>
            <a:pPr lvl="1"/>
            <a:r>
              <a:rPr lang="en-US"/>
              <a:t>fixed priority;</a:t>
            </a:r>
          </a:p>
          <a:p>
            <a:pPr lvl="1"/>
            <a:r>
              <a:rPr lang="en-US"/>
              <a:t>time-varying priorities.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Priority-driven scheduling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Rules:</a:t>
            </a:r>
          </a:p>
          <a:p>
            <a:pPr lvl="1"/>
            <a:r>
              <a:rPr lang="en-US"/>
              <a:t>each process has a fixed priority (1 highest);</a:t>
            </a:r>
          </a:p>
          <a:p>
            <a:pPr lvl="1"/>
            <a:r>
              <a:rPr lang="en-US"/>
              <a:t>highest-priority ready process gets CPU;</a:t>
            </a:r>
          </a:p>
          <a:p>
            <a:pPr lvl="1"/>
            <a:r>
              <a:rPr lang="en-US"/>
              <a:t>process continues until done.</a:t>
            </a:r>
          </a:p>
          <a:p>
            <a:r>
              <a:rPr lang="en-US"/>
              <a:t>Processes</a:t>
            </a:r>
          </a:p>
          <a:p>
            <a:pPr lvl="1"/>
            <a:r>
              <a:rPr lang="en-US"/>
              <a:t>P1: priority 1, execution time 10</a:t>
            </a:r>
          </a:p>
          <a:p>
            <a:pPr lvl="1"/>
            <a:r>
              <a:rPr lang="en-US"/>
              <a:t>P2: priority 2, execution time 30</a:t>
            </a:r>
          </a:p>
          <a:p>
            <a:pPr lvl="1"/>
            <a:r>
              <a:rPr lang="en-US"/>
              <a:t>P3: priority 3, execution time 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Priority-driven scheduling example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286000" y="4876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9220201" y="55626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1981201" y="2362201"/>
            <a:ext cx="1368425" cy="1254125"/>
            <a:chOff x="288" y="1488"/>
            <a:chExt cx="862" cy="790"/>
          </a:xfrm>
        </p:grpSpPr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538" y="184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88" y="1488"/>
              <a:ext cx="8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P2 ready </a:t>
              </a:r>
              <a:r>
                <a:rPr lang="en-US" b="1">
                  <a:solidFill>
                    <a:srgbClr val="FF0000"/>
                  </a:solidFill>
                </a:rPr>
                <a:t>t=0</a:t>
              </a:r>
              <a:endParaRPr lang="en-US"/>
            </a:p>
          </p:txBody>
        </p:sp>
      </p:grp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3810002" y="2362201"/>
            <a:ext cx="1484313" cy="1254125"/>
            <a:chOff x="1440" y="1488"/>
            <a:chExt cx="935" cy="790"/>
          </a:xfrm>
        </p:grpSpPr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690" y="184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440" y="1488"/>
              <a:ext cx="9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P1 ready </a:t>
              </a:r>
              <a:r>
                <a:rPr lang="en-US" b="1">
                  <a:solidFill>
                    <a:srgbClr val="FF0000"/>
                  </a:solidFill>
                </a:rPr>
                <a:t>t=15</a:t>
              </a:r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4267202" y="1905001"/>
            <a:ext cx="1484313" cy="1711325"/>
            <a:chOff x="1728" y="1200"/>
            <a:chExt cx="935" cy="1078"/>
          </a:xfrm>
        </p:grpSpPr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1920" y="1440"/>
              <a:ext cx="10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728" y="1200"/>
              <a:ext cx="9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P3 ready </a:t>
              </a:r>
              <a:r>
                <a:rPr lang="en-US" b="1">
                  <a:solidFill>
                    <a:srgbClr val="FF0000"/>
                  </a:solidFill>
                </a:rPr>
                <a:t>t=18</a:t>
              </a:r>
              <a:endParaRPr lang="en-US"/>
            </a:p>
          </p:txBody>
        </p:sp>
      </p:grp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2860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193925" y="5195888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6111875" y="4862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19800" y="518160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30</a:t>
            </a:r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581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489325" y="519588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876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784725" y="519588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20</a:t>
            </a:r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9921875" y="4862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9829800" y="518160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60</a:t>
            </a:r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7391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7299325" y="519588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40</a:t>
            </a:r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8686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8594725" y="519588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50</a:t>
            </a:r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286000" y="3962400"/>
            <a:ext cx="1905000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5486400" y="3962400"/>
            <a:ext cx="1905000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4191000" y="3962400"/>
            <a:ext cx="1295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391400" y="3962400"/>
            <a:ext cx="2514600" cy="609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P3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scheduling problem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meet all deadlines?</a:t>
            </a:r>
          </a:p>
          <a:p>
            <a:pPr lvl="1"/>
            <a:r>
              <a:rPr lang="en-US"/>
              <a:t>Must be able to meet deadlines in all cases.</a:t>
            </a:r>
          </a:p>
          <a:p>
            <a:r>
              <a:rPr lang="en-US"/>
              <a:t>How much CPU horsepower do we need to meet our deadlines?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7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initiation disciplines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Periodic process</a:t>
            </a:r>
            <a:r>
              <a:rPr lang="en-US"/>
              <a:t>: executes on (almost) every period.</a:t>
            </a:r>
          </a:p>
          <a:p>
            <a:r>
              <a:rPr lang="en-US">
                <a:solidFill>
                  <a:srgbClr val="FF0000"/>
                </a:solidFill>
              </a:rPr>
              <a:t>Aperiodic process</a:t>
            </a:r>
            <a:r>
              <a:rPr lang="en-US"/>
              <a:t>: executes on demand.</a:t>
            </a:r>
          </a:p>
          <a:p>
            <a:r>
              <a:rPr lang="en-US"/>
              <a:t>Analyzing aperiodic process sets is harder---must consider worst-case combinations of process activations.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requirements on processes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Period</a:t>
            </a:r>
            <a:r>
              <a:rPr lang="en-US"/>
              <a:t>: interval between process activations.</a:t>
            </a:r>
          </a:p>
          <a:p>
            <a:r>
              <a:rPr lang="en-US">
                <a:solidFill>
                  <a:srgbClr val="FF0000"/>
                </a:solidFill>
              </a:rPr>
              <a:t>Initiation interval</a:t>
            </a:r>
            <a:r>
              <a:rPr lang="en-US"/>
              <a:t>: reciprocal of period.</a:t>
            </a:r>
          </a:p>
          <a:p>
            <a:r>
              <a:rPr lang="en-US">
                <a:solidFill>
                  <a:srgbClr val="FF0000"/>
                </a:solidFill>
              </a:rPr>
              <a:t>Initiation time</a:t>
            </a:r>
            <a:r>
              <a:rPr lang="en-US"/>
              <a:t>: time at which process becomes ready.</a:t>
            </a:r>
          </a:p>
          <a:p>
            <a:r>
              <a:rPr lang="en-US">
                <a:solidFill>
                  <a:srgbClr val="FF0000"/>
                </a:solidFill>
              </a:rPr>
              <a:t>Deadline</a:t>
            </a:r>
            <a:r>
              <a:rPr lang="en-US"/>
              <a:t>: time at which process must finish.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violations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a process doesn’t finish by its deadline?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Hard deadline</a:t>
            </a:r>
            <a:r>
              <a:rPr lang="en-US"/>
              <a:t>: system fails if missed.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Soft deadline</a:t>
            </a:r>
            <a:r>
              <a:rPr lang="en-US"/>
              <a:t>: user may notice, but system doesn’t necessarily fail.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operating system controls resources:</a:t>
            </a:r>
          </a:p>
          <a:p>
            <a:pPr lvl="1"/>
            <a:r>
              <a:rPr lang="en-US"/>
              <a:t>who gets the CPU;</a:t>
            </a:r>
          </a:p>
          <a:p>
            <a:pPr lvl="1"/>
            <a:r>
              <a:rPr lang="en-US"/>
              <a:t>when I/O takes place;</a:t>
            </a:r>
          </a:p>
          <a:p>
            <a:pPr lvl="1"/>
            <a:r>
              <a:rPr lang="en-US"/>
              <a:t>how much memory is allocated.</a:t>
            </a:r>
          </a:p>
          <a:p>
            <a:r>
              <a:rPr lang="en-US"/>
              <a:t>The most important resource is the CPU itself.</a:t>
            </a:r>
          </a:p>
          <a:p>
            <a:pPr lvl="1"/>
            <a:r>
              <a:rPr lang="en-US"/>
              <a:t>CPU access controlled by the scheduler.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metrics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we evaluate a scheduling policy:</a:t>
            </a:r>
          </a:p>
          <a:p>
            <a:pPr lvl="1"/>
            <a:r>
              <a:rPr lang="en-US" smtClean="0"/>
              <a:t>Ability to satisfy all deadlines.</a:t>
            </a:r>
          </a:p>
          <a:p>
            <a:pPr lvl="1"/>
            <a:r>
              <a:rPr lang="en-US" smtClean="0"/>
              <a:t>CPU utilization---percentage of time devoted to useful work.</a:t>
            </a:r>
          </a:p>
          <a:p>
            <a:pPr lvl="1"/>
            <a:r>
              <a:rPr lang="en-US" smtClean="0"/>
              <a:t>Scheduling overhead---time required to make scheduling decision.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monotonic scheduling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RMS</a:t>
            </a:r>
            <a:r>
              <a:rPr lang="en-US" smtClean="0"/>
              <a:t> (Liu and Layland): widely-used, analyzable scheduling policy.</a:t>
            </a:r>
          </a:p>
          <a:p>
            <a:r>
              <a:rPr lang="en-US" smtClean="0"/>
              <a:t>Analysis is known as </a:t>
            </a:r>
            <a:r>
              <a:rPr lang="en-US" smtClean="0">
                <a:solidFill>
                  <a:srgbClr val="FF0000"/>
                </a:solidFill>
              </a:rPr>
              <a:t>Rate Monotonic Analysis</a:t>
            </a:r>
            <a:r>
              <a:rPr lang="en-US" smtClean="0"/>
              <a:t> (</a:t>
            </a:r>
            <a:r>
              <a:rPr lang="en-US" smtClean="0">
                <a:solidFill>
                  <a:srgbClr val="FF0000"/>
                </a:solidFill>
              </a:rPr>
              <a:t>RMA</a:t>
            </a:r>
            <a:r>
              <a:rPr lang="en-US" smtClean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RMA model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process run on single CPU.</a:t>
            </a:r>
          </a:p>
          <a:p>
            <a:r>
              <a:rPr lang="en-US" smtClean="0"/>
              <a:t>Zero context switch time.</a:t>
            </a:r>
          </a:p>
          <a:p>
            <a:r>
              <a:rPr lang="en-US" smtClean="0"/>
              <a:t>No data dependencies between processes.</a:t>
            </a:r>
          </a:p>
          <a:p>
            <a:r>
              <a:rPr lang="en-US" smtClean="0"/>
              <a:t>Process execution time is constant.</a:t>
            </a:r>
          </a:p>
          <a:p>
            <a:r>
              <a:rPr lang="en-US" smtClean="0"/>
              <a:t>Deadline is at end of period.</a:t>
            </a:r>
          </a:p>
          <a:p>
            <a:r>
              <a:rPr lang="en-US" smtClean="0"/>
              <a:t>Highest-priority ready process runs.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parameters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085850"/>
          </a:xfrm>
        </p:spPr>
        <p:txBody>
          <a:bodyPr/>
          <a:lstStyle/>
          <a:p>
            <a:r>
              <a:rPr lang="en-US" smtClean="0"/>
              <a:t>T</a:t>
            </a:r>
            <a:r>
              <a:rPr lang="en-US" baseline="-25000" smtClean="0"/>
              <a:t>i</a:t>
            </a:r>
            <a:r>
              <a:rPr lang="en-US" smtClean="0"/>
              <a:t> is computation time of process i; </a:t>
            </a:r>
            <a:r>
              <a:rPr lang="en-US" smtClean="0">
                <a:latin typeface="Symbol" pitchFamily="18" charset="2"/>
              </a:rPr>
              <a:t>t</a:t>
            </a:r>
            <a:r>
              <a:rPr lang="en-US" baseline="-25000" smtClean="0"/>
              <a:t>i</a:t>
            </a:r>
            <a:r>
              <a:rPr lang="en-US" smtClean="0"/>
              <a:t> is period of process i.</a:t>
            </a:r>
          </a:p>
        </p:txBody>
      </p:sp>
      <p:sp>
        <p:nvSpPr>
          <p:cNvPr id="7174" name="Line 1028"/>
          <p:cNvSpPr>
            <a:spLocks noChangeShapeType="1"/>
          </p:cNvSpPr>
          <p:nvPr/>
        </p:nvSpPr>
        <p:spPr bwMode="auto">
          <a:xfrm>
            <a:off x="3124200" y="3962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029"/>
          <p:cNvSpPr txBox="1">
            <a:spLocks noChangeArrowheads="1"/>
          </p:cNvSpPr>
          <p:nvPr/>
        </p:nvSpPr>
        <p:spPr bwMode="auto">
          <a:xfrm>
            <a:off x="4632326" y="3463925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period </a:t>
            </a:r>
            <a:r>
              <a:rPr lang="en-US">
                <a:latin typeface="Symbol" pitchFamily="18" charset="2"/>
              </a:rPr>
              <a:t>t</a:t>
            </a:r>
            <a:r>
              <a:rPr lang="en-US" baseline="-25000"/>
              <a:t>i</a:t>
            </a:r>
          </a:p>
        </p:txBody>
      </p:sp>
      <p:sp>
        <p:nvSpPr>
          <p:cNvPr id="7176" name="Rectangle 1030"/>
          <p:cNvSpPr>
            <a:spLocks noChangeArrowheads="1"/>
          </p:cNvSpPr>
          <p:nvPr/>
        </p:nvSpPr>
        <p:spPr bwMode="auto">
          <a:xfrm>
            <a:off x="4800600" y="4191000"/>
            <a:ext cx="16764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Pi</a:t>
            </a:r>
            <a:endParaRPr lang="en-US"/>
          </a:p>
        </p:txBody>
      </p:sp>
      <p:sp>
        <p:nvSpPr>
          <p:cNvPr id="7177" name="Text Box 1031"/>
          <p:cNvSpPr txBox="1">
            <a:spLocks noChangeArrowheads="1"/>
          </p:cNvSpPr>
          <p:nvPr/>
        </p:nvSpPr>
        <p:spPr bwMode="auto">
          <a:xfrm>
            <a:off x="4267200" y="4876800"/>
            <a:ext cx="212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computation time T</a:t>
            </a:r>
            <a:r>
              <a:rPr lang="en-US" baseline="-25000"/>
              <a:t>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5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Rate-monotonic analysis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Response time</a:t>
            </a:r>
            <a:r>
              <a:rPr lang="en-US" smtClean="0"/>
              <a:t>: time required to finish process.</a:t>
            </a:r>
          </a:p>
          <a:p>
            <a:r>
              <a:rPr lang="en-US" smtClean="0">
                <a:solidFill>
                  <a:srgbClr val="FF0000"/>
                </a:solidFill>
              </a:rPr>
              <a:t>Critical instant</a:t>
            </a:r>
            <a:r>
              <a:rPr lang="en-US" smtClean="0"/>
              <a:t>: scheduling state that gives worst response time.</a:t>
            </a:r>
          </a:p>
          <a:p>
            <a:r>
              <a:rPr lang="en-US" smtClean="0"/>
              <a:t>Critical instant occurs when all higher-priority processes are ready to execute.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instant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962400" y="19812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H="1">
            <a:off x="39624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H="1">
            <a:off x="39624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>
            <a:off x="3962400" y="3962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39624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962400" y="5029200"/>
            <a:ext cx="11430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P4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3962400" y="4114800"/>
            <a:ext cx="8382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3962400" y="3200400"/>
            <a:ext cx="533400" cy="5334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962400" y="2286000"/>
            <a:ext cx="3810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230" name="Line 30"/>
          <p:cNvSpPr>
            <a:spLocks noChangeShapeType="1"/>
          </p:cNvSpPr>
          <p:nvPr/>
        </p:nvSpPr>
        <p:spPr bwMode="auto">
          <a:xfrm>
            <a:off x="3124200" y="5257800"/>
            <a:ext cx="762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31"/>
          <p:cNvSpPr txBox="1">
            <a:spLocks noChangeArrowheads="1"/>
          </p:cNvSpPr>
          <p:nvPr/>
        </p:nvSpPr>
        <p:spPr bwMode="auto">
          <a:xfrm>
            <a:off x="2286000" y="4419601"/>
            <a:ext cx="8279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critical</a:t>
            </a:r>
          </a:p>
          <a:p>
            <a:r>
              <a:rPr lang="en-US"/>
              <a:t>instant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962400" y="1219200"/>
            <a:ext cx="4343400" cy="4724400"/>
            <a:chOff x="1536" y="768"/>
            <a:chExt cx="2736" cy="297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968" y="1344"/>
              <a:ext cx="2304" cy="1584"/>
              <a:chOff x="1968" y="1344"/>
              <a:chExt cx="2304" cy="1584"/>
            </a:xfrm>
          </p:grpSpPr>
          <p:sp>
            <p:nvSpPr>
              <p:cNvPr id="9237" name="Line 16"/>
              <p:cNvSpPr>
                <a:spLocks noChangeShapeType="1"/>
              </p:cNvSpPr>
              <p:nvPr/>
            </p:nvSpPr>
            <p:spPr bwMode="auto">
              <a:xfrm flipH="1">
                <a:off x="1968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Rectangle 17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P1</a:t>
                </a:r>
              </a:p>
            </p:txBody>
          </p:sp>
          <p:sp>
            <p:nvSpPr>
              <p:cNvPr id="9239" name="Line 18"/>
              <p:cNvSpPr>
                <a:spLocks noChangeShapeType="1"/>
              </p:cNvSpPr>
              <p:nvPr/>
            </p:nvSpPr>
            <p:spPr bwMode="auto">
              <a:xfrm flipH="1">
                <a:off x="2400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Rectangle 19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P1</a:t>
                </a:r>
              </a:p>
            </p:txBody>
          </p:sp>
          <p:sp>
            <p:nvSpPr>
              <p:cNvPr id="9241" name="Line 20"/>
              <p:cNvSpPr>
                <a:spLocks noChangeShapeType="1"/>
              </p:cNvSpPr>
              <p:nvPr/>
            </p:nvSpPr>
            <p:spPr bwMode="auto">
              <a:xfrm flipH="1">
                <a:off x="2784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Rectangle 21"/>
              <p:cNvSpPr>
                <a:spLocks noChangeArrowheads="1"/>
              </p:cNvSpPr>
              <p:nvPr/>
            </p:nvSpPr>
            <p:spPr bwMode="auto">
              <a:xfrm>
                <a:off x="2784" y="144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P1</a:t>
                </a:r>
              </a:p>
            </p:txBody>
          </p:sp>
          <p:sp>
            <p:nvSpPr>
              <p:cNvPr id="9243" name="Line 22"/>
              <p:cNvSpPr>
                <a:spLocks noChangeShapeType="1"/>
              </p:cNvSpPr>
              <p:nvPr/>
            </p:nvSpPr>
            <p:spPr bwMode="auto">
              <a:xfrm flipH="1">
                <a:off x="3216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4" name="Rectangle 23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240" cy="33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P1</a:t>
                </a:r>
              </a:p>
            </p:txBody>
          </p:sp>
          <p:sp>
            <p:nvSpPr>
              <p:cNvPr id="9245" name="Line 24"/>
              <p:cNvSpPr>
                <a:spLocks noChangeShapeType="1"/>
              </p:cNvSpPr>
              <p:nvPr/>
            </p:nvSpPr>
            <p:spPr bwMode="auto">
              <a:xfrm flipH="1">
                <a:off x="2448" y="192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Rectangle 2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336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P2</a:t>
                </a:r>
              </a:p>
            </p:txBody>
          </p:sp>
          <p:sp>
            <p:nvSpPr>
              <p:cNvPr id="9247" name="Line 26"/>
              <p:cNvSpPr>
                <a:spLocks noChangeShapeType="1"/>
              </p:cNvSpPr>
              <p:nvPr/>
            </p:nvSpPr>
            <p:spPr bwMode="auto">
              <a:xfrm flipH="1">
                <a:off x="3360" y="192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Rectangle 27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336" cy="336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P2</a:t>
                </a:r>
              </a:p>
            </p:txBody>
          </p:sp>
          <p:sp>
            <p:nvSpPr>
              <p:cNvPr id="9249" name="Line 28"/>
              <p:cNvSpPr>
                <a:spLocks noChangeShapeType="1"/>
              </p:cNvSpPr>
              <p:nvPr/>
            </p:nvSpPr>
            <p:spPr bwMode="auto">
              <a:xfrm flipH="1">
                <a:off x="2736" y="2496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Rectangle 2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528" cy="336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P3</a:t>
                </a:r>
              </a:p>
            </p:txBody>
          </p:sp>
        </p:grpSp>
        <p:sp>
          <p:nvSpPr>
            <p:cNvPr id="9234" name="Line 33"/>
            <p:cNvSpPr>
              <a:spLocks noChangeShapeType="1"/>
            </p:cNvSpPr>
            <p:nvPr/>
          </p:nvSpPr>
          <p:spPr bwMode="auto">
            <a:xfrm>
              <a:off x="3456" y="1248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AutoShape 34"/>
            <p:cNvSpPr>
              <a:spLocks/>
            </p:cNvSpPr>
            <p:nvPr/>
          </p:nvSpPr>
          <p:spPr bwMode="auto">
            <a:xfrm rot="-5400000">
              <a:off x="2400" y="144"/>
              <a:ext cx="192" cy="1920"/>
            </a:xfrm>
            <a:prstGeom prst="rightBrace">
              <a:avLst>
                <a:gd name="adj1" fmla="val 83333"/>
                <a:gd name="adj2" fmla="val 499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35"/>
            <p:cNvSpPr txBox="1">
              <a:spLocks noChangeArrowheads="1"/>
            </p:cNvSpPr>
            <p:nvPr/>
          </p:nvSpPr>
          <p:spPr bwMode="auto">
            <a:xfrm>
              <a:off x="1632" y="768"/>
              <a:ext cx="1349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interfering processes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RMS priorities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Optimal (fixed) priority assignment:</a:t>
            </a:r>
          </a:p>
          <a:p>
            <a:pPr lvl="1"/>
            <a:r>
              <a:rPr lang="en-US" smtClean="0"/>
              <a:t>shortest-period process gets highest priority;</a:t>
            </a:r>
          </a:p>
          <a:p>
            <a:pPr lvl="1"/>
            <a:r>
              <a:rPr lang="en-US" smtClean="0"/>
              <a:t>priority inversely proportional to period;</a:t>
            </a:r>
          </a:p>
          <a:p>
            <a:pPr lvl="1"/>
            <a:r>
              <a:rPr lang="en-US" smtClean="0"/>
              <a:t>break ties arbitrarily.</a:t>
            </a:r>
          </a:p>
          <a:p>
            <a:r>
              <a:rPr lang="en-US" smtClean="0"/>
              <a:t>No fixed-priority scheme does better.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1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optimality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two processes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Case 1: If P1 (shorter period) has higher priority, then worst case is over P2’s period to execute P2 once and P1 as many times as required: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Case 2: If P2 (longer period) has higher priority, then worst case is to execute all of P2 and all of P1 in one of P1’s periods: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3501" r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 some circumstances, second inequality cannot be satisfied but first can be.</a:t>
                </a:r>
              </a:p>
              <a:p>
                <a:r>
                  <a:rPr lang="en-US" dirty="0" smtClean="0"/>
                  <a:t>In some circumstances, first inequality can be satisfied but second cannot be.</a:t>
                </a:r>
              </a:p>
              <a:p>
                <a:r>
                  <a:rPr lang="en-US" dirty="0" smtClean="0"/>
                  <a:t>Therefore, it is always better to give the process with a shorter period the higher priority.</a:t>
                </a:r>
              </a:p>
              <a:p>
                <a:r>
                  <a:rPr lang="en-US" dirty="0" smtClean="0"/>
                  <a:t>Use induction to generalize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processes.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RMS example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2438400" y="4800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9601201" y="55626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4384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362200" y="5105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0198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5943600" y="5105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9159875" y="48355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9067800" y="51054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24384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7696201" y="2286000"/>
            <a:ext cx="1087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P2 period</a:t>
            </a:r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24384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8839201" y="3352800"/>
            <a:ext cx="1087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P1 period</a:t>
            </a:r>
          </a:p>
        </p:txBody>
      </p:sp>
      <p:sp>
        <p:nvSpPr>
          <p:cNvPr id="11281" name="Rectangle 21"/>
          <p:cNvSpPr>
            <a:spLocks noChangeArrowheads="1"/>
          </p:cNvSpPr>
          <p:nvPr/>
        </p:nvSpPr>
        <p:spPr bwMode="auto">
          <a:xfrm>
            <a:off x="2438400" y="4191000"/>
            <a:ext cx="129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11282" name="Rectangle 22"/>
          <p:cNvSpPr>
            <a:spLocks noChangeArrowheads="1"/>
          </p:cNvSpPr>
          <p:nvPr/>
        </p:nvSpPr>
        <p:spPr bwMode="auto">
          <a:xfrm>
            <a:off x="3810000" y="3124200"/>
            <a:ext cx="6096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1283" name="Line 24"/>
          <p:cNvSpPr>
            <a:spLocks noChangeShapeType="1"/>
          </p:cNvSpPr>
          <p:nvPr/>
        </p:nvSpPr>
        <p:spPr bwMode="auto">
          <a:xfrm>
            <a:off x="50292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>
            <a:off x="7620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5105400" y="4191000"/>
            <a:ext cx="129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11286" name="Rectangle 27"/>
          <p:cNvSpPr>
            <a:spLocks noChangeArrowheads="1"/>
          </p:cNvSpPr>
          <p:nvPr/>
        </p:nvSpPr>
        <p:spPr bwMode="auto">
          <a:xfrm>
            <a:off x="7620000" y="4191000"/>
            <a:ext cx="129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RMS CPU utilization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Utilization for n processes is</a:t>
                </a:r>
              </a:p>
              <a:p>
                <a:pPr lvl="1"/>
                <a:r>
                  <a:rPr lang="en-US" sz="4000" dirty="0">
                    <a:latin typeface="Symbol" pitchFamily="18" charset="2"/>
                  </a:rPr>
                  <a:t>S</a:t>
                </a:r>
                <a:r>
                  <a:rPr lang="en-US" dirty="0" smtClean="0"/>
                  <a:t> 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/ </a:t>
                </a:r>
                <a:r>
                  <a:rPr lang="en-US" dirty="0" err="1" smtClean="0">
                    <a:latin typeface="Symbol" pitchFamily="18" charset="2"/>
                  </a:rPr>
                  <a:t>t</a:t>
                </a:r>
                <a:r>
                  <a:rPr lang="en-US" baseline="-25000" dirty="0" err="1" smtClean="0"/>
                  <a:t>i</a:t>
                </a:r>
                <a:endParaRPr lang="en-US" baseline="-25000" dirty="0" smtClean="0"/>
              </a:p>
              <a:p>
                <a:r>
                  <a:rPr lang="en-US" dirty="0" smtClean="0"/>
                  <a:t>Given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tasks and ratio between any two periods less than 2: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As number of tasks approaches infinity, maximum utilization approaches 69%.</a:t>
                </a:r>
                <a:endParaRPr lang="en-US" baseline="-25000" dirty="0" smtClean="0"/>
              </a:p>
            </p:txBody>
          </p:sp>
        </mc:Choice>
        <mc:Fallback xmlns="">
          <p:sp>
            <p:nvSpPr>
              <p:cNvPr id="122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A process can be in one of three states: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executing</a:t>
            </a:r>
            <a:r>
              <a:rPr lang="en-US"/>
              <a:t> on the CPU;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ready</a:t>
            </a:r>
            <a:r>
              <a:rPr lang="en-US"/>
              <a:t> to run;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waiting</a:t>
            </a:r>
            <a:r>
              <a:rPr lang="en-US"/>
              <a:t> for data.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7239000" y="2286000"/>
            <a:ext cx="1524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executing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5943600" y="419100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8915400" y="4191000"/>
            <a:ext cx="1219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7010400" y="2971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6324600" y="24384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1628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71628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8382000" y="2971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 flipV="1">
            <a:off x="8763000" y="25146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8975726" y="2528888"/>
            <a:ext cx="113749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gets data</a:t>
            </a:r>
          </a:p>
          <a:p>
            <a:r>
              <a:rPr lang="en-US" sz="2000"/>
              <a:t>and CPU</a:t>
            </a:r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8332560" y="3276600"/>
            <a:ext cx="81144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needs</a:t>
            </a:r>
          </a:p>
          <a:p>
            <a:pPr algn="r"/>
            <a:r>
              <a:rPr lang="en-US" sz="2000"/>
              <a:t>data</a:t>
            </a:r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7391401" y="3962400"/>
            <a:ext cx="1137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gets data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467601" y="4648200"/>
            <a:ext cx="1331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needs data</a:t>
            </a:r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7162800" y="3048000"/>
            <a:ext cx="13475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preempted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096000" y="2895600"/>
            <a:ext cx="619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gets</a:t>
            </a:r>
          </a:p>
          <a:p>
            <a:r>
              <a:rPr lang="en-US" sz="2000"/>
              <a:t>CPU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RMS CPU utilization, cont’d.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 may not be able to use 100% of CPU, even with zero context switch overhead.</a:t>
            </a:r>
          </a:p>
          <a:p>
            <a:r>
              <a:rPr lang="en-US" dirty="0" smtClean="0"/>
              <a:t>Must keep idle cycles available to handle worst-case scenario.</a:t>
            </a:r>
          </a:p>
          <a:p>
            <a:r>
              <a:rPr lang="en-US" dirty="0" smtClean="0"/>
              <a:t>However, RMS guarantees all processes will always meet their deadlines.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RMS implementation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Efficient implementation:</a:t>
            </a:r>
          </a:p>
          <a:p>
            <a:pPr lvl="1"/>
            <a:r>
              <a:rPr lang="en-US" smtClean="0"/>
              <a:t>scan processes;</a:t>
            </a:r>
          </a:p>
          <a:p>
            <a:pPr lvl="1"/>
            <a:r>
              <a:rPr lang="en-US" smtClean="0"/>
              <a:t>choose highest-priority active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3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Earliest-deadline-first scheduling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EDF</a:t>
            </a:r>
            <a:r>
              <a:rPr lang="en-US" smtClean="0"/>
              <a:t>: dynamic priority scheduling scheme.</a:t>
            </a:r>
          </a:p>
          <a:p>
            <a:r>
              <a:rPr lang="en-US" smtClean="0"/>
              <a:t>Process closest to its deadline has highest priority.</a:t>
            </a:r>
          </a:p>
          <a:p>
            <a:r>
              <a:rPr lang="en-US" smtClean="0"/>
              <a:t>Requires recalculating processes at every timer interrupt.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EDF analysis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EDF can use 100% of CPU.</a:t>
            </a:r>
          </a:p>
          <a:p>
            <a:r>
              <a:rPr lang="en-US" smtClean="0"/>
              <a:t>But EDF may fail to miss a deadline.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EDF implementation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 each timer interrupt:</a:t>
            </a:r>
          </a:p>
          <a:p>
            <a:pPr lvl="1"/>
            <a:r>
              <a:rPr lang="en-US" smtClean="0"/>
              <a:t>compute time to deadline;</a:t>
            </a:r>
          </a:p>
          <a:p>
            <a:pPr lvl="1"/>
            <a:r>
              <a:rPr lang="en-US" smtClean="0"/>
              <a:t>choose process closest to deadline.</a:t>
            </a:r>
          </a:p>
          <a:p>
            <a:r>
              <a:rPr lang="en-US" smtClean="0"/>
              <a:t>Generally considered too expensive to use in practice.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vs. EDF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92580" y="4678680"/>
            <a:ext cx="8846820" cy="1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07820" y="470916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32760" y="470916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65320" y="470916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8860" y="470916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41420" y="470916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70154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05500" y="468630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0440" y="468630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63000" y="468630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06540" y="468630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39100" y="468630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79280" y="467868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26040" y="4678680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4292" y="27510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4292" y="34444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3456" y="41378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0556208" y="3032998"/>
            <a:ext cx="62484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08608" y="3875008"/>
            <a:ext cx="320040" cy="32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57248" y="315694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57248" y="38102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EDF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07820" y="2651760"/>
            <a:ext cx="4149090" cy="1331595"/>
            <a:chOff x="1607820" y="2651760"/>
            <a:chExt cx="4149090" cy="1331595"/>
          </a:xfrm>
        </p:grpSpPr>
        <p:sp>
          <p:nvSpPr>
            <p:cNvPr id="25" name="Rectangle 24"/>
            <p:cNvSpPr/>
            <p:nvPr/>
          </p:nvSpPr>
          <p:spPr>
            <a:xfrm>
              <a:off x="1607820" y="2651760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08860" y="3356610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0380" y="3356610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41420" y="2651760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66260" y="3358515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32070" y="3356610"/>
              <a:ext cx="624840" cy="62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0220" y="2751058"/>
            <a:ext cx="8009456" cy="1756172"/>
            <a:chOff x="1760220" y="2751058"/>
            <a:chExt cx="8009456" cy="1756172"/>
          </a:xfrm>
        </p:grpSpPr>
        <p:sp>
          <p:nvSpPr>
            <p:cNvPr id="32" name="Rectangle 31"/>
            <p:cNvSpPr/>
            <p:nvPr/>
          </p:nvSpPr>
          <p:spPr>
            <a:xfrm>
              <a:off x="1760220" y="280035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1260" y="350520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2780" y="350520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93820" y="280035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65320" y="418719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84470" y="350520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86450" y="3510915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26530" y="2751058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22820" y="4183380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39100" y="2751058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757888" y="3490198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49636" y="3497818"/>
              <a:ext cx="320040" cy="32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41737" y="5155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35607" y="5155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75197" y="5155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741420" y="2651760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913120" y="2636758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039100" y="2651760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226040" y="2636758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366260" y="3354824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444740" y="3314938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226040" y="3314938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05500" y="4152900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218420" y="4130040"/>
            <a:ext cx="0" cy="5486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838587" y="3357800"/>
            <a:ext cx="585073" cy="585074"/>
            <a:chOff x="5256727" y="1203960"/>
            <a:chExt cx="585073" cy="58507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284470" y="1203960"/>
              <a:ext cx="529590" cy="58507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284469" y="1231702"/>
              <a:ext cx="529590" cy="58507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5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scheduling problems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your set of processes is unschedulable?</a:t>
            </a:r>
          </a:p>
          <a:p>
            <a:pPr lvl="1"/>
            <a:r>
              <a:rPr lang="en-US" smtClean="0"/>
              <a:t>Change deadlines in requirements.</a:t>
            </a:r>
          </a:p>
          <a:p>
            <a:pPr lvl="1"/>
            <a:r>
              <a:rPr lang="en-US" smtClean="0"/>
              <a:t>Reduce execution times of processes.</a:t>
            </a:r>
          </a:p>
          <a:p>
            <a:pPr lvl="1"/>
            <a:r>
              <a:rPr lang="en-US" smtClean="0"/>
              <a:t>Get a faster CPU.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in shared memory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when two CPUs try to write the same location:</a:t>
            </a:r>
          </a:p>
          <a:p>
            <a:pPr lvl="1"/>
            <a:r>
              <a:rPr lang="en-US" dirty="0"/>
              <a:t>CPU 1 reads flag and sees 0.</a:t>
            </a:r>
          </a:p>
          <a:p>
            <a:pPr lvl="1"/>
            <a:r>
              <a:rPr lang="en-US" dirty="0"/>
              <a:t>CPU 2 reads flag and sees 0.</a:t>
            </a:r>
          </a:p>
          <a:p>
            <a:pPr lvl="1"/>
            <a:r>
              <a:rPr lang="en-US" dirty="0"/>
              <a:t>CPU 1 sets flag to one and writes location.</a:t>
            </a:r>
          </a:p>
          <a:p>
            <a:pPr lvl="1"/>
            <a:r>
              <a:rPr lang="en-US" dirty="0"/>
              <a:t>CPU 2 sets flag to one and overwrites location.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test-and-set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can be solved with an atomic test-and-set:</a:t>
            </a:r>
          </a:p>
          <a:p>
            <a:pPr lvl="1"/>
            <a:r>
              <a:rPr lang="en-US"/>
              <a:t>single bus operation reads memory location, tests it, writes it.</a:t>
            </a:r>
          </a:p>
          <a:p>
            <a:r>
              <a:rPr lang="en-US"/>
              <a:t>ARM test-and-set provided by SWP: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         ADR r0,SEMAPHORE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         LDR r1,#1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GETFLAG SWP r1,r1,[r0]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         BNZ GETFLAG</a:t>
            </a:r>
          </a:p>
          <a:p>
            <a:pPr lvl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4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Semaphore</a:t>
            </a:r>
            <a:r>
              <a:rPr lang="en-US"/>
              <a:t>: OS primitive for controlling access to critical regions.</a:t>
            </a:r>
          </a:p>
          <a:p>
            <a:r>
              <a:rPr lang="en-US"/>
              <a:t>Protocol:</a:t>
            </a:r>
          </a:p>
          <a:p>
            <a:pPr lvl="1"/>
            <a:r>
              <a:rPr lang="en-US"/>
              <a:t>Get access to semaphore with </a:t>
            </a:r>
            <a:r>
              <a:rPr lang="en-US">
                <a:solidFill>
                  <a:srgbClr val="FF0000"/>
                </a:solidFill>
              </a:rPr>
              <a:t>P().</a:t>
            </a:r>
            <a:endParaRPr lang="en-US"/>
          </a:p>
          <a:p>
            <a:pPr lvl="1"/>
            <a:r>
              <a:rPr lang="en-US"/>
              <a:t>Perform critical region operations.</a:t>
            </a:r>
          </a:p>
          <a:p>
            <a:pPr lvl="1"/>
            <a:r>
              <a:rPr lang="en-US"/>
              <a:t>Release semaphore with </a:t>
            </a:r>
            <a:r>
              <a:rPr lang="en-US">
                <a:solidFill>
                  <a:srgbClr val="FF0000"/>
                </a:solidFill>
              </a:rPr>
              <a:t>V().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OS needs to keep track of:</a:t>
            </a:r>
          </a:p>
          <a:p>
            <a:pPr lvl="1"/>
            <a:r>
              <a:rPr lang="en-US"/>
              <a:t>process priorities;</a:t>
            </a:r>
          </a:p>
          <a:p>
            <a:pPr lvl="1"/>
            <a:r>
              <a:rPr lang="en-US"/>
              <a:t>scheduling state;</a:t>
            </a:r>
          </a:p>
          <a:p>
            <a:pPr lvl="1"/>
            <a:r>
              <a:rPr lang="en-US"/>
              <a:t>process activation record.</a:t>
            </a:r>
          </a:p>
          <a:p>
            <a:r>
              <a:rPr lang="en-US"/>
              <a:t>Processes may be created:</a:t>
            </a:r>
          </a:p>
          <a:p>
            <a:pPr lvl="1"/>
            <a:r>
              <a:rPr lang="en-US"/>
              <a:t>statically before system starts;</a:t>
            </a:r>
          </a:p>
          <a:p>
            <a:pPr lvl="1"/>
            <a:r>
              <a:rPr lang="en-US"/>
              <a:t>dynamically during execution.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regions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Critical region</a:t>
            </a:r>
            <a:r>
              <a:rPr lang="en-US"/>
              <a:t>: section of code that cannot be interrupted by another process.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writing shared memory;</a:t>
            </a:r>
          </a:p>
          <a:p>
            <a:pPr lvl="1"/>
            <a:r>
              <a:rPr lang="en-US"/>
              <a:t>accessing I/O device.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inversion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Priority inversion</a:t>
            </a:r>
            <a:r>
              <a:rPr lang="en-US" smtClean="0"/>
              <a:t>: low-priority process keeps high-priority process from running.</a:t>
            </a:r>
          </a:p>
          <a:p>
            <a:r>
              <a:rPr lang="en-US" smtClean="0"/>
              <a:t>Improper use of system resources can cause scheduling problems:</a:t>
            </a:r>
          </a:p>
          <a:p>
            <a:pPr lvl="1"/>
            <a:r>
              <a:rPr lang="en-US" smtClean="0"/>
              <a:t>Low-priority process grabs I/O device.</a:t>
            </a:r>
          </a:p>
          <a:p>
            <a:pPr lvl="1"/>
            <a:r>
              <a:rPr lang="en-US" smtClean="0"/>
              <a:t>High-priority device needs I/O device, but can’t get it until low-priority process is done.</a:t>
            </a:r>
          </a:p>
          <a:p>
            <a:r>
              <a:rPr lang="en-US" smtClean="0"/>
              <a:t>Can cause deadlock.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9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priority inversion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 priorities to system resources.</a:t>
            </a:r>
          </a:p>
          <a:p>
            <a:r>
              <a:rPr lang="en-US" smtClean="0"/>
              <a:t>Have process inherit the priority of a resource that it requests.</a:t>
            </a:r>
          </a:p>
          <a:p>
            <a:pPr lvl="1"/>
            <a:r>
              <a:rPr lang="en-US" smtClean="0"/>
              <a:t>Low-priority process inherits priority of device if higher.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8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for low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EDF with DVFS:</a:t>
            </a:r>
          </a:p>
          <a:p>
            <a:pPr lvl="1"/>
            <a:r>
              <a:rPr lang="en-US" dirty="0" smtClean="0"/>
              <a:t>First set the clock speed to meet the performance goal in the critical interval.</a:t>
            </a:r>
          </a:p>
          <a:p>
            <a:pPr lvl="1"/>
            <a:r>
              <a:rPr lang="en-US" dirty="0" smtClean="0"/>
              <a:t>Set clock speed for less-critical intervals in order of importance.</a:t>
            </a:r>
          </a:p>
          <a:p>
            <a:r>
              <a:rPr lang="en-US" dirty="0" smtClean="0"/>
              <a:t>RMS with DVFS is NP-complete.</a:t>
            </a:r>
          </a:p>
          <a:p>
            <a:r>
              <a:rPr lang="en-US" dirty="0" smtClean="0"/>
              <a:t>RMS/EDF with race-to-dark is currently handled </a:t>
            </a:r>
            <a:r>
              <a:rPr lang="en-US" smtClean="0"/>
              <a:t>with heuristics.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32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Data dependencies allow us to improve utilization.</a:t>
            </a:r>
          </a:p>
          <a:p>
            <a:pPr lvl="1"/>
            <a:r>
              <a:rPr lang="en-US" dirty="0" smtClean="0"/>
              <a:t>Restrict combination of processes that can run simultaneously.</a:t>
            </a:r>
          </a:p>
          <a:p>
            <a:r>
              <a:rPr lang="en-US" dirty="0" smtClean="0"/>
              <a:t>P1 and P2 can’t run simultaneously.</a:t>
            </a:r>
          </a:p>
          <a:p>
            <a:r>
              <a:rPr lang="en-US" dirty="0" smtClean="0"/>
              <a:t>P3 can preempt P1 or P2 but not both.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8077200" y="2438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8077200" y="3962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8387542" y="3124200"/>
            <a:ext cx="8313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296400" y="2438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Context-switching time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Non-zero context switch time can push limits of a tight schedule.</a:t>
            </a:r>
          </a:p>
          <a:p>
            <a:r>
              <a:rPr lang="en-US" smtClean="0"/>
              <a:t>Hard to calculate effects---depends on order of context switches.</a:t>
            </a:r>
          </a:p>
          <a:p>
            <a:r>
              <a:rPr lang="en-US" smtClean="0"/>
              <a:t>In practice, OS context switch overhead is small (hundreds of clock cycles) relative to many common task periods (ms – </a:t>
            </a:r>
            <a:r>
              <a:rPr lang="en-US" smtClean="0">
                <a:latin typeface="Symbol" pitchFamily="18" charset="2"/>
              </a:rPr>
              <a:t>m</a:t>
            </a:r>
            <a:r>
              <a:rPr lang="en-US" smtClean="0"/>
              <a:t>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vs. general-purpose scheduling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Workstations try to avoid starving processes of CPU access.</a:t>
            </a:r>
          </a:p>
          <a:p>
            <a:pPr lvl="1"/>
            <a:r>
              <a:rPr lang="en-US"/>
              <a:t>Fairness = access to CPU.</a:t>
            </a:r>
          </a:p>
          <a:p>
            <a:r>
              <a:rPr lang="en-US"/>
              <a:t>Embedded systems must meet deadlines.</a:t>
            </a:r>
          </a:p>
          <a:p>
            <a:pPr lvl="1"/>
            <a:r>
              <a:rPr lang="en-US"/>
              <a:t>Low-priority processes may not run for a long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scheduling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Timer interrupt gives CPU to kernel.</a:t>
            </a:r>
          </a:p>
          <a:p>
            <a:pPr lvl="1"/>
            <a:r>
              <a:rPr lang="en-US" dirty="0" smtClean="0"/>
              <a:t>Time quantum is smallest increment of CPU scheduling time.</a:t>
            </a:r>
          </a:p>
          <a:p>
            <a:r>
              <a:rPr lang="en-US" dirty="0" smtClean="0"/>
              <a:t>Kernel decides what task runs next.</a:t>
            </a:r>
          </a:p>
          <a:p>
            <a:r>
              <a:rPr lang="en-US" dirty="0" smtClean="0"/>
              <a:t>Kernel performs context switch to new context.</a:t>
            </a:r>
            <a:endParaRPr lang="en-US" dirty="0"/>
          </a:p>
        </p:txBody>
      </p:sp>
      <p:pic>
        <p:nvPicPr>
          <p:cNvPr id="8" name="Content Placeholder 7" descr="f06-07-978012388436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400800" y="2057401"/>
            <a:ext cx="3855524" cy="34956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registers that define a process’s state is its context.</a:t>
            </a:r>
          </a:p>
          <a:p>
            <a:pPr lvl="1"/>
            <a:r>
              <a:rPr lang="en-US" dirty="0" smtClean="0"/>
              <a:t>Stored in a record.</a:t>
            </a:r>
          </a:p>
          <a:p>
            <a:r>
              <a:rPr lang="en-US" dirty="0" smtClean="0"/>
              <a:t>Context switch moves the CPU from one process’s context to another.</a:t>
            </a:r>
          </a:p>
          <a:p>
            <a:r>
              <a:rPr lang="en-US" dirty="0" smtClean="0"/>
              <a:t>Context switching code is usually assembly code.</a:t>
            </a:r>
          </a:p>
          <a:p>
            <a:pPr lvl="1"/>
            <a:r>
              <a:rPr lang="en-US" dirty="0" smtClean="0"/>
              <a:t>Restoring context is particularly tricky.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freeRTOS.org context switch</a:t>
            </a:r>
            <a:endParaRPr lang="en-US" dirty="0"/>
          </a:p>
        </p:txBody>
      </p:sp>
      <p:pic>
        <p:nvPicPr>
          <p:cNvPr id="8" name="Content Placeholder 7" descr="f06-08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057400"/>
            <a:ext cx="7783806" cy="345757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freeRTOS.org timer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void </a:t>
            </a:r>
            <a:r>
              <a:rPr lang="en-US" sz="1800" dirty="0" err="1"/>
              <a:t>vPreemptiveTick</a:t>
            </a:r>
            <a:r>
              <a:rPr lang="en-US" sz="1800" dirty="0"/>
              <a:t>( void )</a:t>
            </a:r>
          </a:p>
          <a:p>
            <a:pPr>
              <a:buNone/>
            </a:pPr>
            <a:r>
              <a:rPr lang="en-US" sz="1800" dirty="0"/>
              <a:t>	{ </a:t>
            </a:r>
          </a:p>
          <a:p>
            <a:pPr>
              <a:buNone/>
            </a:pPr>
            <a:r>
              <a:rPr lang="en-US" sz="1800" dirty="0"/>
              <a:t>	/* Save the context of the current task. */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portSAVE_CONTEXT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/* Increment the tick count - this may wake a task. */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vTaskIncrementTick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/* Find the highest priority task that is ready to run. */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vTaskSwitchContext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/* End the interrupt in the AIC. */ </a:t>
            </a:r>
          </a:p>
          <a:p>
            <a:pPr>
              <a:buNone/>
            </a:pPr>
            <a:r>
              <a:rPr lang="en-US" sz="1800" dirty="0"/>
              <a:t>	AT91C_BASE_AIC-&gt;AIC_EOICR = AT91C_BASE_PITC-&gt;PITC_PIVR;; </a:t>
            </a:r>
          </a:p>
          <a:p>
            <a:pPr>
              <a:buNone/>
            </a:pPr>
            <a:r>
              <a:rPr lang="en-US" sz="1800" dirty="0" err="1"/>
              <a:t>portRESTORE_CONTEXT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1826</Words>
  <Application>Microsoft Office PowerPoint</Application>
  <PresentationFormat>Widescreen</PresentationFormat>
  <Paragraphs>351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Monotype Sorts</vt:lpstr>
      <vt:lpstr>Symbol</vt:lpstr>
      <vt:lpstr>Office Theme</vt:lpstr>
      <vt:lpstr>Processes and operating systems</vt:lpstr>
      <vt:lpstr>Operating systems</vt:lpstr>
      <vt:lpstr>Process state</vt:lpstr>
      <vt:lpstr>Operating system structure</vt:lpstr>
      <vt:lpstr>Embedded vs. general-purpose scheduling</vt:lpstr>
      <vt:lpstr>Preemptive scheduling</vt:lpstr>
      <vt:lpstr>Context switching</vt:lpstr>
      <vt:lpstr>freeRTOS.org context switch</vt:lpstr>
      <vt:lpstr>freeRTOS.org timer handler</vt:lpstr>
      <vt:lpstr>freeRTOS.org save context</vt:lpstr>
      <vt:lpstr>freeRTOS.org restore context</vt:lpstr>
      <vt:lpstr>Processes in UML</vt:lpstr>
      <vt:lpstr>Priority-driven scheduling</vt:lpstr>
      <vt:lpstr>Priority-driven scheduling example</vt:lpstr>
      <vt:lpstr>Priority-driven scheduling example</vt:lpstr>
      <vt:lpstr>The scheduling problem</vt:lpstr>
      <vt:lpstr>Process initiation disciplines</vt:lpstr>
      <vt:lpstr>Timing requirements on processes</vt:lpstr>
      <vt:lpstr>Timing violations</vt:lpstr>
      <vt:lpstr>Scheduling metrics</vt:lpstr>
      <vt:lpstr>Rate monotonic scheduling</vt:lpstr>
      <vt:lpstr>RMA model</vt:lpstr>
      <vt:lpstr>Process parameters</vt:lpstr>
      <vt:lpstr>Rate-monotonic analysis</vt:lpstr>
      <vt:lpstr>Critical instant</vt:lpstr>
      <vt:lpstr>RMS priorities</vt:lpstr>
      <vt:lpstr>RMS optimality</vt:lpstr>
      <vt:lpstr>RMS example</vt:lpstr>
      <vt:lpstr>RMS CPU utilization</vt:lpstr>
      <vt:lpstr>RMS CPU utilization, cont’d.</vt:lpstr>
      <vt:lpstr>RMS implementation</vt:lpstr>
      <vt:lpstr>Earliest-deadline-first scheduling</vt:lpstr>
      <vt:lpstr>EDF analysis</vt:lpstr>
      <vt:lpstr>EDF implementation</vt:lpstr>
      <vt:lpstr>RMS vs. EDF</vt:lpstr>
      <vt:lpstr>Fixing scheduling problems</vt:lpstr>
      <vt:lpstr>Race condition in shared memory</vt:lpstr>
      <vt:lpstr>Atomic test-and-set</vt:lpstr>
      <vt:lpstr>Semaphores</vt:lpstr>
      <vt:lpstr>Critical regions</vt:lpstr>
      <vt:lpstr>Priority inversion</vt:lpstr>
      <vt:lpstr>Solving priority inversion</vt:lpstr>
      <vt:lpstr>Scheduling for low power</vt:lpstr>
      <vt:lpstr>Data dependencies</vt:lpstr>
      <vt:lpstr>Context-switching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operating systems</dc:title>
  <dc:creator>Marilyn</dc:creator>
  <cp:lastModifiedBy>Marilyn</cp:lastModifiedBy>
  <cp:revision>9</cp:revision>
  <dcterms:created xsi:type="dcterms:W3CDTF">2015-09-18T01:15:49Z</dcterms:created>
  <dcterms:modified xsi:type="dcterms:W3CDTF">2015-10-22T19:22:21Z</dcterms:modified>
</cp:coreProperties>
</file>