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95" r:id="rId9"/>
    <p:sldId id="267" r:id="rId10"/>
    <p:sldId id="268" r:id="rId11"/>
    <p:sldId id="294" r:id="rId12"/>
    <p:sldId id="270" r:id="rId13"/>
    <p:sldId id="296" r:id="rId14"/>
    <p:sldId id="271" r:id="rId15"/>
    <p:sldId id="272" r:id="rId16"/>
    <p:sldId id="273" r:id="rId17"/>
    <p:sldId id="274" r:id="rId18"/>
    <p:sldId id="297" r:id="rId19"/>
    <p:sldId id="298" r:id="rId20"/>
    <p:sldId id="299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AD9F9-BAA6-4A86-9331-9B5354A6B9A7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69DAE-F286-4EF2-9A36-6A8E6B6A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69DAE-F286-4EF2-9A36-6A8E6B6A5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E69DAE-F286-4EF2-9A36-6A8E6B6A5D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CCDF-83F1-4BCA-8BAC-2BFBD0367415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804C-9E6D-4DED-BB2F-75C0C5B36190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BD98C-FA91-4649-8FF9-61888AB3C8FF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3726-99CB-4ED4-9632-0798F4F6939B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A9C34-391E-4B32-BA75-B07BBC24E20C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8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6875-0BAE-49B6-B842-BC2DFA4F45B8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6B90-46E7-4EFB-B99A-E7EE255627DE}" type="datetime1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3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B9CB-5D7A-495C-81E7-7395E7C70A40}" type="datetime1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0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FDCC-ECCD-4149-8E15-056BC7CCB752}" type="datetime1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D4D62-B571-45F6-A613-8492D71FC381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4DBC-4648-4D15-859C-7F5A7870093A}" type="datetime1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C4E6-118E-43FF-83F7-393903615365}" type="datetime1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Computers as Components 4e © 2016 Marilyn Wolf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EE67C-F286-4841-BD7E-E7F56442D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9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and operating systems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Interprocess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Evaluating RTOS performance.</a:t>
            </a:r>
          </a:p>
          <a:p>
            <a:r>
              <a:rPr lang="en-US" dirty="0" smtClean="0"/>
              <a:t>Example---POSIX.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Context switch takes zero time.</a:t>
            </a:r>
          </a:p>
          <a:p>
            <a:pPr lvl="1"/>
            <a:r>
              <a:rPr lang="en-US" dirty="0" smtClean="0"/>
              <a:t>Interrupts do not interfere with scheduling.</a:t>
            </a:r>
          </a:p>
          <a:p>
            <a:pPr lvl="1"/>
            <a:r>
              <a:rPr lang="en-US" dirty="0" smtClean="0"/>
              <a:t>Process execution time is known and fixed.</a:t>
            </a:r>
          </a:p>
          <a:p>
            <a:pPr lvl="1"/>
            <a:r>
              <a:rPr lang="en-US" dirty="0" smtClean="0"/>
              <a:t>Process interaction times do not interact.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operating system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Context-switching time.</a:t>
            </a:r>
          </a:p>
          <a:p>
            <a:r>
              <a:rPr lang="en-US" dirty="0" smtClean="0"/>
              <a:t>Interrupt latency and critical sections.</a:t>
            </a:r>
          </a:p>
          <a:p>
            <a:r>
              <a:rPr lang="en-US" dirty="0" smtClean="0"/>
              <a:t>Interrupt priorities and interrupt latency.</a:t>
            </a:r>
          </a:p>
          <a:p>
            <a:r>
              <a:rPr lang="en-US" dirty="0" smtClean="0"/>
              <a:t>RTOS performance evaluation.</a:t>
            </a:r>
          </a:p>
          <a:p>
            <a:r>
              <a:rPr lang="en-US" dirty="0" smtClean="0"/>
              <a:t>Caches and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2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Context-switching time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Non-zero context switch time can push limits of a tight schedule.</a:t>
            </a:r>
          </a:p>
          <a:p>
            <a:r>
              <a:rPr lang="en-US" smtClean="0"/>
              <a:t>Hard to calculate effects---depends on order of context switches.</a:t>
            </a:r>
          </a:p>
          <a:p>
            <a:r>
              <a:rPr lang="en-US" smtClean="0"/>
              <a:t>In practice, OS context switch overhead is small (hundreds of clock cycles) relative to many common task periods (ms – </a:t>
            </a:r>
            <a:r>
              <a:rPr lang="en-US" smtClean="0">
                <a:latin typeface="Symbol" pitchFamily="18" charset="2"/>
              </a:rPr>
              <a:t>m</a:t>
            </a:r>
            <a:r>
              <a:rPr lang="en-US" smtClean="0"/>
              <a:t>s).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Scheduling and context switch overhead</a:t>
            </a:r>
          </a:p>
        </p:txBody>
      </p:sp>
      <p:pic>
        <p:nvPicPr>
          <p:cNvPr id="16387" name="Content Placeholder 9" descr="Un06-06-P374397.ep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248400" y="1981201"/>
            <a:ext cx="4013200" cy="1598613"/>
          </a:xfrm>
        </p:spPr>
      </p:pic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</p:nvPr>
        </p:nvGraphicFramePr>
        <p:xfrm>
          <a:off x="1905001" y="1905000"/>
          <a:ext cx="40131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733"/>
                <a:gridCol w="1337733"/>
                <a:gridCol w="13377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</a:t>
                      </a:r>
                      <a:r>
                        <a:rPr lang="en-US" baseline="0" dirty="0" smtClean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deadline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408" name="TextBox 12"/>
          <p:cNvSpPr txBox="1">
            <a:spLocks noChangeArrowheads="1"/>
          </p:cNvSpPr>
          <p:nvPr/>
        </p:nvSpPr>
        <p:spPr bwMode="auto">
          <a:xfrm>
            <a:off x="6248400" y="3886200"/>
            <a:ext cx="32346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 context switch overhead of</a:t>
            </a:r>
          </a:p>
          <a:p>
            <a:r>
              <a:rPr lang="en-US"/>
              <a:t>1, no feasible schedule.</a:t>
            </a:r>
          </a:p>
          <a:p>
            <a:r>
              <a:rPr lang="en-US"/>
              <a:t>2TP1 + TP2 = 2*(1+3)+(1_3)=11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8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latency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Interrupts override process priorities.</a:t>
            </a:r>
          </a:p>
          <a:p>
            <a:r>
              <a:rPr lang="en-US" dirty="0" err="1" smtClean="0"/>
              <a:t>Interupt</a:t>
            </a:r>
            <a:r>
              <a:rPr lang="en-US" dirty="0" smtClean="0"/>
              <a:t> handling latency has non-zero hardware latency.</a:t>
            </a:r>
          </a:p>
          <a:p>
            <a:r>
              <a:rPr lang="en-US" dirty="0" smtClean="0"/>
              <a:t>Interrupt service routine (ISR) takes time to execute.</a:t>
            </a:r>
            <a:endParaRPr lang="en-US" dirty="0"/>
          </a:p>
        </p:txBody>
      </p:sp>
      <p:pic>
        <p:nvPicPr>
          <p:cNvPr id="12" name="Content Placeholder 11" descr="f06-17-9780123884367.eps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82862" y="1912372"/>
            <a:ext cx="3436938" cy="3483541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3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latency in 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Interrupts are turned off in critical section.</a:t>
            </a:r>
          </a:p>
          <a:p>
            <a:r>
              <a:rPr lang="en-US" dirty="0" smtClean="0"/>
              <a:t>Long critical sections add software delays to interrupt latency.</a:t>
            </a:r>
          </a:p>
          <a:p>
            <a:r>
              <a:rPr lang="en-US" dirty="0" smtClean="0"/>
              <a:t>General-purpose operating systems may have long critical sections.</a:t>
            </a:r>
            <a:endParaRPr lang="en-US" dirty="0"/>
          </a:p>
        </p:txBody>
      </p:sp>
      <p:pic>
        <p:nvPicPr>
          <p:cNvPr id="9" name="Content Placeholder 8" descr="f06-18-9780123884367.eps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515100" y="2671763"/>
            <a:ext cx="3276600" cy="26003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3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handling architecture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two levels of service:</a:t>
            </a:r>
          </a:p>
          <a:p>
            <a:pPr lvl="1"/>
            <a:r>
              <a:rPr lang="en-US" dirty="0" smtClean="0"/>
              <a:t>Interrupt service handler (ISH) is called at interrupt, provides minimal functions.</a:t>
            </a:r>
          </a:p>
          <a:p>
            <a:pPr lvl="1"/>
            <a:r>
              <a:rPr lang="en-US" dirty="0" smtClean="0"/>
              <a:t>Interrupt service routine (ISR) is process invoked by ISH, performs most of the device handling.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2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RTOS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RTOSs provide scheduling simulators.</a:t>
            </a:r>
          </a:p>
          <a:p>
            <a:r>
              <a:rPr lang="en-US" dirty="0" smtClean="0"/>
              <a:t>Schedule a mix of processes using I/O traces.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9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execution time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Process execution time is not constant.</a:t>
            </a:r>
          </a:p>
          <a:p>
            <a:r>
              <a:rPr lang="en-US" smtClean="0"/>
              <a:t>Extra CPU time can be good.</a:t>
            </a:r>
          </a:p>
          <a:p>
            <a:r>
              <a:rPr lang="en-US" smtClean="0"/>
              <a:t>Extra CPU time can also be bad:</a:t>
            </a:r>
          </a:p>
          <a:p>
            <a:pPr lvl="1"/>
            <a:r>
              <a:rPr lang="en-US" smtClean="0"/>
              <a:t>Next process runs earlier, causing new preemption.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Processes and caches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Processes can cause additional caching problems.</a:t>
            </a:r>
          </a:p>
          <a:p>
            <a:pPr lvl="1"/>
            <a:r>
              <a:rPr lang="en-US" smtClean="0"/>
              <a:t>Even if individual processes are well-behaved, processes may interfere with each other.</a:t>
            </a:r>
          </a:p>
          <a:p>
            <a:r>
              <a:rPr lang="en-US" smtClean="0"/>
              <a:t>Worst-case execution time with bad behavior is usually much worse than execution time with good cache behavior.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Interprocess communication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Interprocess communication</a:t>
            </a:r>
            <a:r>
              <a:rPr lang="en-US"/>
              <a:t> (</a:t>
            </a:r>
            <a:r>
              <a:rPr lang="en-US">
                <a:solidFill>
                  <a:srgbClr val="FF0000"/>
                </a:solidFill>
              </a:rPr>
              <a:t>IPC</a:t>
            </a:r>
            <a:r>
              <a:rPr lang="en-US"/>
              <a:t>): OS provides mechanisms so that processes can pass data.</a:t>
            </a:r>
          </a:p>
          <a:p>
            <a:r>
              <a:rPr lang="en-US"/>
              <a:t>Two types of semantics: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blocking</a:t>
            </a:r>
            <a:r>
              <a:rPr lang="en-US"/>
              <a:t>: sending process waits for response;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non-blocking</a:t>
            </a:r>
            <a:r>
              <a:rPr lang="en-US"/>
              <a:t>: sending process continues.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2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Effects of scheduling on the cache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8780665"/>
              </p:ext>
            </p:extLst>
          </p:nvPr>
        </p:nvGraphicFramePr>
        <p:xfrm>
          <a:off x="469407" y="2718768"/>
          <a:ext cx="284988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733"/>
                <a:gridCol w="838816"/>
                <a:gridCol w="6733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WCET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Avg. CPU 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211090" y="4048123"/>
            <a:ext cx="7428932" cy="7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226330" y="407131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51270" y="407131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083830" y="407131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927370" y="407131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359930" y="407131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00110" y="406369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524010" y="404845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948950" y="404845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1381510" y="404845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225050" y="404845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0657610" y="4048458"/>
            <a:ext cx="0" cy="25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234127" y="2718768"/>
            <a:ext cx="205740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82802" y="28066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81966" y="35000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6367727" y="3404568"/>
            <a:ext cx="1440180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060247" y="4517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40090" y="4517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221318" y="45248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 flipH="1" flipV="1">
            <a:off x="7807731" y="2668665"/>
            <a:ext cx="2081" cy="137945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11372161" y="2713573"/>
            <a:ext cx="9349" cy="133455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802191" y="2722243"/>
            <a:ext cx="1422859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9238209" y="3423283"/>
            <a:ext cx="718361" cy="624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2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developed in 1960’s at Bell Laboratories to support text processing.</a:t>
            </a:r>
          </a:p>
          <a:p>
            <a:r>
              <a:rPr lang="en-US" dirty="0" smtClean="0"/>
              <a:t>POSIX is a standard version of Unix.</a:t>
            </a:r>
          </a:p>
          <a:p>
            <a:r>
              <a:rPr lang="en-US" dirty="0" smtClean="0"/>
              <a:t>Linux is an open-source POSIX-compliant operating system.</a:t>
            </a:r>
          </a:p>
          <a:p>
            <a:pPr lvl="1"/>
            <a:r>
              <a:rPr lang="en-US" dirty="0" smtClean="0"/>
              <a:t>Linux versions have been developed to improve real-time responsiveness.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80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process creation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fork() makes two copies of executing process.</a:t>
            </a:r>
          </a:p>
          <a:p>
            <a:r>
              <a:rPr lang="en-US" dirty="0" smtClean="0"/>
              <a:t>Child process identifies itself and overlays new code.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if (</a:t>
            </a:r>
            <a:r>
              <a:rPr lang="en-US" sz="2000" dirty="0" err="1"/>
              <a:t>childid</a:t>
            </a:r>
            <a:r>
              <a:rPr lang="en-US" sz="2000" dirty="0"/>
              <a:t> == 0) { </a:t>
            </a:r>
          </a:p>
          <a:p>
            <a:pPr>
              <a:buNone/>
            </a:pPr>
            <a:r>
              <a:rPr lang="en-US" sz="2000" dirty="0"/>
              <a:t>	/* must be child */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execv</a:t>
            </a:r>
            <a:r>
              <a:rPr lang="en-US" sz="2000" dirty="0"/>
              <a:t>(“</a:t>
            </a:r>
            <a:r>
              <a:rPr lang="en-US" sz="2000" dirty="0" err="1"/>
              <a:t>mychild”,childargs</a:t>
            </a:r>
            <a:r>
              <a:rPr lang="en-US" sz="2000" dirty="0"/>
              <a:t>);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perror</a:t>
            </a:r>
            <a:r>
              <a:rPr lang="en-US" sz="2000" dirty="0"/>
              <a:t>(“</a:t>
            </a:r>
            <a:r>
              <a:rPr lang="en-US" sz="2000" dirty="0" err="1"/>
              <a:t>execv</a:t>
            </a:r>
            <a:r>
              <a:rPr lang="en-US" sz="2000" dirty="0"/>
              <a:t>”); </a:t>
            </a:r>
          </a:p>
          <a:p>
            <a:pPr>
              <a:buNone/>
            </a:pPr>
            <a:r>
              <a:rPr lang="en-US" sz="2000" dirty="0"/>
              <a:t>	exit(1); </a:t>
            </a:r>
          </a:p>
          <a:p>
            <a:pPr>
              <a:buNone/>
            </a:pPr>
            <a:r>
              <a:rPr lang="en-US" sz="2000" dirty="0"/>
              <a:t>	}</a:t>
            </a:r>
          </a:p>
          <a:p>
            <a:pPr>
              <a:buNone/>
            </a:pPr>
            <a:r>
              <a:rPr lang="en-US" sz="2000" dirty="0"/>
              <a:t>else { /* is the parent */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parent_stuff</a:t>
            </a:r>
            <a:r>
              <a:rPr lang="en-US" sz="2000" dirty="0"/>
              <a:t>(); </a:t>
            </a:r>
          </a:p>
          <a:p>
            <a:pPr>
              <a:buNone/>
            </a:pPr>
            <a:r>
              <a:rPr lang="en-US" sz="2000" dirty="0"/>
              <a:t>	wait(&amp;</a:t>
            </a:r>
            <a:r>
              <a:rPr lang="en-US" sz="2000" dirty="0" err="1"/>
              <a:t>cstatus</a:t>
            </a:r>
            <a:r>
              <a:rPr lang="en-US" sz="2000" dirty="0"/>
              <a:t>); </a:t>
            </a:r>
          </a:p>
          <a:p>
            <a:pPr>
              <a:buNone/>
            </a:pPr>
            <a:r>
              <a:rPr lang="en-US" sz="2000" dirty="0"/>
              <a:t>	exit(0); </a:t>
            </a:r>
          </a:p>
          <a:p>
            <a:pPr>
              <a:buNone/>
            </a:pPr>
            <a:r>
              <a:rPr lang="en-US" sz="2000" dirty="0"/>
              <a:t>	}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real-time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Processes may run under different scheduling policies.</a:t>
            </a:r>
          </a:p>
          <a:p>
            <a:r>
              <a:rPr lang="en-US" dirty="0" smtClean="0"/>
              <a:t>_POSIX_PRIORITY_SCHEDULING resource supports real-time scheduling.</a:t>
            </a:r>
          </a:p>
          <a:p>
            <a:r>
              <a:rPr lang="en-US" dirty="0" smtClean="0"/>
              <a:t>SCHED_FIFO supports RMS.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my_process_id</a:t>
            </a:r>
            <a:r>
              <a:rPr lang="en-US" sz="2000" dirty="0"/>
              <a:t>; </a:t>
            </a:r>
          </a:p>
          <a:p>
            <a:pPr>
              <a:buNone/>
            </a:pP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sched_param</a:t>
            </a:r>
            <a:r>
              <a:rPr lang="en-US" sz="2000" dirty="0"/>
              <a:t> </a:t>
            </a:r>
            <a:r>
              <a:rPr lang="en-US" sz="2000" dirty="0" err="1"/>
              <a:t>my_sched_params</a:t>
            </a:r>
            <a:r>
              <a:rPr lang="en-US" sz="2000" dirty="0"/>
              <a:t>; </a:t>
            </a:r>
          </a:p>
          <a:p>
            <a:pPr>
              <a:buNone/>
            </a:pPr>
            <a:r>
              <a:rPr lang="en-US" sz="2000" dirty="0"/>
              <a:t>... </a:t>
            </a:r>
          </a:p>
          <a:p>
            <a:pPr>
              <a:buNone/>
            </a:pP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sched_setscheduler</a:t>
            </a:r>
            <a:r>
              <a:rPr lang="en-US" sz="2000" dirty="0"/>
              <a:t>(</a:t>
            </a:r>
            <a:r>
              <a:rPr lang="en-US" sz="2000" dirty="0" err="1"/>
              <a:t>my_process_id,SCHED_FIFO,&amp;sched_params</a:t>
            </a:r>
            <a:r>
              <a:rPr lang="en-US" sz="2000" dirty="0"/>
              <a:t>);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Supports counting semaphores in _POSIX_SEMAPHORES.</a:t>
            </a:r>
          </a:p>
          <a:p>
            <a:r>
              <a:rPr lang="en-US" dirty="0" smtClean="0"/>
              <a:t>Supports shared memory.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sem_wait</a:t>
            </a:r>
            <a:r>
              <a:rPr lang="en-US" sz="2000" dirty="0"/>
              <a:t>(</a:t>
            </a:r>
            <a:r>
              <a:rPr lang="en-US" sz="2000" dirty="0" err="1"/>
              <a:t>my_semaphore</a:t>
            </a:r>
            <a:r>
              <a:rPr lang="en-US" sz="2000" dirty="0"/>
              <a:t>); /* P */ </a:t>
            </a:r>
          </a:p>
          <a:p>
            <a:pPr>
              <a:buNone/>
            </a:pPr>
            <a:r>
              <a:rPr lang="en-US" sz="2000" dirty="0"/>
              <a:t>/* do useful work */ </a:t>
            </a:r>
          </a:p>
          <a:p>
            <a:pPr>
              <a:buNone/>
            </a:pP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sem_post</a:t>
            </a:r>
            <a:r>
              <a:rPr lang="en-US" sz="2000" dirty="0"/>
              <a:t>(</a:t>
            </a:r>
            <a:r>
              <a:rPr lang="en-US" sz="2000" dirty="0" err="1"/>
              <a:t>my_semaphore</a:t>
            </a:r>
            <a:r>
              <a:rPr lang="en-US" sz="2000" dirty="0"/>
              <a:t>); /* V */ </a:t>
            </a:r>
          </a:p>
          <a:p>
            <a:pPr>
              <a:buNone/>
            </a:pPr>
            <a:r>
              <a:rPr lang="en-US" sz="2000" dirty="0"/>
              <a:t>/* </a:t>
            </a:r>
            <a:r>
              <a:rPr lang="en-US" sz="2000" dirty="0" err="1"/>
              <a:t>sem_trywait</a:t>
            </a:r>
            <a:r>
              <a:rPr lang="en-US" sz="2000" dirty="0"/>
              <a:t> tests without blocking */ </a:t>
            </a:r>
          </a:p>
          <a:p>
            <a:pPr>
              <a:buNone/>
            </a:pP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sem_trywait</a:t>
            </a:r>
            <a:r>
              <a:rPr lang="en-US" sz="2000" dirty="0"/>
              <a:t>(</a:t>
            </a:r>
            <a:r>
              <a:rPr lang="en-US" sz="2000" dirty="0" err="1"/>
              <a:t>my_semaphore</a:t>
            </a:r>
            <a:r>
              <a:rPr lang="en-US" sz="2000" dirty="0"/>
              <a:t>);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3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Pipes directly connect programs. </a:t>
            </a:r>
          </a:p>
          <a:p>
            <a:r>
              <a:rPr lang="en-US" dirty="0" smtClean="0"/>
              <a:t>pipe() function creates a pipe to talk to a child before the child is created.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(pipe(</a:t>
            </a:r>
            <a:r>
              <a:rPr lang="en-US" sz="1800" dirty="0" err="1"/>
              <a:t>pipe_ends</a:t>
            </a:r>
            <a:r>
              <a:rPr lang="en-US" sz="1800" dirty="0"/>
              <a:t>) &lt; 0) {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perror</a:t>
            </a:r>
            <a:r>
              <a:rPr lang="en-US" sz="1800" dirty="0"/>
              <a:t>(“pipe”); </a:t>
            </a:r>
          </a:p>
          <a:p>
            <a:pPr>
              <a:buNone/>
            </a:pPr>
            <a:r>
              <a:rPr lang="en-US" sz="1800" dirty="0"/>
              <a:t>	break; </a:t>
            </a:r>
          </a:p>
          <a:p>
            <a:pPr>
              <a:buNone/>
            </a:pPr>
            <a:r>
              <a:rPr lang="en-US" sz="1800" dirty="0"/>
              <a:t>	}</a:t>
            </a:r>
          </a:p>
          <a:p>
            <a:pPr>
              <a:buNone/>
            </a:pPr>
            <a:r>
              <a:rPr lang="en-US" sz="1800" dirty="0" err="1"/>
              <a:t>childid</a:t>
            </a:r>
            <a:r>
              <a:rPr lang="en-US" sz="1800" dirty="0"/>
              <a:t> = fork(); </a:t>
            </a:r>
          </a:p>
          <a:p>
            <a:pPr>
              <a:buNone/>
            </a:pPr>
            <a:r>
              <a:rPr lang="en-US" sz="1800" dirty="0"/>
              <a:t>if (</a:t>
            </a:r>
            <a:r>
              <a:rPr lang="en-US" sz="1800" dirty="0" err="1"/>
              <a:t>childid</a:t>
            </a:r>
            <a:r>
              <a:rPr lang="en-US" sz="1800" dirty="0"/>
              <a:t> == 0) { 	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childargs</a:t>
            </a:r>
            <a:r>
              <a:rPr lang="en-US" sz="1800" dirty="0"/>
              <a:t>[0] = </a:t>
            </a:r>
            <a:r>
              <a:rPr lang="en-US" sz="1800" dirty="0" err="1"/>
              <a:t>pipe_ends</a:t>
            </a:r>
            <a:r>
              <a:rPr lang="en-US" sz="1800" dirty="0"/>
              <a:t>[1];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execv</a:t>
            </a:r>
            <a:r>
              <a:rPr lang="en-US" sz="1800" dirty="0"/>
              <a:t>(“</a:t>
            </a:r>
            <a:r>
              <a:rPr lang="en-US" sz="1800" dirty="0" err="1"/>
              <a:t>mychild”,childargs</a:t>
            </a:r>
            <a:r>
              <a:rPr lang="en-US" sz="1800" dirty="0"/>
              <a:t>); </a:t>
            </a:r>
          </a:p>
          <a:p>
            <a:pPr>
              <a:buNone/>
            </a:pPr>
            <a:r>
              <a:rPr lang="en-US" sz="1800" dirty="0"/>
              <a:t>	</a:t>
            </a:r>
            <a:r>
              <a:rPr lang="en-US" sz="1800" dirty="0" err="1"/>
              <a:t>perror</a:t>
            </a:r>
            <a:r>
              <a:rPr lang="en-US" sz="1800" dirty="0"/>
              <a:t>(“</a:t>
            </a:r>
            <a:r>
              <a:rPr lang="en-US" sz="1800" dirty="0" err="1"/>
              <a:t>execv</a:t>
            </a:r>
            <a:r>
              <a:rPr lang="en-US" sz="1800" dirty="0"/>
              <a:t>”); </a:t>
            </a:r>
          </a:p>
          <a:p>
            <a:pPr>
              <a:buNone/>
            </a:pPr>
            <a:r>
              <a:rPr lang="en-US" sz="1800" dirty="0"/>
              <a:t>	exit(1); </a:t>
            </a:r>
          </a:p>
          <a:p>
            <a:pPr>
              <a:buNone/>
            </a:pPr>
            <a:r>
              <a:rPr lang="en-US" sz="1800" dirty="0"/>
              <a:t>	}</a:t>
            </a:r>
          </a:p>
          <a:p>
            <a:pPr>
              <a:buNone/>
            </a:pPr>
            <a:r>
              <a:rPr lang="en-US" sz="1800" dirty="0"/>
              <a:t>else { ... }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09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message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Supports message queues under _POSIX_MESSAGE_PASSING</a:t>
            </a:r>
          </a:p>
          <a:p>
            <a:r>
              <a:rPr lang="en-US" dirty="0" err="1" smtClean="0"/>
              <a:t>mq_open</a:t>
            </a:r>
            <a:r>
              <a:rPr lang="en-US" dirty="0" smtClean="0"/>
              <a:t>() creates named queue.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/>
              <a:t>myq</a:t>
            </a:r>
            <a:r>
              <a:rPr lang="en-US" sz="2000" dirty="0"/>
              <a:t> = </a:t>
            </a:r>
            <a:r>
              <a:rPr lang="en-US" sz="2000" dirty="0" err="1"/>
              <a:t>mq_open</a:t>
            </a:r>
            <a:r>
              <a:rPr lang="en-US" sz="2000" dirty="0"/>
              <a:t>(“/q1”,O_CREAT | </a:t>
            </a:r>
            <a:r>
              <a:rPr lang="en-US" sz="2000" dirty="0" err="1"/>
              <a:t>RDWR,S_IRWXU,&amp;mq_attr</a:t>
            </a:r>
            <a:r>
              <a:rPr lang="en-US" sz="2000" dirty="0"/>
              <a:t>); </a:t>
            </a:r>
          </a:p>
          <a:p>
            <a:pPr>
              <a:buNone/>
            </a:pPr>
            <a:r>
              <a:rPr lang="en-US" sz="2000" dirty="0"/>
              <a:t>…</a:t>
            </a:r>
          </a:p>
          <a:p>
            <a:pPr>
              <a:buNone/>
            </a:pPr>
            <a:r>
              <a:rPr lang="en-US" sz="2000" dirty="0"/>
              <a:t>if (</a:t>
            </a:r>
            <a:r>
              <a:rPr lang="en-US" sz="2000" dirty="0" err="1"/>
              <a:t>mq_send</a:t>
            </a:r>
            <a:r>
              <a:rPr lang="en-US" sz="2000" dirty="0"/>
              <a:t>(</a:t>
            </a:r>
            <a:r>
              <a:rPr lang="en-US" sz="2000" dirty="0" err="1"/>
              <a:t>myq,data,len,priority</a:t>
            </a:r>
            <a:r>
              <a:rPr lang="en-US" sz="2000" dirty="0"/>
              <a:t>) &lt; 0) { /* error */ } </a:t>
            </a:r>
          </a:p>
          <a:p>
            <a:pPr>
              <a:buNone/>
            </a:pPr>
            <a:r>
              <a:rPr lang="en-US" sz="2000" dirty="0" err="1"/>
              <a:t>nbytes</a:t>
            </a:r>
            <a:r>
              <a:rPr lang="en-US" sz="2000" dirty="0"/>
              <a:t> = </a:t>
            </a:r>
            <a:r>
              <a:rPr lang="en-US" sz="2000" dirty="0" err="1"/>
              <a:t>mq_receive</a:t>
            </a:r>
            <a:r>
              <a:rPr lang="en-US" sz="2000" dirty="0"/>
              <a:t>(</a:t>
            </a:r>
            <a:r>
              <a:rPr lang="en-US" sz="2000" dirty="0" err="1"/>
              <a:t>myq,rcvbuf,MAXLEN,&amp;prio</a:t>
            </a:r>
            <a:r>
              <a:rPr lang="en-US" sz="2000" dirty="0"/>
              <a:t>);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IPC styles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Shared memory:</a:t>
            </a:r>
          </a:p>
          <a:p>
            <a:pPr lvl="1"/>
            <a:r>
              <a:rPr lang="en-US"/>
              <a:t>processes have some memory in common;</a:t>
            </a:r>
          </a:p>
          <a:p>
            <a:pPr lvl="1"/>
            <a:r>
              <a:rPr lang="en-US"/>
              <a:t>must cooperate to avoid destroying/missing messages.</a:t>
            </a:r>
          </a:p>
          <a:p>
            <a:r>
              <a:rPr lang="en-US"/>
              <a:t>Message passing:</a:t>
            </a:r>
          </a:p>
          <a:p>
            <a:pPr lvl="1"/>
            <a:r>
              <a:rPr lang="en-US"/>
              <a:t>processes send messages along a communication channel---no common address space.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628650"/>
          </a:xfrm>
        </p:spPr>
        <p:txBody>
          <a:bodyPr/>
          <a:lstStyle/>
          <a:p>
            <a:r>
              <a:rPr lang="en-US"/>
              <a:t>Shared memory on a bus:</a:t>
            </a:r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2590800" y="51816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352800" y="3429000"/>
            <a:ext cx="1143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7467600" y="3429000"/>
            <a:ext cx="1143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5181600" y="2971800"/>
            <a:ext cx="1600200" cy="1600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memory</a:t>
            </a:r>
          </a:p>
        </p:txBody>
      </p:sp>
      <p:sp>
        <p:nvSpPr>
          <p:cNvPr id="49160" name="Line 8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60198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807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5181600" y="3200400"/>
            <a:ext cx="1600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Freeform 12"/>
          <p:cNvSpPr>
            <a:spLocks/>
          </p:cNvSpPr>
          <p:nvPr/>
        </p:nvSpPr>
        <p:spPr bwMode="auto">
          <a:xfrm>
            <a:off x="3886200" y="3657600"/>
            <a:ext cx="2311400" cy="1689100"/>
          </a:xfrm>
          <a:custGeom>
            <a:avLst/>
            <a:gdLst/>
            <a:ahLst/>
            <a:cxnLst>
              <a:cxn ang="0">
                <a:pos x="96" y="480"/>
              </a:cxn>
              <a:cxn ang="0">
                <a:pos x="192" y="912"/>
              </a:cxn>
              <a:cxn ang="0">
                <a:pos x="1248" y="912"/>
              </a:cxn>
              <a:cxn ang="0">
                <a:pos x="1440" y="0"/>
              </a:cxn>
            </a:cxnLst>
            <a:rect l="0" t="0" r="r" b="b"/>
            <a:pathLst>
              <a:path w="1456" h="1064">
                <a:moveTo>
                  <a:pt x="96" y="480"/>
                </a:moveTo>
                <a:cubicBezTo>
                  <a:pt x="48" y="660"/>
                  <a:pt x="0" y="840"/>
                  <a:pt x="192" y="912"/>
                </a:cubicBezTo>
                <a:cubicBezTo>
                  <a:pt x="384" y="984"/>
                  <a:pt x="1040" y="1064"/>
                  <a:pt x="1248" y="912"/>
                </a:cubicBezTo>
                <a:cubicBezTo>
                  <a:pt x="1456" y="760"/>
                  <a:pt x="1448" y="380"/>
                  <a:pt x="144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>
            <a:off x="5715000" y="3657600"/>
            <a:ext cx="2628900" cy="1689100"/>
          </a:xfrm>
          <a:custGeom>
            <a:avLst/>
            <a:gdLst/>
            <a:ahLst/>
            <a:cxnLst>
              <a:cxn ang="0">
                <a:pos x="1536" y="480"/>
              </a:cxn>
              <a:cxn ang="0">
                <a:pos x="1440" y="912"/>
              </a:cxn>
              <a:cxn ang="0">
                <a:pos x="240" y="912"/>
              </a:cxn>
              <a:cxn ang="0">
                <a:pos x="0" y="0"/>
              </a:cxn>
            </a:cxnLst>
            <a:rect l="0" t="0" r="r" b="b"/>
            <a:pathLst>
              <a:path w="1656" h="1064">
                <a:moveTo>
                  <a:pt x="1536" y="480"/>
                </a:moveTo>
                <a:cubicBezTo>
                  <a:pt x="1596" y="660"/>
                  <a:pt x="1656" y="840"/>
                  <a:pt x="1440" y="912"/>
                </a:cubicBezTo>
                <a:cubicBezTo>
                  <a:pt x="1224" y="984"/>
                  <a:pt x="480" y="1064"/>
                  <a:pt x="240" y="912"/>
                </a:cubicBezTo>
                <a:cubicBezTo>
                  <a:pt x="0" y="760"/>
                  <a:pt x="0" y="380"/>
                  <a:pt x="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nimBg="1"/>
      <p:bldP spid="491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781050"/>
          </a:xfrm>
        </p:spPr>
        <p:txBody>
          <a:bodyPr/>
          <a:lstStyle/>
          <a:p>
            <a:r>
              <a:rPr lang="en-US"/>
              <a:t>Message passing on a network: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2590800" y="5181600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3352800" y="3429000"/>
            <a:ext cx="1143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CPU 1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7467600" y="3429000"/>
            <a:ext cx="11430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CPU 2</a:t>
            </a:r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9624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80772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3200400" y="4495800"/>
            <a:ext cx="14478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7315200" y="4495800"/>
            <a:ext cx="14478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835400" y="4953000"/>
            <a:ext cx="4546600" cy="838200"/>
            <a:chOff x="1456" y="3120"/>
            <a:chExt cx="2864" cy="528"/>
          </a:xfrm>
        </p:grpSpPr>
        <p:sp>
          <p:nvSpPr>
            <p:cNvPr id="50191" name="Freeform 15"/>
            <p:cNvSpPr>
              <a:spLocks/>
            </p:cNvSpPr>
            <p:nvPr/>
          </p:nvSpPr>
          <p:spPr bwMode="auto">
            <a:xfrm>
              <a:off x="1456" y="3120"/>
              <a:ext cx="2864" cy="336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80" y="48"/>
                </a:cxn>
                <a:cxn ang="0">
                  <a:pos x="560" y="288"/>
                </a:cxn>
                <a:cxn ang="0">
                  <a:pos x="2432" y="288"/>
                </a:cxn>
                <a:cxn ang="0">
                  <a:pos x="2864" y="0"/>
                </a:cxn>
              </a:cxnLst>
              <a:rect l="0" t="0" r="r" b="b"/>
              <a:pathLst>
                <a:path w="2864" h="336">
                  <a:moveTo>
                    <a:pt x="80" y="0"/>
                  </a:moveTo>
                  <a:cubicBezTo>
                    <a:pt x="40" y="0"/>
                    <a:pt x="0" y="0"/>
                    <a:pt x="80" y="48"/>
                  </a:cubicBezTo>
                  <a:cubicBezTo>
                    <a:pt x="160" y="96"/>
                    <a:pt x="168" y="248"/>
                    <a:pt x="560" y="288"/>
                  </a:cubicBezTo>
                  <a:cubicBezTo>
                    <a:pt x="952" y="328"/>
                    <a:pt x="2048" y="336"/>
                    <a:pt x="2432" y="288"/>
                  </a:cubicBezTo>
                  <a:cubicBezTo>
                    <a:pt x="2816" y="240"/>
                    <a:pt x="2840" y="120"/>
                    <a:pt x="2864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2400" y="3360"/>
              <a:ext cx="912" cy="288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message</a:t>
              </a:r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4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0" grpId="0" animBg="1" autoUpdateAnimBg="0"/>
      <p:bldP spid="5019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freeRTOS.org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Queues can be used to pass messages.</a:t>
            </a:r>
          </a:p>
          <a:p>
            <a:r>
              <a:rPr lang="en-US" dirty="0" smtClean="0"/>
              <a:t>Operating system manages queues.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err="1"/>
              <a:t>xQueueHandle</a:t>
            </a:r>
            <a:r>
              <a:rPr lang="en-US" sz="2000" dirty="0"/>
              <a:t> q1; </a:t>
            </a:r>
          </a:p>
          <a:p>
            <a:pPr>
              <a:buNone/>
            </a:pPr>
            <a:r>
              <a:rPr lang="en-US" sz="2000" dirty="0"/>
              <a:t>q1 = </a:t>
            </a:r>
            <a:r>
              <a:rPr lang="en-US" sz="2000" dirty="0" err="1"/>
              <a:t>xQueueCreate</a:t>
            </a:r>
            <a:r>
              <a:rPr lang="en-US" sz="2000" dirty="0"/>
              <a:t>( MAX_SIZE,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msg_record</a:t>
            </a:r>
            <a:r>
              <a:rPr lang="en-US" sz="2000" dirty="0"/>
              <a:t>));</a:t>
            </a:r>
          </a:p>
          <a:p>
            <a:pPr>
              <a:buNone/>
            </a:pPr>
            <a:r>
              <a:rPr lang="en-US" sz="2000" dirty="0"/>
              <a:t>if (q1 == 0) /* error */ </a:t>
            </a:r>
          </a:p>
          <a:p>
            <a:pPr>
              <a:buNone/>
            </a:pPr>
            <a:r>
              <a:rPr lang="en-US" sz="2000" dirty="0" err="1"/>
              <a:t>xQueueSend</a:t>
            </a:r>
            <a:r>
              <a:rPr lang="en-US" sz="2000" dirty="0"/>
              <a:t>(q1,(void *)</a:t>
            </a:r>
            <a:r>
              <a:rPr lang="en-US" sz="2000" dirty="0" err="1"/>
              <a:t>msg</a:t>
            </a:r>
            <a:r>
              <a:rPr lang="en-US" sz="2000" dirty="0"/>
              <a:t>,(</a:t>
            </a:r>
            <a:r>
              <a:rPr lang="en-US" sz="2000" dirty="0" err="1"/>
              <a:t>portTickType</a:t>
            </a:r>
            <a:r>
              <a:rPr lang="en-US" sz="2000" dirty="0"/>
              <a:t>)0); /* queue, message to send, final parameter controls timeout */ </a:t>
            </a:r>
          </a:p>
          <a:p>
            <a:pPr>
              <a:buNone/>
            </a:pPr>
            <a:r>
              <a:rPr lang="en-US" sz="2000" dirty="0"/>
              <a:t>if (</a:t>
            </a:r>
            <a:r>
              <a:rPr lang="en-US" sz="2000" dirty="0" err="1"/>
              <a:t>xQueueReceive</a:t>
            </a:r>
            <a:r>
              <a:rPr lang="en-US" sz="2000" dirty="0"/>
              <a:t>(q2,&amp;(</a:t>
            </a:r>
            <a:r>
              <a:rPr lang="en-US" sz="2000" dirty="0" err="1"/>
              <a:t>in_msg</a:t>
            </a:r>
            <a:r>
              <a:rPr lang="en-US" sz="2000" dirty="0"/>
              <a:t>),0); /* queue, message received, timeout */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software interrupt.</a:t>
            </a:r>
          </a:p>
          <a:p>
            <a:r>
              <a:rPr lang="en-US" dirty="0" smtClean="0"/>
              <a:t>Changes flow of control but does not pass parameters.</a:t>
            </a:r>
          </a:p>
          <a:p>
            <a:pPr lvl="1"/>
            <a:r>
              <a:rPr lang="en-US" dirty="0" smtClean="0"/>
              <a:t>May be typed to allow several types of signals.</a:t>
            </a:r>
          </a:p>
          <a:p>
            <a:pPr lvl="1"/>
            <a:r>
              <a:rPr lang="en-US" dirty="0" smtClean="0"/>
              <a:t>Unix ^c sends kill signal to process.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Signals in UML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8178800" cy="1085850"/>
          </a:xfrm>
        </p:spPr>
        <p:txBody>
          <a:bodyPr/>
          <a:lstStyle/>
          <a:p>
            <a:r>
              <a:rPr lang="en-US" smtClean="0"/>
              <a:t>More general than Unix signal---may carry arbitrary data: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286000" y="3810000"/>
            <a:ext cx="27432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&lt;&lt;signal&gt;&gt;</a:t>
            </a:r>
          </a:p>
          <a:p>
            <a:r>
              <a:rPr lang="en-US"/>
              <a:t>aSig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286000" y="4724400"/>
            <a:ext cx="2743200" cy="762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 : integer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7239000" y="3429000"/>
            <a:ext cx="27432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someClass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7239000" y="4191000"/>
            <a:ext cx="2743200" cy="4572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7239000" y="4648200"/>
            <a:ext cx="2743200" cy="8382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sigbehavior()</a:t>
            </a:r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 flipH="1">
            <a:off x="5029200" y="51054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5334000" y="4495800"/>
            <a:ext cx="1095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&lt;&lt;send&gt;&gt;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Fixed memory or register used for </a:t>
            </a:r>
            <a:r>
              <a:rPr lang="en-US" dirty="0" err="1" smtClean="0"/>
              <a:t>interprocess</a:t>
            </a:r>
            <a:r>
              <a:rPr lang="en-US" dirty="0" smtClean="0"/>
              <a:t> communication.</a:t>
            </a:r>
          </a:p>
          <a:p>
            <a:r>
              <a:rPr lang="en-US" dirty="0" smtClean="0"/>
              <a:t>May be implemented directly in hardware or by RTOS.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600" dirty="0"/>
              <a:t>void post(message *</a:t>
            </a:r>
            <a:r>
              <a:rPr lang="en-US" sz="1600" dirty="0" err="1"/>
              <a:t>msg</a:t>
            </a:r>
            <a:r>
              <a:rPr lang="en-US" sz="1600" dirty="0"/>
              <a:t>) { </a:t>
            </a:r>
          </a:p>
          <a:p>
            <a:pPr>
              <a:buNone/>
            </a:pPr>
            <a:r>
              <a:rPr lang="en-US" sz="1600" dirty="0"/>
              <a:t>	P(mailbox.sem); </a:t>
            </a:r>
          </a:p>
          <a:p>
            <a:pPr>
              <a:buNone/>
            </a:pPr>
            <a:r>
              <a:rPr lang="en-US" sz="1600" dirty="0"/>
              <a:t>	copy(</a:t>
            </a:r>
            <a:r>
              <a:rPr lang="en-US" sz="1600" dirty="0" err="1"/>
              <a:t>mailbox.data,msg</a:t>
            </a:r>
            <a:r>
              <a:rPr lang="en-US" sz="1600" dirty="0"/>
              <a:t>);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mailbox.flag</a:t>
            </a:r>
            <a:r>
              <a:rPr lang="en-US" sz="1600" dirty="0"/>
              <a:t> = TRUE</a:t>
            </a:r>
          </a:p>
          <a:p>
            <a:pPr>
              <a:buNone/>
            </a:pPr>
            <a:r>
              <a:rPr lang="en-US" sz="1600" dirty="0"/>
              <a:t>	V(mailbox.sem); </a:t>
            </a:r>
          </a:p>
          <a:p>
            <a:pPr>
              <a:buNone/>
            </a:pPr>
            <a:r>
              <a:rPr lang="en-US" sz="1600" dirty="0"/>
              <a:t>	}</a:t>
            </a:r>
          </a:p>
          <a:p>
            <a:pPr>
              <a:buNone/>
            </a:pPr>
            <a:r>
              <a:rPr lang="en-US" sz="1600" dirty="0" err="1"/>
              <a:t>boolean</a:t>
            </a:r>
            <a:r>
              <a:rPr lang="en-US" sz="1600" dirty="0"/>
              <a:t> pickup(message *</a:t>
            </a:r>
            <a:r>
              <a:rPr lang="en-US" sz="1600" dirty="0" err="1"/>
              <a:t>msg</a:t>
            </a:r>
            <a:r>
              <a:rPr lang="en-US" sz="1600" dirty="0"/>
              <a:t>) {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boolean</a:t>
            </a:r>
            <a:r>
              <a:rPr lang="en-US" sz="1600" dirty="0"/>
              <a:t> pickup = FALSE; 	</a:t>
            </a:r>
          </a:p>
          <a:p>
            <a:pPr>
              <a:buNone/>
            </a:pPr>
            <a:r>
              <a:rPr lang="en-US" sz="1600" dirty="0"/>
              <a:t>	P(mailbox.sem); 	</a:t>
            </a:r>
          </a:p>
          <a:p>
            <a:pPr>
              <a:buNone/>
            </a:pPr>
            <a:r>
              <a:rPr lang="en-US" sz="1600" dirty="0"/>
              <a:t>	pickup = </a:t>
            </a:r>
            <a:r>
              <a:rPr lang="en-US" sz="1600" dirty="0" err="1"/>
              <a:t>mailbox.flag</a:t>
            </a:r>
            <a:r>
              <a:rPr lang="en-US" sz="1600" dirty="0"/>
              <a:t>; 	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mailbox.flag</a:t>
            </a:r>
            <a:r>
              <a:rPr lang="en-US" sz="1600" dirty="0"/>
              <a:t> = FALSE; 	 </a:t>
            </a:r>
          </a:p>
          <a:p>
            <a:pPr>
              <a:buNone/>
            </a:pPr>
            <a:r>
              <a:rPr lang="en-US" sz="1600" dirty="0"/>
              <a:t>	copy(</a:t>
            </a:r>
            <a:r>
              <a:rPr lang="en-US" sz="1600" dirty="0" err="1"/>
              <a:t>msg</a:t>
            </a:r>
            <a:r>
              <a:rPr lang="en-US" sz="1600" dirty="0"/>
              <a:t>, </a:t>
            </a:r>
            <a:r>
              <a:rPr lang="en-US" sz="1600" dirty="0" err="1"/>
              <a:t>mailbox.data</a:t>
            </a:r>
            <a:r>
              <a:rPr lang="en-US" sz="1600" dirty="0"/>
              <a:t>); 	</a:t>
            </a:r>
          </a:p>
          <a:p>
            <a:pPr>
              <a:buNone/>
            </a:pPr>
            <a:r>
              <a:rPr lang="en-US" sz="1600" dirty="0"/>
              <a:t>	V(mailbox.sem); </a:t>
            </a:r>
          </a:p>
          <a:p>
            <a:pPr>
              <a:buNone/>
            </a:pPr>
            <a:r>
              <a:rPr lang="en-US" sz="1600" dirty="0"/>
              <a:t>	return(pickup);</a:t>
            </a:r>
          </a:p>
          <a:p>
            <a:pPr>
              <a:buNone/>
            </a:pPr>
            <a:r>
              <a:rPr lang="en-US" sz="1600" dirty="0"/>
              <a:t>	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Computers as Components 4e © 2016 Marilyn Wolf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1074</Words>
  <Application>Microsoft Office PowerPoint</Application>
  <PresentationFormat>Widescreen</PresentationFormat>
  <Paragraphs>219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Symbol</vt:lpstr>
      <vt:lpstr>Office Theme</vt:lpstr>
      <vt:lpstr>Processes and operating systems</vt:lpstr>
      <vt:lpstr>Interprocess communication</vt:lpstr>
      <vt:lpstr>IPC styles</vt:lpstr>
      <vt:lpstr>Shared memory</vt:lpstr>
      <vt:lpstr>Message passing</vt:lpstr>
      <vt:lpstr>freeRTOS.org queues</vt:lpstr>
      <vt:lpstr>Signals</vt:lpstr>
      <vt:lpstr>Signals in UML</vt:lpstr>
      <vt:lpstr>Mailbox</vt:lpstr>
      <vt:lpstr>RTOS performance</vt:lpstr>
      <vt:lpstr>Evaluating operating system performance</vt:lpstr>
      <vt:lpstr>Context-switching time</vt:lpstr>
      <vt:lpstr>Scheduling and context switch overhead</vt:lpstr>
      <vt:lpstr>Interrupt latency</vt:lpstr>
      <vt:lpstr>Interrupt latency in critical sections</vt:lpstr>
      <vt:lpstr>Interrupt handling architecture</vt:lpstr>
      <vt:lpstr>RTOS simulation</vt:lpstr>
      <vt:lpstr>Process execution time</vt:lpstr>
      <vt:lpstr>Processes and caches</vt:lpstr>
      <vt:lpstr>Effects of scheduling on the cache</vt:lpstr>
      <vt:lpstr>Unix</vt:lpstr>
      <vt:lpstr>POSIX process creation</vt:lpstr>
      <vt:lpstr>POSIX real-time scheduling</vt:lpstr>
      <vt:lpstr>POSIX interprocess communication</vt:lpstr>
      <vt:lpstr>POSIX pipes</vt:lpstr>
      <vt:lpstr>POSIX message queues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CPUs</dc:title>
  <dc:creator>Marilyn</dc:creator>
  <cp:lastModifiedBy>Marilyn</cp:lastModifiedBy>
  <cp:revision>61</cp:revision>
  <dcterms:created xsi:type="dcterms:W3CDTF">2015-09-18T01:17:20Z</dcterms:created>
  <dcterms:modified xsi:type="dcterms:W3CDTF">2015-10-13T23:01:37Z</dcterms:modified>
</cp:coreProperties>
</file>