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81" d="100"/>
          <a:sy n="81" d="100"/>
        </p:scale>
        <p:origin x="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C6680-F885-44A5-AE9C-1A5F4194255D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3B948-D92A-4898-A268-18B0F5DAC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54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3B948-D92A-4898-A268-18B0F5DAC0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4D57-CFA1-4744-B03B-6E9A89A02E9A}" type="datetime1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D13B-FDC8-47CA-A0AA-E1879D705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2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4210-3B0C-46FF-AD27-3E63CAD323C8}" type="datetime1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D13B-FDC8-47CA-A0AA-E1879D705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6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D25A-CDEC-45E7-B900-6B692D91E824}" type="datetime1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D13B-FDC8-47CA-A0AA-E1879D705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08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7" y="228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885950"/>
            <a:ext cx="10905067" cy="41719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0C5D2-7B72-4CD2-9DFE-9D008259B503}" type="datetime1">
              <a:rPr lang="en-US" smtClean="0"/>
              <a:t>10/11/2015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542B8-008F-4795-9C40-32E454DFAB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7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2356-FA3A-47F7-A407-0E6FCCCB0D40}" type="datetime1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D13B-FDC8-47CA-A0AA-E1879D705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4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6BFD-B209-47BC-A45D-3701A153F53E}" type="datetime1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D13B-FDC8-47CA-A0AA-E1879D705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8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0364A-FF43-420A-B11A-C4622D9BA914}" type="datetime1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D13B-FDC8-47CA-A0AA-E1879D705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0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8111-D054-4FD3-8519-22107F0EE2F6}" type="datetime1">
              <a:rPr lang="en-US" smtClean="0"/>
              <a:t>10/11/2015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D13B-FDC8-47CA-A0AA-E1879D705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7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EF8F-BD27-4378-8589-C363F7BD8F4A}" type="datetime1">
              <a:rPr lang="en-US" smtClean="0"/>
              <a:t>10/11/2015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D13B-FDC8-47CA-A0AA-E1879D705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2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CDDA-B6E2-40A6-92DA-458F192E1DE6}" type="datetime1">
              <a:rPr lang="en-US" smtClean="0"/>
              <a:t>10/11/2015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D13B-FDC8-47CA-A0AA-E1879D705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6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9C96-BD5D-4AB0-B5FB-A2474FD1DAC8}" type="datetime1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D13B-FDC8-47CA-A0AA-E1879D705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3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F202-26F6-452A-B4D8-D3AEAAC3A945}" type="datetime1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D13B-FDC8-47CA-A0AA-E1879D705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7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4A4A8-429C-4B3A-B52D-C21767F2D4C3}" type="datetime1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4D13B-FDC8-47CA-A0AA-E1879D705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1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Processes and operating systems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Telephone answering machine.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0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Physical interface classes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7315200" y="1981200"/>
            <a:ext cx="1447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Line-out*</a:t>
            </a: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7315200" y="2514600"/>
            <a:ext cx="1447800" cy="3048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7315200" y="2819400"/>
            <a:ext cx="1447800" cy="838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sample()</a:t>
            </a:r>
          </a:p>
          <a:p>
            <a:r>
              <a:rPr lang="en-US"/>
              <a:t>pick-up()</a:t>
            </a:r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2133600" y="1981200"/>
            <a:ext cx="1828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Microphone*</a:t>
            </a:r>
          </a:p>
        </p:txBody>
      </p:sp>
      <p:sp>
        <p:nvSpPr>
          <p:cNvPr id="12297" name="Rectangle 8"/>
          <p:cNvSpPr>
            <a:spLocks noChangeArrowheads="1"/>
          </p:cNvSpPr>
          <p:nvPr/>
        </p:nvSpPr>
        <p:spPr bwMode="auto">
          <a:xfrm>
            <a:off x="2133600" y="2514600"/>
            <a:ext cx="1828800" cy="3048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2133600" y="2819400"/>
            <a:ext cx="1828800" cy="838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sample()</a:t>
            </a:r>
          </a:p>
        </p:txBody>
      </p:sp>
      <p:sp>
        <p:nvSpPr>
          <p:cNvPr id="12299" name="Rectangle 10"/>
          <p:cNvSpPr>
            <a:spLocks noChangeArrowheads="1"/>
          </p:cNvSpPr>
          <p:nvPr/>
        </p:nvSpPr>
        <p:spPr bwMode="auto">
          <a:xfrm>
            <a:off x="4419600" y="1981200"/>
            <a:ext cx="20574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Line-in*</a:t>
            </a:r>
          </a:p>
        </p:txBody>
      </p:sp>
      <p:sp>
        <p:nvSpPr>
          <p:cNvPr id="12300" name="Rectangle 11"/>
          <p:cNvSpPr>
            <a:spLocks noChangeArrowheads="1"/>
          </p:cNvSpPr>
          <p:nvPr/>
        </p:nvSpPr>
        <p:spPr bwMode="auto">
          <a:xfrm>
            <a:off x="4419600" y="2514600"/>
            <a:ext cx="2057400" cy="3048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Rectangle 12"/>
          <p:cNvSpPr>
            <a:spLocks noChangeArrowheads="1"/>
          </p:cNvSpPr>
          <p:nvPr/>
        </p:nvSpPr>
        <p:spPr bwMode="auto">
          <a:xfrm>
            <a:off x="4419600" y="2819400"/>
            <a:ext cx="2057400" cy="838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sample()</a:t>
            </a:r>
          </a:p>
          <a:p>
            <a:r>
              <a:rPr lang="en-US"/>
              <a:t>ring-indicator()</a:t>
            </a:r>
          </a:p>
        </p:txBody>
      </p:sp>
      <p:sp>
        <p:nvSpPr>
          <p:cNvPr id="12302" name="Rectangle 13"/>
          <p:cNvSpPr>
            <a:spLocks noChangeArrowheads="1"/>
          </p:cNvSpPr>
          <p:nvPr/>
        </p:nvSpPr>
        <p:spPr bwMode="auto">
          <a:xfrm>
            <a:off x="8229600" y="4191000"/>
            <a:ext cx="1447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Speaker*</a:t>
            </a:r>
          </a:p>
        </p:txBody>
      </p:sp>
      <p:sp>
        <p:nvSpPr>
          <p:cNvPr id="12303" name="Rectangle 14"/>
          <p:cNvSpPr>
            <a:spLocks noChangeArrowheads="1"/>
          </p:cNvSpPr>
          <p:nvPr/>
        </p:nvSpPr>
        <p:spPr bwMode="auto">
          <a:xfrm>
            <a:off x="8229600" y="4724400"/>
            <a:ext cx="1447800" cy="3048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Rectangle 15"/>
          <p:cNvSpPr>
            <a:spLocks noChangeArrowheads="1"/>
          </p:cNvSpPr>
          <p:nvPr/>
        </p:nvSpPr>
        <p:spPr bwMode="auto">
          <a:xfrm>
            <a:off x="8229600" y="5029200"/>
            <a:ext cx="1447800" cy="838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sample()</a:t>
            </a:r>
          </a:p>
        </p:txBody>
      </p:sp>
      <p:sp>
        <p:nvSpPr>
          <p:cNvPr id="12305" name="Rectangle 16"/>
          <p:cNvSpPr>
            <a:spLocks noChangeArrowheads="1"/>
          </p:cNvSpPr>
          <p:nvPr/>
        </p:nvSpPr>
        <p:spPr bwMode="auto">
          <a:xfrm>
            <a:off x="3429000" y="4114800"/>
            <a:ext cx="1828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Buttons*</a:t>
            </a:r>
          </a:p>
        </p:txBody>
      </p:sp>
      <p:sp>
        <p:nvSpPr>
          <p:cNvPr id="12306" name="Rectangle 17"/>
          <p:cNvSpPr>
            <a:spLocks noChangeArrowheads="1"/>
          </p:cNvSpPr>
          <p:nvPr/>
        </p:nvSpPr>
        <p:spPr bwMode="auto">
          <a:xfrm>
            <a:off x="3429000" y="4648200"/>
            <a:ext cx="1828800" cy="9144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record-OGM</a:t>
            </a:r>
          </a:p>
          <a:p>
            <a:pPr algn="ctr"/>
            <a:r>
              <a:rPr lang="en-US"/>
              <a:t>play</a:t>
            </a:r>
          </a:p>
        </p:txBody>
      </p:sp>
      <p:sp>
        <p:nvSpPr>
          <p:cNvPr id="12307" name="Rectangle 18"/>
          <p:cNvSpPr>
            <a:spLocks noChangeArrowheads="1"/>
          </p:cNvSpPr>
          <p:nvPr/>
        </p:nvSpPr>
        <p:spPr bwMode="auto">
          <a:xfrm>
            <a:off x="3429000" y="5562600"/>
            <a:ext cx="1828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Rectangle 22"/>
          <p:cNvSpPr>
            <a:spLocks noChangeArrowheads="1"/>
          </p:cNvSpPr>
          <p:nvPr/>
        </p:nvSpPr>
        <p:spPr bwMode="auto">
          <a:xfrm>
            <a:off x="5867400" y="4114800"/>
            <a:ext cx="1828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Lights*</a:t>
            </a:r>
          </a:p>
        </p:txBody>
      </p:sp>
      <p:sp>
        <p:nvSpPr>
          <p:cNvPr id="12309" name="Rectangle 23"/>
          <p:cNvSpPr>
            <a:spLocks noChangeArrowheads="1"/>
          </p:cNvSpPr>
          <p:nvPr/>
        </p:nvSpPr>
        <p:spPr bwMode="auto">
          <a:xfrm>
            <a:off x="5867400" y="4648200"/>
            <a:ext cx="1828800" cy="9144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messages</a:t>
            </a:r>
          </a:p>
          <a:p>
            <a:pPr algn="ctr"/>
            <a:r>
              <a:rPr lang="en-US"/>
              <a:t>num-messages</a:t>
            </a:r>
          </a:p>
        </p:txBody>
      </p:sp>
      <p:sp>
        <p:nvSpPr>
          <p:cNvPr id="12310" name="Rectangle 24"/>
          <p:cNvSpPr>
            <a:spLocks noChangeArrowheads="1"/>
          </p:cNvSpPr>
          <p:nvPr/>
        </p:nvSpPr>
        <p:spPr bwMode="auto">
          <a:xfrm>
            <a:off x="5867400" y="5562600"/>
            <a:ext cx="1828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26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 classes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5181600" y="1905000"/>
            <a:ext cx="1828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Message</a:t>
            </a: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5181600" y="2438400"/>
            <a:ext cx="1828800" cy="17526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length</a:t>
            </a:r>
          </a:p>
          <a:p>
            <a:pPr algn="ctr"/>
            <a:r>
              <a:rPr lang="en-US"/>
              <a:t>start-adrs</a:t>
            </a:r>
          </a:p>
          <a:p>
            <a:pPr algn="ctr"/>
            <a:r>
              <a:rPr lang="en-US"/>
              <a:t>next-msg</a:t>
            </a:r>
          </a:p>
          <a:p>
            <a:pPr algn="ctr"/>
            <a:r>
              <a:rPr lang="en-US"/>
              <a:t>samples</a:t>
            </a:r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5181600" y="4191000"/>
            <a:ext cx="1828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Rectangle 7"/>
          <p:cNvSpPr>
            <a:spLocks noChangeArrowheads="1"/>
          </p:cNvSpPr>
          <p:nvPr/>
        </p:nvSpPr>
        <p:spPr bwMode="auto">
          <a:xfrm>
            <a:off x="2057400" y="4495800"/>
            <a:ext cx="24384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Incoming-message</a:t>
            </a:r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2057400" y="5029200"/>
            <a:ext cx="2438400" cy="6858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msg-time</a:t>
            </a: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2057400" y="5715000"/>
            <a:ext cx="2438400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Rectangle 10"/>
          <p:cNvSpPr>
            <a:spLocks noChangeArrowheads="1"/>
          </p:cNvSpPr>
          <p:nvPr/>
        </p:nvSpPr>
        <p:spPr bwMode="auto">
          <a:xfrm>
            <a:off x="7848600" y="4419600"/>
            <a:ext cx="24384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Outgoing-message</a:t>
            </a:r>
          </a:p>
        </p:txBody>
      </p:sp>
      <p:sp>
        <p:nvSpPr>
          <p:cNvPr id="13324" name="Rectangle 11"/>
          <p:cNvSpPr>
            <a:spLocks noChangeArrowheads="1"/>
          </p:cNvSpPr>
          <p:nvPr/>
        </p:nvSpPr>
        <p:spPr bwMode="auto">
          <a:xfrm>
            <a:off x="7848600" y="4953000"/>
            <a:ext cx="2438400" cy="6858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length=30 sec</a:t>
            </a:r>
          </a:p>
        </p:txBody>
      </p:sp>
      <p:sp>
        <p:nvSpPr>
          <p:cNvPr id="13325" name="Rectangle 12"/>
          <p:cNvSpPr>
            <a:spLocks noChangeArrowheads="1"/>
          </p:cNvSpPr>
          <p:nvPr/>
        </p:nvSpPr>
        <p:spPr bwMode="auto">
          <a:xfrm>
            <a:off x="7848600" y="5638800"/>
            <a:ext cx="2438400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AutoShape 13"/>
          <p:cNvSpPr>
            <a:spLocks noChangeArrowheads="1"/>
          </p:cNvSpPr>
          <p:nvPr/>
        </p:nvSpPr>
        <p:spPr bwMode="auto">
          <a:xfrm rot="2335966">
            <a:off x="4876800" y="3581400"/>
            <a:ext cx="304800" cy="3810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AutoShape 14"/>
          <p:cNvSpPr>
            <a:spLocks noChangeArrowheads="1"/>
          </p:cNvSpPr>
          <p:nvPr/>
        </p:nvSpPr>
        <p:spPr bwMode="auto">
          <a:xfrm rot="-2719872">
            <a:off x="7048500" y="3619500"/>
            <a:ext cx="304800" cy="3810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Line 15"/>
          <p:cNvSpPr>
            <a:spLocks noChangeShapeType="1"/>
          </p:cNvSpPr>
          <p:nvPr/>
        </p:nvSpPr>
        <p:spPr bwMode="auto">
          <a:xfrm flipH="1">
            <a:off x="4191000" y="3886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Line 16"/>
          <p:cNvSpPr>
            <a:spLocks noChangeShapeType="1"/>
          </p:cNvSpPr>
          <p:nvPr/>
        </p:nvSpPr>
        <p:spPr bwMode="auto">
          <a:xfrm>
            <a:off x="7315200" y="3962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5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Operational classes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2362200" y="2971800"/>
            <a:ext cx="20574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Controls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2362200" y="3505200"/>
            <a:ext cx="2057400" cy="3048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2362200" y="3810000"/>
            <a:ext cx="2057400" cy="838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operate()</a:t>
            </a:r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5181600" y="2971800"/>
            <a:ext cx="20574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Record</a:t>
            </a:r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5181600" y="3505200"/>
            <a:ext cx="2057400" cy="3048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5181600" y="3810000"/>
            <a:ext cx="2057400" cy="838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record-msg()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8001000" y="2971800"/>
            <a:ext cx="20574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Playback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8001000" y="3505200"/>
            <a:ext cx="2057400" cy="3048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8001000" y="3810000"/>
            <a:ext cx="2057400" cy="838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playback-msg()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0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components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Front panel module.</a:t>
            </a:r>
          </a:p>
          <a:p>
            <a:r>
              <a:rPr lang="en-US" smtClean="0"/>
              <a:t>Speaker module.</a:t>
            </a:r>
          </a:p>
          <a:p>
            <a:r>
              <a:rPr lang="en-US" smtClean="0"/>
              <a:t>Telephone line module.</a:t>
            </a:r>
          </a:p>
          <a:p>
            <a:r>
              <a:rPr lang="en-US" smtClean="0"/>
              <a:t>Telephone input and output modules.</a:t>
            </a:r>
          </a:p>
          <a:p>
            <a:r>
              <a:rPr lang="en-US" smtClean="0"/>
              <a:t>Compression module.</a:t>
            </a:r>
          </a:p>
          <a:p>
            <a:r>
              <a:rPr lang="en-US" smtClean="0"/>
              <a:t>Decompression module.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63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Controls activate behavior</a:t>
            </a:r>
          </a:p>
        </p:txBody>
      </p:sp>
      <p:sp>
        <p:nvSpPr>
          <p:cNvPr id="16389" name="AutoShape 4"/>
          <p:cNvSpPr>
            <a:spLocks noChangeArrowheads="1"/>
          </p:cNvSpPr>
          <p:nvPr/>
        </p:nvSpPr>
        <p:spPr bwMode="auto">
          <a:xfrm>
            <a:off x="3810000" y="2133600"/>
            <a:ext cx="41910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Compute buttons, line activations</a:t>
            </a:r>
          </a:p>
        </p:txBody>
      </p:sp>
      <p:sp>
        <p:nvSpPr>
          <p:cNvPr id="16390" name="Oval 5"/>
          <p:cNvSpPr>
            <a:spLocks noChangeArrowheads="1"/>
          </p:cNvSpPr>
          <p:nvPr/>
        </p:nvSpPr>
        <p:spPr bwMode="auto">
          <a:xfrm>
            <a:off x="5791200" y="1524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AutoShape 6"/>
          <p:cNvSpPr>
            <a:spLocks noChangeArrowheads="1"/>
          </p:cNvSpPr>
          <p:nvPr/>
        </p:nvSpPr>
        <p:spPr bwMode="auto">
          <a:xfrm>
            <a:off x="4800600" y="2895600"/>
            <a:ext cx="2209800" cy="457200"/>
          </a:xfrm>
          <a:prstGeom prst="flowChartPreparation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Activations?</a:t>
            </a:r>
          </a:p>
        </p:txBody>
      </p:sp>
      <p:sp>
        <p:nvSpPr>
          <p:cNvPr id="16392" name="AutoShape 7"/>
          <p:cNvSpPr>
            <a:spLocks noChangeArrowheads="1"/>
          </p:cNvSpPr>
          <p:nvPr/>
        </p:nvSpPr>
        <p:spPr bwMode="auto">
          <a:xfrm>
            <a:off x="2057400" y="3657600"/>
            <a:ext cx="14478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Play OGM</a:t>
            </a:r>
          </a:p>
        </p:txBody>
      </p:sp>
      <p:sp>
        <p:nvSpPr>
          <p:cNvPr id="16393" name="AutoShape 8"/>
          <p:cNvSpPr>
            <a:spLocks noChangeArrowheads="1"/>
          </p:cNvSpPr>
          <p:nvPr/>
        </p:nvSpPr>
        <p:spPr bwMode="auto">
          <a:xfrm>
            <a:off x="3733800" y="3657600"/>
            <a:ext cx="18288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Record OGM</a:t>
            </a:r>
          </a:p>
        </p:txBody>
      </p:sp>
      <p:sp>
        <p:nvSpPr>
          <p:cNvPr id="16394" name="AutoShape 9"/>
          <p:cNvSpPr>
            <a:spLocks noChangeArrowheads="1"/>
          </p:cNvSpPr>
          <p:nvPr/>
        </p:nvSpPr>
        <p:spPr bwMode="auto">
          <a:xfrm>
            <a:off x="5791200" y="3657600"/>
            <a:ext cx="14478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Play ICM</a:t>
            </a:r>
          </a:p>
        </p:txBody>
      </p:sp>
      <p:sp>
        <p:nvSpPr>
          <p:cNvPr id="16395" name="AutoShape 10"/>
          <p:cNvSpPr>
            <a:spLocks noChangeArrowheads="1"/>
          </p:cNvSpPr>
          <p:nvPr/>
        </p:nvSpPr>
        <p:spPr bwMode="auto">
          <a:xfrm>
            <a:off x="7543800" y="3657600"/>
            <a:ext cx="9906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Erase</a:t>
            </a:r>
          </a:p>
        </p:txBody>
      </p:sp>
      <p:sp>
        <p:nvSpPr>
          <p:cNvPr id="16396" name="AutoShape 11"/>
          <p:cNvSpPr>
            <a:spLocks noChangeArrowheads="1"/>
          </p:cNvSpPr>
          <p:nvPr/>
        </p:nvSpPr>
        <p:spPr bwMode="auto">
          <a:xfrm>
            <a:off x="8839200" y="3657600"/>
            <a:ext cx="1219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Answer</a:t>
            </a:r>
          </a:p>
        </p:txBody>
      </p:sp>
      <p:sp>
        <p:nvSpPr>
          <p:cNvPr id="16397" name="AutoShape 12"/>
          <p:cNvSpPr>
            <a:spLocks noChangeArrowheads="1"/>
          </p:cNvSpPr>
          <p:nvPr/>
        </p:nvSpPr>
        <p:spPr bwMode="auto">
          <a:xfrm>
            <a:off x="5562600" y="4648200"/>
            <a:ext cx="21336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Wait for timeout</a:t>
            </a:r>
          </a:p>
        </p:txBody>
      </p:sp>
      <p:sp>
        <p:nvSpPr>
          <p:cNvPr id="16398" name="AutoShape 13"/>
          <p:cNvSpPr>
            <a:spLocks noChangeArrowheads="1"/>
          </p:cNvSpPr>
          <p:nvPr/>
        </p:nvSpPr>
        <p:spPr bwMode="auto">
          <a:xfrm>
            <a:off x="6096000" y="5334000"/>
            <a:ext cx="9906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Erase</a:t>
            </a:r>
          </a:p>
        </p:txBody>
      </p:sp>
      <p:sp>
        <p:nvSpPr>
          <p:cNvPr id="16399" name="Oval 14"/>
          <p:cNvSpPr>
            <a:spLocks noChangeArrowheads="1"/>
          </p:cNvSpPr>
          <p:nvPr/>
        </p:nvSpPr>
        <p:spPr bwMode="auto">
          <a:xfrm>
            <a:off x="4495800" y="5791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Oval 15"/>
          <p:cNvSpPr>
            <a:spLocks noChangeArrowheads="1"/>
          </p:cNvSpPr>
          <p:nvPr/>
        </p:nvSpPr>
        <p:spPr bwMode="auto">
          <a:xfrm>
            <a:off x="4419600" y="5715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AutoShape 16"/>
          <p:cNvSpPr>
            <a:spLocks noChangeArrowheads="1"/>
          </p:cNvSpPr>
          <p:nvPr/>
        </p:nvSpPr>
        <p:spPr bwMode="auto">
          <a:xfrm>
            <a:off x="8610600" y="4343400"/>
            <a:ext cx="14478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Play OGM</a:t>
            </a:r>
          </a:p>
        </p:txBody>
      </p:sp>
      <p:sp>
        <p:nvSpPr>
          <p:cNvPr id="16402" name="AutoShape 17"/>
          <p:cNvSpPr>
            <a:spLocks noChangeArrowheads="1"/>
          </p:cNvSpPr>
          <p:nvPr/>
        </p:nvSpPr>
        <p:spPr bwMode="auto">
          <a:xfrm>
            <a:off x="8458200" y="5029200"/>
            <a:ext cx="18288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Allocate ICM</a:t>
            </a:r>
          </a:p>
        </p:txBody>
      </p:sp>
      <p:sp>
        <p:nvSpPr>
          <p:cNvPr id="16403" name="AutoShape 18"/>
          <p:cNvSpPr>
            <a:spLocks noChangeArrowheads="1"/>
          </p:cNvSpPr>
          <p:nvPr/>
        </p:nvSpPr>
        <p:spPr bwMode="auto">
          <a:xfrm>
            <a:off x="8458200" y="5715000"/>
            <a:ext cx="18288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Record ICM</a:t>
            </a:r>
          </a:p>
        </p:txBody>
      </p:sp>
      <p:sp>
        <p:nvSpPr>
          <p:cNvPr id="16404" name="Line 19"/>
          <p:cNvSpPr>
            <a:spLocks noChangeShapeType="1"/>
          </p:cNvSpPr>
          <p:nvPr/>
        </p:nvSpPr>
        <p:spPr bwMode="auto">
          <a:xfrm>
            <a:off x="5943600" y="175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Line 20"/>
          <p:cNvSpPr>
            <a:spLocks noChangeShapeType="1"/>
          </p:cNvSpPr>
          <p:nvPr/>
        </p:nvSpPr>
        <p:spPr bwMode="auto">
          <a:xfrm>
            <a:off x="5867400" y="2590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6" name="Line 21"/>
          <p:cNvSpPr>
            <a:spLocks noChangeShapeType="1"/>
          </p:cNvSpPr>
          <p:nvPr/>
        </p:nvSpPr>
        <p:spPr bwMode="auto">
          <a:xfrm flipH="1">
            <a:off x="3048000" y="32004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7" name="Line 22"/>
          <p:cNvSpPr>
            <a:spLocks noChangeShapeType="1"/>
          </p:cNvSpPr>
          <p:nvPr/>
        </p:nvSpPr>
        <p:spPr bwMode="auto">
          <a:xfrm flipH="1">
            <a:off x="5029200" y="3352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8" name="Line 23"/>
          <p:cNvSpPr>
            <a:spLocks noChangeShapeType="1"/>
          </p:cNvSpPr>
          <p:nvPr/>
        </p:nvSpPr>
        <p:spPr bwMode="auto">
          <a:xfrm>
            <a:off x="5943600" y="3352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9" name="Line 24"/>
          <p:cNvSpPr>
            <a:spLocks noChangeShapeType="1"/>
          </p:cNvSpPr>
          <p:nvPr/>
        </p:nvSpPr>
        <p:spPr bwMode="auto">
          <a:xfrm>
            <a:off x="6553200" y="33528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0" name="Line 25"/>
          <p:cNvSpPr>
            <a:spLocks noChangeShapeType="1"/>
          </p:cNvSpPr>
          <p:nvPr/>
        </p:nvSpPr>
        <p:spPr bwMode="auto">
          <a:xfrm>
            <a:off x="7010400" y="3124200"/>
            <a:ext cx="2362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Line 26"/>
          <p:cNvSpPr>
            <a:spLocks noChangeShapeType="1"/>
          </p:cNvSpPr>
          <p:nvPr/>
        </p:nvSpPr>
        <p:spPr bwMode="auto">
          <a:xfrm>
            <a:off x="6477000" y="4114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2" name="Freeform 27"/>
          <p:cNvSpPr>
            <a:spLocks/>
          </p:cNvSpPr>
          <p:nvPr/>
        </p:nvSpPr>
        <p:spPr bwMode="auto">
          <a:xfrm>
            <a:off x="5308600" y="4038600"/>
            <a:ext cx="482600" cy="635000"/>
          </a:xfrm>
          <a:custGeom>
            <a:avLst/>
            <a:gdLst>
              <a:gd name="T0" fmla="*/ 160 w 304"/>
              <a:gd name="T1" fmla="*/ 384 h 400"/>
              <a:gd name="T2" fmla="*/ 208 w 304"/>
              <a:gd name="T3" fmla="*/ 384 h 400"/>
              <a:gd name="T4" fmla="*/ 16 w 304"/>
              <a:gd name="T5" fmla="*/ 288 h 400"/>
              <a:gd name="T6" fmla="*/ 304 w 304"/>
              <a:gd name="T7" fmla="*/ 0 h 400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400"/>
              <a:gd name="T14" fmla="*/ 304 w 304"/>
              <a:gd name="T15" fmla="*/ 400 h 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400">
                <a:moveTo>
                  <a:pt x="160" y="384"/>
                </a:moveTo>
                <a:cubicBezTo>
                  <a:pt x="196" y="392"/>
                  <a:pt x="232" y="400"/>
                  <a:pt x="208" y="384"/>
                </a:cubicBezTo>
                <a:cubicBezTo>
                  <a:pt x="184" y="368"/>
                  <a:pt x="0" y="352"/>
                  <a:pt x="16" y="288"/>
                </a:cubicBezTo>
                <a:cubicBezTo>
                  <a:pt x="32" y="224"/>
                  <a:pt x="168" y="112"/>
                  <a:pt x="3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3" name="Line 28"/>
          <p:cNvSpPr>
            <a:spLocks noChangeShapeType="1"/>
          </p:cNvSpPr>
          <p:nvPr/>
        </p:nvSpPr>
        <p:spPr bwMode="auto">
          <a:xfrm>
            <a:off x="65532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4" name="Line 29"/>
          <p:cNvSpPr>
            <a:spLocks noChangeShapeType="1"/>
          </p:cNvSpPr>
          <p:nvPr/>
        </p:nvSpPr>
        <p:spPr bwMode="auto">
          <a:xfrm flipH="1">
            <a:off x="4724400" y="5486400"/>
            <a:ext cx="1371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5" name="Line 30"/>
          <p:cNvSpPr>
            <a:spLocks noChangeShapeType="1"/>
          </p:cNvSpPr>
          <p:nvPr/>
        </p:nvSpPr>
        <p:spPr bwMode="auto">
          <a:xfrm>
            <a:off x="4572000" y="4114800"/>
            <a:ext cx="76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6" name="Line 31"/>
          <p:cNvSpPr>
            <a:spLocks noChangeShapeType="1"/>
          </p:cNvSpPr>
          <p:nvPr/>
        </p:nvSpPr>
        <p:spPr bwMode="auto">
          <a:xfrm>
            <a:off x="2819400" y="4191000"/>
            <a:ext cx="16764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7" name="Freeform 32"/>
          <p:cNvSpPr>
            <a:spLocks/>
          </p:cNvSpPr>
          <p:nvPr/>
        </p:nvSpPr>
        <p:spPr bwMode="auto">
          <a:xfrm>
            <a:off x="4800600" y="4114800"/>
            <a:ext cx="3517900" cy="1968500"/>
          </a:xfrm>
          <a:custGeom>
            <a:avLst/>
            <a:gdLst>
              <a:gd name="T0" fmla="*/ 2064 w 2216"/>
              <a:gd name="T1" fmla="*/ 0 h 1240"/>
              <a:gd name="T2" fmla="*/ 1872 w 2216"/>
              <a:gd name="T3" fmla="*/ 1056 h 1240"/>
              <a:gd name="T4" fmla="*/ 0 w 2216"/>
              <a:gd name="T5" fmla="*/ 1104 h 1240"/>
              <a:gd name="T6" fmla="*/ 0 60000 65536"/>
              <a:gd name="T7" fmla="*/ 0 60000 65536"/>
              <a:gd name="T8" fmla="*/ 0 60000 65536"/>
              <a:gd name="T9" fmla="*/ 0 w 2216"/>
              <a:gd name="T10" fmla="*/ 0 h 1240"/>
              <a:gd name="T11" fmla="*/ 2216 w 2216"/>
              <a:gd name="T12" fmla="*/ 1240 h 1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6" h="1240">
                <a:moveTo>
                  <a:pt x="2064" y="0"/>
                </a:moveTo>
                <a:cubicBezTo>
                  <a:pt x="2140" y="436"/>
                  <a:pt x="2216" y="872"/>
                  <a:pt x="1872" y="1056"/>
                </a:cubicBezTo>
                <a:cubicBezTo>
                  <a:pt x="1528" y="1240"/>
                  <a:pt x="764" y="1172"/>
                  <a:pt x="0" y="11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8" name="Line 33"/>
          <p:cNvSpPr>
            <a:spLocks noChangeShapeType="1"/>
          </p:cNvSpPr>
          <p:nvPr/>
        </p:nvSpPr>
        <p:spPr bwMode="auto">
          <a:xfrm flipH="1" flipV="1">
            <a:off x="4800600" y="5943600"/>
            <a:ext cx="3657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9" name="Line 34"/>
          <p:cNvSpPr>
            <a:spLocks noChangeShapeType="1"/>
          </p:cNvSpPr>
          <p:nvPr/>
        </p:nvSpPr>
        <p:spPr bwMode="auto">
          <a:xfrm>
            <a:off x="9372600" y="4114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0" name="Line 35"/>
          <p:cNvSpPr>
            <a:spLocks noChangeShapeType="1"/>
          </p:cNvSpPr>
          <p:nvPr/>
        </p:nvSpPr>
        <p:spPr bwMode="auto">
          <a:xfrm>
            <a:off x="9296400" y="4800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1" name="Line 36"/>
          <p:cNvSpPr>
            <a:spLocks noChangeShapeType="1"/>
          </p:cNvSpPr>
          <p:nvPr/>
        </p:nvSpPr>
        <p:spPr bwMode="auto">
          <a:xfrm>
            <a:off x="9372600" y="5486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5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Record-msg/playback-msg behaviors</a:t>
            </a:r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3124200" y="2286000"/>
            <a:ext cx="2057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nextadrs</a:t>
            </a:r>
            <a:r>
              <a:rPr lang="en-US" dirty="0">
                <a:solidFill>
                  <a:schemeClr val="tx1"/>
                </a:solidFill>
              </a:rPr>
              <a:t> = 0</a:t>
            </a: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4038600" y="1828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auto">
          <a:xfrm>
            <a:off x="2590800" y="2971800"/>
            <a:ext cx="3200400" cy="9144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msg.samples[nextadrs] =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sample(source)</a:t>
            </a:r>
          </a:p>
        </p:txBody>
      </p:sp>
      <p:sp>
        <p:nvSpPr>
          <p:cNvPr id="17416" name="AutoShape 8"/>
          <p:cNvSpPr>
            <a:spLocks noChangeArrowheads="1"/>
          </p:cNvSpPr>
          <p:nvPr/>
        </p:nvSpPr>
        <p:spPr bwMode="auto">
          <a:xfrm>
            <a:off x="3276600" y="4267200"/>
            <a:ext cx="1981200" cy="533400"/>
          </a:xfrm>
          <a:prstGeom prst="flowChartPreparation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End(source)</a:t>
            </a:r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41148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4038600" y="5105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>
            <a:off x="4114800" y="205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41148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41910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41910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3" name="AutoShape 15"/>
          <p:cNvCxnSpPr>
            <a:cxnSpLocks noChangeShapeType="1"/>
            <a:stCxn id="17416" idx="1"/>
            <a:endCxn id="17415" idx="1"/>
          </p:cNvCxnSpPr>
          <p:nvPr/>
        </p:nvCxnSpPr>
        <p:spPr bwMode="auto">
          <a:xfrm rot="10800000">
            <a:off x="2590800" y="3429000"/>
            <a:ext cx="685800" cy="1104900"/>
          </a:xfrm>
          <a:prstGeom prst="bentConnector3">
            <a:avLst>
              <a:gd name="adj1" fmla="val 13333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2955925" y="4079875"/>
            <a:ext cx="29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4479925" y="476567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3336926" y="5527675"/>
            <a:ext cx="12473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record-msg</a:t>
            </a:r>
          </a:p>
        </p:txBody>
      </p:sp>
      <p:sp>
        <p:nvSpPr>
          <p:cNvPr id="17427" name="AutoShape 19"/>
          <p:cNvSpPr>
            <a:spLocks noChangeArrowheads="1"/>
          </p:cNvSpPr>
          <p:nvPr/>
        </p:nvSpPr>
        <p:spPr bwMode="auto">
          <a:xfrm>
            <a:off x="7331075" y="2244725"/>
            <a:ext cx="2057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nextadrs = 0</a:t>
            </a:r>
          </a:p>
        </p:txBody>
      </p:sp>
      <p:sp>
        <p:nvSpPr>
          <p:cNvPr id="17428" name="Oval 20"/>
          <p:cNvSpPr>
            <a:spLocks noChangeArrowheads="1"/>
          </p:cNvSpPr>
          <p:nvPr/>
        </p:nvSpPr>
        <p:spPr bwMode="auto">
          <a:xfrm>
            <a:off x="8245475" y="17875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AutoShape 21"/>
          <p:cNvSpPr>
            <a:spLocks noChangeArrowheads="1"/>
          </p:cNvSpPr>
          <p:nvPr/>
        </p:nvSpPr>
        <p:spPr bwMode="auto">
          <a:xfrm>
            <a:off x="6797676" y="2930526"/>
            <a:ext cx="3184525" cy="11080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speaker.samples() =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msg.samples[nextadrs];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nextadrs++</a:t>
            </a:r>
          </a:p>
        </p:txBody>
      </p:sp>
      <p:sp>
        <p:nvSpPr>
          <p:cNvPr id="17430" name="AutoShape 22"/>
          <p:cNvSpPr>
            <a:spLocks noChangeArrowheads="1"/>
          </p:cNvSpPr>
          <p:nvPr/>
        </p:nvSpPr>
        <p:spPr bwMode="auto">
          <a:xfrm>
            <a:off x="7010400" y="4225925"/>
            <a:ext cx="2895600" cy="533400"/>
          </a:xfrm>
          <a:prstGeom prst="flowChartPreparation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nextadrs=msg.length</a:t>
            </a:r>
          </a:p>
        </p:txBody>
      </p:sp>
      <p:sp>
        <p:nvSpPr>
          <p:cNvPr id="17431" name="Oval 23"/>
          <p:cNvSpPr>
            <a:spLocks noChangeArrowheads="1"/>
          </p:cNvSpPr>
          <p:nvPr/>
        </p:nvSpPr>
        <p:spPr bwMode="auto">
          <a:xfrm>
            <a:off x="8321675" y="51403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Oval 24"/>
          <p:cNvSpPr>
            <a:spLocks noChangeArrowheads="1"/>
          </p:cNvSpPr>
          <p:nvPr/>
        </p:nvSpPr>
        <p:spPr bwMode="auto">
          <a:xfrm>
            <a:off x="8245475" y="50641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>
            <a:off x="8321675" y="20161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8321675" y="27019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>
            <a:off x="8382001" y="4038601"/>
            <a:ext cx="15875" cy="187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6" name="Line 28"/>
          <p:cNvSpPr>
            <a:spLocks noChangeShapeType="1"/>
          </p:cNvSpPr>
          <p:nvPr/>
        </p:nvSpPr>
        <p:spPr bwMode="auto">
          <a:xfrm>
            <a:off x="8397875" y="47593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37" name="AutoShape 29"/>
          <p:cNvCxnSpPr>
            <a:cxnSpLocks noChangeShapeType="1"/>
            <a:stCxn id="17430" idx="1"/>
            <a:endCxn id="17429" idx="1"/>
          </p:cNvCxnSpPr>
          <p:nvPr/>
        </p:nvCxnSpPr>
        <p:spPr bwMode="auto">
          <a:xfrm rot="10800000">
            <a:off x="6797676" y="3484563"/>
            <a:ext cx="212725" cy="1008062"/>
          </a:xfrm>
          <a:prstGeom prst="bentConnector3">
            <a:avLst>
              <a:gd name="adj1" fmla="val 20746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6705600" y="4038600"/>
            <a:ext cx="29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8686800" y="4724400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7543801" y="5486400"/>
            <a:ext cx="14579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playback-msg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8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Hardware platform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CPU.</a:t>
            </a:r>
          </a:p>
          <a:p>
            <a:r>
              <a:rPr lang="en-US" smtClean="0"/>
              <a:t>Memory.</a:t>
            </a:r>
          </a:p>
          <a:p>
            <a:r>
              <a:rPr lang="en-US" smtClean="0"/>
              <a:t>Front panel.</a:t>
            </a:r>
          </a:p>
          <a:p>
            <a:r>
              <a:rPr lang="en-US" smtClean="0"/>
              <a:t>2 A/Ds:</a:t>
            </a:r>
          </a:p>
          <a:p>
            <a:pPr lvl="1"/>
            <a:r>
              <a:rPr lang="en-US" smtClean="0"/>
              <a:t>subscriber line, microphone.</a:t>
            </a:r>
          </a:p>
          <a:p>
            <a:r>
              <a:rPr lang="en-US" smtClean="0"/>
              <a:t>2 D/A:</a:t>
            </a:r>
          </a:p>
          <a:p>
            <a:pPr lvl="1"/>
            <a:r>
              <a:rPr lang="en-US" smtClean="0"/>
              <a:t>subscriber line, speaker.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3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Component design and testing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Must test performance as well as testing.</a:t>
            </a:r>
          </a:p>
          <a:p>
            <a:pPr lvl="1"/>
            <a:r>
              <a:rPr lang="en-US" smtClean="0"/>
              <a:t>Compression time shouldn’t dominate other tasks.</a:t>
            </a:r>
          </a:p>
          <a:p>
            <a:r>
              <a:rPr lang="en-US" smtClean="0"/>
              <a:t>Test for error conditions:</a:t>
            </a:r>
          </a:p>
          <a:p>
            <a:pPr lvl="1"/>
            <a:r>
              <a:rPr lang="en-US" smtClean="0"/>
              <a:t>memory overflow;</a:t>
            </a:r>
          </a:p>
          <a:p>
            <a:pPr lvl="1"/>
            <a:r>
              <a:rPr lang="en-US" smtClean="0"/>
              <a:t>try to delete empty message set, etc.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6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integration and testing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Can test partial integration on host platform; full testing requires integration on target platform.</a:t>
            </a:r>
          </a:p>
          <a:p>
            <a:r>
              <a:rPr lang="en-US" smtClean="0"/>
              <a:t>Simulate phone line for tests:</a:t>
            </a:r>
          </a:p>
          <a:p>
            <a:pPr lvl="1"/>
            <a:r>
              <a:rPr lang="en-US" smtClean="0"/>
              <a:t>it’s legal;</a:t>
            </a:r>
          </a:p>
          <a:p>
            <a:pPr lvl="1"/>
            <a:r>
              <a:rPr lang="en-US" smtClean="0"/>
              <a:t>easier to produce test conditions.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3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Theory of operation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85950"/>
            <a:ext cx="8178800" cy="1238250"/>
          </a:xfrm>
        </p:spPr>
        <p:txBody>
          <a:bodyPr/>
          <a:lstStyle/>
          <a:p>
            <a:r>
              <a:rPr lang="en-US" smtClean="0"/>
              <a:t>Compress audio using </a:t>
            </a:r>
            <a:r>
              <a:rPr lang="en-US" smtClean="0">
                <a:solidFill>
                  <a:srgbClr val="FF0000"/>
                </a:solidFill>
              </a:rPr>
              <a:t>adaptive differential pulse code modulation</a:t>
            </a:r>
            <a:r>
              <a:rPr lang="en-US" smtClean="0"/>
              <a:t> (</a:t>
            </a:r>
            <a:r>
              <a:rPr lang="en-US" smtClean="0">
                <a:solidFill>
                  <a:srgbClr val="FF0000"/>
                </a:solidFill>
              </a:rPr>
              <a:t>ADPCM</a:t>
            </a:r>
            <a:r>
              <a:rPr lang="en-US" smtClean="0"/>
              <a:t>).</a:t>
            </a:r>
          </a:p>
        </p:txBody>
      </p:sp>
      <p:sp>
        <p:nvSpPr>
          <p:cNvPr id="5126" name="Line 4"/>
          <p:cNvSpPr>
            <a:spLocks noChangeShapeType="1"/>
          </p:cNvSpPr>
          <p:nvPr/>
        </p:nvSpPr>
        <p:spPr bwMode="auto">
          <a:xfrm>
            <a:off x="3733800" y="4419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Text Box 5"/>
          <p:cNvSpPr txBox="1">
            <a:spLocks noChangeArrowheads="1"/>
          </p:cNvSpPr>
          <p:nvPr/>
        </p:nvSpPr>
        <p:spPr bwMode="auto">
          <a:xfrm>
            <a:off x="7832726" y="4537075"/>
            <a:ext cx="6142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5128" name="Line 6"/>
          <p:cNvSpPr>
            <a:spLocks noChangeShapeType="1"/>
          </p:cNvSpPr>
          <p:nvPr/>
        </p:nvSpPr>
        <p:spPr bwMode="auto">
          <a:xfrm>
            <a:off x="3733800" y="5334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7832726" y="5451475"/>
            <a:ext cx="6142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5130" name="Freeform 9"/>
          <p:cNvSpPr>
            <a:spLocks/>
          </p:cNvSpPr>
          <p:nvPr/>
        </p:nvSpPr>
        <p:spPr bwMode="auto">
          <a:xfrm>
            <a:off x="4648200" y="3124200"/>
            <a:ext cx="1905000" cy="1295400"/>
          </a:xfrm>
          <a:custGeom>
            <a:avLst/>
            <a:gdLst>
              <a:gd name="T0" fmla="*/ 0 w 1200"/>
              <a:gd name="T1" fmla="*/ 816 h 816"/>
              <a:gd name="T2" fmla="*/ 624 w 1200"/>
              <a:gd name="T3" fmla="*/ 0 h 816"/>
              <a:gd name="T4" fmla="*/ 1200 w 1200"/>
              <a:gd name="T5" fmla="*/ 816 h 816"/>
              <a:gd name="T6" fmla="*/ 0 60000 65536"/>
              <a:gd name="T7" fmla="*/ 0 60000 65536"/>
              <a:gd name="T8" fmla="*/ 0 60000 65536"/>
              <a:gd name="T9" fmla="*/ 0 w 1200"/>
              <a:gd name="T10" fmla="*/ 0 h 816"/>
              <a:gd name="T11" fmla="*/ 1200 w 1200"/>
              <a:gd name="T12" fmla="*/ 816 h 8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0" h="816">
                <a:moveTo>
                  <a:pt x="0" y="816"/>
                </a:moveTo>
                <a:cubicBezTo>
                  <a:pt x="212" y="408"/>
                  <a:pt x="424" y="0"/>
                  <a:pt x="624" y="0"/>
                </a:cubicBezTo>
                <a:cubicBezTo>
                  <a:pt x="824" y="0"/>
                  <a:pt x="1012" y="408"/>
                  <a:pt x="1200" y="81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Line 10"/>
          <p:cNvSpPr>
            <a:spLocks noChangeShapeType="1"/>
          </p:cNvSpPr>
          <p:nvPr/>
        </p:nvSpPr>
        <p:spPr bwMode="auto">
          <a:xfrm>
            <a:off x="4648200" y="2971800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Line 11"/>
          <p:cNvSpPr>
            <a:spLocks noChangeShapeType="1"/>
          </p:cNvSpPr>
          <p:nvPr/>
        </p:nvSpPr>
        <p:spPr bwMode="auto">
          <a:xfrm>
            <a:off x="5638800" y="2971800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Line 12"/>
          <p:cNvSpPr>
            <a:spLocks noChangeShapeType="1"/>
          </p:cNvSpPr>
          <p:nvPr/>
        </p:nvSpPr>
        <p:spPr bwMode="auto">
          <a:xfrm>
            <a:off x="5334000" y="2971800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Line 13"/>
          <p:cNvSpPr>
            <a:spLocks noChangeShapeType="1"/>
          </p:cNvSpPr>
          <p:nvPr/>
        </p:nvSpPr>
        <p:spPr bwMode="auto">
          <a:xfrm>
            <a:off x="5029200" y="2971800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6629400" y="2971800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>
            <a:off x="6324600" y="2971800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Line 17"/>
          <p:cNvSpPr>
            <a:spLocks noChangeShapeType="1"/>
          </p:cNvSpPr>
          <p:nvPr/>
        </p:nvSpPr>
        <p:spPr bwMode="auto">
          <a:xfrm>
            <a:off x="6019800" y="2971800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2803526" y="3851275"/>
            <a:ext cx="8114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analog</a:t>
            </a:r>
          </a:p>
        </p:txBody>
      </p:sp>
      <p:sp>
        <p:nvSpPr>
          <p:cNvPr id="5139" name="Text Box 19"/>
          <p:cNvSpPr txBox="1">
            <a:spLocks noChangeArrowheads="1"/>
          </p:cNvSpPr>
          <p:nvPr/>
        </p:nvSpPr>
        <p:spPr bwMode="auto">
          <a:xfrm>
            <a:off x="2727326" y="4918075"/>
            <a:ext cx="8996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ADPCM</a:t>
            </a:r>
          </a:p>
        </p:txBody>
      </p:sp>
      <p:sp>
        <p:nvSpPr>
          <p:cNvPr id="5140" name="Text Box 20"/>
          <p:cNvSpPr txBox="1">
            <a:spLocks noChangeArrowheads="1"/>
          </p:cNvSpPr>
          <p:nvPr/>
        </p:nvSpPr>
        <p:spPr bwMode="auto">
          <a:xfrm>
            <a:off x="4648200" y="4953000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FF"/>
                </a:solidFill>
              </a:rPr>
              <a:t>3</a:t>
            </a:r>
            <a:endParaRPr lang="en-US"/>
          </a:p>
        </p:txBody>
      </p:sp>
      <p:sp>
        <p:nvSpPr>
          <p:cNvPr id="5141" name="Text Box 21"/>
          <p:cNvSpPr txBox="1">
            <a:spLocks noChangeArrowheads="1"/>
          </p:cNvSpPr>
          <p:nvPr/>
        </p:nvSpPr>
        <p:spPr bwMode="auto">
          <a:xfrm>
            <a:off x="5029200" y="4953000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FF"/>
                </a:solidFill>
              </a:rPr>
              <a:t>2</a:t>
            </a:r>
            <a:endParaRPr lang="en-US"/>
          </a:p>
        </p:txBody>
      </p:sp>
      <p:sp>
        <p:nvSpPr>
          <p:cNvPr id="5142" name="Text Box 22"/>
          <p:cNvSpPr txBox="1">
            <a:spLocks noChangeArrowheads="1"/>
          </p:cNvSpPr>
          <p:nvPr/>
        </p:nvSpPr>
        <p:spPr bwMode="auto">
          <a:xfrm>
            <a:off x="5334000" y="4953000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FF"/>
                </a:solidFill>
              </a:rPr>
              <a:t>1</a:t>
            </a:r>
            <a:endParaRPr lang="en-US"/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5638800" y="4953001"/>
            <a:ext cx="395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FF"/>
                </a:solidFill>
              </a:rPr>
              <a:t>-1</a:t>
            </a:r>
            <a:endParaRPr lang="en-US"/>
          </a:p>
        </p:txBody>
      </p:sp>
      <p:sp>
        <p:nvSpPr>
          <p:cNvPr id="5144" name="Text Box 24"/>
          <p:cNvSpPr txBox="1">
            <a:spLocks noChangeArrowheads="1"/>
          </p:cNvSpPr>
          <p:nvPr/>
        </p:nvSpPr>
        <p:spPr bwMode="auto">
          <a:xfrm>
            <a:off x="6019800" y="4953001"/>
            <a:ext cx="395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FF"/>
                </a:solidFill>
              </a:rPr>
              <a:t>-2</a:t>
            </a:r>
            <a:endParaRPr lang="en-US"/>
          </a:p>
        </p:txBody>
      </p:sp>
      <p:sp>
        <p:nvSpPr>
          <p:cNvPr id="5145" name="Text Box 25"/>
          <p:cNvSpPr txBox="1">
            <a:spLocks noChangeArrowheads="1"/>
          </p:cNvSpPr>
          <p:nvPr/>
        </p:nvSpPr>
        <p:spPr bwMode="auto">
          <a:xfrm>
            <a:off x="6324600" y="4953001"/>
            <a:ext cx="395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FF"/>
                </a:solidFill>
              </a:rPr>
              <a:t>-3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3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ADPCM coding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Coded in a small alphabet with positive and negative values.</a:t>
            </a:r>
          </a:p>
          <a:p>
            <a:pPr lvl="1"/>
            <a:r>
              <a:rPr lang="en-US" smtClean="0"/>
              <a:t>{-3,-2,-1,1,2,3}</a:t>
            </a:r>
          </a:p>
          <a:p>
            <a:r>
              <a:rPr lang="en-US" smtClean="0"/>
              <a:t>Minimize error between predicted value and actual signal value.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9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ADPCM compression system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5181600" y="2057400"/>
            <a:ext cx="13716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quantizer</a:t>
            </a: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4191000" y="3200400"/>
            <a:ext cx="13716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integrator</a:t>
            </a:r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6248400" y="3048000"/>
            <a:ext cx="13716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inverse 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quantizer</a:t>
            </a:r>
          </a:p>
        </p:txBody>
      </p:sp>
      <p:sp>
        <p:nvSpPr>
          <p:cNvPr id="7176" name="Oval 7"/>
          <p:cNvSpPr>
            <a:spLocks noChangeArrowheads="1"/>
          </p:cNvSpPr>
          <p:nvPr/>
        </p:nvSpPr>
        <p:spPr bwMode="auto">
          <a:xfrm>
            <a:off x="3505200" y="20574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Symbol" pitchFamily="18" charset="2"/>
              </a:rPr>
              <a:t>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177" name="Line 8"/>
          <p:cNvSpPr>
            <a:spLocks noChangeShapeType="1"/>
          </p:cNvSpPr>
          <p:nvPr/>
        </p:nvSpPr>
        <p:spPr bwMode="auto">
          <a:xfrm>
            <a:off x="2362200" y="2362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Line 9"/>
          <p:cNvSpPr>
            <a:spLocks noChangeShapeType="1"/>
          </p:cNvSpPr>
          <p:nvPr/>
        </p:nvSpPr>
        <p:spPr bwMode="auto">
          <a:xfrm>
            <a:off x="4191000" y="2362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Line 10"/>
          <p:cNvSpPr>
            <a:spLocks noChangeShapeType="1"/>
          </p:cNvSpPr>
          <p:nvPr/>
        </p:nvSpPr>
        <p:spPr bwMode="auto">
          <a:xfrm flipH="1">
            <a:off x="5562600" y="3505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180" name="AutoShape 11"/>
          <p:cNvCxnSpPr>
            <a:cxnSpLocks noChangeShapeType="1"/>
            <a:stCxn id="7173" idx="3"/>
            <a:endCxn id="7175" idx="3"/>
          </p:cNvCxnSpPr>
          <p:nvPr/>
        </p:nvCxnSpPr>
        <p:spPr bwMode="auto">
          <a:xfrm>
            <a:off x="6553200" y="2400300"/>
            <a:ext cx="1066800" cy="1143000"/>
          </a:xfrm>
          <a:prstGeom prst="bentConnector3">
            <a:avLst>
              <a:gd name="adj1" fmla="val 12143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7181" name="AutoShape 12"/>
          <p:cNvCxnSpPr>
            <a:cxnSpLocks noChangeShapeType="1"/>
            <a:stCxn id="7174" idx="1"/>
            <a:endCxn id="7176" idx="4"/>
          </p:cNvCxnSpPr>
          <p:nvPr/>
        </p:nvCxnSpPr>
        <p:spPr bwMode="auto">
          <a:xfrm rot="10800000">
            <a:off x="3848100" y="2743200"/>
            <a:ext cx="342900" cy="800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7182" name="Rectangle 13"/>
          <p:cNvSpPr>
            <a:spLocks noChangeArrowheads="1"/>
          </p:cNvSpPr>
          <p:nvPr/>
        </p:nvSpPr>
        <p:spPr bwMode="auto">
          <a:xfrm>
            <a:off x="3124200" y="1752600"/>
            <a:ext cx="5410200" cy="2590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14"/>
          <p:cNvSpPr txBox="1">
            <a:spLocks noChangeArrowheads="1"/>
          </p:cNvSpPr>
          <p:nvPr/>
        </p:nvSpPr>
        <p:spPr bwMode="auto">
          <a:xfrm>
            <a:off x="3260726" y="3851275"/>
            <a:ext cx="9569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FF"/>
                </a:solidFill>
              </a:rPr>
              <a:t>encoder</a:t>
            </a:r>
          </a:p>
        </p:txBody>
      </p:sp>
      <p:sp>
        <p:nvSpPr>
          <p:cNvPr id="7184" name="Rectangle 15"/>
          <p:cNvSpPr>
            <a:spLocks noChangeArrowheads="1"/>
          </p:cNvSpPr>
          <p:nvPr/>
        </p:nvSpPr>
        <p:spPr bwMode="auto">
          <a:xfrm>
            <a:off x="4191000" y="4953000"/>
            <a:ext cx="13716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inverse 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quantizer</a:t>
            </a:r>
          </a:p>
        </p:txBody>
      </p:sp>
      <p:sp>
        <p:nvSpPr>
          <p:cNvPr id="7185" name="Rectangle 16"/>
          <p:cNvSpPr>
            <a:spLocks noChangeArrowheads="1"/>
          </p:cNvSpPr>
          <p:nvPr/>
        </p:nvSpPr>
        <p:spPr bwMode="auto">
          <a:xfrm>
            <a:off x="6324600" y="5105400"/>
            <a:ext cx="13716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integrator</a:t>
            </a:r>
          </a:p>
        </p:txBody>
      </p:sp>
      <p:sp>
        <p:nvSpPr>
          <p:cNvPr id="7186" name="Line 17"/>
          <p:cNvSpPr>
            <a:spLocks noChangeShapeType="1"/>
          </p:cNvSpPr>
          <p:nvPr/>
        </p:nvSpPr>
        <p:spPr bwMode="auto">
          <a:xfrm>
            <a:off x="5562600" y="5486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7" name="Line 18"/>
          <p:cNvSpPr>
            <a:spLocks noChangeShapeType="1"/>
          </p:cNvSpPr>
          <p:nvPr/>
        </p:nvSpPr>
        <p:spPr bwMode="auto">
          <a:xfrm>
            <a:off x="7696200" y="5410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Line 19"/>
          <p:cNvSpPr>
            <a:spLocks noChangeShapeType="1"/>
          </p:cNvSpPr>
          <p:nvPr/>
        </p:nvSpPr>
        <p:spPr bwMode="auto">
          <a:xfrm>
            <a:off x="7848600" y="2438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Line 20"/>
          <p:cNvSpPr>
            <a:spLocks noChangeShapeType="1"/>
          </p:cNvSpPr>
          <p:nvPr/>
        </p:nvSpPr>
        <p:spPr bwMode="auto">
          <a:xfrm>
            <a:off x="9372600" y="24384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Line 21"/>
          <p:cNvSpPr>
            <a:spLocks noChangeShapeType="1"/>
          </p:cNvSpPr>
          <p:nvPr/>
        </p:nvSpPr>
        <p:spPr bwMode="auto">
          <a:xfrm flipH="1">
            <a:off x="2743200" y="46482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Line 22"/>
          <p:cNvSpPr>
            <a:spLocks noChangeShapeType="1"/>
          </p:cNvSpPr>
          <p:nvPr/>
        </p:nvSpPr>
        <p:spPr bwMode="auto">
          <a:xfrm>
            <a:off x="2743200" y="4648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2" name="Line 23"/>
          <p:cNvSpPr>
            <a:spLocks noChangeShapeType="1"/>
          </p:cNvSpPr>
          <p:nvPr/>
        </p:nvSpPr>
        <p:spPr bwMode="auto">
          <a:xfrm>
            <a:off x="2743200" y="5486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Rectangle 24"/>
          <p:cNvSpPr>
            <a:spLocks noChangeArrowheads="1"/>
          </p:cNvSpPr>
          <p:nvPr/>
        </p:nvSpPr>
        <p:spPr bwMode="auto">
          <a:xfrm>
            <a:off x="2971800" y="4800600"/>
            <a:ext cx="5867400" cy="1371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4" name="Text Box 25"/>
          <p:cNvSpPr txBox="1">
            <a:spLocks noChangeArrowheads="1"/>
          </p:cNvSpPr>
          <p:nvPr/>
        </p:nvSpPr>
        <p:spPr bwMode="auto">
          <a:xfrm>
            <a:off x="2971801" y="5715000"/>
            <a:ext cx="9569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FF"/>
                </a:solidFill>
              </a:rPr>
              <a:t>decoder</a:t>
            </a:r>
          </a:p>
        </p:txBody>
      </p:sp>
      <p:sp>
        <p:nvSpPr>
          <p:cNvPr id="7195" name="Text Box 26"/>
          <p:cNvSpPr txBox="1">
            <a:spLocks noChangeArrowheads="1"/>
          </p:cNvSpPr>
          <p:nvPr/>
        </p:nvSpPr>
        <p:spPr bwMode="auto">
          <a:xfrm>
            <a:off x="5241926" y="4308475"/>
            <a:ext cx="949299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samples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9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Telephone system terms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Subscriber line</a:t>
            </a:r>
            <a:r>
              <a:rPr lang="en-US" smtClean="0"/>
              <a:t>: line to phone.</a:t>
            </a:r>
          </a:p>
          <a:p>
            <a:r>
              <a:rPr lang="en-US" smtClean="0">
                <a:solidFill>
                  <a:srgbClr val="FF0000"/>
                </a:solidFill>
              </a:rPr>
              <a:t>Central office</a:t>
            </a:r>
            <a:r>
              <a:rPr lang="en-US" smtClean="0"/>
              <a:t>: telephone switching system.</a:t>
            </a:r>
          </a:p>
          <a:p>
            <a:r>
              <a:rPr lang="en-US" smtClean="0">
                <a:solidFill>
                  <a:srgbClr val="FF0000"/>
                </a:solidFill>
              </a:rPr>
              <a:t>Off-hook</a:t>
            </a:r>
            <a:r>
              <a:rPr lang="en-US" smtClean="0"/>
              <a:t>: phone active.</a:t>
            </a:r>
          </a:p>
          <a:p>
            <a:r>
              <a:rPr lang="en-US" smtClean="0">
                <a:solidFill>
                  <a:srgbClr val="FF0000"/>
                </a:solidFill>
              </a:rPr>
              <a:t>On-hook</a:t>
            </a:r>
            <a:r>
              <a:rPr lang="en-US" smtClean="0"/>
              <a:t>: phone inactive.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7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Real and simulated subscriber line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Real subscriber line:</a:t>
            </a:r>
          </a:p>
          <a:p>
            <a:pPr lvl="1"/>
            <a:r>
              <a:rPr lang="en-US" smtClean="0"/>
              <a:t>90V RMS ringing signal;</a:t>
            </a:r>
          </a:p>
          <a:p>
            <a:pPr lvl="1"/>
            <a:r>
              <a:rPr lang="en-US" smtClean="0"/>
              <a:t>companded analog signals;</a:t>
            </a:r>
          </a:p>
          <a:p>
            <a:pPr lvl="1"/>
            <a:r>
              <a:rPr lang="en-US" smtClean="0"/>
              <a:t>lightning protection, etc.</a:t>
            </a:r>
          </a:p>
          <a:p>
            <a:r>
              <a:rPr lang="en-US" smtClean="0"/>
              <a:t>Simulated subscriber line:</a:t>
            </a:r>
          </a:p>
          <a:p>
            <a:pPr lvl="1"/>
            <a:r>
              <a:rPr lang="en-US" smtClean="0"/>
              <a:t>microphone input;</a:t>
            </a:r>
          </a:p>
          <a:p>
            <a:pPr lvl="1"/>
            <a:r>
              <a:rPr lang="en-US" smtClean="0"/>
              <a:t>speaker output;</a:t>
            </a:r>
          </a:p>
          <a:p>
            <a:pPr lvl="1"/>
            <a:r>
              <a:rPr lang="en-US" smtClean="0"/>
              <a:t>switches for ring, off-hook, etc.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48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Requirements</a:t>
            </a:r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type="tbl" idx="1"/>
          </p:nvPr>
        </p:nvGraphicFramePr>
        <p:xfrm>
          <a:off x="2895600" y="1584325"/>
          <a:ext cx="7251700" cy="494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3" imgW="7484025" imgH="5106390" progId="Word.Document.8">
                  <p:embed/>
                </p:oleObj>
              </mc:Choice>
              <mc:Fallback>
                <p:oleObj name="Document" r:id="rId3" imgW="7484025" imgH="51063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584325"/>
                        <a:ext cx="7251700" cy="4948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30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Comments on analysis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DRAM requirement influenced by DRAM price.</a:t>
            </a:r>
          </a:p>
          <a:p>
            <a:r>
              <a:rPr lang="en-US" smtClean="0"/>
              <a:t>Details of user interface protocol could be tested on a PC-based prototype.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Answering machine class diagram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1981200" y="1981200"/>
            <a:ext cx="17526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dirty="0">
                <a:solidFill>
                  <a:schemeClr val="tx1"/>
                </a:solidFill>
              </a:rPr>
              <a:t>Microphone*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1981200" y="2819400"/>
            <a:ext cx="16764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>
                <a:solidFill>
                  <a:schemeClr val="tx1"/>
                </a:solidFill>
              </a:rPr>
              <a:t>Line-in*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1981200" y="3733800"/>
            <a:ext cx="16764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>
                <a:solidFill>
                  <a:schemeClr val="tx1"/>
                </a:solidFill>
              </a:rPr>
              <a:t>Line-out*</a:t>
            </a:r>
          </a:p>
        </p:txBody>
      </p:sp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1981200" y="4572000"/>
            <a:ext cx="16764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>
                <a:solidFill>
                  <a:schemeClr val="tx1"/>
                </a:solidFill>
              </a:rPr>
              <a:t>Buttons*</a:t>
            </a:r>
          </a:p>
        </p:txBody>
      </p:sp>
      <p:sp>
        <p:nvSpPr>
          <p:cNvPr id="11273" name="Rectangle 8"/>
          <p:cNvSpPr>
            <a:spLocks noChangeArrowheads="1"/>
          </p:cNvSpPr>
          <p:nvPr/>
        </p:nvSpPr>
        <p:spPr bwMode="auto">
          <a:xfrm>
            <a:off x="1981200" y="5334000"/>
            <a:ext cx="16764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>
                <a:solidFill>
                  <a:schemeClr val="tx1"/>
                </a:solidFill>
              </a:rPr>
              <a:t>Speaker*</a:t>
            </a:r>
          </a:p>
        </p:txBody>
      </p:sp>
      <p:sp>
        <p:nvSpPr>
          <p:cNvPr id="11274" name="Rectangle 9"/>
          <p:cNvSpPr>
            <a:spLocks noChangeArrowheads="1"/>
          </p:cNvSpPr>
          <p:nvPr/>
        </p:nvSpPr>
        <p:spPr bwMode="auto">
          <a:xfrm>
            <a:off x="4800600" y="4419600"/>
            <a:ext cx="16764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>
                <a:solidFill>
                  <a:schemeClr val="tx1"/>
                </a:solidFill>
              </a:rPr>
              <a:t>Lights</a:t>
            </a:r>
          </a:p>
        </p:txBody>
      </p:sp>
      <p:sp>
        <p:nvSpPr>
          <p:cNvPr id="11275" name="Rectangle 10"/>
          <p:cNvSpPr>
            <a:spLocks noChangeArrowheads="1"/>
          </p:cNvSpPr>
          <p:nvPr/>
        </p:nvSpPr>
        <p:spPr bwMode="auto">
          <a:xfrm>
            <a:off x="5791200" y="3505200"/>
            <a:ext cx="16764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>
                <a:solidFill>
                  <a:schemeClr val="tx1"/>
                </a:solidFill>
              </a:rPr>
              <a:t>Playback</a:t>
            </a:r>
          </a:p>
        </p:txBody>
      </p:sp>
      <p:sp>
        <p:nvSpPr>
          <p:cNvPr id="11276" name="Rectangle 11"/>
          <p:cNvSpPr>
            <a:spLocks noChangeArrowheads="1"/>
          </p:cNvSpPr>
          <p:nvPr/>
        </p:nvSpPr>
        <p:spPr bwMode="auto">
          <a:xfrm>
            <a:off x="4267200" y="2209800"/>
            <a:ext cx="16764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>
                <a:solidFill>
                  <a:schemeClr val="tx1"/>
                </a:solidFill>
              </a:rPr>
              <a:t>Controls</a:t>
            </a:r>
          </a:p>
        </p:txBody>
      </p:sp>
      <p:sp>
        <p:nvSpPr>
          <p:cNvPr id="11277" name="Rectangle 12"/>
          <p:cNvSpPr>
            <a:spLocks noChangeArrowheads="1"/>
          </p:cNvSpPr>
          <p:nvPr/>
        </p:nvSpPr>
        <p:spPr bwMode="auto">
          <a:xfrm>
            <a:off x="6400800" y="2209800"/>
            <a:ext cx="16764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>
                <a:solidFill>
                  <a:schemeClr val="tx1"/>
                </a:solidFill>
              </a:rPr>
              <a:t>Record</a:t>
            </a:r>
          </a:p>
        </p:txBody>
      </p:sp>
      <p:sp>
        <p:nvSpPr>
          <p:cNvPr id="11278" name="Rectangle 13"/>
          <p:cNvSpPr>
            <a:spLocks noChangeArrowheads="1"/>
          </p:cNvSpPr>
          <p:nvPr/>
        </p:nvSpPr>
        <p:spPr bwMode="auto">
          <a:xfrm>
            <a:off x="8610600" y="2286000"/>
            <a:ext cx="16764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>
                <a:solidFill>
                  <a:schemeClr val="tx1"/>
                </a:solidFill>
              </a:rPr>
              <a:t>Outgoing-</a:t>
            </a:r>
          </a:p>
          <a:p>
            <a:r>
              <a:rPr lang="en-US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11279" name="Rectangle 14"/>
          <p:cNvSpPr>
            <a:spLocks noChangeArrowheads="1"/>
          </p:cNvSpPr>
          <p:nvPr/>
        </p:nvSpPr>
        <p:spPr bwMode="auto">
          <a:xfrm>
            <a:off x="8610600" y="3429000"/>
            <a:ext cx="16764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>
                <a:solidFill>
                  <a:schemeClr val="tx1"/>
                </a:solidFill>
              </a:rPr>
              <a:t>Incoming-</a:t>
            </a:r>
          </a:p>
          <a:p>
            <a:r>
              <a:rPr lang="en-US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11280" name="Freeform 16"/>
          <p:cNvSpPr>
            <a:spLocks/>
          </p:cNvSpPr>
          <p:nvPr/>
        </p:nvSpPr>
        <p:spPr bwMode="auto">
          <a:xfrm>
            <a:off x="3606800" y="1714500"/>
            <a:ext cx="3403600" cy="495300"/>
          </a:xfrm>
          <a:custGeom>
            <a:avLst/>
            <a:gdLst>
              <a:gd name="T0" fmla="*/ 80 w 2144"/>
              <a:gd name="T1" fmla="*/ 216 h 312"/>
              <a:gd name="T2" fmla="*/ 176 w 2144"/>
              <a:gd name="T3" fmla="*/ 168 h 312"/>
              <a:gd name="T4" fmla="*/ 1136 w 2144"/>
              <a:gd name="T5" fmla="*/ 24 h 312"/>
              <a:gd name="T6" fmla="*/ 2144 w 2144"/>
              <a:gd name="T7" fmla="*/ 312 h 312"/>
              <a:gd name="T8" fmla="*/ 0 60000 65536"/>
              <a:gd name="T9" fmla="*/ 0 60000 65536"/>
              <a:gd name="T10" fmla="*/ 0 60000 65536"/>
              <a:gd name="T11" fmla="*/ 0 60000 65536"/>
              <a:gd name="T12" fmla="*/ 0 w 2144"/>
              <a:gd name="T13" fmla="*/ 0 h 312"/>
              <a:gd name="T14" fmla="*/ 2144 w 2144"/>
              <a:gd name="T15" fmla="*/ 312 h 3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4" h="312">
                <a:moveTo>
                  <a:pt x="80" y="216"/>
                </a:moveTo>
                <a:cubicBezTo>
                  <a:pt x="40" y="208"/>
                  <a:pt x="0" y="200"/>
                  <a:pt x="176" y="168"/>
                </a:cubicBezTo>
                <a:cubicBezTo>
                  <a:pt x="352" y="136"/>
                  <a:pt x="808" y="0"/>
                  <a:pt x="1136" y="24"/>
                </a:cubicBezTo>
                <a:cubicBezTo>
                  <a:pt x="1464" y="48"/>
                  <a:pt x="1804" y="180"/>
                  <a:pt x="2144" y="3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Freeform 17"/>
          <p:cNvSpPr>
            <a:spLocks/>
          </p:cNvSpPr>
          <p:nvPr/>
        </p:nvSpPr>
        <p:spPr bwMode="auto">
          <a:xfrm>
            <a:off x="3556000" y="1651000"/>
            <a:ext cx="3911600" cy="1346200"/>
          </a:xfrm>
          <a:custGeom>
            <a:avLst/>
            <a:gdLst>
              <a:gd name="T0" fmla="*/ 64 w 2464"/>
              <a:gd name="T1" fmla="*/ 784 h 848"/>
              <a:gd name="T2" fmla="*/ 64 w 2464"/>
              <a:gd name="T3" fmla="*/ 736 h 848"/>
              <a:gd name="T4" fmla="*/ 448 w 2464"/>
              <a:gd name="T5" fmla="*/ 112 h 848"/>
              <a:gd name="T6" fmla="*/ 1696 w 2464"/>
              <a:gd name="T7" fmla="*/ 64 h 848"/>
              <a:gd name="T8" fmla="*/ 2464 w 2464"/>
              <a:gd name="T9" fmla="*/ 352 h 8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64"/>
              <a:gd name="T16" fmla="*/ 0 h 848"/>
              <a:gd name="T17" fmla="*/ 2464 w 2464"/>
              <a:gd name="T18" fmla="*/ 848 h 8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64" h="848">
                <a:moveTo>
                  <a:pt x="64" y="784"/>
                </a:moveTo>
                <a:cubicBezTo>
                  <a:pt x="32" y="816"/>
                  <a:pt x="0" y="848"/>
                  <a:pt x="64" y="736"/>
                </a:cubicBezTo>
                <a:cubicBezTo>
                  <a:pt x="128" y="624"/>
                  <a:pt x="176" y="224"/>
                  <a:pt x="448" y="112"/>
                </a:cubicBezTo>
                <a:cubicBezTo>
                  <a:pt x="720" y="0"/>
                  <a:pt x="1360" y="24"/>
                  <a:pt x="1696" y="64"/>
                </a:cubicBezTo>
                <a:cubicBezTo>
                  <a:pt x="2032" y="104"/>
                  <a:pt x="2248" y="228"/>
                  <a:pt x="2464" y="3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 flipV="1">
            <a:off x="3657600" y="3810000"/>
            <a:ext cx="2133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flipV="1">
            <a:off x="3657600" y="2743200"/>
            <a:ext cx="6858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flipH="1" flipV="1">
            <a:off x="4800600" y="2743200"/>
            <a:ext cx="1524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>
            <a:off x="5943600" y="2514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>
            <a:off x="7467600" y="3810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 flipV="1">
            <a:off x="7467600" y="2743200"/>
            <a:ext cx="1143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 flipH="1" flipV="1">
            <a:off x="8077200" y="2438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>
            <a:off x="8077200" y="2438400"/>
            <a:ext cx="533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3794125" y="5272088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3810000" y="4572000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3657600" y="3505200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3657600" y="2743200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1295" name="Text Box 31"/>
          <p:cNvSpPr txBox="1">
            <a:spLocks noChangeArrowheads="1"/>
          </p:cNvSpPr>
          <p:nvPr/>
        </p:nvSpPr>
        <p:spPr bwMode="auto">
          <a:xfrm>
            <a:off x="3657600" y="1447800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1296" name="Text Box 32"/>
          <p:cNvSpPr txBox="1">
            <a:spLocks noChangeArrowheads="1"/>
          </p:cNvSpPr>
          <p:nvPr/>
        </p:nvSpPr>
        <p:spPr bwMode="auto">
          <a:xfrm>
            <a:off x="5029200" y="3962400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1297" name="Text Box 33"/>
          <p:cNvSpPr txBox="1">
            <a:spLocks noChangeArrowheads="1"/>
          </p:cNvSpPr>
          <p:nvPr/>
        </p:nvSpPr>
        <p:spPr bwMode="auto">
          <a:xfrm>
            <a:off x="5410200" y="3429000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1298" name="Text Box 34"/>
          <p:cNvSpPr txBox="1">
            <a:spLocks noChangeArrowheads="1"/>
          </p:cNvSpPr>
          <p:nvPr/>
        </p:nvSpPr>
        <p:spPr bwMode="auto">
          <a:xfrm>
            <a:off x="4953000" y="2743200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1299" name="Text Box 35"/>
          <p:cNvSpPr txBox="1">
            <a:spLocks noChangeArrowheads="1"/>
          </p:cNvSpPr>
          <p:nvPr/>
        </p:nvSpPr>
        <p:spPr bwMode="auto">
          <a:xfrm>
            <a:off x="4267200" y="2743200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1300" name="Text Box 36"/>
          <p:cNvSpPr txBox="1">
            <a:spLocks noChangeArrowheads="1"/>
          </p:cNvSpPr>
          <p:nvPr/>
        </p:nvSpPr>
        <p:spPr bwMode="auto">
          <a:xfrm>
            <a:off x="5943600" y="2667000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6172200" y="2667000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1302" name="Text Box 38"/>
          <p:cNvSpPr txBox="1">
            <a:spLocks noChangeArrowheads="1"/>
          </p:cNvSpPr>
          <p:nvPr/>
        </p:nvSpPr>
        <p:spPr bwMode="auto">
          <a:xfrm>
            <a:off x="7391400" y="1752600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1303" name="Text Box 39"/>
          <p:cNvSpPr txBox="1">
            <a:spLocks noChangeArrowheads="1"/>
          </p:cNvSpPr>
          <p:nvPr/>
        </p:nvSpPr>
        <p:spPr bwMode="auto">
          <a:xfrm>
            <a:off x="6781800" y="1752600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1304" name="Text Box 40"/>
          <p:cNvSpPr txBox="1">
            <a:spLocks noChangeArrowheads="1"/>
          </p:cNvSpPr>
          <p:nvPr/>
        </p:nvSpPr>
        <p:spPr bwMode="auto">
          <a:xfrm>
            <a:off x="7772400" y="2667000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1305" name="Text Box 41"/>
          <p:cNvSpPr txBox="1">
            <a:spLocks noChangeArrowheads="1"/>
          </p:cNvSpPr>
          <p:nvPr/>
        </p:nvSpPr>
        <p:spPr bwMode="auto">
          <a:xfrm>
            <a:off x="8077200" y="2057400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1306" name="Text Box 42"/>
          <p:cNvSpPr txBox="1">
            <a:spLocks noChangeArrowheads="1"/>
          </p:cNvSpPr>
          <p:nvPr/>
        </p:nvSpPr>
        <p:spPr bwMode="auto">
          <a:xfrm>
            <a:off x="7391400" y="3276600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1307" name="Text Box 43"/>
          <p:cNvSpPr txBox="1">
            <a:spLocks noChangeArrowheads="1"/>
          </p:cNvSpPr>
          <p:nvPr/>
        </p:nvSpPr>
        <p:spPr bwMode="auto">
          <a:xfrm>
            <a:off x="7391400" y="3886200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1308" name="Text Box 44"/>
          <p:cNvSpPr txBox="1">
            <a:spLocks noChangeArrowheads="1"/>
          </p:cNvSpPr>
          <p:nvPr/>
        </p:nvSpPr>
        <p:spPr bwMode="auto">
          <a:xfrm>
            <a:off x="8382000" y="22860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*</a:t>
            </a:r>
          </a:p>
        </p:txBody>
      </p:sp>
      <p:sp>
        <p:nvSpPr>
          <p:cNvPr id="11309" name="Text Box 45"/>
          <p:cNvSpPr txBox="1">
            <a:spLocks noChangeArrowheads="1"/>
          </p:cNvSpPr>
          <p:nvPr/>
        </p:nvSpPr>
        <p:spPr bwMode="auto">
          <a:xfrm>
            <a:off x="8305800" y="28194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*</a:t>
            </a:r>
          </a:p>
        </p:txBody>
      </p:sp>
      <p:sp>
        <p:nvSpPr>
          <p:cNvPr id="11310" name="Text Box 46"/>
          <p:cNvSpPr txBox="1">
            <a:spLocks noChangeArrowheads="1"/>
          </p:cNvSpPr>
          <p:nvPr/>
        </p:nvSpPr>
        <p:spPr bwMode="auto">
          <a:xfrm>
            <a:off x="8229600" y="32766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*</a:t>
            </a:r>
          </a:p>
        </p:txBody>
      </p:sp>
      <p:sp>
        <p:nvSpPr>
          <p:cNvPr id="11311" name="Text Box 47"/>
          <p:cNvSpPr txBox="1">
            <a:spLocks noChangeArrowheads="1"/>
          </p:cNvSpPr>
          <p:nvPr/>
        </p:nvSpPr>
        <p:spPr bwMode="auto">
          <a:xfrm>
            <a:off x="8229600" y="37338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*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3673366" y="4028090"/>
            <a:ext cx="3561360" cy="2006257"/>
          </a:xfrm>
          <a:custGeom>
            <a:avLst/>
            <a:gdLst>
              <a:gd name="connsiteX0" fmla="*/ 0 w 3561360"/>
              <a:gd name="connsiteY0" fmla="*/ 1568669 h 2006257"/>
              <a:gd name="connsiteX1" fmla="*/ 1584434 w 3561360"/>
              <a:gd name="connsiteY1" fmla="*/ 1994338 h 2006257"/>
              <a:gd name="connsiteX2" fmla="*/ 3484179 w 3561360"/>
              <a:gd name="connsiteY2" fmla="*/ 1150882 h 2006257"/>
              <a:gd name="connsiteX3" fmla="*/ 3011213 w 3561360"/>
              <a:gd name="connsiteY3" fmla="*/ 0 h 2006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1360" h="2006257">
                <a:moveTo>
                  <a:pt x="0" y="1568669"/>
                </a:moveTo>
                <a:cubicBezTo>
                  <a:pt x="501869" y="1816319"/>
                  <a:pt x="1003738" y="2063969"/>
                  <a:pt x="1584434" y="1994338"/>
                </a:cubicBezTo>
                <a:cubicBezTo>
                  <a:pt x="2165130" y="1924707"/>
                  <a:pt x="3246383" y="1483272"/>
                  <a:pt x="3484179" y="1150882"/>
                </a:cubicBezTo>
                <a:cubicBezTo>
                  <a:pt x="3721975" y="818492"/>
                  <a:pt x="3366594" y="409246"/>
                  <a:pt x="3011213" y="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5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591</Words>
  <Application>Microsoft Office PowerPoint</Application>
  <PresentationFormat>Widescreen</PresentationFormat>
  <Paragraphs>191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Office Theme</vt:lpstr>
      <vt:lpstr>Document</vt:lpstr>
      <vt:lpstr>Processes and operating systems</vt:lpstr>
      <vt:lpstr>Theory of operation</vt:lpstr>
      <vt:lpstr>ADPCM coding</vt:lpstr>
      <vt:lpstr>ADPCM compression system</vt:lpstr>
      <vt:lpstr>Telephone system terms</vt:lpstr>
      <vt:lpstr>Real and simulated subscriber line</vt:lpstr>
      <vt:lpstr>Requirements</vt:lpstr>
      <vt:lpstr>Comments on analysis</vt:lpstr>
      <vt:lpstr>Answering machine class diagram</vt:lpstr>
      <vt:lpstr>Physical interface classes</vt:lpstr>
      <vt:lpstr>Message classes</vt:lpstr>
      <vt:lpstr>Operational classes</vt:lpstr>
      <vt:lpstr>Software components</vt:lpstr>
      <vt:lpstr>Controls activate behavior</vt:lpstr>
      <vt:lpstr>Record-msg/playback-msg behaviors</vt:lpstr>
      <vt:lpstr>Hardware platform</vt:lpstr>
      <vt:lpstr>Component design and testing</vt:lpstr>
      <vt:lpstr>System integration and testing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Processes and operating systems</dc:title>
  <dc:creator>Marilyn</dc:creator>
  <cp:lastModifiedBy>Marilyn</cp:lastModifiedBy>
  <cp:revision>4</cp:revision>
  <dcterms:created xsi:type="dcterms:W3CDTF">2015-10-11T15:12:44Z</dcterms:created>
  <dcterms:modified xsi:type="dcterms:W3CDTF">2015-10-11T15:16:40Z</dcterms:modified>
</cp:coreProperties>
</file>