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4EC4780-1067-4815-916C-8329D0701340}">
  <a:tblStyle styleId="{C4EC4780-1067-4815-916C-8329D070134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Arithmetic                  Instructions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Closer Look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 A, R4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 A, R5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MOV 30H,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Shape 111"/>
          <p:cNvGraphicFramePr/>
          <p:nvPr/>
        </p:nvGraphicFramePr>
        <p:xfrm>
          <a:off x="1356075" y="1784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683975"/>
              </a:tblGrid>
              <a:tr h="420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</a:t>
                      </a:r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F5</a:t>
                      </a:r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2D</a:t>
                      </a:r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EC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20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Shape 112"/>
          <p:cNvSpPr txBox="1"/>
          <p:nvPr/>
        </p:nvSpPr>
        <p:spPr>
          <a:xfrm>
            <a:off x="828350" y="1263325"/>
            <a:ext cx="362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Program </a:t>
            </a:r>
          </a:p>
        </p:txBody>
      </p:sp>
      <p:graphicFrame>
        <p:nvGraphicFramePr>
          <p:cNvPr id="113" name="Shape 113"/>
          <p:cNvGraphicFramePr/>
          <p:nvPr/>
        </p:nvGraphicFramePr>
        <p:xfrm>
          <a:off x="414950" y="178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1256050"/>
              </a:tblGrid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0200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01FF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01FE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01FD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239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01FC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45833"/>
                        <a:buFont typeface="Arial"/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" name="Shape 114"/>
          <p:cNvGraphicFramePr/>
          <p:nvPr/>
        </p:nvGraphicFramePr>
        <p:xfrm>
          <a:off x="8061675" y="2012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683975"/>
              </a:tblGrid>
              <a:tr h="420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9E</a:t>
                      </a:r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D7</a:t>
                      </a:r>
                    </a:p>
                  </a:txBody>
                  <a:tcPr marT="91425" marB="91425" marR="91425" marL="91425"/>
                </a:tc>
              </a:tr>
              <a:tr h="420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Shape 115"/>
          <p:cNvSpPr txBox="1"/>
          <p:nvPr/>
        </p:nvSpPr>
        <p:spPr>
          <a:xfrm>
            <a:off x="7952750" y="1486525"/>
            <a:ext cx="362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Data</a:t>
            </a:r>
          </a:p>
        </p:txBody>
      </p:sp>
      <p:graphicFrame>
        <p:nvGraphicFramePr>
          <p:cNvPr id="116" name="Shape 116"/>
          <p:cNvGraphicFramePr/>
          <p:nvPr/>
        </p:nvGraphicFramePr>
        <p:xfrm>
          <a:off x="7501550" y="201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1256050"/>
              </a:tblGrid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23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04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Shape 117"/>
          <p:cNvGraphicFramePr/>
          <p:nvPr/>
        </p:nvGraphicFramePr>
        <p:xfrm>
          <a:off x="4327875" y="2584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683975"/>
              </a:tblGrid>
              <a:tr h="420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Shape 118"/>
          <p:cNvSpPr txBox="1"/>
          <p:nvPr/>
        </p:nvSpPr>
        <p:spPr>
          <a:xfrm>
            <a:off x="3609350" y="2019925"/>
            <a:ext cx="362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Reg A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3147100" y="258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1256050"/>
              </a:tblGrid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Shape 120"/>
          <p:cNvGraphicFramePr/>
          <p:nvPr/>
        </p:nvGraphicFramePr>
        <p:xfrm>
          <a:off x="3476400" y="4222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1507375"/>
              </a:tblGrid>
              <a:tr h="527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01FD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Shape 121"/>
          <p:cNvSpPr txBox="1"/>
          <p:nvPr/>
        </p:nvSpPr>
        <p:spPr>
          <a:xfrm>
            <a:off x="3685550" y="3696325"/>
            <a:ext cx="362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PC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42250" y="289275"/>
            <a:ext cx="3432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MOV A, R4</a:t>
            </a:r>
          </a:p>
        </p:txBody>
      </p:sp>
      <p:graphicFrame>
        <p:nvGraphicFramePr>
          <p:cNvPr id="123" name="Shape 123"/>
          <p:cNvGraphicFramePr/>
          <p:nvPr/>
        </p:nvGraphicFramePr>
        <p:xfrm>
          <a:off x="4162200" y="49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595425"/>
                <a:gridCol w="595425"/>
                <a:gridCol w="595425"/>
                <a:gridCol w="595425"/>
                <a:gridCol w="595425"/>
                <a:gridCol w="595425"/>
                <a:gridCol w="595425"/>
                <a:gridCol w="5954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RS1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RS0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Shape 124"/>
          <p:cNvSpPr txBox="1"/>
          <p:nvPr/>
        </p:nvSpPr>
        <p:spPr>
          <a:xfrm>
            <a:off x="5811075" y="-37475"/>
            <a:ext cx="362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PSW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4162200" y="102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595425"/>
                <a:gridCol w="595425"/>
                <a:gridCol w="595425"/>
                <a:gridCol w="595425"/>
                <a:gridCol w="595425"/>
                <a:gridCol w="595425"/>
                <a:gridCol w="595425"/>
                <a:gridCol w="5954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6" name="Shape 126"/>
          <p:cNvGraphicFramePr/>
          <p:nvPr/>
        </p:nvGraphicFramePr>
        <p:xfrm>
          <a:off x="3615350" y="94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1256050"/>
              </a:tblGrid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Shape 131"/>
          <p:cNvGraphicFramePr/>
          <p:nvPr/>
        </p:nvGraphicFramePr>
        <p:xfrm>
          <a:off x="1356075" y="1784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683975"/>
              </a:tblGrid>
              <a:tr h="420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</a:t>
                      </a:r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F5</a:t>
                      </a:r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2D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EC</a:t>
                      </a:r>
                    </a:p>
                  </a:txBody>
                  <a:tcPr marT="91425" marB="91425" marR="91425" marL="91425"/>
                </a:tc>
              </a:tr>
              <a:tr h="420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2" name="Shape 132"/>
          <p:cNvSpPr txBox="1"/>
          <p:nvPr/>
        </p:nvSpPr>
        <p:spPr>
          <a:xfrm>
            <a:off x="828350" y="1263325"/>
            <a:ext cx="362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Program </a:t>
            </a:r>
          </a:p>
        </p:txBody>
      </p:sp>
      <p:graphicFrame>
        <p:nvGraphicFramePr>
          <p:cNvPr id="133" name="Shape 133"/>
          <p:cNvGraphicFramePr/>
          <p:nvPr/>
        </p:nvGraphicFramePr>
        <p:xfrm>
          <a:off x="414950" y="178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1256050"/>
              </a:tblGrid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0200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01FF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01FE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01FD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23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01FC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4" name="Shape 134"/>
          <p:cNvGraphicFramePr/>
          <p:nvPr/>
        </p:nvGraphicFramePr>
        <p:xfrm>
          <a:off x="8061675" y="2012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683975"/>
              </a:tblGrid>
              <a:tr h="420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9E</a:t>
                      </a:r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D7</a:t>
                      </a:r>
                    </a:p>
                  </a:txBody>
                  <a:tcPr marT="91425" marB="91425" marR="91425" marL="91425"/>
                </a:tc>
              </a:tr>
              <a:tr h="420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Shape 135"/>
          <p:cNvSpPr txBox="1"/>
          <p:nvPr/>
        </p:nvSpPr>
        <p:spPr>
          <a:xfrm>
            <a:off x="7952750" y="1486525"/>
            <a:ext cx="362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Data</a:t>
            </a:r>
          </a:p>
        </p:txBody>
      </p:sp>
      <p:graphicFrame>
        <p:nvGraphicFramePr>
          <p:cNvPr id="136" name="Shape 136"/>
          <p:cNvGraphicFramePr/>
          <p:nvPr/>
        </p:nvGraphicFramePr>
        <p:xfrm>
          <a:off x="7501550" y="201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1256050"/>
              </a:tblGrid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23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04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7" name="Shape 137"/>
          <p:cNvGraphicFramePr/>
          <p:nvPr/>
        </p:nvGraphicFramePr>
        <p:xfrm>
          <a:off x="4327875" y="2546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683975"/>
              </a:tblGrid>
              <a:tr h="420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" name="Shape 138"/>
          <p:cNvSpPr txBox="1"/>
          <p:nvPr/>
        </p:nvSpPr>
        <p:spPr>
          <a:xfrm>
            <a:off x="3609350" y="2019925"/>
            <a:ext cx="362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Reg A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3462950" y="254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1256050"/>
              </a:tblGrid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0" name="Shape 140"/>
          <p:cNvGraphicFramePr/>
          <p:nvPr/>
        </p:nvGraphicFramePr>
        <p:xfrm>
          <a:off x="3476400" y="4222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1507375"/>
              </a:tblGrid>
              <a:tr h="527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01FE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1" name="Shape 141"/>
          <p:cNvSpPr txBox="1"/>
          <p:nvPr/>
        </p:nvSpPr>
        <p:spPr>
          <a:xfrm>
            <a:off x="3685550" y="3696325"/>
            <a:ext cx="362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PC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42250" y="289275"/>
            <a:ext cx="3432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ADD</a:t>
            </a: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 A, R5</a:t>
            </a:r>
          </a:p>
        </p:txBody>
      </p:sp>
      <p:graphicFrame>
        <p:nvGraphicFramePr>
          <p:cNvPr id="143" name="Shape 143"/>
          <p:cNvGraphicFramePr/>
          <p:nvPr/>
        </p:nvGraphicFramePr>
        <p:xfrm>
          <a:off x="4162200" y="49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595425"/>
                <a:gridCol w="595425"/>
                <a:gridCol w="595425"/>
                <a:gridCol w="595425"/>
                <a:gridCol w="595425"/>
                <a:gridCol w="595425"/>
                <a:gridCol w="595425"/>
                <a:gridCol w="5954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RS1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RS0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Shape 144"/>
          <p:cNvSpPr txBox="1"/>
          <p:nvPr/>
        </p:nvSpPr>
        <p:spPr>
          <a:xfrm>
            <a:off x="5811075" y="-37475"/>
            <a:ext cx="362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PSW</a:t>
            </a:r>
          </a:p>
        </p:txBody>
      </p:sp>
      <p:graphicFrame>
        <p:nvGraphicFramePr>
          <p:cNvPr id="145" name="Shape 145"/>
          <p:cNvGraphicFramePr/>
          <p:nvPr/>
        </p:nvGraphicFramePr>
        <p:xfrm>
          <a:off x="4162200" y="102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595425"/>
                <a:gridCol w="595425"/>
                <a:gridCol w="595425"/>
                <a:gridCol w="595425"/>
                <a:gridCol w="595425"/>
                <a:gridCol w="595425"/>
                <a:gridCol w="595425"/>
                <a:gridCol w="5954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6" name="Shape 146"/>
          <p:cNvGraphicFramePr/>
          <p:nvPr/>
        </p:nvGraphicFramePr>
        <p:xfrm>
          <a:off x="3615350" y="94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1256050"/>
              </a:tblGrid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1710925" y="1710925"/>
            <a:ext cx="197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1101	0111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728350" y="2114550"/>
            <a:ext cx="197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1001	1110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732400" y="2651900"/>
            <a:ext cx="197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011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1	0101</a:t>
            </a:r>
          </a:p>
        </p:txBody>
      </p:sp>
      <p:cxnSp>
        <p:nvCxnSpPr>
          <p:cNvPr id="154" name="Shape 154"/>
          <p:cNvCxnSpPr/>
          <p:nvPr/>
        </p:nvCxnSpPr>
        <p:spPr>
          <a:xfrm>
            <a:off x="1785800" y="2609175"/>
            <a:ext cx="1721700" cy="10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5" name="Shape 155"/>
          <p:cNvSpPr txBox="1"/>
          <p:nvPr/>
        </p:nvSpPr>
        <p:spPr>
          <a:xfrm>
            <a:off x="3445950" y="1725650"/>
            <a:ext cx="197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D7H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431300" y="2075775"/>
            <a:ext cx="197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9E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H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431300" y="2685375"/>
            <a:ext cx="197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75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H</a:t>
            </a:r>
          </a:p>
        </p:txBody>
      </p:sp>
      <p:cxnSp>
        <p:nvCxnSpPr>
          <p:cNvPr id="158" name="Shape 158"/>
          <p:cNvCxnSpPr/>
          <p:nvPr/>
        </p:nvCxnSpPr>
        <p:spPr>
          <a:xfrm>
            <a:off x="3026225" y="3143850"/>
            <a:ext cx="983700" cy="10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lg" w="lg" type="none"/>
            <a:tailEnd len="lg" w="lg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3933725" y="3908450"/>
            <a:ext cx="3186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Odd number of ones</a:t>
            </a:r>
          </a:p>
        </p:txBody>
      </p:sp>
      <p:sp>
        <p:nvSpPr>
          <p:cNvPr id="160" name="Shape 160"/>
          <p:cNvSpPr/>
          <p:nvPr/>
        </p:nvSpPr>
        <p:spPr>
          <a:xfrm>
            <a:off x="1593300" y="1598765"/>
            <a:ext cx="288725" cy="219100"/>
          </a:xfrm>
          <a:custGeom>
            <a:pathLst>
              <a:path extrusionOk="0" h="8764" w="11549">
                <a:moveTo>
                  <a:pt x="11549" y="6625"/>
                </a:moveTo>
                <a:cubicBezTo>
                  <a:pt x="9518" y="3833"/>
                  <a:pt x="6770" y="-628"/>
                  <a:pt x="3422" y="209"/>
                </a:cubicBezTo>
                <a:cubicBezTo>
                  <a:pt x="442" y="954"/>
                  <a:pt x="0" y="5692"/>
                  <a:pt x="0" y="876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61" name="Shape 161"/>
          <p:cNvSpPr txBox="1"/>
          <p:nvPr/>
        </p:nvSpPr>
        <p:spPr>
          <a:xfrm>
            <a:off x="144370" y="1102825"/>
            <a:ext cx="2058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Carry from 7th Bit</a:t>
            </a:r>
          </a:p>
        </p:txBody>
      </p:sp>
      <p:cxnSp>
        <p:nvCxnSpPr>
          <p:cNvPr id="162" name="Shape 162"/>
          <p:cNvCxnSpPr/>
          <p:nvPr/>
        </p:nvCxnSpPr>
        <p:spPr>
          <a:xfrm flipH="1" rot="10800000">
            <a:off x="2074500" y="1133425"/>
            <a:ext cx="630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lg" w="lg" type="none"/>
            <a:tailEnd len="lg" w="lg" type="triangle"/>
          </a:ln>
        </p:spPr>
      </p:cxnSp>
      <p:sp>
        <p:nvSpPr>
          <p:cNvPr id="163" name="Shape 163"/>
          <p:cNvSpPr txBox="1"/>
          <p:nvPr/>
        </p:nvSpPr>
        <p:spPr>
          <a:xfrm>
            <a:off x="2621125" y="616225"/>
            <a:ext cx="31866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Carry from bit 7 but not from bit 6</a:t>
            </a:r>
          </a:p>
        </p:txBody>
      </p:sp>
      <p:sp>
        <p:nvSpPr>
          <p:cNvPr id="164" name="Shape 164"/>
          <p:cNvSpPr/>
          <p:nvPr/>
        </p:nvSpPr>
        <p:spPr>
          <a:xfrm>
            <a:off x="2427400" y="1633424"/>
            <a:ext cx="384959" cy="184452"/>
          </a:xfrm>
          <a:custGeom>
            <a:pathLst>
              <a:path extrusionOk="0" h="2266" w="12832">
                <a:moveTo>
                  <a:pt x="12832" y="1410"/>
                </a:moveTo>
                <a:cubicBezTo>
                  <a:pt x="8578" y="879"/>
                  <a:pt x="1356" y="-1800"/>
                  <a:pt x="0" y="226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65" name="Shape 165"/>
          <p:cNvSpPr txBox="1"/>
          <p:nvPr/>
        </p:nvSpPr>
        <p:spPr>
          <a:xfrm>
            <a:off x="5416125" y="1309900"/>
            <a:ext cx="3186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Carry from bit 3</a:t>
            </a:r>
          </a:p>
        </p:txBody>
      </p:sp>
      <p:cxnSp>
        <p:nvCxnSpPr>
          <p:cNvPr id="166" name="Shape 166"/>
          <p:cNvCxnSpPr/>
          <p:nvPr/>
        </p:nvCxnSpPr>
        <p:spPr>
          <a:xfrm flipH="1" rot="10800000">
            <a:off x="2897875" y="1603975"/>
            <a:ext cx="2587800" cy="2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Shape 171"/>
          <p:cNvGraphicFramePr/>
          <p:nvPr/>
        </p:nvGraphicFramePr>
        <p:xfrm>
          <a:off x="1356075" y="1784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683975"/>
              </a:tblGrid>
              <a:tr h="420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F5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2D</a:t>
                      </a:r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EC</a:t>
                      </a:r>
                    </a:p>
                  </a:txBody>
                  <a:tcPr marT="91425" marB="91425" marR="91425" marL="91425"/>
                </a:tc>
              </a:tr>
              <a:tr h="420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Shape 172"/>
          <p:cNvSpPr txBox="1"/>
          <p:nvPr/>
        </p:nvSpPr>
        <p:spPr>
          <a:xfrm>
            <a:off x="828350" y="1263325"/>
            <a:ext cx="362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Program 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x="414950" y="178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1256050"/>
              </a:tblGrid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0200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01FF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01FE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01FD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23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01FC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4" name="Shape 174"/>
          <p:cNvGraphicFramePr/>
          <p:nvPr/>
        </p:nvGraphicFramePr>
        <p:xfrm>
          <a:off x="8061675" y="2012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683975"/>
              </a:tblGrid>
              <a:tr h="420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75</a:t>
                      </a:r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9E</a:t>
                      </a:r>
                    </a:p>
                  </a:txBody>
                  <a:tcPr marT="91425" marB="91425" marR="91425" marL="91425"/>
                </a:tc>
              </a:tr>
              <a:tr h="41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D7</a:t>
                      </a:r>
                    </a:p>
                  </a:txBody>
                  <a:tcPr marT="91425" marB="91425" marR="91425" marL="91425"/>
                </a:tc>
              </a:tr>
              <a:tr h="420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Shape 175"/>
          <p:cNvSpPr txBox="1"/>
          <p:nvPr/>
        </p:nvSpPr>
        <p:spPr>
          <a:xfrm>
            <a:off x="7952750" y="1486525"/>
            <a:ext cx="362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Data</a:t>
            </a:r>
          </a:p>
        </p:txBody>
      </p:sp>
      <p:graphicFrame>
        <p:nvGraphicFramePr>
          <p:cNvPr id="176" name="Shape 176"/>
          <p:cNvGraphicFramePr/>
          <p:nvPr/>
        </p:nvGraphicFramePr>
        <p:xfrm>
          <a:off x="7345475" y="202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1256050"/>
              </a:tblGrid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23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04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7" name="Shape 177"/>
          <p:cNvGraphicFramePr/>
          <p:nvPr/>
        </p:nvGraphicFramePr>
        <p:xfrm>
          <a:off x="4327875" y="2546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683975"/>
              </a:tblGrid>
              <a:tr h="420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8" name="Shape 178"/>
          <p:cNvSpPr txBox="1"/>
          <p:nvPr/>
        </p:nvSpPr>
        <p:spPr>
          <a:xfrm>
            <a:off x="3609350" y="2019925"/>
            <a:ext cx="362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Reg A</a:t>
            </a:r>
          </a:p>
        </p:txBody>
      </p:sp>
      <p:graphicFrame>
        <p:nvGraphicFramePr>
          <p:cNvPr id="179" name="Shape 179"/>
          <p:cNvGraphicFramePr/>
          <p:nvPr/>
        </p:nvGraphicFramePr>
        <p:xfrm>
          <a:off x="3462950" y="254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1256050"/>
              </a:tblGrid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0" name="Shape 180"/>
          <p:cNvGraphicFramePr/>
          <p:nvPr/>
        </p:nvGraphicFramePr>
        <p:xfrm>
          <a:off x="3476400" y="4222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1507375"/>
              </a:tblGrid>
              <a:tr h="527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0200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Shape 181"/>
          <p:cNvSpPr txBox="1"/>
          <p:nvPr/>
        </p:nvSpPr>
        <p:spPr>
          <a:xfrm>
            <a:off x="3685550" y="3696325"/>
            <a:ext cx="362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PC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42250" y="289275"/>
            <a:ext cx="3432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MOV 30H</a:t>
            </a: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, A</a:t>
            </a:r>
          </a:p>
        </p:txBody>
      </p:sp>
      <p:graphicFrame>
        <p:nvGraphicFramePr>
          <p:cNvPr id="183" name="Shape 183"/>
          <p:cNvGraphicFramePr/>
          <p:nvPr/>
        </p:nvGraphicFramePr>
        <p:xfrm>
          <a:off x="4162200" y="49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595425"/>
                <a:gridCol w="595425"/>
                <a:gridCol w="595425"/>
                <a:gridCol w="595425"/>
                <a:gridCol w="595425"/>
                <a:gridCol w="595425"/>
                <a:gridCol w="595425"/>
                <a:gridCol w="5954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RS1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RS0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OV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5811075" y="-37475"/>
            <a:ext cx="3625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PSW</a:t>
            </a:r>
          </a:p>
        </p:txBody>
      </p:sp>
      <p:graphicFrame>
        <p:nvGraphicFramePr>
          <p:cNvPr id="185" name="Shape 185"/>
          <p:cNvGraphicFramePr/>
          <p:nvPr/>
        </p:nvGraphicFramePr>
        <p:xfrm>
          <a:off x="4162200" y="102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595425"/>
                <a:gridCol w="595425"/>
                <a:gridCol w="595425"/>
                <a:gridCol w="595425"/>
                <a:gridCol w="595425"/>
                <a:gridCol w="595425"/>
                <a:gridCol w="595425"/>
                <a:gridCol w="5954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Shape 186"/>
          <p:cNvGraphicFramePr/>
          <p:nvPr/>
        </p:nvGraphicFramePr>
        <p:xfrm>
          <a:off x="3615350" y="94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{C4EC4780-1067-4815-916C-8329D0701340}</a:tableStyleId>
              </a:tblPr>
              <a:tblGrid>
                <a:gridCol w="1256050"/>
              </a:tblGrid>
              <a:tr h="43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9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 A, R4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ADD A, R5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MOV 30H,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