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A34365C-2040-47EE-B835-D481C8F17A81}">
  <a:tblStyle styleId="{1A34365C-2040-47EE-B835-D481C8F17A8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 Addresses 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I/O and RAM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Bit Instructions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CPL bit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Complement the  (bit = NOT bit)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CPL 0FH     ; complem. bit 0F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21752" r="0" t="0"/>
          <a:stretch/>
        </p:blipFill>
        <p:spPr>
          <a:xfrm>
            <a:off x="716450" y="0"/>
            <a:ext cx="8148324" cy="4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Bit Instructions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JB bit, target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Jump to target if bit = 1  (jump if bit)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JB 28H,LOOP  ; jump if 28H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21752" r="0" t="0"/>
          <a:stretch/>
        </p:blipFill>
        <p:spPr>
          <a:xfrm>
            <a:off x="716450" y="0"/>
            <a:ext cx="8148324" cy="4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Bit Instructions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JNB bit, target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Jump to target if bit = 0 (jump if no bit)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JNB 12,LOOP  ;jump if bit 12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21752" r="0" t="0"/>
          <a:stretch/>
        </p:blipFill>
        <p:spPr>
          <a:xfrm>
            <a:off x="716450" y="0"/>
            <a:ext cx="8148324" cy="4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Bit Instructions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JBC bit, target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Jump to target if bit = 1 (jump if bit, then clear)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JBC 5,LOOP  ;jump if bit 5 = 1,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;and clear bit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21752" r="0" t="0"/>
          <a:stretch/>
        </p:blipFill>
        <p:spPr>
          <a:xfrm>
            <a:off x="716450" y="0"/>
            <a:ext cx="8148324" cy="4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PSW bit addressability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Syntax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BIT instruction       PSW.Bit number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SETB PSW.3   ;set the 3 bit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Shape 105"/>
          <p:cNvGraphicFramePr/>
          <p:nvPr/>
        </p:nvGraphicFramePr>
        <p:xfrm>
          <a:off x="2628900" y="6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4784875"/>
              </a:tblGrid>
              <a:tr h="606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CCCC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 Purpose RAM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28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Bit Addressable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Locations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</a:tr>
              <a:tr h="606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CCCC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BANK 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6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CCCC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BANK 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6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CCCC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BANK 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6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CCCC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BANK 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6" name="Shape 106"/>
          <p:cNvSpPr txBox="1"/>
          <p:nvPr/>
        </p:nvSpPr>
        <p:spPr>
          <a:xfrm>
            <a:off x="7312200" y="4578100"/>
            <a:ext cx="1031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00H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312200" y="2444500"/>
            <a:ext cx="1031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1F</a:t>
            </a:r>
            <a:r>
              <a:rPr lang="en" sz="30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787075" y="2127725"/>
            <a:ext cx="1031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r>
              <a:rPr b="1" lang="en" sz="30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787075" y="1137125"/>
            <a:ext cx="1031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2FH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349675" y="832325"/>
            <a:ext cx="1031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en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2628900" y="15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4790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7349675" y="-5875"/>
            <a:ext cx="1031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7F</a:t>
            </a:r>
            <a:r>
              <a:rPr lang="en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PSW bit addressability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 program to save the accumulator in R7 of bank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PSW bit addressability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CLR PSW.3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SETB PSW.4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R7, 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350"/>
            <a:ext cx="9144000" cy="23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Accumulator bit address.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 program to see if the RAM location 37H contains an even value. If yes, jump to location “YES”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Accumulator bit address.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A, 37H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JNB ACC.0, 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725"/>
            <a:ext cx="9144000" cy="2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Shape 117"/>
          <p:cNvGraphicFramePr/>
          <p:nvPr/>
        </p:nvGraphicFramePr>
        <p:xfrm>
          <a:off x="3722075" y="3774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4410600"/>
              </a:tblGrid>
              <a:tr h="26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26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6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26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6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3239600" y="22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673275"/>
              </a:tblGrid>
              <a:tr h="497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D85C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7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3D85C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3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7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3D85C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Shape 123"/>
          <p:cNvGraphicFramePr/>
          <p:nvPr/>
        </p:nvGraphicFramePr>
        <p:xfrm>
          <a:off x="1455100" y="48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7F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7D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7C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7B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7A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79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Shape 124"/>
          <p:cNvGraphicFramePr/>
          <p:nvPr/>
        </p:nvGraphicFramePr>
        <p:xfrm>
          <a:off x="1455100" y="22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1455100" y="421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07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06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05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04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03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02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00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977125" y="489200"/>
            <a:ext cx="598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2F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977125" y="2241800"/>
            <a:ext cx="598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977125" y="4223000"/>
            <a:ext cx="598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Shape 133"/>
          <p:cNvGraphicFramePr/>
          <p:nvPr/>
        </p:nvGraphicFramePr>
        <p:xfrm>
          <a:off x="1455100" y="71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77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76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75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74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Shape 134"/>
          <p:cNvGraphicFramePr/>
          <p:nvPr/>
        </p:nvGraphicFramePr>
        <p:xfrm>
          <a:off x="1455100" y="246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1455100" y="39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{1A34365C-2040-47EE-B835-D481C8F17A81}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0F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0E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0D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0C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0B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0A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09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08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977125" y="717800"/>
            <a:ext cx="598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77125" y="2470400"/>
            <a:ext cx="598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77125" y="3994400"/>
            <a:ext cx="598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Single Bit Instructions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SETB bit           Set the bit (bit = 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SETB 42H </a:t>
            </a:r>
            <a:r>
              <a:rPr lang="en"/>
              <a:t>    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 bit 42H to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21752" r="0" t="0"/>
          <a:stretch/>
        </p:blipFill>
        <p:spPr>
          <a:xfrm>
            <a:off x="716450" y="0"/>
            <a:ext cx="8148324" cy="4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Bit Instructions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CLR bit           Clear the bit (bit = 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CLR 67H     ; clear bit 67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21752" r="0" t="0"/>
          <a:stretch/>
        </p:blipFill>
        <p:spPr>
          <a:xfrm>
            <a:off x="716450" y="0"/>
            <a:ext cx="8148324" cy="4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