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1006004A-762C-483B-B898-AC3952C6D1DF}">
  <a:tblStyle styleId="{1006004A-762C-483B-B898-AC3952C6D1DF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646225"/>
            <a:ext cx="8520600" cy="292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36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83" name="Shape 8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None/>
              <a:defRPr sz="4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None/>
              <a:defRPr sz="3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None/>
              <a:defRPr sz="3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None/>
              <a:defRPr sz="3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None/>
              <a:defRPr sz="3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None/>
              <a:defRPr sz="3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None/>
              <a:defRPr sz="3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None/>
              <a:defRPr sz="3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None/>
              <a:defRPr sz="3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646225"/>
            <a:ext cx="8520600" cy="29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3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3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Today’s Plan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646225"/>
            <a:ext cx="8520600" cy="292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Some action instructions and a decision instruction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Rotate - Example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11700" y="1646225"/>
            <a:ext cx="8520600" cy="292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MOV A, #0A5h   ; A = 10100101b = A5h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RR A           ; A = 11010010b = D2h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RR A           ; A = ?                          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Arithmetic Operations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11700" y="1646225"/>
            <a:ext cx="8520600" cy="292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CCCCCC"/>
                </a:solidFill>
              </a:rPr>
              <a:t>Increment/Decrement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Addition/</a:t>
            </a:r>
            <a:r>
              <a:rPr lang="en">
                <a:solidFill>
                  <a:srgbClr val="CCCCCC"/>
                </a:solidFill>
              </a:rPr>
              <a:t>Subtraction</a:t>
            </a:r>
          </a:p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Multiplication</a:t>
            </a:r>
            <a:r>
              <a:rPr lang="en">
                <a:solidFill>
                  <a:srgbClr val="CCCCCC"/>
                </a:solidFill>
              </a:rPr>
              <a:t>/Division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CCCCCC"/>
                </a:solidFill>
              </a:rPr>
              <a:t>Decimal Arithmetic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Addition - Syntax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311700" y="1646225"/>
            <a:ext cx="8520600" cy="292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 A, @Rp 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; Add A and the address contents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; put the sum in 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Addition - Example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311700" y="1646225"/>
            <a:ext cx="8520600" cy="292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MOV A, #1Ch     ; A = 0001 1100 b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MOV R5, #0A1h   ; R0 = 1010 0001 b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ADD A, R5       ; A = 1011 1101 b                                      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Multiplication - Syntax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311700" y="1646225"/>
            <a:ext cx="8520600" cy="292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MUL AB </a:t>
            </a:r>
          </a:p>
          <a:p>
            <a:pPr lvl="0">
              <a:spcBef>
                <a:spcPts val="0"/>
              </a:spcBef>
              <a:buNone/>
            </a:pPr>
            <a:r>
              <a:rPr lang="en" sz="3000"/>
              <a:t>; Multiply A by B put the low-order byte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;put the high-order byte in B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Multiplication - Example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311700" y="1646225"/>
            <a:ext cx="8520600" cy="292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MOV A, #7Bh    ; A = 123</a:t>
            </a:r>
            <a:r>
              <a:rPr baseline="-25000" lang="en" sz="3000">
                <a:latin typeface="Courier New"/>
                <a:ea typeface="Courier New"/>
                <a:cs typeface="Courier New"/>
                <a:sym typeface="Courier New"/>
              </a:rPr>
              <a:t>10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MOV B, #02h    ; B = 02</a:t>
            </a:r>
            <a:r>
              <a:rPr baseline="-25000" lang="en" sz="3000">
                <a:latin typeface="Courier New"/>
                <a:ea typeface="Courier New"/>
                <a:cs typeface="Courier New"/>
                <a:sym typeface="Courier New"/>
              </a:rPr>
              <a:t>10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MUL AB         ; A = 246</a:t>
            </a:r>
            <a:r>
              <a:rPr baseline="-25000" lang="en" sz="3000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; B = 0</a:t>
            </a:r>
            <a:r>
              <a:rPr baseline="-25000" lang="en" sz="3000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                                    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Jump and Call Operations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311700" y="1646225"/>
            <a:ext cx="8520600" cy="292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Jump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Call/Subroutines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Interrupts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Returns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Jump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311700" y="1646225"/>
            <a:ext cx="8520600" cy="292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AND, RR, ADD, MUL     </a:t>
            </a:r>
            <a:r>
              <a:rPr i="1" lang="en"/>
              <a:t>Action codes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JUMP                               </a:t>
            </a:r>
            <a:r>
              <a:rPr i="1" lang="en"/>
              <a:t>Decision codes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Jump  - Program Flow</a:t>
            </a:r>
          </a:p>
        </p:txBody>
      </p:sp>
      <p:sp>
        <p:nvSpPr>
          <p:cNvPr id="214" name="Shape 214"/>
          <p:cNvSpPr/>
          <p:nvPr/>
        </p:nvSpPr>
        <p:spPr>
          <a:xfrm>
            <a:off x="3710600" y="1507750"/>
            <a:ext cx="1090800" cy="1464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/>
        </p:nvSpPr>
        <p:spPr>
          <a:xfrm>
            <a:off x="3710600" y="3261925"/>
            <a:ext cx="1090800" cy="1464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/>
        </p:nvSpPr>
        <p:spPr>
          <a:xfrm>
            <a:off x="4801400" y="2512925"/>
            <a:ext cx="1411500" cy="1026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 txBox="1"/>
          <p:nvPr/>
        </p:nvSpPr>
        <p:spPr>
          <a:xfrm>
            <a:off x="3043625" y="2676025"/>
            <a:ext cx="14115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Jump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Jump  - Program Counter</a:t>
            </a:r>
          </a:p>
        </p:txBody>
      </p:sp>
      <p:sp>
        <p:nvSpPr>
          <p:cNvPr id="223" name="Shape 223"/>
          <p:cNvSpPr/>
          <p:nvPr/>
        </p:nvSpPr>
        <p:spPr>
          <a:xfrm>
            <a:off x="3710600" y="1507750"/>
            <a:ext cx="1090800" cy="1464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/>
          <p:nvPr/>
        </p:nvSpPr>
        <p:spPr>
          <a:xfrm>
            <a:off x="3710600" y="3261925"/>
            <a:ext cx="1090800" cy="1464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/>
        </p:nvSpPr>
        <p:spPr>
          <a:xfrm>
            <a:off x="4801400" y="2512925"/>
            <a:ext cx="1411500" cy="1026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 txBox="1"/>
          <p:nvPr/>
        </p:nvSpPr>
        <p:spPr>
          <a:xfrm>
            <a:off x="3043625" y="2676025"/>
            <a:ext cx="14115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Jump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Logical Operations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646225"/>
            <a:ext cx="8520600" cy="292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Boolean Logic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Byte Level </a:t>
            </a:r>
            <a:r>
              <a:rPr lang="en">
                <a:solidFill>
                  <a:srgbClr val="CCCCCC"/>
                </a:solidFill>
              </a:rPr>
              <a:t>and Bit Level	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Rotate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Swap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Bit Jump - Syntax</a:t>
            </a:r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311700" y="1646225"/>
            <a:ext cx="8520600" cy="292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JNC radd 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; Jump relative if the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; carry flag is reset to 0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Jump - Example</a:t>
            </a:r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311700" y="1646225"/>
            <a:ext cx="8520600" cy="292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       MOV A, #10h  ; A = 0001 0000b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       MOV R0, A    ;R0 = 0001 0000b</a:t>
            </a:r>
          </a:p>
          <a:p>
            <a:pPr lvl="0">
              <a:spcBef>
                <a:spcPts val="0"/>
              </a:spcBef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ADDA:   ADD A, R0    ; add R0 to A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        JNC ADDA     ;until A is F0h                              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311700" y="1646225"/>
            <a:ext cx="8520600" cy="292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/>
              <a:t>Logical: </a:t>
            </a:r>
            <a:r>
              <a:rPr lang="en"/>
              <a:t> Byte-Level and Rotate 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/>
              <a:t>Arithmetic:</a:t>
            </a:r>
            <a:r>
              <a:rPr lang="en"/>
              <a:t> Addition and Multiplication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Bit Jump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Boolean operators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646225"/>
            <a:ext cx="8520600" cy="292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Sensing and Machine control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		Sense on/off of external switch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        Decision based on Switch states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Boolean operators - Byte 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646225"/>
            <a:ext cx="8520600" cy="292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Destination Operand</a:t>
            </a:r>
          </a:p>
          <a:p>
            <a:pPr indent="457200" lvl="0" marL="914400">
              <a:spcBef>
                <a:spcPts val="0"/>
              </a:spcBef>
              <a:buNone/>
            </a:pPr>
            <a:r>
              <a:rPr lang="en"/>
              <a:t>Register A </a:t>
            </a:r>
          </a:p>
          <a:p>
            <a:pPr indent="457200" lvl="0" marL="1371600">
              <a:spcBef>
                <a:spcPts val="0"/>
              </a:spcBef>
              <a:buNone/>
            </a:pPr>
            <a:r>
              <a:rPr lang="en"/>
              <a:t>or </a:t>
            </a:r>
          </a:p>
          <a:p>
            <a:pPr indent="457200" lvl="0" marL="914400">
              <a:spcBef>
                <a:spcPts val="0"/>
              </a:spcBef>
              <a:buNone/>
            </a:pPr>
            <a:r>
              <a:rPr lang="en"/>
              <a:t>direct address in internal RAM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Boolean operators - Byte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646225"/>
            <a:ext cx="8520600" cy="292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Operations are performed using individual bit of the dest and source bytes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Entire Byte is affected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Boolean Logic - Syntax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646225"/>
            <a:ext cx="8520600" cy="292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ANL A, Rr 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; AND each bit of A with the same bit of register Rr ; put the results ;in 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Boolean Logic - Example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646225"/>
            <a:ext cx="8520600" cy="292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MOV A, #0FFh    ; A = FFh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MOV R0, #77h    ; R0 = 77h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ANL A, R0       ; A = ?                                      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Rotate - Syntax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646225"/>
            <a:ext cx="8520600" cy="292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RR A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; Rotate the A register one bit position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; to the right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RR A</a:t>
            </a:r>
          </a:p>
        </p:txBody>
      </p:sp>
      <p:graphicFrame>
        <p:nvGraphicFramePr>
          <p:cNvPr id="148" name="Shape 148"/>
          <p:cNvGraphicFramePr/>
          <p:nvPr/>
        </p:nvGraphicFramePr>
        <p:xfrm>
          <a:off x="952475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{1006004A-762C-483B-B898-AC3952C6D1DF}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    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     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      5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     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     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     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    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     0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49" name="Shape 149"/>
          <p:cNvCxnSpPr/>
          <p:nvPr/>
        </p:nvCxnSpPr>
        <p:spPr>
          <a:xfrm>
            <a:off x="1754975" y="2591900"/>
            <a:ext cx="41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0" name="Shape 150"/>
          <p:cNvCxnSpPr/>
          <p:nvPr/>
        </p:nvCxnSpPr>
        <p:spPr>
          <a:xfrm>
            <a:off x="2516975" y="2591900"/>
            <a:ext cx="41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1" name="Shape 151"/>
          <p:cNvCxnSpPr/>
          <p:nvPr/>
        </p:nvCxnSpPr>
        <p:spPr>
          <a:xfrm>
            <a:off x="3507575" y="2591900"/>
            <a:ext cx="41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2" name="Shape 152"/>
          <p:cNvCxnSpPr/>
          <p:nvPr/>
        </p:nvCxnSpPr>
        <p:spPr>
          <a:xfrm>
            <a:off x="4421975" y="2591900"/>
            <a:ext cx="41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3" name="Shape 153"/>
          <p:cNvCxnSpPr/>
          <p:nvPr/>
        </p:nvCxnSpPr>
        <p:spPr>
          <a:xfrm>
            <a:off x="5336375" y="2591900"/>
            <a:ext cx="41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4" name="Shape 154"/>
          <p:cNvCxnSpPr/>
          <p:nvPr/>
        </p:nvCxnSpPr>
        <p:spPr>
          <a:xfrm>
            <a:off x="6174575" y="2591900"/>
            <a:ext cx="41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5" name="Shape 155"/>
          <p:cNvCxnSpPr/>
          <p:nvPr/>
        </p:nvCxnSpPr>
        <p:spPr>
          <a:xfrm>
            <a:off x="764375" y="2591900"/>
            <a:ext cx="41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6" name="Shape 156"/>
          <p:cNvCxnSpPr/>
          <p:nvPr/>
        </p:nvCxnSpPr>
        <p:spPr>
          <a:xfrm flipH="1" rot="10800000">
            <a:off x="757891" y="1828500"/>
            <a:ext cx="22800" cy="75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7" name="Shape 157"/>
          <p:cNvCxnSpPr/>
          <p:nvPr/>
        </p:nvCxnSpPr>
        <p:spPr>
          <a:xfrm>
            <a:off x="769925" y="1827225"/>
            <a:ext cx="7720500" cy="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8" name="Shape 158"/>
          <p:cNvCxnSpPr/>
          <p:nvPr/>
        </p:nvCxnSpPr>
        <p:spPr>
          <a:xfrm flipH="1" rot="10800000">
            <a:off x="8454091" y="1828500"/>
            <a:ext cx="22800" cy="75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9" name="Shape 159"/>
          <p:cNvCxnSpPr/>
          <p:nvPr/>
        </p:nvCxnSpPr>
        <p:spPr>
          <a:xfrm>
            <a:off x="7088975" y="2591900"/>
            <a:ext cx="41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0" name="Shape 160"/>
          <p:cNvCxnSpPr/>
          <p:nvPr/>
        </p:nvCxnSpPr>
        <p:spPr>
          <a:xfrm>
            <a:off x="8003375" y="2591900"/>
            <a:ext cx="41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