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urses.edx.org/courses/course-v1:UTAustinX+UT.6.03x+1T2016/courseware/a602b789aaed4452b937dda03b08d956/474316b023c146f59710d542c278bc9a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freerto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ecs.umass.edu/ece/koren/architecture/Simplescalar/SimpleScalar_introduction.ht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System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Microcontrollers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two of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08.44 am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32221" t="0"/>
          <a:stretch/>
        </p:blipFill>
        <p:spPr>
          <a:xfrm>
            <a:off x="1752600" y="0"/>
            <a:ext cx="5577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637700" y="4068350"/>
            <a:ext cx="2464500" cy="1075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Block Diagram of 8051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14.29 a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449875" y="4234600"/>
            <a:ext cx="4850700" cy="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 Diagram of 8051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18.50 am.png" id="165" name="Shape 165"/>
          <p:cNvPicPr preferRelativeResize="0"/>
          <p:nvPr/>
        </p:nvPicPr>
        <p:blipFill rotWithShape="1">
          <a:blip r:embed="rId3">
            <a:alphaModFix/>
          </a:blip>
          <a:srcRect b="0" l="-8680" r="8679" t="0"/>
          <a:stretch/>
        </p:blipFill>
        <p:spPr>
          <a:xfrm>
            <a:off x="-256725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929075" y="2963250"/>
            <a:ext cx="2953500" cy="21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Block Diagram of 8051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21.57 am.png" id="171" name="Shape 171"/>
          <p:cNvPicPr preferRelativeResize="0"/>
          <p:nvPr/>
        </p:nvPicPr>
        <p:blipFill rotWithShape="1">
          <a:blip r:embed="rId3">
            <a:alphaModFix/>
          </a:blip>
          <a:srcRect b="1130" l="24387" r="18095" t="12550"/>
          <a:stretch/>
        </p:blipFill>
        <p:spPr>
          <a:xfrm>
            <a:off x="0" y="39125"/>
            <a:ext cx="9144000" cy="505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5682000" y="3354425"/>
            <a:ext cx="1447500" cy="12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8051 Block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29.11 am.png" id="177" name="Shape 177"/>
          <p:cNvPicPr preferRelativeResize="0"/>
          <p:nvPr/>
        </p:nvPicPr>
        <p:blipFill rotWithShape="1">
          <a:blip r:embed="rId3">
            <a:alphaModFix/>
          </a:blip>
          <a:srcRect b="0" l="24867" r="46256" t="0"/>
          <a:stretch/>
        </p:blipFill>
        <p:spPr>
          <a:xfrm>
            <a:off x="5094400" y="0"/>
            <a:ext cx="2376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929075" y="1134450"/>
            <a:ext cx="2953500" cy="21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31.39 am.png" id="183" name="Shape 183"/>
          <p:cNvPicPr preferRelativeResize="0"/>
          <p:nvPr/>
        </p:nvPicPr>
        <p:blipFill rotWithShape="1">
          <a:blip r:embed="rId3">
            <a:alphaModFix/>
          </a:blip>
          <a:srcRect b="7595" l="14647" r="33302" t="0"/>
          <a:stretch/>
        </p:blipFill>
        <p:spPr>
          <a:xfrm>
            <a:off x="4606225" y="195287"/>
            <a:ext cx="4283499" cy="475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929075" y="1134450"/>
            <a:ext cx="2953500" cy="21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929075" y="1134450"/>
            <a:ext cx="2953500" cy="21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Register Banks</a:t>
            </a:r>
          </a:p>
        </p:txBody>
      </p:sp>
      <p:pic>
        <p:nvPicPr>
          <p:cNvPr descr="Screen Shot 2016-08-01 at 5.34.40 am.png" id="190" name="Shape 190"/>
          <p:cNvPicPr preferRelativeResize="0"/>
          <p:nvPr/>
        </p:nvPicPr>
        <p:blipFill rotWithShape="1">
          <a:blip r:embed="rId3">
            <a:alphaModFix/>
          </a:blip>
          <a:srcRect b="0" l="8112" r="45184" t="0"/>
          <a:stretch/>
        </p:blipFill>
        <p:spPr>
          <a:xfrm>
            <a:off x="4433475" y="-17525"/>
            <a:ext cx="38433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007300" y="1056225"/>
            <a:ext cx="4068300" cy="25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  <a:p>
            <a:pPr indent="-419100" lvl="0" marL="457200" rtl="0" algn="ctr">
              <a:spcBef>
                <a:spcPts val="0"/>
              </a:spcBef>
              <a:buSzPct val="100000"/>
              <a:buFont typeface="Open Sans"/>
              <a:buChar char="-"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Bit/Byte Addressable Area</a:t>
            </a:r>
          </a:p>
        </p:txBody>
      </p:sp>
      <p:pic>
        <p:nvPicPr>
          <p:cNvPr descr="Screen Shot 2016-08-01 at 5.36.07 am.png" id="196" name="Shape 196"/>
          <p:cNvPicPr preferRelativeResize="0"/>
          <p:nvPr/>
        </p:nvPicPr>
        <p:blipFill rotWithShape="1">
          <a:blip r:embed="rId3">
            <a:alphaModFix/>
          </a:blip>
          <a:srcRect b="0" l="35086" r="41027" t="23005"/>
          <a:stretch/>
        </p:blipFill>
        <p:spPr>
          <a:xfrm>
            <a:off x="5584200" y="674800"/>
            <a:ext cx="1965725" cy="39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31.39 am.png" id="201" name="Shape 201"/>
          <p:cNvPicPr preferRelativeResize="0"/>
          <p:nvPr/>
        </p:nvPicPr>
        <p:blipFill rotWithShape="1">
          <a:blip r:embed="rId3">
            <a:alphaModFix/>
          </a:blip>
          <a:srcRect b="7595" l="14647" r="33302" t="0"/>
          <a:stretch/>
        </p:blipFill>
        <p:spPr>
          <a:xfrm>
            <a:off x="4606225" y="195287"/>
            <a:ext cx="4283499" cy="475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929075" y="1134450"/>
            <a:ext cx="2953500" cy="21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929075" y="1134450"/>
            <a:ext cx="3872700" cy="26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Organization</a:t>
            </a:r>
          </a:p>
          <a:p>
            <a:pPr indent="-419100" lvl="0" marL="457200" rtl="0" algn="ctr">
              <a:spcBef>
                <a:spcPts val="0"/>
              </a:spcBef>
              <a:buSzPct val="100000"/>
              <a:buFont typeface="Open Sans"/>
              <a:buChar char="-"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General Purpose </a:t>
            </a:r>
          </a:p>
        </p:txBody>
      </p:sp>
      <p:pic>
        <p:nvPicPr>
          <p:cNvPr descr="Screen Shot 2016-08-01 at 5.39.49 am.png" id="208" name="Shape 208"/>
          <p:cNvPicPr preferRelativeResize="0"/>
          <p:nvPr/>
        </p:nvPicPr>
        <p:blipFill rotWithShape="1">
          <a:blip r:embed="rId3">
            <a:alphaModFix/>
          </a:blip>
          <a:srcRect b="14251" l="41622" r="43404" t="0"/>
          <a:stretch/>
        </p:blipFill>
        <p:spPr>
          <a:xfrm>
            <a:off x="5993724" y="107974"/>
            <a:ext cx="1372823" cy="49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Microprocessor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Intel:</a:t>
            </a:r>
            <a:r>
              <a:rPr lang="en"/>
              <a:t> 8086, 80286, 80386, 80486, and Pentium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Motorola:</a:t>
            </a:r>
            <a:r>
              <a:rPr lang="en"/>
              <a:t> 68000, 68010, 68020, 68030, 68040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29075" y="1134450"/>
            <a:ext cx="2650200" cy="16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Internal ROM </a:t>
            </a:r>
          </a:p>
        </p:txBody>
      </p:sp>
      <p:sp>
        <p:nvSpPr>
          <p:cNvPr id="214" name="Shape 214"/>
          <p:cNvSpPr/>
          <p:nvPr/>
        </p:nvSpPr>
        <p:spPr>
          <a:xfrm>
            <a:off x="5310375" y="723700"/>
            <a:ext cx="2464500" cy="38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832375" y="4349925"/>
            <a:ext cx="10269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000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832375" y="539925"/>
            <a:ext cx="10269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FFF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Data/Program Architecture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8051 is Harvard architecture </a:t>
            </a:r>
          </a:p>
          <a:p>
            <a:pPr indent="-381000" lvl="3" marL="1828800">
              <a:spcBef>
                <a:spcPts val="0"/>
              </a:spcBef>
              <a:buSzPct val="100000"/>
            </a:pPr>
            <a:r>
              <a:rPr lang="en" sz="2400"/>
              <a:t>Program and data memory are different</a:t>
            </a:r>
          </a:p>
          <a:p>
            <a:pPr indent="-381000" lvl="3" marL="1828800" rtl="0">
              <a:spcBef>
                <a:spcPts val="0"/>
              </a:spcBef>
              <a:buSzPct val="100000"/>
            </a:pPr>
            <a:r>
              <a:rPr lang="en" sz="2400"/>
              <a:t>8051 uses the </a:t>
            </a:r>
            <a:r>
              <a:rPr b="1" lang="en" sz="2400">
                <a:solidFill>
                  <a:srgbClr val="0000FF"/>
                </a:solidFill>
              </a:rPr>
              <a:t>same address </a:t>
            </a:r>
            <a:r>
              <a:rPr lang="en" sz="2400"/>
              <a:t>for code and data </a:t>
            </a:r>
          </a:p>
          <a:p>
            <a:pPr indent="-381000" lvl="4" marL="2286000">
              <a:spcBef>
                <a:spcPts val="0"/>
              </a:spcBef>
              <a:buSzPct val="100000"/>
            </a:pPr>
            <a:r>
              <a:rPr lang="en" sz="2400"/>
              <a:t>Internal circuitry access the correct memory based on the nature of operation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Project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understand Embedded Systems theory better than learning without doing projects.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788750" y="1166700"/>
            <a:ext cx="2662200" cy="28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Plan A</a:t>
            </a:r>
          </a:p>
        </p:txBody>
      </p:sp>
      <p:sp>
        <p:nvSpPr>
          <p:cNvPr id="240" name="Shape 240"/>
          <p:cNvSpPr/>
          <p:nvPr/>
        </p:nvSpPr>
        <p:spPr>
          <a:xfrm>
            <a:off x="5138900" y="1166700"/>
            <a:ext cx="2662200" cy="28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Other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Plans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A - Overview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Keil Software Evaluation Version.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small C programs and/or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Understand a large C program, “Measure”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A- (Pending) Issues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 of the Keil Evaluation Tool Version.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you can download the tool to your Windows PC.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A - Success Strategy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Step-by-Step Introduction in the class to do a project using Keil MicroVision Software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EdX Course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Free RTOS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Microprocessor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On the chip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No RAM; No ROM; No I/O ports;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/>
              <a:t>Intel:</a:t>
            </a:r>
            <a:r>
              <a:rPr lang="en" sz="1800"/>
              <a:t> 8086, 80286, 80386, 80486, and Pentium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/>
              <a:t>Motorola:</a:t>
            </a:r>
            <a:r>
              <a:rPr lang="en" sz="1800"/>
              <a:t> 68000, 68010, 68020, 68030, 68040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Simple Scalar Processor Simulator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SystemC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Microcontrollers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6225"/>
            <a:ext cx="8520600" cy="33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/>
              <a:t>Microchip, Motorola, Zilog, Atmel, Dallas Semiconductor:</a:t>
            </a:r>
            <a:r>
              <a:rPr lang="en" sz="2400"/>
              <a:t> </a:t>
            </a:r>
          </a:p>
          <a:p>
            <a:pPr indent="-381000" lvl="0" marL="1371600" rtl="0">
              <a:spcBef>
                <a:spcPts val="0"/>
              </a:spcBef>
              <a:buSzPct val="100000"/>
            </a:pPr>
            <a:r>
              <a:rPr lang="en" sz="2400"/>
              <a:t>Based on 8051</a:t>
            </a:r>
          </a:p>
          <a:p>
            <a:pPr indent="-381000" lvl="0" marL="1371600" rtl="0">
              <a:spcBef>
                <a:spcPts val="0"/>
              </a:spcBef>
              <a:buSzPct val="100000"/>
            </a:pPr>
            <a:r>
              <a:rPr lang="en" sz="2400"/>
              <a:t>Family members of 8051: 8052 and 8031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Texas Instruments: based on </a:t>
            </a:r>
            <a:r>
              <a:rPr lang="en" sz="2400"/>
              <a:t>8751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400"/>
              <a:t>Renesas:</a:t>
            </a:r>
            <a:r>
              <a:rPr lang="en" sz="2400"/>
              <a:t> M34501  </a:t>
            </a:r>
            <a:r>
              <a:rPr i="1" lang="en" sz="2400"/>
              <a:t>Motorola:</a:t>
            </a:r>
            <a:r>
              <a:rPr lang="en" sz="2400"/>
              <a:t> 68HC16Z3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Sharp:</a:t>
            </a:r>
            <a:r>
              <a:rPr lang="en" sz="2400"/>
              <a:t> LH79520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Microcontroller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46225"/>
            <a:ext cx="53841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+ RAM + ROM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+ I/O ports + Timers + ...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95275" y="2074750"/>
            <a:ext cx="21615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0000FF"/>
                </a:solidFill>
              </a:rPr>
              <a:t>On the Chip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4.38.32 a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243"/>
            <a:ext cx="9144001" cy="328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𝞵</a:t>
            </a:r>
            <a:r>
              <a:rPr lang="en"/>
              <a:t>Cs </a:t>
            </a:r>
            <a:r>
              <a:rPr lang="en">
                <a:solidFill>
                  <a:srgbClr val="D9D9D9"/>
                </a:solidFill>
              </a:rPr>
              <a:t>vs 𝞵Ps (other diffs)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smaller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cost and space are critical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computing power needs are less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power and price per 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8051 Microcontroller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Internal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8-01 at 5.04.38 am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18513" t="0"/>
          <a:stretch/>
        </p:blipFill>
        <p:spPr>
          <a:xfrm>
            <a:off x="-838200" y="0"/>
            <a:ext cx="670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043850" y="2014625"/>
            <a:ext cx="2017500" cy="21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 Diagram of 8051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