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2" r:id="rId4"/>
    <p:sldId id="260" r:id="rId5"/>
    <p:sldId id="263" r:id="rId6"/>
    <p:sldId id="264" r:id="rId7"/>
    <p:sldId id="265" r:id="rId8"/>
    <p:sldId id="266" r:id="rId9"/>
    <p:sldId id="261" r:id="rId10"/>
    <p:sldId id="257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Blowfish – symmetric key cryptosystem</a:t>
            </a:r>
            <a:endParaRPr lang="en-AU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Characteristics of blowfish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 dirty="0" smtClean="0"/>
              <a:t>Fast</a:t>
            </a:r>
            <a:r>
              <a:rPr lang="en-US" dirty="0" smtClean="0"/>
              <a:t> – encrypts data very fast on 32-bit CPUs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 dirty="0" smtClean="0"/>
              <a:t>compact</a:t>
            </a:r>
            <a:r>
              <a:rPr lang="en-US" dirty="0" smtClean="0"/>
              <a:t> - uses less memory,  &lt;5K memory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 dirty="0" smtClean="0"/>
              <a:t>Simple – </a:t>
            </a:r>
            <a:r>
              <a:rPr lang="en-US" dirty="0" smtClean="0"/>
              <a:t>has simple structure – easy to implement &amp; easy to </a:t>
            </a:r>
            <a:r>
              <a:rPr lang="en-US" dirty="0" err="1" smtClean="0"/>
              <a:t>analyse</a:t>
            </a:r>
            <a:r>
              <a:rPr lang="en-US" dirty="0" smtClean="0"/>
              <a:t>.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 dirty="0" smtClean="0"/>
              <a:t>Variably secure </a:t>
            </a:r>
            <a:r>
              <a:rPr lang="en-US" dirty="0" smtClean="0"/>
              <a:t>– has variable length key size up to 448 bits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7188"/>
            <a:ext cx="8991600" cy="66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Blowfish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same algorithm with keys in the reverse order.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8000"/>
            <a:ext cx="52006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Blowfish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attack is infeasible due to variable and large size of keys</a:t>
            </a:r>
          </a:p>
          <a:p>
            <a:r>
              <a:rPr lang="en-US" dirty="0" smtClean="0"/>
              <a:t>522 executions are required to check correctness of a single key. </a:t>
            </a:r>
          </a:p>
          <a:p>
            <a:r>
              <a:rPr lang="en-US" dirty="0" smtClean="0"/>
              <a:t>Round function provides good avalanche effect. </a:t>
            </a:r>
          </a:p>
          <a:p>
            <a:r>
              <a:rPr lang="en-US" dirty="0" smtClean="0"/>
              <a:t>Invulnerable to differential attacks due to the design of S-boxes.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824" y="76200"/>
            <a:ext cx="877277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Blowfish Key &amp; </a:t>
            </a:r>
            <a:r>
              <a:rPr lang="en-US" dirty="0" err="1" smtClean="0"/>
              <a:t>subkey</a:t>
            </a:r>
            <a:endParaRPr lang="en-AU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uses a 32 to 448 bits key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dirty="0" smtClean="0"/>
              <a:t>Key size will be multiple of 32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Key bits are stored in array : k1 …k j, 1&lt;=j&lt;=14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of k1 …</a:t>
            </a:r>
            <a:r>
              <a:rPr lang="en-US" sz="2400" dirty="0" err="1" smtClean="0"/>
              <a:t>kj</a:t>
            </a:r>
            <a:r>
              <a:rPr lang="en-US" sz="2400" dirty="0" smtClean="0"/>
              <a:t> stores 32 bits of key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Subkeys</a:t>
            </a:r>
            <a:r>
              <a:rPr lang="en-US" sz="2800" dirty="0" smtClean="0"/>
              <a:t>(round keys)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There are 18 </a:t>
            </a:r>
            <a:r>
              <a:rPr lang="en-US" sz="2400" dirty="0" err="1" smtClean="0"/>
              <a:t>subkeys</a:t>
            </a:r>
            <a:r>
              <a:rPr lang="en-US" sz="2400" dirty="0" smtClean="0"/>
              <a:t>. Each </a:t>
            </a:r>
            <a:r>
              <a:rPr lang="en-US" sz="2400" dirty="0" err="1" smtClean="0"/>
              <a:t>subkey</a:t>
            </a:r>
            <a:r>
              <a:rPr lang="en-US" sz="2400" dirty="0" smtClean="0"/>
              <a:t> is of size:32 bits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subkeys</a:t>
            </a:r>
            <a:r>
              <a:rPr lang="en-US" sz="2400" dirty="0" smtClean="0"/>
              <a:t> are stored in array:  </a:t>
            </a:r>
            <a:r>
              <a:rPr lang="en-US" sz="2400" dirty="0" smtClean="0">
                <a:latin typeface="Courier New" pitchFamily="49" charset="0"/>
              </a:rPr>
              <a:t>P</a:t>
            </a:r>
            <a:r>
              <a:rPr lang="en-US" sz="2400" baseline="-25000" dirty="0" smtClean="0">
                <a:latin typeface="Courier New" pitchFamily="49" charset="0"/>
              </a:rPr>
              <a:t>1,</a:t>
            </a:r>
            <a:r>
              <a:rPr lang="en-US" sz="2400" dirty="0" smtClean="0">
                <a:latin typeface="Courier New" pitchFamily="49" charset="0"/>
              </a:rPr>
              <a:t> …, P</a:t>
            </a:r>
            <a:r>
              <a:rPr lang="en-US" sz="2400" baseline="-25000" dirty="0" smtClean="0">
                <a:latin typeface="Courier New" pitchFamily="49" charset="0"/>
              </a:rPr>
              <a:t>18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There are four S-boxes:  S1,j;	S2,j; 	S3,j;	S4;j; 0&lt;=j&lt;=255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Each S-box has 256 entries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Each entry in S-box is of size: 32 bits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3600" dirty="0" smtClean="0"/>
              <a:t>S1,0 S1,1 ….S1,255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3600" dirty="0" smtClean="0"/>
              <a:t>S2,0 S2,1 ….S2,255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3600" dirty="0" smtClean="0"/>
              <a:t>S3,0 S3,1 ….S3,255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3600" dirty="0" smtClean="0"/>
              <a:t>S4,0 S4,1 …. S4,255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Generation of </a:t>
            </a:r>
            <a:r>
              <a:rPr lang="en-US" dirty="0" err="1" smtClean="0"/>
              <a:t>subkeys</a:t>
            </a:r>
            <a:r>
              <a:rPr lang="en-US" dirty="0" smtClean="0"/>
              <a:t> and S-boxes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None/>
            </a:pPr>
            <a:r>
              <a:rPr lang="en-US" sz="2800" dirty="0" smtClean="0"/>
              <a:t>Step1. </a:t>
            </a:r>
            <a:r>
              <a:rPr lang="en-US" sz="2800" dirty="0" err="1" smtClean="0"/>
              <a:t>Initialise</a:t>
            </a:r>
            <a:r>
              <a:rPr lang="en-US" sz="2800" dirty="0" smtClean="0"/>
              <a:t> </a:t>
            </a:r>
            <a:r>
              <a:rPr lang="en-US" sz="2800" dirty="0" err="1" smtClean="0"/>
              <a:t>subkey</a:t>
            </a:r>
            <a:r>
              <a:rPr lang="en-US" sz="2800" dirty="0" smtClean="0"/>
              <a:t> P arrays and S-box entries using bits of fractional part of ‘pi’ as follows (given in hexadecimal)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57721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Step2. XOR P-array (sub key bits) with K-array (key bits),  (reuse K-array as needed).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., If key has 448 bits stored in K1, …, K14,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Then update </a:t>
            </a:r>
            <a:r>
              <a:rPr lang="en-US" dirty="0" err="1" smtClean="0"/>
              <a:t>subkeys</a:t>
            </a:r>
            <a:r>
              <a:rPr lang="en-US" dirty="0" smtClean="0"/>
              <a:t> as: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P1=P1 XOR K1, …,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P14=P14 XOR K14,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P15=P15 XOR K1, …,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dirty="0" smtClean="0"/>
              <a:t>P18 XOR K4. 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3. Encrypt 64 bits of “zeros” with current values of P and K –arrays. Assign the output (</a:t>
            </a:r>
            <a:r>
              <a:rPr lang="en-US" dirty="0" err="1" smtClean="0"/>
              <a:t>ciphertext</a:t>
            </a:r>
            <a:r>
              <a:rPr lang="en-US" dirty="0" smtClean="0"/>
              <a:t>) to P1,P2</a:t>
            </a:r>
          </a:p>
          <a:p>
            <a:r>
              <a:rPr lang="en-US" dirty="0" smtClean="0"/>
              <a:t>Step 4. Encrypt P1||P2 with current values of P and K –arrays. Assign the output (</a:t>
            </a:r>
            <a:r>
              <a:rPr lang="en-US" dirty="0" err="1" smtClean="0"/>
              <a:t>ciphertext</a:t>
            </a:r>
            <a:r>
              <a:rPr lang="en-US" dirty="0" smtClean="0"/>
              <a:t>) to P3,P4</a:t>
            </a:r>
          </a:p>
          <a:p>
            <a:r>
              <a:rPr lang="en-US" dirty="0" smtClean="0"/>
              <a:t>Step 5. Continue this process to update all elements of P and then S boxes.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91540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521 encryptions are required to generate sub keys and S-boxes.</a:t>
            </a:r>
          </a:p>
          <a:p>
            <a:r>
              <a:rPr lang="en-US" dirty="0" smtClean="0"/>
              <a:t>So blowfish is not suitable for applications where keys are frequently changed</a:t>
            </a:r>
          </a:p>
          <a:p>
            <a:r>
              <a:rPr lang="en-US" dirty="0" smtClean="0"/>
              <a:t>For fast encryption of message, we have to store the </a:t>
            </a:r>
            <a:r>
              <a:rPr lang="en-US" dirty="0" err="1" smtClean="0"/>
              <a:t>subkeys</a:t>
            </a:r>
            <a:r>
              <a:rPr lang="en-US" dirty="0" smtClean="0"/>
              <a:t> and S-boxes in memory instead of generating every time. This requires 4 </a:t>
            </a:r>
            <a:r>
              <a:rPr lang="en-US" dirty="0" err="1" smtClean="0"/>
              <a:t>kBytes</a:t>
            </a:r>
            <a:r>
              <a:rPr lang="en-US" dirty="0" smtClean="0"/>
              <a:t> and hence it is not suitable for applications with limited memory , like smart cards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Blowfish Encryption</a:t>
            </a:r>
            <a:endParaRPr lang="en-A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uses two operations: addition (+ % 2^32) &amp; XOR</a:t>
            </a:r>
          </a:p>
          <a:p>
            <a:pPr eaLnBrk="1" hangingPunct="1"/>
            <a:r>
              <a:rPr lang="en-US" sz="2800" dirty="0" smtClean="0"/>
              <a:t>data is divided into two 32-bit halves </a:t>
            </a:r>
            <a:r>
              <a:rPr lang="en-AU" sz="2800" i="1" dirty="0" smtClean="0">
                <a:latin typeface="Courier New" pitchFamily="49" charset="0"/>
              </a:rPr>
              <a:t>L</a:t>
            </a:r>
            <a:r>
              <a:rPr lang="en-AU" sz="2800" i="1" baseline="-25000" dirty="0" smtClean="0">
                <a:latin typeface="Courier New" pitchFamily="49" charset="0"/>
              </a:rPr>
              <a:t>0</a:t>
            </a:r>
            <a:r>
              <a:rPr lang="en-US" sz="2800" dirty="0" smtClean="0"/>
              <a:t> &amp; </a:t>
            </a:r>
            <a:r>
              <a:rPr lang="en-AU" sz="2800" i="1" dirty="0" smtClean="0">
                <a:latin typeface="Courier New" pitchFamily="49" charset="0"/>
              </a:rPr>
              <a:t>R</a:t>
            </a:r>
            <a:r>
              <a:rPr lang="en-AU" sz="2800" i="1" baseline="-25000" dirty="0" smtClean="0">
                <a:latin typeface="Courier New" pitchFamily="49" charset="0"/>
              </a:rPr>
              <a:t>0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AU" sz="2400" dirty="0" smtClean="0">
                <a:latin typeface="Courier New" pitchFamily="49" charset="0"/>
              </a:rPr>
              <a:t>for </a:t>
            </a:r>
            <a:r>
              <a:rPr lang="en-AU" sz="2400" i="1" dirty="0" err="1" smtClean="0">
                <a:latin typeface="Courier New" pitchFamily="49" charset="0"/>
              </a:rPr>
              <a:t>i</a:t>
            </a:r>
            <a:r>
              <a:rPr lang="en-AU" sz="2400" i="1" dirty="0" smtClean="0">
                <a:latin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</a:rPr>
              <a:t>= 1 to 16 do</a:t>
            </a:r>
          </a:p>
          <a:p>
            <a:pPr lvl="2" eaLnBrk="1" hangingPunct="1">
              <a:buFontTx/>
              <a:buNone/>
            </a:pPr>
            <a:r>
              <a:rPr lang="en-AU" sz="2000" i="1" dirty="0" err="1" smtClean="0">
                <a:latin typeface="Courier New" pitchFamily="49" charset="0"/>
              </a:rPr>
              <a:t>R</a:t>
            </a:r>
            <a:r>
              <a:rPr lang="en-AU" sz="2000" i="1" baseline="-25000" dirty="0" err="1" smtClean="0">
                <a:latin typeface="Courier New" pitchFamily="49" charset="0"/>
              </a:rPr>
              <a:t>i</a:t>
            </a:r>
            <a:r>
              <a:rPr lang="en-AU" sz="2000" i="1" dirty="0" smtClean="0">
                <a:latin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</a:rPr>
              <a:t>= </a:t>
            </a:r>
            <a:r>
              <a:rPr lang="en-AU" sz="2000" i="1" dirty="0" smtClean="0">
                <a:latin typeface="Courier New" pitchFamily="49" charset="0"/>
              </a:rPr>
              <a:t>L</a:t>
            </a:r>
            <a:r>
              <a:rPr lang="en-AU" sz="2000" i="1" baseline="-25000" dirty="0" smtClean="0">
                <a:latin typeface="Courier New" pitchFamily="49" charset="0"/>
              </a:rPr>
              <a:t>i-1</a:t>
            </a:r>
            <a:r>
              <a:rPr lang="en-AU" sz="2000" dirty="0" smtClean="0">
                <a:latin typeface="Courier New" pitchFamily="49" charset="0"/>
              </a:rPr>
              <a:t> XOR </a:t>
            </a:r>
            <a:r>
              <a:rPr lang="en-AU" sz="2000" i="1" dirty="0" smtClean="0">
                <a:latin typeface="Courier New" pitchFamily="49" charset="0"/>
              </a:rPr>
              <a:t>P</a:t>
            </a:r>
            <a:r>
              <a:rPr lang="en-AU" sz="2000" i="1" baseline="-25000" dirty="0" smtClean="0">
                <a:latin typeface="Courier New" pitchFamily="49" charset="0"/>
              </a:rPr>
              <a:t>i</a:t>
            </a:r>
            <a:r>
              <a:rPr lang="en-AU" sz="2000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AU" sz="2000" i="1" dirty="0" smtClean="0">
                <a:latin typeface="Courier New" pitchFamily="49" charset="0"/>
              </a:rPr>
              <a:t>L</a:t>
            </a:r>
            <a:r>
              <a:rPr lang="en-AU" sz="2000" i="1" baseline="-25000" dirty="0" smtClean="0">
                <a:latin typeface="Courier New" pitchFamily="49" charset="0"/>
              </a:rPr>
              <a:t>i</a:t>
            </a:r>
            <a:r>
              <a:rPr lang="en-AU" sz="2000" i="1" dirty="0" smtClean="0">
                <a:latin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</a:rPr>
              <a:t>= F[</a:t>
            </a:r>
            <a:r>
              <a:rPr lang="en-AU" sz="2000" i="1" dirty="0" err="1" smtClean="0">
                <a:latin typeface="Courier New" pitchFamily="49" charset="0"/>
              </a:rPr>
              <a:t>R</a:t>
            </a:r>
            <a:r>
              <a:rPr lang="en-AU" sz="2000" i="1" baseline="-25000" dirty="0" err="1" smtClean="0">
                <a:latin typeface="Courier New" pitchFamily="49" charset="0"/>
              </a:rPr>
              <a:t>i</a:t>
            </a:r>
            <a:r>
              <a:rPr lang="en-AU" sz="2000" dirty="0" smtClean="0">
                <a:latin typeface="Courier New" pitchFamily="49" charset="0"/>
              </a:rPr>
              <a:t>] XOR </a:t>
            </a:r>
            <a:r>
              <a:rPr lang="en-AU" sz="2000" i="1" dirty="0" smtClean="0">
                <a:latin typeface="Courier New" pitchFamily="49" charset="0"/>
              </a:rPr>
              <a:t>R</a:t>
            </a:r>
            <a:r>
              <a:rPr lang="en-AU" sz="2000" i="1" baseline="-25000" dirty="0" smtClean="0">
                <a:latin typeface="Courier New" pitchFamily="49" charset="0"/>
              </a:rPr>
              <a:t>i-1</a:t>
            </a:r>
            <a:r>
              <a:rPr lang="en-AU" sz="20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AU" sz="2400" i="1" dirty="0" smtClean="0">
                <a:latin typeface="Courier New" pitchFamily="49" charset="0"/>
              </a:rPr>
              <a:t>L</a:t>
            </a:r>
            <a:r>
              <a:rPr lang="en-AU" sz="2400" baseline="-25000" dirty="0" smtClean="0">
                <a:latin typeface="Courier New" pitchFamily="49" charset="0"/>
              </a:rPr>
              <a:t>17</a:t>
            </a:r>
            <a:r>
              <a:rPr lang="en-AU" sz="2400" dirty="0" smtClean="0">
                <a:latin typeface="Courier New" pitchFamily="49" charset="0"/>
              </a:rPr>
              <a:t> = </a:t>
            </a:r>
            <a:r>
              <a:rPr lang="en-AU" sz="2400" i="1" dirty="0" smtClean="0">
                <a:latin typeface="Courier New" pitchFamily="49" charset="0"/>
              </a:rPr>
              <a:t>R</a:t>
            </a:r>
            <a:r>
              <a:rPr lang="en-AU" sz="2400" baseline="-25000" dirty="0" smtClean="0">
                <a:latin typeface="Courier New" pitchFamily="49" charset="0"/>
              </a:rPr>
              <a:t>16</a:t>
            </a:r>
            <a:r>
              <a:rPr lang="en-AU" sz="2400" dirty="0" smtClean="0">
                <a:latin typeface="Courier New" pitchFamily="49" charset="0"/>
              </a:rPr>
              <a:t> XOR </a:t>
            </a:r>
            <a:r>
              <a:rPr lang="en-AU" sz="2400" i="1" dirty="0" smtClean="0">
                <a:latin typeface="Courier New" pitchFamily="49" charset="0"/>
              </a:rPr>
              <a:t>P</a:t>
            </a:r>
            <a:r>
              <a:rPr lang="en-AU" sz="2400" baseline="-25000" dirty="0" smtClean="0">
                <a:latin typeface="Courier New" pitchFamily="49" charset="0"/>
              </a:rPr>
              <a:t>18</a:t>
            </a:r>
            <a:r>
              <a:rPr lang="en-AU" sz="24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AU" sz="2400" i="1" dirty="0" smtClean="0">
                <a:latin typeface="Courier New" pitchFamily="49" charset="0"/>
              </a:rPr>
              <a:t>R</a:t>
            </a:r>
            <a:r>
              <a:rPr lang="en-AU" sz="2400" baseline="-25000" dirty="0" smtClean="0">
                <a:latin typeface="Courier New" pitchFamily="49" charset="0"/>
              </a:rPr>
              <a:t>17</a:t>
            </a:r>
            <a:r>
              <a:rPr lang="en-AU" sz="2400" dirty="0" smtClean="0">
                <a:latin typeface="Courier New" pitchFamily="49" charset="0"/>
              </a:rPr>
              <a:t> = </a:t>
            </a:r>
            <a:r>
              <a:rPr lang="en-AU" sz="2400" i="1" dirty="0" smtClean="0">
                <a:latin typeface="Courier New" pitchFamily="49" charset="0"/>
              </a:rPr>
              <a:t>L</a:t>
            </a:r>
            <a:r>
              <a:rPr lang="en-AU" sz="2400" baseline="-25000" dirty="0" smtClean="0">
                <a:latin typeface="Courier New" pitchFamily="49" charset="0"/>
              </a:rPr>
              <a:t>16</a:t>
            </a:r>
            <a:r>
              <a:rPr lang="en-AU" sz="2400" dirty="0" smtClean="0">
                <a:latin typeface="Courier New" pitchFamily="49" charset="0"/>
              </a:rPr>
              <a:t> XOR P</a:t>
            </a:r>
            <a:r>
              <a:rPr lang="en-AU" sz="2400" baseline="-25000" dirty="0" smtClean="0">
                <a:latin typeface="Courier New" pitchFamily="49" charset="0"/>
              </a:rPr>
              <a:t>17</a:t>
            </a:r>
            <a:r>
              <a:rPr lang="en-AU" sz="2400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800" dirty="0" smtClean="0"/>
              <a:t>where</a:t>
            </a:r>
          </a:p>
          <a:p>
            <a:pPr lvl="1" eaLnBrk="1" hangingPunct="1">
              <a:buFontTx/>
              <a:buNone/>
            </a:pPr>
            <a:r>
              <a:rPr lang="en-AU" sz="2400" dirty="0" smtClean="0">
                <a:latin typeface="Courier New" pitchFamily="49" charset="0"/>
              </a:rPr>
              <a:t>F[</a:t>
            </a:r>
            <a:r>
              <a:rPr lang="en-AU" sz="2400" i="1" dirty="0" err="1" smtClean="0">
                <a:latin typeface="Courier New" pitchFamily="49" charset="0"/>
              </a:rPr>
              <a:t>a</a:t>
            </a:r>
            <a:r>
              <a:rPr lang="en-AU" sz="2400" dirty="0" err="1" smtClean="0">
                <a:latin typeface="Courier New" pitchFamily="49" charset="0"/>
              </a:rPr>
              <a:t>,</a:t>
            </a:r>
            <a:r>
              <a:rPr lang="en-AU" sz="2400" i="1" dirty="0" err="1" smtClean="0">
                <a:latin typeface="Courier New" pitchFamily="49" charset="0"/>
              </a:rPr>
              <a:t>b</a:t>
            </a:r>
            <a:r>
              <a:rPr lang="en-AU" sz="2400" dirty="0" err="1" smtClean="0">
                <a:latin typeface="Courier New" pitchFamily="49" charset="0"/>
              </a:rPr>
              <a:t>,</a:t>
            </a:r>
            <a:r>
              <a:rPr lang="en-AU" sz="2400" i="1" dirty="0" err="1" smtClean="0">
                <a:latin typeface="Courier New" pitchFamily="49" charset="0"/>
              </a:rPr>
              <a:t>c</a:t>
            </a:r>
            <a:r>
              <a:rPr lang="en-AU" sz="2400" dirty="0" err="1" smtClean="0">
                <a:latin typeface="Courier New" pitchFamily="49" charset="0"/>
              </a:rPr>
              <a:t>,</a:t>
            </a:r>
            <a:r>
              <a:rPr lang="en-AU" sz="2400" i="1" dirty="0" err="1" smtClean="0">
                <a:latin typeface="Courier New" pitchFamily="49" charset="0"/>
              </a:rPr>
              <a:t>d</a:t>
            </a:r>
            <a:r>
              <a:rPr lang="en-AU" sz="2400" dirty="0" smtClean="0">
                <a:latin typeface="Courier New" pitchFamily="49" charset="0"/>
              </a:rPr>
              <a:t>] = ((S</a:t>
            </a:r>
            <a:r>
              <a:rPr lang="en-AU" sz="2400" baseline="-25000" dirty="0" smtClean="0">
                <a:latin typeface="Courier New" pitchFamily="49" charset="0"/>
              </a:rPr>
              <a:t>1,</a:t>
            </a:r>
            <a:r>
              <a:rPr lang="en-AU" sz="2400" i="1" baseline="-25000" dirty="0" smtClean="0">
                <a:latin typeface="Courier New" pitchFamily="49" charset="0"/>
              </a:rPr>
              <a:t>a</a:t>
            </a:r>
            <a:r>
              <a:rPr lang="en-AU" sz="2400" i="1" dirty="0" smtClean="0">
                <a:latin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</a:rPr>
              <a:t>+ S</a:t>
            </a:r>
            <a:r>
              <a:rPr lang="en-AU" sz="2400" baseline="-25000" dirty="0" smtClean="0">
                <a:latin typeface="Courier New" pitchFamily="49" charset="0"/>
              </a:rPr>
              <a:t>2,b</a:t>
            </a:r>
            <a:r>
              <a:rPr lang="en-AU" sz="2400" dirty="0" smtClean="0">
                <a:latin typeface="Courier New" pitchFamily="49" charset="0"/>
              </a:rPr>
              <a:t>) XOR S</a:t>
            </a:r>
            <a:r>
              <a:rPr lang="en-AU" sz="2400" baseline="-25000" dirty="0" smtClean="0">
                <a:latin typeface="Courier New" pitchFamily="49" charset="0"/>
              </a:rPr>
              <a:t>3,c</a:t>
            </a:r>
            <a:r>
              <a:rPr lang="en-AU" sz="2400" dirty="0" smtClean="0">
                <a:latin typeface="Courier New" pitchFamily="49" charset="0"/>
              </a:rPr>
              <a:t>) + S</a:t>
            </a:r>
            <a:r>
              <a:rPr lang="en-AU" sz="2400" baseline="-25000" dirty="0" smtClean="0">
                <a:latin typeface="Courier New" pitchFamily="49" charset="0"/>
              </a:rPr>
              <a:t>4,</a:t>
            </a:r>
            <a:r>
              <a:rPr lang="en-AU" sz="2400" i="1" baseline="-25000" dirty="0">
                <a:latin typeface="Courier New" pitchFamily="49" charset="0"/>
              </a:rPr>
              <a:t>d</a:t>
            </a:r>
            <a:endParaRPr lang="en-AU" sz="24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AU" sz="24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479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Blowfish – symmetric key cryptosystem</vt:lpstr>
      <vt:lpstr>Blowfish Key &amp; subkey</vt:lpstr>
      <vt:lpstr>S-boxes</vt:lpstr>
      <vt:lpstr>Generation of subkeys and S-boxes</vt:lpstr>
      <vt:lpstr>PowerPoint Presentation</vt:lpstr>
      <vt:lpstr>PowerPoint Presentation</vt:lpstr>
      <vt:lpstr>PowerPoint Presentation</vt:lpstr>
      <vt:lpstr>PowerPoint Presentation</vt:lpstr>
      <vt:lpstr>Blowfish Encryption</vt:lpstr>
      <vt:lpstr>PowerPoint Presentation</vt:lpstr>
      <vt:lpstr>PowerPoint Presentation</vt:lpstr>
      <vt:lpstr>Blowfish Decryption</vt:lpstr>
      <vt:lpstr>Strength of Blowfish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Blowfish</dc:title>
  <dc:creator>Saravanan</dc:creator>
  <cp:lastModifiedBy>Saravana</cp:lastModifiedBy>
  <cp:revision>17</cp:revision>
  <dcterms:created xsi:type="dcterms:W3CDTF">2006-08-16T00:00:00Z</dcterms:created>
  <dcterms:modified xsi:type="dcterms:W3CDTF">2016-07-29T05:45:47Z</dcterms:modified>
</cp:coreProperties>
</file>