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90" r:id="rId2"/>
    <p:sldId id="257" r:id="rId3"/>
    <p:sldId id="292" r:id="rId4"/>
    <p:sldId id="291" r:id="rId5"/>
    <p:sldId id="278" r:id="rId6"/>
    <p:sldId id="280" r:id="rId7"/>
    <p:sldId id="295" r:id="rId8"/>
    <p:sldId id="279" r:id="rId9"/>
    <p:sldId id="282" r:id="rId10"/>
    <p:sldId id="293" r:id="rId11"/>
    <p:sldId id="294" r:id="rId12"/>
    <p:sldId id="296" r:id="rId13"/>
    <p:sldId id="297" r:id="rId14"/>
    <p:sldId id="288" r:id="rId15"/>
    <p:sldId id="274" r:id="rId1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varScale="1">
        <p:scale>
          <a:sx n="59" d="100"/>
          <a:sy n="59" d="100"/>
        </p:scale>
        <p:origin x="-16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CC605D-F245-4621-BB8D-B9AE9B6EA4E8}" type="slidenum">
              <a:rPr lang="en-US"/>
              <a:pPr/>
              <a:t>‹#›</a:t>
            </a:fld>
            <a:endParaRPr lang="en-US"/>
          </a:p>
        </p:txBody>
      </p:sp>
    </p:spTree>
    <p:extLst>
      <p:ext uri="{BB962C8B-B14F-4D97-AF65-F5344CB8AC3E}">
        <p14:creationId xmlns:p14="http://schemas.microsoft.com/office/powerpoint/2010/main" val="268442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1C0BAB-8F31-4488-A8BC-476F89CC4B60}" type="slidenum">
              <a:rPr lang="en-AU"/>
              <a:pPr/>
              <a:t>‹#›</a:t>
            </a:fld>
            <a:endParaRPr lang="en-AU"/>
          </a:p>
        </p:txBody>
      </p:sp>
    </p:spTree>
    <p:extLst>
      <p:ext uri="{BB962C8B-B14F-4D97-AF65-F5344CB8AC3E}">
        <p14:creationId xmlns:p14="http://schemas.microsoft.com/office/powerpoint/2010/main" val="28923506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4284846-BCFD-414D-988A-14A5D98FF464}" type="slidenum">
              <a:rPr lang="en-AU"/>
              <a:pPr/>
              <a:t>1</a:t>
            </a:fld>
            <a:endParaRPr lang="en-AU"/>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Lecture slides by Lawrie Brown for “Cryptography and Network Security”, 4/e, by William Stallings, Chapter </a:t>
            </a:r>
            <a:r>
              <a:rPr lang="en-US" sz="1000"/>
              <a:t>8 – “</a:t>
            </a:r>
            <a:r>
              <a:rPr lang="en-AU" sz="1000"/>
              <a:t>Introduction to Number Theory</a:t>
            </a:r>
            <a:r>
              <a:rPr lang="en-US"/>
              <a:t>”.</a:t>
            </a:r>
            <a:endParaRPr lang="en-AU"/>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198E85-74C7-4987-91BD-08E6FD8567F1}" type="slidenum">
              <a:rPr lang="en-AU"/>
              <a:pPr/>
              <a:t>15</a:t>
            </a:fld>
            <a:endParaRPr lang="en-AU"/>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Chapter 8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17E81D9-58A0-4F9B-A4CC-EDE4F2726EC6}" type="slidenum">
              <a:rPr lang="en-AU"/>
              <a:pPr/>
              <a:t>2</a:t>
            </a:fld>
            <a:endParaRPr lang="en-AU"/>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en-US"/>
              <a:t>Opening quote. </a:t>
            </a:r>
            <a:r>
              <a:rPr lang="en-US">
                <a:latin typeface="Times-Roman" charset="0"/>
              </a:rPr>
              <a:t>A number of concepts from number theory are essential in the design of public-key cryptographic algorithms, which this chapter will introduce.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07A02F2-D399-427E-8B0E-1F4C4AC670A1}" type="slidenum">
              <a:rPr lang="en-AU"/>
              <a:pPr/>
              <a:t>5</a:t>
            </a:fld>
            <a:endParaRPr lang="en-AU"/>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latin typeface="Times-Roman" charset="0"/>
              </a:rPr>
              <a:t>Two theorems that play important roles in public-key cryptography are Fermat’s theorem and Euler’s theorem. </a:t>
            </a:r>
          </a:p>
          <a:p>
            <a:r>
              <a:rPr lang="en-US">
                <a:latin typeface="Times-Roman" charset="0"/>
              </a:rPr>
              <a:t>Fermat’s theorem (</a:t>
            </a:r>
            <a:r>
              <a:rPr lang="en-US"/>
              <a:t>also known as Fermat’s Little Theorem</a:t>
            </a:r>
            <a:r>
              <a:rPr lang="en-US">
                <a:latin typeface="Times-Roman" charset="0"/>
              </a:rPr>
              <a:t>) as listed above, states an important property of prime numbers. </a:t>
            </a:r>
            <a:r>
              <a:rPr lang="en-US">
                <a:solidFill>
                  <a:srgbClr val="810081"/>
                </a:solidFill>
                <a:latin typeface="Times-Roman" charset="0"/>
              </a:rPr>
              <a:t>See Stallings section 8.2 for its proof.</a:t>
            </a:r>
          </a:p>
          <a:p>
            <a:endParaRPr lang="en-US">
              <a:latin typeface="Times-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4F5E437-3BA1-441F-9A2E-2167DBB2FC2F}" type="slidenum">
              <a:rPr lang="en-AU"/>
              <a:pPr/>
              <a:t>6</a:t>
            </a:fld>
            <a:endParaRPr lang="en-AU"/>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Now introduce the </a:t>
            </a:r>
            <a:r>
              <a:rPr lang="en-US">
                <a:latin typeface="Times-Roman" charset="0"/>
              </a:rPr>
              <a:t>Euler’s totient function </a:t>
            </a:r>
            <a:r>
              <a:rPr lang="en-AU" b="1"/>
              <a:t>ø(n)</a:t>
            </a:r>
            <a:r>
              <a:rPr lang="en-US">
                <a:latin typeface="Times-Roman" charset="0"/>
              </a:rPr>
              <a:t>, defined as the number of positive integers less than n &amp; relatively prime to n. Note the term “residue” refers to numbers less than some modulus, and the “</a:t>
            </a:r>
            <a:r>
              <a:rPr lang="en-AU" b="1"/>
              <a:t>reduced set of residues”</a:t>
            </a:r>
            <a:r>
              <a:rPr lang="en-AU"/>
              <a:t> to those numbers (residues) which are relatively prime to the modulus (n). Note by convention</a:t>
            </a:r>
            <a:r>
              <a:rPr lang="en-US">
                <a:latin typeface="Times-Roman" charset="0"/>
              </a:rPr>
              <a:t> that </a:t>
            </a:r>
            <a:r>
              <a:rPr lang="en-AU" b="1"/>
              <a:t>ø(1) = 1. </a:t>
            </a:r>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1C0BAB-8F31-4488-A8BC-476F89CC4B60}" type="slidenum">
              <a:rPr lang="en-AU" smtClean="0"/>
              <a:pPr/>
              <a:t>7</a:t>
            </a:fld>
            <a:endParaRPr lang="en-AU"/>
          </a:p>
        </p:txBody>
      </p:sp>
    </p:spTree>
    <p:extLst>
      <p:ext uri="{BB962C8B-B14F-4D97-AF65-F5344CB8AC3E}">
        <p14:creationId xmlns:p14="http://schemas.microsoft.com/office/powerpoint/2010/main" val="299075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826BF7E-B497-40F3-96A7-527AF1E5CAA5}" type="slidenum">
              <a:rPr lang="en-AU"/>
              <a:pPr/>
              <a:t>8</a:t>
            </a:fld>
            <a:endParaRPr lang="en-AU"/>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b="1">
                <a:solidFill>
                  <a:srgbClr val="810081"/>
                </a:solidFill>
                <a:latin typeface="Times-Bold" charset="0"/>
              </a:rPr>
              <a:t>Euler's Theorem</a:t>
            </a:r>
            <a:r>
              <a:rPr lang="en-US">
                <a:solidFill>
                  <a:srgbClr val="810081"/>
                </a:solidFill>
                <a:latin typeface="Times-Roman" charset="0"/>
              </a:rPr>
              <a:t> is a generalization of Fermat's Theorem for any number n. See Stallings section 8.2 for its proof.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72391B2-690D-42EA-B8F8-81C262B9C0F7}" type="slidenum">
              <a:rPr lang="en-AU"/>
              <a:pPr/>
              <a:t>9</a:t>
            </a:fld>
            <a:endParaRPr lang="en-AU"/>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latin typeface="Times-Roman" charset="0"/>
              </a:rPr>
              <a:t>For many cryptographic functions it is necessary to select one or more very large prime numbers at random.</a:t>
            </a:r>
          </a:p>
          <a:p>
            <a:r>
              <a:rPr lang="en-US">
                <a:latin typeface="Times-Roman" charset="0"/>
              </a:rPr>
              <a:t>Thus we are faced with the task of determining whether a given large number is prime.</a:t>
            </a:r>
          </a:p>
          <a:p>
            <a:r>
              <a:rPr lang="en-AU"/>
              <a:t>Traditionally </a:t>
            </a:r>
            <a:r>
              <a:rPr lang="en-AU" b="1"/>
              <a:t>sieve</a:t>
            </a:r>
            <a:r>
              <a:rPr lang="en-AU"/>
              <a:t> for primes using </a:t>
            </a:r>
            <a:r>
              <a:rPr lang="en-AU" b="1"/>
              <a:t>trial division of all possible prime factors of some number, but this </a:t>
            </a:r>
            <a:r>
              <a:rPr lang="en-AU"/>
              <a:t>only works for small numbers.</a:t>
            </a:r>
          </a:p>
          <a:p>
            <a:r>
              <a:rPr lang="en-AU"/>
              <a:t>Alternatively can use repeated statistical primality tests based on properties of primes, and then for certainty, use a slower deterministic primality test, such as the AKS test.</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18226A9-AAD9-41CC-B4B1-E7817F8A34E8}" type="slidenum">
              <a:rPr lang="en-AU" altLang="en-US"/>
              <a:pPr/>
              <a:t>10</a:t>
            </a:fld>
            <a:endParaRPr lang="en-AU" altLang="en-US"/>
          </a:p>
        </p:txBody>
      </p:sp>
      <p:sp>
        <p:nvSpPr>
          <p:cNvPr id="79874" name="Rectangle 1026"/>
          <p:cNvSpPr>
            <a:spLocks noRo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lang="en-US" altLang="en-US"/>
              <a:t>Consider the powers of an integer modulo n. By Eulers theorem, for every relatively prime a, there is at least one power equal to 1 (being </a:t>
            </a:r>
            <a:r>
              <a:rPr lang="en-AU" altLang="en-US">
                <a:latin typeface="Courier New" pitchFamily="49" charset="0"/>
              </a:rPr>
              <a:t>ø(n)</a:t>
            </a:r>
            <a:r>
              <a:rPr lang="en-AU" altLang="en-US"/>
              <a:t>), but there may be a smaller value. I</a:t>
            </a:r>
            <a:r>
              <a:rPr lang="en-US" altLang="en-US"/>
              <a:t>f the smallest value is </a:t>
            </a:r>
            <a:r>
              <a:rPr lang="en-US" altLang="en-US">
                <a:latin typeface="Courier New" pitchFamily="49" charset="0"/>
              </a:rPr>
              <a:t>m = </a:t>
            </a:r>
            <a:r>
              <a:rPr lang="en-AU" altLang="en-US">
                <a:latin typeface="Courier New" pitchFamily="49" charset="0"/>
              </a:rPr>
              <a:t>ø(n)</a:t>
            </a:r>
            <a:r>
              <a:rPr lang="en-AU" altLang="en-US"/>
              <a:t> then </a:t>
            </a:r>
            <a:r>
              <a:rPr lang="en-AU" altLang="en-US">
                <a:latin typeface="Courier New" pitchFamily="49" charset="0"/>
              </a:rPr>
              <a:t>a</a:t>
            </a:r>
            <a:r>
              <a:rPr lang="en-AU" altLang="en-US"/>
              <a:t> is called a </a:t>
            </a:r>
            <a:r>
              <a:rPr lang="en-AU" altLang="en-US" b="1"/>
              <a:t>primitive root</a:t>
            </a:r>
            <a:r>
              <a:rPr lang="en-AU" altLang="en-US"/>
              <a:t>. If n is prime, then the powers of a primitive root “generate” all residues mod n. Such generators are very useful, and are used in a number of public-key algorithms, but they are relatively hard to find.</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5BDB7AB-C5F5-4DB1-9221-3E5EB4FAA028}" type="slidenum">
              <a:rPr lang="en-AU"/>
              <a:pPr/>
              <a:t>14</a:t>
            </a:fld>
            <a:endParaRPr lang="en-AU"/>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latin typeface="Times-Roman" charset="0"/>
              </a:rPr>
              <a:t>Discrete logarithms are fundamental to a number of public-key algorithms, including Diffie-Hellman key exchange and the digital signature algorithm (DSA). </a:t>
            </a:r>
            <a:endParaRPr lang="en-US"/>
          </a:p>
          <a:p>
            <a:r>
              <a:rPr lang="en-US"/>
              <a:t>Discrete logs (or indices) share the properties of normal logarithms, and are quite useful. </a:t>
            </a:r>
            <a:r>
              <a:rPr lang="en-US">
                <a:latin typeface="Times-Roman" charset="0"/>
              </a:rPr>
              <a:t>The logarithm of a number is defined to be the power to which some positive base (except 1) must be raised in order to equal that number. If working with modulo arithmetic, and the base is a primitive root, then an integral discrete logarithm exists for any residue.</a:t>
            </a:r>
            <a:endParaRPr lang="en-US"/>
          </a:p>
          <a:p>
            <a:r>
              <a:rPr lang="en-US"/>
              <a:t>However whilst exponentiation is relatively easy, finding discrete logs is not, in fact is as hard as factoring a number. </a:t>
            </a:r>
            <a:r>
              <a:rPr lang="en-AU"/>
              <a:t>This is an example of a problem that is "easy" one way (raising a number to a power), but "hard" the other (finding what power a number is raised to giving the desired answer). Problems with this type of asymmetry are very rare, but are of critical usefulness in modern cryptography.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8610"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68612" name="Group 4"/>
            <p:cNvGrpSpPr>
              <a:grpSpLocks/>
            </p:cNvGrpSpPr>
            <p:nvPr/>
          </p:nvGrpSpPr>
          <p:grpSpPr bwMode="auto">
            <a:xfrm>
              <a:off x="1776" y="3024"/>
              <a:ext cx="3929" cy="1290"/>
              <a:chOff x="1776" y="3024"/>
              <a:chExt cx="3929" cy="1290"/>
            </a:xfrm>
          </p:grpSpPr>
          <p:grpSp>
            <p:nvGrpSpPr>
              <p:cNvPr id="68613" name="Group 5"/>
              <p:cNvGrpSpPr>
                <a:grpSpLocks/>
              </p:cNvGrpSpPr>
              <p:nvPr/>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68662" name="Group 54"/>
              <p:cNvGrpSpPr>
                <a:grpSpLocks/>
              </p:cNvGrpSpPr>
              <p:nvPr/>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68669" name="Group 61"/>
              <p:cNvGrpSpPr>
                <a:grpSpLocks/>
              </p:cNvGrpSpPr>
              <p:nvPr/>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6867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867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676" name="Rectangle 68"/>
          <p:cNvSpPr>
            <a:spLocks noGrp="1" noChangeArrowheads="1"/>
          </p:cNvSpPr>
          <p:nvPr>
            <p:ph type="dt" sz="quarter" idx="2"/>
          </p:nvPr>
        </p:nvSpPr>
        <p:spPr/>
        <p:txBody>
          <a:bodyPr/>
          <a:lstStyle>
            <a:lvl1pPr>
              <a:defRPr/>
            </a:lvl1pPr>
          </a:lstStyle>
          <a:p>
            <a:endParaRPr lang="en-US"/>
          </a:p>
        </p:txBody>
      </p:sp>
      <p:sp>
        <p:nvSpPr>
          <p:cNvPr id="68677" name="Rectangle 69"/>
          <p:cNvSpPr>
            <a:spLocks noGrp="1" noChangeArrowheads="1"/>
          </p:cNvSpPr>
          <p:nvPr>
            <p:ph type="ftr" sz="quarter" idx="3"/>
          </p:nvPr>
        </p:nvSpPr>
        <p:spPr/>
        <p:txBody>
          <a:bodyPr/>
          <a:lstStyle>
            <a:lvl1pPr>
              <a:defRPr/>
            </a:lvl1pPr>
          </a:lstStyle>
          <a:p>
            <a:endParaRPr lang="en-US"/>
          </a:p>
        </p:txBody>
      </p:sp>
      <p:sp>
        <p:nvSpPr>
          <p:cNvPr id="68678" name="Rectangle 70"/>
          <p:cNvSpPr>
            <a:spLocks noGrp="1" noChangeArrowheads="1"/>
          </p:cNvSpPr>
          <p:nvPr>
            <p:ph type="sldNum" sz="quarter" idx="4"/>
          </p:nvPr>
        </p:nvSpPr>
        <p:spPr/>
        <p:txBody>
          <a:bodyPr/>
          <a:lstStyle>
            <a:lvl1pPr>
              <a:defRPr/>
            </a:lvl1pPr>
          </a:lstStyle>
          <a:p>
            <a:fld id="{C457F5A9-728B-42B5-8A4D-DF330DE2D83A}"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185C1F-0D50-4141-BAEA-81D6DA1BB3A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882B3A-B8B8-49DF-913D-985040C32DD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7489A1-3B96-41E5-96C0-B2F93D9E5A6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ECE9F6-79A7-490E-881A-2871C54F0C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96EAFD-F48A-4B42-86BD-158C2A50741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6966A9D-B290-4CFF-8E87-AA1F92BFA38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969E04-719F-4294-874E-0AE288BCE8B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94BB75B-966C-47E9-8B65-7047C71F10A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34BA8F-6386-4131-8B12-CCCA940823C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D0850D-21CD-47DB-881C-B5D015DC3E0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586" name="Group 2"/>
          <p:cNvGrpSpPr>
            <a:grpSpLocks/>
          </p:cNvGrpSpPr>
          <p:nvPr/>
        </p:nvGrpSpPr>
        <p:grpSpPr bwMode="auto">
          <a:xfrm>
            <a:off x="3175" y="4267200"/>
            <a:ext cx="9140825" cy="2590800"/>
            <a:chOff x="2" y="2688"/>
            <a:chExt cx="5758" cy="1632"/>
          </a:xfrm>
        </p:grpSpPr>
        <p:sp>
          <p:nvSpPr>
            <p:cNvPr id="6758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67588" name="Group 4"/>
            <p:cNvGrpSpPr>
              <a:grpSpLocks/>
            </p:cNvGrpSpPr>
            <p:nvPr/>
          </p:nvGrpSpPr>
          <p:grpSpPr bwMode="auto">
            <a:xfrm>
              <a:off x="1776" y="3024"/>
              <a:ext cx="3929" cy="1290"/>
              <a:chOff x="1776" y="3024"/>
              <a:chExt cx="3929" cy="1290"/>
            </a:xfrm>
          </p:grpSpPr>
          <p:grpSp>
            <p:nvGrpSpPr>
              <p:cNvPr id="67589" name="Group 5"/>
              <p:cNvGrpSpPr>
                <a:grpSpLocks/>
              </p:cNvGrpSpPr>
              <p:nvPr userDrawn="1"/>
            </p:nvGrpSpPr>
            <p:grpSpPr bwMode="auto">
              <a:xfrm>
                <a:off x="2268" y="3934"/>
                <a:ext cx="638" cy="377"/>
                <a:chOff x="2268" y="3934"/>
                <a:chExt cx="638" cy="377"/>
              </a:xfrm>
            </p:grpSpPr>
            <p:sp>
              <p:nvSpPr>
                <p:cNvPr id="6759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6759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6759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6759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759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759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759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6759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6759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6759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6760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760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6760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760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6760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6760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760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6760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6760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6760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6761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6761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6761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6761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6761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6761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761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761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761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6761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762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762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6762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762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762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762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762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6762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6762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762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763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763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763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763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763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763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763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763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67638" name="Group 54"/>
              <p:cNvGrpSpPr>
                <a:grpSpLocks/>
              </p:cNvGrpSpPr>
              <p:nvPr userDrawn="1"/>
            </p:nvGrpSpPr>
            <p:grpSpPr bwMode="auto">
              <a:xfrm>
                <a:off x="4546" y="3608"/>
                <a:ext cx="518" cy="319"/>
                <a:chOff x="4546" y="3608"/>
                <a:chExt cx="518" cy="319"/>
              </a:xfrm>
            </p:grpSpPr>
            <p:sp>
              <p:nvSpPr>
                <p:cNvPr id="6763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6764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6764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764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764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764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67645" name="Group 61"/>
              <p:cNvGrpSpPr>
                <a:grpSpLocks/>
              </p:cNvGrpSpPr>
              <p:nvPr userDrawn="1"/>
            </p:nvGrpSpPr>
            <p:grpSpPr bwMode="auto">
              <a:xfrm>
                <a:off x="5381" y="3085"/>
                <a:ext cx="227" cy="132"/>
                <a:chOff x="5381" y="3085"/>
                <a:chExt cx="227" cy="132"/>
              </a:xfrm>
            </p:grpSpPr>
            <p:sp>
              <p:nvSpPr>
                <p:cNvPr id="6764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764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6764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764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6765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765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6765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6765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670FD65F-4061-4E6A-A3E7-D559CDE9AF17}" type="slidenum">
              <a:rPr lang="en-US"/>
              <a:pPr/>
              <a:t>‹#›</a:t>
            </a:fld>
            <a:endParaRPr lang="en-US"/>
          </a:p>
        </p:txBody>
      </p:sp>
      <p:sp>
        <p:nvSpPr>
          <p:cNvPr id="6765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838200" y="457200"/>
            <a:ext cx="7848600" cy="2765425"/>
          </a:xfrm>
        </p:spPr>
        <p:txBody>
          <a:bodyPr/>
          <a:lstStyle/>
          <a:p>
            <a:r>
              <a:rPr lang="en-US"/>
              <a:t>Cryptography and Network Security</a:t>
            </a:r>
            <a:br>
              <a:rPr lang="en-US"/>
            </a:br>
            <a:r>
              <a:rPr lang="en-US"/>
              <a:t>Chapter 8</a:t>
            </a:r>
            <a:endParaRPr lang="en-AU"/>
          </a:p>
        </p:txBody>
      </p:sp>
      <p:sp>
        <p:nvSpPr>
          <p:cNvPr id="65539" name="Rectangle 3"/>
          <p:cNvSpPr>
            <a:spLocks noGrp="1" noChangeArrowheads="1"/>
          </p:cNvSpPr>
          <p:nvPr>
            <p:ph type="subTitle" idx="1"/>
          </p:nvPr>
        </p:nvSpPr>
        <p:spPr>
          <a:xfrm>
            <a:off x="1371600" y="3657600"/>
            <a:ext cx="6400800" cy="2671763"/>
          </a:xfrm>
        </p:spPr>
        <p:txBody>
          <a:bodyPr/>
          <a:lstStyle/>
          <a:p>
            <a:r>
              <a:rPr lang="en-US"/>
              <a:t>Fourth Edition</a:t>
            </a:r>
          </a:p>
          <a:p>
            <a:r>
              <a:rPr lang="en-US"/>
              <a:t>by William Stallings	</a:t>
            </a:r>
          </a:p>
          <a:p>
            <a:endParaRPr lang="en-US"/>
          </a:p>
          <a:p>
            <a:r>
              <a:rPr lang="en-US"/>
              <a:t>Lecture slides by Lawrie Brown</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dirty="0"/>
              <a:t>Primitive Roots</a:t>
            </a:r>
            <a:endParaRPr lang="en-AU" altLang="en-US" dirty="0"/>
          </a:p>
        </p:txBody>
      </p:sp>
      <p:sp>
        <p:nvSpPr>
          <p:cNvPr id="62467" name="Rectangle 3"/>
          <p:cNvSpPr>
            <a:spLocks noGrp="1" noChangeArrowheads="1"/>
          </p:cNvSpPr>
          <p:nvPr>
            <p:ph type="body" idx="1"/>
          </p:nvPr>
        </p:nvSpPr>
        <p:spPr/>
        <p:txBody>
          <a:bodyPr/>
          <a:lstStyle/>
          <a:p>
            <a:r>
              <a:rPr lang="en-US" altLang="en-US" sz="2800" dirty="0" smtClean="0"/>
              <a:t>By </a:t>
            </a:r>
            <a:r>
              <a:rPr lang="en-US" altLang="en-US" sz="2800" dirty="0"/>
              <a:t>Euler’s </a:t>
            </a:r>
            <a:r>
              <a:rPr lang="en-US" altLang="en-US" sz="2800" dirty="0" smtClean="0"/>
              <a:t>theorem, </a:t>
            </a:r>
            <a:r>
              <a:rPr lang="en-AU" altLang="en-US" sz="2800" dirty="0" err="1">
                <a:latin typeface="Courier New" pitchFamily="49" charset="0"/>
              </a:rPr>
              <a:t>a</a:t>
            </a:r>
            <a:r>
              <a:rPr lang="en-AU" altLang="en-US" sz="2800" baseline="30000" dirty="0" err="1">
                <a:latin typeface="Courier New" pitchFamily="49" charset="0"/>
              </a:rPr>
              <a:t>ø</a:t>
            </a:r>
            <a:r>
              <a:rPr lang="en-AU" altLang="en-US" sz="2800" baseline="30000" dirty="0">
                <a:latin typeface="Courier New" pitchFamily="49" charset="0"/>
              </a:rPr>
              <a:t>(n</a:t>
            </a:r>
            <a:r>
              <a:rPr lang="en-AU" altLang="en-US" sz="2800" baseline="30000" dirty="0" smtClean="0">
                <a:latin typeface="Courier New" pitchFamily="49" charset="0"/>
              </a:rPr>
              <a:t>) </a:t>
            </a:r>
            <a:r>
              <a:rPr lang="en-AU" altLang="en-US" sz="2800" dirty="0" smtClean="0">
                <a:latin typeface="Courier New" pitchFamily="49" charset="0"/>
              </a:rPr>
              <a:t>= 1(mod n)</a:t>
            </a:r>
            <a:endParaRPr lang="en-AU" altLang="en-US" sz="2800" dirty="0"/>
          </a:p>
          <a:p>
            <a:r>
              <a:rPr lang="en-US" altLang="en-US" sz="2800" dirty="0"/>
              <a:t>consider </a:t>
            </a:r>
            <a:r>
              <a:rPr lang="en-AU" altLang="en-US" sz="2800" dirty="0">
                <a:latin typeface="Courier New" pitchFamily="49" charset="0"/>
              </a:rPr>
              <a:t>a</a:t>
            </a:r>
            <a:r>
              <a:rPr lang="en-AU" altLang="en-US" sz="2800" baseline="30000" dirty="0">
                <a:latin typeface="Courier New" pitchFamily="49" charset="0"/>
              </a:rPr>
              <a:t>m</a:t>
            </a:r>
            <a:r>
              <a:rPr lang="en-AU" altLang="en-US" sz="2800" dirty="0">
                <a:latin typeface="Courier New" pitchFamily="49" charset="0"/>
              </a:rPr>
              <a:t>=1 (mod n), GCD(</a:t>
            </a:r>
            <a:r>
              <a:rPr lang="en-AU" altLang="en-US" sz="2800" dirty="0" err="1">
                <a:latin typeface="Courier New" pitchFamily="49" charset="0"/>
              </a:rPr>
              <a:t>a,n</a:t>
            </a:r>
            <a:r>
              <a:rPr lang="en-AU" altLang="en-US" sz="2800" dirty="0">
                <a:latin typeface="Courier New" pitchFamily="49" charset="0"/>
              </a:rPr>
              <a:t>)=1</a:t>
            </a:r>
          </a:p>
          <a:p>
            <a:pPr lvl="1"/>
            <a:r>
              <a:rPr lang="en-US" altLang="en-US" sz="2400" dirty="0"/>
              <a:t>must exist for </a:t>
            </a:r>
            <a:r>
              <a:rPr lang="en-US" altLang="en-US" sz="2400" dirty="0" smtClean="0"/>
              <a:t> </a:t>
            </a:r>
            <a:r>
              <a:rPr lang="en-US" altLang="en-US" sz="2400" dirty="0" smtClean="0">
                <a:latin typeface="Courier New" pitchFamily="49" charset="0"/>
              </a:rPr>
              <a:t>m </a:t>
            </a:r>
            <a:r>
              <a:rPr lang="en-US" altLang="en-US" sz="2400" dirty="0">
                <a:latin typeface="Courier New" pitchFamily="49" charset="0"/>
              </a:rPr>
              <a:t>= </a:t>
            </a:r>
            <a:r>
              <a:rPr lang="en-AU" altLang="en-US" sz="2400" dirty="0">
                <a:latin typeface="Courier New" pitchFamily="49" charset="0"/>
              </a:rPr>
              <a:t>ø(n)</a:t>
            </a:r>
            <a:r>
              <a:rPr lang="en-AU" altLang="en-US" sz="2400" dirty="0"/>
              <a:t> but may be </a:t>
            </a:r>
            <a:r>
              <a:rPr lang="en-AU" altLang="en-US" sz="2400" dirty="0" smtClean="0"/>
              <a:t>for smaller value of  m</a:t>
            </a:r>
            <a:endParaRPr lang="en-AU" altLang="en-US" sz="2400" dirty="0"/>
          </a:p>
          <a:p>
            <a:pPr lvl="1"/>
            <a:r>
              <a:rPr lang="en-US" altLang="en-US" sz="2400" dirty="0"/>
              <a:t>once powers reach m, cycle will repeat</a:t>
            </a:r>
            <a:endParaRPr lang="en-AU" altLang="en-US" sz="2400" dirty="0"/>
          </a:p>
          <a:p>
            <a:r>
              <a:rPr lang="en-US" altLang="en-US" sz="2800" dirty="0"/>
              <a:t>if smallest is </a:t>
            </a:r>
            <a:r>
              <a:rPr lang="en-US" altLang="en-US" sz="2800" dirty="0">
                <a:latin typeface="Courier New" pitchFamily="49" charset="0"/>
              </a:rPr>
              <a:t>m = </a:t>
            </a:r>
            <a:r>
              <a:rPr lang="en-AU" altLang="en-US" sz="2800" dirty="0">
                <a:latin typeface="Courier New" pitchFamily="49" charset="0"/>
              </a:rPr>
              <a:t>ø(n)</a:t>
            </a:r>
            <a:r>
              <a:rPr lang="en-AU" altLang="en-US" sz="2800" dirty="0"/>
              <a:t> then </a:t>
            </a:r>
            <a:r>
              <a:rPr lang="en-AU" altLang="en-US" sz="2800" dirty="0">
                <a:latin typeface="Courier New" pitchFamily="49" charset="0"/>
              </a:rPr>
              <a:t>a</a:t>
            </a:r>
            <a:r>
              <a:rPr lang="en-AU" altLang="en-US" sz="2800" dirty="0"/>
              <a:t> is called a </a:t>
            </a:r>
            <a:r>
              <a:rPr lang="en-AU" altLang="en-US" sz="2800" b="1" dirty="0"/>
              <a:t>primitive </a:t>
            </a:r>
            <a:r>
              <a:rPr lang="en-AU" altLang="en-US" sz="2800" b="1" dirty="0" smtClean="0"/>
              <a:t>root</a:t>
            </a:r>
          </a:p>
          <a:p>
            <a:r>
              <a:rPr lang="en-AU" altLang="en-US" sz="2800" dirty="0" smtClean="0"/>
              <a:t> </a:t>
            </a:r>
            <a:endParaRPr lang="en-AU" altLang="en-US" sz="2800" dirty="0"/>
          </a:p>
        </p:txBody>
      </p:sp>
    </p:spTree>
    <p:extLst>
      <p:ext uri="{BB962C8B-B14F-4D97-AF65-F5344CB8AC3E}">
        <p14:creationId xmlns:p14="http://schemas.microsoft.com/office/powerpoint/2010/main" val="240769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effectLst/>
              </a:rPr>
              <a:t>a is a primitive root of n </a:t>
            </a:r>
            <a:r>
              <a:rPr lang="en-US" i="1" dirty="0" err="1">
                <a:effectLst/>
              </a:rPr>
              <a:t>iff</a:t>
            </a:r>
            <a:r>
              <a:rPr lang="en-US" i="1" dirty="0">
                <a:effectLst/>
              </a:rPr>
              <a:t> a % n, a</a:t>
            </a:r>
            <a:r>
              <a:rPr lang="en-US" i="1" baseline="30000" dirty="0">
                <a:effectLst/>
              </a:rPr>
              <a:t>2</a:t>
            </a:r>
            <a:r>
              <a:rPr lang="en-US" i="1" dirty="0">
                <a:effectLst/>
              </a:rPr>
              <a:t> % n, …, </a:t>
            </a:r>
            <a:r>
              <a:rPr lang="en-US" i="1" dirty="0" err="1">
                <a:effectLst/>
              </a:rPr>
              <a:t>a</a:t>
            </a:r>
            <a:r>
              <a:rPr lang="en-US" i="1" baseline="30000" dirty="0" err="1">
                <a:effectLst/>
              </a:rPr>
              <a:t>φ</a:t>
            </a:r>
            <a:r>
              <a:rPr lang="en-US" i="1" baseline="30000" dirty="0">
                <a:effectLst/>
              </a:rPr>
              <a:t>(n)</a:t>
            </a:r>
            <a:r>
              <a:rPr lang="en-US" i="1" dirty="0">
                <a:effectLst/>
              </a:rPr>
              <a:t> % n are distinct and coprime to n (Equivalently, order of a is φ(n))</a:t>
            </a:r>
            <a:endParaRPr lang="en-IN" dirty="0">
              <a:effectLst/>
            </a:endParaRPr>
          </a:p>
          <a:p>
            <a:r>
              <a:rPr lang="en-US" i="1" dirty="0">
                <a:effectLst/>
              </a:rPr>
              <a:t> </a:t>
            </a:r>
            <a:r>
              <a:rPr lang="en-US" i="1" dirty="0" smtClean="0">
                <a:effectLst/>
              </a:rPr>
              <a:t>Example: </a:t>
            </a:r>
            <a:r>
              <a:rPr lang="en-US" i="1" dirty="0">
                <a:effectLst/>
              </a:rPr>
              <a:t>7 is a primitive root of 23, since 7 % 23, 7</a:t>
            </a:r>
            <a:r>
              <a:rPr lang="en-US" i="1" baseline="30000" dirty="0">
                <a:effectLst/>
              </a:rPr>
              <a:t>2</a:t>
            </a:r>
            <a:r>
              <a:rPr lang="en-US" i="1" dirty="0">
                <a:effectLst/>
              </a:rPr>
              <a:t> % 23, …, 7</a:t>
            </a:r>
            <a:r>
              <a:rPr lang="en-US" i="1" baseline="30000" dirty="0">
                <a:effectLst/>
              </a:rPr>
              <a:t>φ(23)</a:t>
            </a:r>
            <a:r>
              <a:rPr lang="en-US" i="1" dirty="0">
                <a:effectLst/>
              </a:rPr>
              <a:t> % 23 are distinct and coprime to </a:t>
            </a:r>
            <a:r>
              <a:rPr lang="en-US" i="1" dirty="0" smtClean="0">
                <a:effectLst/>
              </a:rPr>
              <a:t>23</a:t>
            </a:r>
          </a:p>
          <a:p>
            <a:r>
              <a:rPr lang="en-US" i="1" dirty="0">
                <a:effectLst/>
              </a:rPr>
              <a:t>7 is a primitive root of 13, since 7 % 13, 7</a:t>
            </a:r>
            <a:r>
              <a:rPr lang="en-US" i="1" baseline="30000" dirty="0">
                <a:effectLst/>
              </a:rPr>
              <a:t>2</a:t>
            </a:r>
            <a:r>
              <a:rPr lang="en-US" i="1" dirty="0">
                <a:effectLst/>
              </a:rPr>
              <a:t> % 13, …, 7</a:t>
            </a:r>
            <a:r>
              <a:rPr lang="en-US" i="1" baseline="30000" dirty="0">
                <a:effectLst/>
              </a:rPr>
              <a:t>φ(13)</a:t>
            </a:r>
            <a:r>
              <a:rPr lang="en-US" i="1" dirty="0">
                <a:effectLst/>
              </a:rPr>
              <a:t> % 13 are 7, 10, 5, 9, 11, 12, 6, 3, 8, 4, 2, 1 respectively which are </a:t>
            </a:r>
            <a:r>
              <a:rPr lang="en-US" i="1" dirty="0" smtClean="0">
                <a:effectLst/>
              </a:rPr>
              <a:t>distinct &amp; coprime to 13</a:t>
            </a:r>
          </a:p>
          <a:p>
            <a:endParaRPr lang="en-IN" dirty="0">
              <a:effectLst/>
            </a:endParaRPr>
          </a:p>
          <a:p>
            <a:endParaRPr lang="en-IN" dirty="0"/>
          </a:p>
        </p:txBody>
      </p:sp>
    </p:spTree>
    <p:extLst>
      <p:ext uri="{BB962C8B-B14F-4D97-AF65-F5344CB8AC3E}">
        <p14:creationId xmlns:p14="http://schemas.microsoft.com/office/powerpoint/2010/main" val="247063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25"/>
            <a:ext cx="9144000" cy="684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61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0" y="1617313"/>
            <a:ext cx="9079330" cy="245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11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AU"/>
              <a:t>Discrete Logarithms</a:t>
            </a:r>
          </a:p>
        </p:txBody>
      </p:sp>
      <p:sp>
        <p:nvSpPr>
          <p:cNvPr id="61443" name="Rectangle 3"/>
          <p:cNvSpPr>
            <a:spLocks noGrp="1" noChangeArrowheads="1"/>
          </p:cNvSpPr>
          <p:nvPr>
            <p:ph type="body" idx="1"/>
          </p:nvPr>
        </p:nvSpPr>
        <p:spPr/>
        <p:txBody>
          <a:bodyPr/>
          <a:lstStyle/>
          <a:p>
            <a:pPr>
              <a:lnSpc>
                <a:spcPct val="90000"/>
              </a:lnSpc>
            </a:pPr>
            <a:r>
              <a:rPr lang="en-AU" sz="2800" dirty="0"/>
              <a:t>the inverse problem to exponentiation is to find the </a:t>
            </a:r>
            <a:r>
              <a:rPr lang="en-AU" sz="2800" b="1" dirty="0"/>
              <a:t>discrete logarithm</a:t>
            </a:r>
            <a:r>
              <a:rPr lang="en-AU" sz="2800" dirty="0"/>
              <a:t> of a number modulo p </a:t>
            </a:r>
          </a:p>
          <a:p>
            <a:pPr>
              <a:lnSpc>
                <a:spcPct val="90000"/>
              </a:lnSpc>
            </a:pPr>
            <a:r>
              <a:rPr lang="en-AU" sz="2800" dirty="0"/>
              <a:t>that is to find </a:t>
            </a:r>
            <a:r>
              <a:rPr lang="en-AU" sz="2800" dirty="0">
                <a:latin typeface="Courier New" pitchFamily="49" charset="0"/>
              </a:rPr>
              <a:t>x</a:t>
            </a:r>
            <a:r>
              <a:rPr lang="en-AU" sz="2800" dirty="0"/>
              <a:t> such that </a:t>
            </a:r>
            <a:r>
              <a:rPr lang="en-AU" sz="2800" dirty="0">
                <a:latin typeface="Courier New" pitchFamily="49" charset="0"/>
              </a:rPr>
              <a:t>y = </a:t>
            </a:r>
            <a:r>
              <a:rPr lang="en-AU" sz="2800" dirty="0" err="1">
                <a:latin typeface="Courier New" pitchFamily="49" charset="0"/>
              </a:rPr>
              <a:t>g</a:t>
            </a:r>
            <a:r>
              <a:rPr lang="en-AU" sz="2800" baseline="30000" dirty="0" err="1">
                <a:latin typeface="Courier New" pitchFamily="49" charset="0"/>
              </a:rPr>
              <a:t>x</a:t>
            </a:r>
            <a:r>
              <a:rPr lang="en-AU" sz="2800" dirty="0">
                <a:latin typeface="Courier New" pitchFamily="49" charset="0"/>
              </a:rPr>
              <a:t> (mod p)</a:t>
            </a:r>
            <a:r>
              <a:rPr lang="en-AU" sz="2800" dirty="0"/>
              <a:t> </a:t>
            </a:r>
          </a:p>
          <a:p>
            <a:pPr>
              <a:lnSpc>
                <a:spcPct val="90000"/>
              </a:lnSpc>
            </a:pPr>
            <a:r>
              <a:rPr lang="en-AU" sz="2800" dirty="0"/>
              <a:t>this is written as </a:t>
            </a:r>
            <a:r>
              <a:rPr lang="en-AU" sz="2800" dirty="0">
                <a:latin typeface="Courier New" pitchFamily="49" charset="0"/>
              </a:rPr>
              <a:t>x = </a:t>
            </a:r>
            <a:r>
              <a:rPr lang="en-AU" sz="2800" dirty="0" err="1">
                <a:latin typeface="Courier New" pitchFamily="49" charset="0"/>
              </a:rPr>
              <a:t>log</a:t>
            </a:r>
            <a:r>
              <a:rPr lang="en-AU" sz="2800" baseline="-25000" dirty="0" err="1">
                <a:latin typeface="Courier New" pitchFamily="49" charset="0"/>
              </a:rPr>
              <a:t>g</a:t>
            </a:r>
            <a:r>
              <a:rPr lang="en-AU" sz="2800" dirty="0">
                <a:latin typeface="Courier New" pitchFamily="49" charset="0"/>
              </a:rPr>
              <a:t> y (mod p)</a:t>
            </a:r>
          </a:p>
          <a:p>
            <a:pPr>
              <a:lnSpc>
                <a:spcPct val="90000"/>
              </a:lnSpc>
            </a:pPr>
            <a:r>
              <a:rPr lang="en-AU" sz="2800" dirty="0" smtClean="0"/>
              <a:t>whilst </a:t>
            </a:r>
            <a:r>
              <a:rPr lang="en-AU" sz="2800" dirty="0"/>
              <a:t>exponentiation is relatively easy, finding discrete logarithms is generally a </a:t>
            </a:r>
            <a:r>
              <a:rPr lang="en-AU" sz="2800" b="1" dirty="0"/>
              <a:t>hard</a:t>
            </a:r>
            <a:r>
              <a:rPr lang="en-AU" sz="2800" dirty="0"/>
              <a:t> problem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dirty="0"/>
              <a:t>have considered:</a:t>
            </a:r>
          </a:p>
          <a:p>
            <a:pPr lvl="1"/>
            <a:r>
              <a:rPr lang="en-US" dirty="0"/>
              <a:t>prime numbers</a:t>
            </a:r>
          </a:p>
          <a:p>
            <a:pPr lvl="1"/>
            <a:r>
              <a:rPr lang="en-US" dirty="0"/>
              <a:t>Fermat’s and Euler’s Theorems &amp; </a:t>
            </a:r>
            <a:r>
              <a:rPr lang="en-AU" dirty="0"/>
              <a:t>ø(n)</a:t>
            </a:r>
            <a:r>
              <a:rPr lang="en-US" dirty="0"/>
              <a:t> </a:t>
            </a:r>
          </a:p>
          <a:p>
            <a:pPr lvl="1"/>
            <a:r>
              <a:rPr lang="en-US" dirty="0" err="1"/>
              <a:t>Primality</a:t>
            </a:r>
            <a:r>
              <a:rPr lang="en-US" dirty="0"/>
              <a:t> Testing</a:t>
            </a:r>
          </a:p>
          <a:p>
            <a:pPr lvl="1"/>
            <a:r>
              <a:rPr lang="en-US" smtClean="0"/>
              <a:t>Discrete </a:t>
            </a:r>
            <a:r>
              <a:rPr lang="en-US" dirty="0"/>
              <a:t>Logarithms</a:t>
            </a:r>
          </a:p>
          <a:p>
            <a:pPr lvl="1"/>
            <a:endParaRPr lang="en-US" dirty="0"/>
          </a:p>
          <a:p>
            <a:pPr lvl="1"/>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125760"/>
            <a:ext cx="8229600" cy="1143000"/>
          </a:xfrm>
        </p:spPr>
        <p:txBody>
          <a:bodyPr/>
          <a:lstStyle/>
          <a:p>
            <a:r>
              <a:rPr lang="en-US" sz="4000" dirty="0" smtClean="0"/>
              <a:t> </a:t>
            </a:r>
            <a:r>
              <a:rPr lang="en-AU" sz="4000" dirty="0"/>
              <a:t>Introduction to Number </a:t>
            </a:r>
            <a:r>
              <a:rPr lang="en-AU" sz="4000" dirty="0" smtClean="0"/>
              <a:t>Theory</a:t>
            </a:r>
            <a:endParaRPr lang="en-AU" sz="4000" dirty="0"/>
          </a:p>
        </p:txBody>
      </p:sp>
      <p:sp>
        <p:nvSpPr>
          <p:cNvPr id="6" name="Content Placeholder 5"/>
          <p:cNvSpPr>
            <a:spLocks noGrp="1"/>
          </p:cNvSpPr>
          <p:nvPr>
            <p:ph idx="1"/>
          </p:nvPr>
        </p:nvSpPr>
        <p:spPr>
          <a:xfrm>
            <a:off x="457200" y="1368152"/>
            <a:ext cx="8229600" cy="6165304"/>
          </a:xfrm>
        </p:spPr>
        <p:txBody>
          <a:bodyPr/>
          <a:lstStyle/>
          <a:p>
            <a:r>
              <a:rPr lang="en-US" dirty="0" smtClean="0"/>
              <a:t>Prime nos. A positive integer is said to be a prime no, if its only positive divisors are  1 and </a:t>
            </a:r>
            <a:r>
              <a:rPr lang="en-US" dirty="0" smtClean="0"/>
              <a:t>self. </a:t>
            </a:r>
            <a:r>
              <a:rPr lang="en-US" dirty="0" err="1" smtClean="0"/>
              <a:t>Eg</a:t>
            </a:r>
            <a:r>
              <a:rPr lang="en-US" dirty="0" smtClean="0"/>
              <a:t>., </a:t>
            </a:r>
            <a:r>
              <a:rPr lang="en-US" dirty="0"/>
              <a:t> </a:t>
            </a:r>
            <a:r>
              <a:rPr lang="en-US" dirty="0" smtClean="0"/>
              <a:t>2</a:t>
            </a:r>
            <a:r>
              <a:rPr lang="en-US" dirty="0" smtClean="0"/>
              <a:t>, 3, 5, 7, 11, </a:t>
            </a:r>
            <a:r>
              <a:rPr lang="en-US" dirty="0" smtClean="0"/>
              <a:t>…</a:t>
            </a:r>
          </a:p>
          <a:p>
            <a:pPr lvl="1"/>
            <a:r>
              <a:rPr lang="en-US" dirty="0" smtClean="0"/>
              <a:t>Prime no has exactly 2 divisors(+</a:t>
            </a:r>
            <a:r>
              <a:rPr lang="en-US" dirty="0" err="1" smtClean="0"/>
              <a:t>ve</a:t>
            </a:r>
            <a:r>
              <a:rPr lang="en-US" dirty="0" smtClean="0"/>
              <a:t>)</a:t>
            </a:r>
          </a:p>
          <a:p>
            <a:pPr lvl="1"/>
            <a:r>
              <a:rPr lang="en-US" dirty="0" smtClean="0"/>
              <a:t>1 neither prime nor composite</a:t>
            </a:r>
            <a:endParaRPr lang="en-US" dirty="0" smtClean="0"/>
          </a:p>
          <a:p>
            <a:r>
              <a:rPr lang="en-US" dirty="0" smtClean="0"/>
              <a:t>Integer factorization / prime factorization.</a:t>
            </a:r>
          </a:p>
          <a:p>
            <a:pPr lvl="1"/>
            <a:r>
              <a:rPr lang="en-US" dirty="0" smtClean="0"/>
              <a:t>Unique factorization theorem. Every integer is either a prime or can be uniquely written as a product of primes</a:t>
            </a:r>
          </a:p>
          <a:p>
            <a:pPr lvl="1"/>
            <a:r>
              <a:rPr lang="en-AU" dirty="0" err="1" smtClean="0"/>
              <a:t>eg</a:t>
            </a:r>
            <a:r>
              <a:rPr lang="en-AU" dirty="0" smtClean="0"/>
              <a:t>. </a:t>
            </a:r>
            <a:r>
              <a:rPr lang="en-AU" dirty="0" smtClean="0">
                <a:latin typeface="Courier New" pitchFamily="49" charset="0"/>
              </a:rPr>
              <a:t>91=7x13 ; 3600=2</a:t>
            </a:r>
            <a:r>
              <a:rPr lang="en-AU" baseline="30000" dirty="0" smtClean="0">
                <a:latin typeface="Courier New" pitchFamily="49" charset="0"/>
              </a:rPr>
              <a:t>4</a:t>
            </a:r>
            <a:r>
              <a:rPr lang="en-AU" dirty="0" smtClean="0">
                <a:latin typeface="Courier New" pitchFamily="49" charset="0"/>
              </a:rPr>
              <a:t>x3</a:t>
            </a:r>
            <a:r>
              <a:rPr lang="en-AU" baseline="30000" dirty="0" smtClean="0">
                <a:latin typeface="Courier New" pitchFamily="49" charset="0"/>
              </a:rPr>
              <a:t>2</a:t>
            </a:r>
            <a:r>
              <a:rPr lang="en-AU" dirty="0" smtClean="0">
                <a:latin typeface="Courier New" pitchFamily="49" charset="0"/>
              </a:rPr>
              <a:t>x5</a:t>
            </a:r>
            <a:r>
              <a:rPr lang="en-AU" baseline="30000" dirty="0" smtClean="0">
                <a:latin typeface="Courier New" pitchFamily="49"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686800" cy="4454525"/>
          </a:xfrm>
        </p:spPr>
        <p:txBody>
          <a:bodyPr/>
          <a:lstStyle/>
          <a:p>
            <a:r>
              <a:rPr lang="en-AU" dirty="0" smtClean="0"/>
              <a:t>Integer factorization problem is an intractable problem.</a:t>
            </a:r>
          </a:p>
          <a:p>
            <a:pPr lvl="1"/>
            <a:r>
              <a:rPr lang="en-AU" sz="3200" dirty="0" smtClean="0"/>
              <a:t> </a:t>
            </a:r>
            <a:r>
              <a:rPr lang="en-AU" dirty="0" smtClean="0"/>
              <a:t>NFS and Pollard – rho are the only algorithms to solve this problem  and they have  sub-exponential / fully exponential running time complexity</a:t>
            </a:r>
          </a:p>
          <a:p>
            <a:pPr lvl="1"/>
            <a:r>
              <a:rPr lang="en-US" dirty="0" smtClean="0"/>
              <a:t>Security of RSA is based on complexity of integer factorization.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869160"/>
          </a:xfrm>
        </p:spPr>
        <p:txBody>
          <a:bodyPr/>
          <a:lstStyle/>
          <a:p>
            <a:r>
              <a:rPr lang="en-US" dirty="0" smtClean="0"/>
              <a:t>Relatively prime or co-prime numbers</a:t>
            </a:r>
          </a:p>
          <a:p>
            <a:pPr lvl="1"/>
            <a:r>
              <a:rPr lang="en-US" dirty="0" smtClean="0"/>
              <a:t>Two integers are said to be relatively prime, if the their GCD is 1</a:t>
            </a:r>
          </a:p>
          <a:p>
            <a:pPr lvl="1"/>
            <a:r>
              <a:rPr lang="en-US" dirty="0" err="1" smtClean="0"/>
              <a:t>Eg</a:t>
            </a:r>
            <a:r>
              <a:rPr lang="en-US" dirty="0" smtClean="0"/>
              <a:t>., 10, 21 are relatively </a:t>
            </a:r>
            <a:r>
              <a:rPr lang="en-US" dirty="0" smtClean="0"/>
              <a:t>prime numbers</a:t>
            </a:r>
            <a:endParaRPr lang="en-US" dirty="0" smtClean="0"/>
          </a:p>
          <a:p>
            <a:r>
              <a:rPr lang="en-US" dirty="0" smtClean="0"/>
              <a:t>Use Euclidean algorithm to find GCD</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t>Fermat's Theorem</a:t>
            </a:r>
          </a:p>
        </p:txBody>
      </p:sp>
      <p:sp>
        <p:nvSpPr>
          <p:cNvPr id="50179" name="Rectangle 3"/>
          <p:cNvSpPr>
            <a:spLocks noGrp="1" noChangeArrowheads="1"/>
          </p:cNvSpPr>
          <p:nvPr>
            <p:ph type="body" idx="1"/>
          </p:nvPr>
        </p:nvSpPr>
        <p:spPr/>
        <p:txBody>
          <a:bodyPr/>
          <a:lstStyle/>
          <a:p>
            <a:r>
              <a:rPr lang="en-AU" dirty="0">
                <a:latin typeface="Courier New" pitchFamily="49" charset="0"/>
              </a:rPr>
              <a:t>a</a:t>
            </a:r>
            <a:r>
              <a:rPr lang="en-AU" baseline="30000" dirty="0">
                <a:latin typeface="Courier New" pitchFamily="49" charset="0"/>
              </a:rPr>
              <a:t>p-1</a:t>
            </a:r>
            <a:r>
              <a:rPr lang="en-AU" dirty="0">
                <a:latin typeface="Courier New" pitchFamily="49" charset="0"/>
              </a:rPr>
              <a:t> = 1 (mod p)</a:t>
            </a:r>
          </a:p>
          <a:p>
            <a:pPr lvl="1"/>
            <a:r>
              <a:rPr lang="en-AU" dirty="0"/>
              <a:t>where </a:t>
            </a:r>
            <a:r>
              <a:rPr lang="en-AU" dirty="0">
                <a:latin typeface="Courier New" pitchFamily="49" charset="0"/>
              </a:rPr>
              <a:t>p</a:t>
            </a:r>
            <a:r>
              <a:rPr lang="en-AU" dirty="0"/>
              <a:t> is prime and </a:t>
            </a:r>
            <a:r>
              <a:rPr lang="en-AU" dirty="0" err="1">
                <a:latin typeface="Courier New" pitchFamily="49" charset="0"/>
              </a:rPr>
              <a:t>gcd</a:t>
            </a:r>
            <a:r>
              <a:rPr lang="en-AU" dirty="0">
                <a:latin typeface="Courier New" pitchFamily="49" charset="0"/>
              </a:rPr>
              <a:t>(</a:t>
            </a:r>
            <a:r>
              <a:rPr lang="en-AU" dirty="0" err="1">
                <a:latin typeface="Courier New" pitchFamily="49" charset="0"/>
              </a:rPr>
              <a:t>a,p</a:t>
            </a:r>
            <a:r>
              <a:rPr lang="en-AU" dirty="0">
                <a:latin typeface="Courier New" pitchFamily="49" charset="0"/>
              </a:rPr>
              <a:t>)=1</a:t>
            </a:r>
            <a:endParaRPr lang="en-AU" dirty="0"/>
          </a:p>
          <a:p>
            <a:r>
              <a:rPr lang="en-US" dirty="0"/>
              <a:t>also known as Fermat’s Little Theorem</a:t>
            </a:r>
          </a:p>
          <a:p>
            <a:r>
              <a:rPr lang="en-US" dirty="0"/>
              <a:t>also </a:t>
            </a:r>
            <a:r>
              <a:rPr lang="en-AU" dirty="0" err="1">
                <a:latin typeface="Courier New" pitchFamily="49" charset="0"/>
              </a:rPr>
              <a:t>a</a:t>
            </a:r>
            <a:r>
              <a:rPr lang="en-AU" baseline="30000" dirty="0" err="1">
                <a:latin typeface="Courier New" pitchFamily="49" charset="0"/>
              </a:rPr>
              <a:t>p</a:t>
            </a:r>
            <a:r>
              <a:rPr lang="en-AU" dirty="0">
                <a:latin typeface="Courier New" pitchFamily="49" charset="0"/>
              </a:rPr>
              <a:t> = </a:t>
            </a:r>
            <a:r>
              <a:rPr lang="en-AU" dirty="0" smtClean="0">
                <a:latin typeface="Courier New" pitchFamily="49" charset="0"/>
              </a:rPr>
              <a:t>a </a:t>
            </a:r>
            <a:r>
              <a:rPr lang="en-AU" dirty="0">
                <a:latin typeface="Courier New" pitchFamily="49" charset="0"/>
              </a:rPr>
              <a:t>(mod p)</a:t>
            </a:r>
            <a:endParaRPr lang="en-US" dirty="0"/>
          </a:p>
          <a:p>
            <a:r>
              <a:rPr lang="en-US" dirty="0"/>
              <a:t>useful in public key and </a:t>
            </a:r>
            <a:r>
              <a:rPr lang="en-US" dirty="0" err="1"/>
              <a:t>primality</a:t>
            </a:r>
            <a:r>
              <a:rPr lang="en-US" dirty="0"/>
              <a:t> testing</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dirty="0"/>
              <a:t>Euler </a:t>
            </a:r>
            <a:r>
              <a:rPr lang="en-AU" dirty="0" err="1"/>
              <a:t>Totient</a:t>
            </a:r>
            <a:r>
              <a:rPr lang="en-AU" dirty="0"/>
              <a:t> Function </a:t>
            </a:r>
            <a:r>
              <a:rPr lang="en-AU" dirty="0">
                <a:latin typeface="Courier New" pitchFamily="49" charset="0"/>
              </a:rPr>
              <a:t>ø(n)</a:t>
            </a:r>
          </a:p>
        </p:txBody>
      </p:sp>
      <p:sp>
        <p:nvSpPr>
          <p:cNvPr id="52227" name="Rectangle 3"/>
          <p:cNvSpPr>
            <a:spLocks noGrp="1" noChangeArrowheads="1"/>
          </p:cNvSpPr>
          <p:nvPr>
            <p:ph type="body" idx="1"/>
          </p:nvPr>
        </p:nvSpPr>
        <p:spPr>
          <a:xfrm>
            <a:off x="457200" y="1340768"/>
            <a:ext cx="8229600" cy="4454525"/>
          </a:xfrm>
        </p:spPr>
        <p:txBody>
          <a:bodyPr/>
          <a:lstStyle/>
          <a:p>
            <a:r>
              <a:rPr lang="en-AU" sz="2800" dirty="0" smtClean="0"/>
              <a:t>Number of positive integers </a:t>
            </a:r>
            <a:r>
              <a:rPr lang="en-AU" sz="2800" dirty="0" err="1" smtClean="0"/>
              <a:t>s.t</a:t>
            </a:r>
            <a:endParaRPr lang="en-AU" sz="2800" dirty="0" smtClean="0"/>
          </a:p>
          <a:p>
            <a:pPr lvl="1"/>
            <a:r>
              <a:rPr lang="en-AU" sz="2400" dirty="0" smtClean="0"/>
              <a:t>&lt; n</a:t>
            </a:r>
          </a:p>
          <a:p>
            <a:pPr lvl="1"/>
            <a:r>
              <a:rPr lang="en-AU" sz="2400" dirty="0" smtClean="0"/>
              <a:t>Relatively prime to n</a:t>
            </a:r>
            <a:endParaRPr lang="en-AU" sz="2800" dirty="0"/>
          </a:p>
          <a:p>
            <a:r>
              <a:rPr lang="en-AU" dirty="0" err="1" smtClean="0"/>
              <a:t>Eg</a:t>
            </a:r>
            <a:r>
              <a:rPr lang="en-AU" dirty="0" smtClean="0"/>
              <a:t>., </a:t>
            </a:r>
            <a:r>
              <a:rPr lang="en-AU" dirty="0" smtClean="0">
                <a:latin typeface="Courier New" pitchFamily="49" charset="0"/>
              </a:rPr>
              <a:t>ø(10)=4, since</a:t>
            </a:r>
            <a:r>
              <a:rPr lang="en-AU" dirty="0" smtClean="0"/>
              <a:t> </a:t>
            </a:r>
            <a:r>
              <a:rPr lang="en-AU" dirty="0"/>
              <a:t>{1,3,7,9} a</a:t>
            </a:r>
            <a:r>
              <a:rPr lang="en-AU" dirty="0" smtClean="0"/>
              <a:t>re the numbers satisfying both conditions.</a:t>
            </a:r>
          </a:p>
          <a:p>
            <a:pPr>
              <a:lnSpc>
                <a:spcPct val="90000"/>
              </a:lnSpc>
            </a:pPr>
            <a:r>
              <a:rPr lang="en-US" dirty="0" smtClean="0"/>
              <a:t>If </a:t>
            </a:r>
            <a:r>
              <a:rPr lang="en-AU" dirty="0" smtClean="0"/>
              <a:t>p is prime</a:t>
            </a:r>
            <a:r>
              <a:rPr lang="en-AU" dirty="0"/>
              <a:t>,</a:t>
            </a:r>
            <a:r>
              <a:rPr lang="en-AU" dirty="0" smtClean="0"/>
              <a:t> 	  </a:t>
            </a:r>
            <a:r>
              <a:rPr lang="en-AU" dirty="0" smtClean="0">
                <a:latin typeface="Courier New" pitchFamily="49" charset="0"/>
              </a:rPr>
              <a:t>ø(p)= p-1</a:t>
            </a:r>
            <a:r>
              <a:rPr lang="en-AU" dirty="0" smtClean="0"/>
              <a:t> </a:t>
            </a:r>
          </a:p>
          <a:p>
            <a:pPr>
              <a:lnSpc>
                <a:spcPct val="90000"/>
              </a:lnSpc>
            </a:pPr>
            <a:r>
              <a:rPr lang="en-AU" dirty="0" smtClean="0"/>
              <a:t>If p and q are primes,  </a:t>
            </a:r>
          </a:p>
          <a:p>
            <a:pPr lvl="1">
              <a:lnSpc>
                <a:spcPct val="90000"/>
              </a:lnSpc>
            </a:pPr>
            <a:r>
              <a:rPr lang="en-AU" dirty="0" smtClean="0">
                <a:latin typeface="Courier New" pitchFamily="49" charset="0"/>
              </a:rPr>
              <a:t>ø(</a:t>
            </a:r>
            <a:r>
              <a:rPr lang="en-AU" dirty="0" err="1" smtClean="0">
                <a:latin typeface="Courier New" pitchFamily="49" charset="0"/>
              </a:rPr>
              <a:t>pq</a:t>
            </a:r>
            <a:r>
              <a:rPr lang="en-AU" dirty="0" smtClean="0">
                <a:latin typeface="Courier New" pitchFamily="49" charset="0"/>
              </a:rPr>
              <a:t>)=ø(p)x ø(q) = (p-1)x(q-1)</a:t>
            </a:r>
            <a:r>
              <a:rPr lang="en-AU" dirty="0" smtClean="0"/>
              <a:t> </a:t>
            </a:r>
          </a:p>
          <a:p>
            <a:pPr>
              <a:lnSpc>
                <a:spcPct val="90000"/>
              </a:lnSpc>
            </a:pPr>
            <a:r>
              <a:rPr lang="en-US" dirty="0" err="1" smtClean="0"/>
              <a:t>eg</a:t>
            </a:r>
            <a:r>
              <a:rPr lang="en-US" dirty="0" smtClean="0"/>
              <a:t>.</a:t>
            </a:r>
          </a:p>
          <a:p>
            <a:pPr lvl="1">
              <a:lnSpc>
                <a:spcPct val="90000"/>
              </a:lnSpc>
              <a:buNone/>
            </a:pPr>
            <a:r>
              <a:rPr lang="en-AU" dirty="0" smtClean="0">
                <a:latin typeface="Courier New" pitchFamily="49" charset="0"/>
              </a:rPr>
              <a:t>ø(37) = 36</a:t>
            </a:r>
          </a:p>
          <a:p>
            <a:pPr lvl="1">
              <a:lnSpc>
                <a:spcPct val="90000"/>
              </a:lnSpc>
              <a:buNone/>
            </a:pPr>
            <a:r>
              <a:rPr lang="en-AU" dirty="0" smtClean="0">
                <a:latin typeface="Courier New" pitchFamily="49" charset="0"/>
              </a:rPr>
              <a:t>ø(21) = (3–1)x(7–1) = 2x6 = 12</a:t>
            </a:r>
          </a:p>
          <a:p>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 y="0"/>
            <a:ext cx="914600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056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a:t>Euler's Theorem</a:t>
            </a:r>
          </a:p>
        </p:txBody>
      </p:sp>
      <p:sp>
        <p:nvSpPr>
          <p:cNvPr id="51203" name="Rectangle 3"/>
          <p:cNvSpPr>
            <a:spLocks noGrp="1" noChangeArrowheads="1"/>
          </p:cNvSpPr>
          <p:nvPr>
            <p:ph type="body" idx="1"/>
          </p:nvPr>
        </p:nvSpPr>
        <p:spPr/>
        <p:txBody>
          <a:bodyPr/>
          <a:lstStyle/>
          <a:p>
            <a:pPr>
              <a:lnSpc>
                <a:spcPct val="90000"/>
              </a:lnSpc>
            </a:pPr>
            <a:r>
              <a:rPr lang="en-AU" sz="2800"/>
              <a:t>a generalisation of Fermat's Theorem </a:t>
            </a:r>
          </a:p>
          <a:p>
            <a:pPr>
              <a:lnSpc>
                <a:spcPct val="90000"/>
              </a:lnSpc>
            </a:pPr>
            <a:r>
              <a:rPr lang="en-AU" sz="2800">
                <a:latin typeface="Courier New" pitchFamily="49" charset="0"/>
              </a:rPr>
              <a:t>a</a:t>
            </a:r>
            <a:r>
              <a:rPr lang="en-AU" sz="2800" baseline="30000">
                <a:latin typeface="Courier New" pitchFamily="49" charset="0"/>
              </a:rPr>
              <a:t>ø(n)</a:t>
            </a:r>
            <a:r>
              <a:rPr lang="en-AU" sz="2800">
                <a:latin typeface="Courier New" pitchFamily="49" charset="0"/>
              </a:rPr>
              <a:t> = 1 (mod n)</a:t>
            </a:r>
          </a:p>
          <a:p>
            <a:pPr lvl="1">
              <a:lnSpc>
                <a:spcPct val="90000"/>
              </a:lnSpc>
            </a:pPr>
            <a:r>
              <a:rPr lang="en-AU" sz="2400"/>
              <a:t>for any </a:t>
            </a:r>
            <a:r>
              <a:rPr lang="en-AU" sz="2400">
                <a:latin typeface="Courier New" pitchFamily="49" charset="0"/>
              </a:rPr>
              <a:t>a,n</a:t>
            </a:r>
            <a:r>
              <a:rPr lang="en-AU" sz="2400"/>
              <a:t> where </a:t>
            </a:r>
            <a:r>
              <a:rPr lang="en-AU" sz="2400">
                <a:latin typeface="Courier New" pitchFamily="49" charset="0"/>
              </a:rPr>
              <a:t>gcd(a,n)=1</a:t>
            </a:r>
          </a:p>
          <a:p>
            <a:pPr>
              <a:lnSpc>
                <a:spcPct val="90000"/>
              </a:lnSpc>
            </a:pPr>
            <a:r>
              <a:rPr lang="en-US" sz="2800"/>
              <a:t>eg.</a:t>
            </a:r>
          </a:p>
          <a:p>
            <a:pPr lvl="1">
              <a:lnSpc>
                <a:spcPct val="90000"/>
              </a:lnSpc>
              <a:buFont typeface="Wingdings" pitchFamily="2" charset="2"/>
              <a:buNone/>
            </a:pPr>
            <a:r>
              <a:rPr lang="en-AU" sz="2400" i="1">
                <a:latin typeface="Courier New" pitchFamily="49" charset="0"/>
              </a:rPr>
              <a:t>a</a:t>
            </a:r>
            <a:r>
              <a:rPr lang="en-AU" sz="2400">
                <a:latin typeface="Courier New" pitchFamily="49" charset="0"/>
              </a:rPr>
              <a:t>=3;</a:t>
            </a:r>
            <a:r>
              <a:rPr lang="en-AU" sz="2400" i="1">
                <a:latin typeface="Courier New" pitchFamily="49" charset="0"/>
              </a:rPr>
              <a:t>n</a:t>
            </a:r>
            <a:r>
              <a:rPr lang="en-AU" sz="2400">
                <a:latin typeface="Courier New" pitchFamily="49" charset="0"/>
              </a:rPr>
              <a:t>=10; ø(10)=4; </a:t>
            </a:r>
          </a:p>
          <a:p>
            <a:pPr lvl="1">
              <a:lnSpc>
                <a:spcPct val="90000"/>
              </a:lnSpc>
              <a:buFont typeface="Wingdings" pitchFamily="2" charset="2"/>
              <a:buNone/>
            </a:pPr>
            <a:r>
              <a:rPr lang="en-AU" sz="2400">
                <a:latin typeface="Courier New" pitchFamily="49" charset="0"/>
              </a:rPr>
              <a:t>	hence 3</a:t>
            </a:r>
            <a:r>
              <a:rPr lang="en-AU" sz="2400" baseline="30000">
                <a:latin typeface="Courier New" pitchFamily="49" charset="0"/>
              </a:rPr>
              <a:t>4 </a:t>
            </a:r>
            <a:r>
              <a:rPr lang="en-AU" sz="2400">
                <a:latin typeface="Courier New" pitchFamily="49" charset="0"/>
              </a:rPr>
              <a:t>= 81 = 1 mod 10</a:t>
            </a:r>
          </a:p>
          <a:p>
            <a:pPr lvl="1">
              <a:lnSpc>
                <a:spcPct val="90000"/>
              </a:lnSpc>
              <a:buFont typeface="Wingdings" pitchFamily="2" charset="2"/>
              <a:buNone/>
            </a:pPr>
            <a:r>
              <a:rPr lang="en-AU" sz="2400" i="1">
                <a:latin typeface="Courier New" pitchFamily="49" charset="0"/>
              </a:rPr>
              <a:t>a</a:t>
            </a:r>
            <a:r>
              <a:rPr lang="en-AU" sz="2400">
                <a:latin typeface="Courier New" pitchFamily="49" charset="0"/>
              </a:rPr>
              <a:t>=2;</a:t>
            </a:r>
            <a:r>
              <a:rPr lang="en-AU" sz="2400" i="1">
                <a:latin typeface="Courier New" pitchFamily="49" charset="0"/>
              </a:rPr>
              <a:t>n</a:t>
            </a:r>
            <a:r>
              <a:rPr lang="en-AU" sz="2400">
                <a:latin typeface="Courier New" pitchFamily="49" charset="0"/>
              </a:rPr>
              <a:t>=11; ø(11)=10;</a:t>
            </a:r>
          </a:p>
          <a:p>
            <a:pPr lvl="1">
              <a:lnSpc>
                <a:spcPct val="90000"/>
              </a:lnSpc>
              <a:buFont typeface="Wingdings" pitchFamily="2" charset="2"/>
              <a:buNone/>
            </a:pPr>
            <a:r>
              <a:rPr lang="en-AU" sz="2400">
                <a:latin typeface="Courier New" pitchFamily="49" charset="0"/>
              </a:rPr>
              <a:t>	hence 2</a:t>
            </a:r>
            <a:r>
              <a:rPr lang="en-AU" sz="2400" baseline="30000">
                <a:latin typeface="Courier New" pitchFamily="49" charset="0"/>
              </a:rPr>
              <a:t>10 </a:t>
            </a:r>
            <a:r>
              <a:rPr lang="en-AU" sz="2400">
                <a:latin typeface="Courier New" pitchFamily="49" charset="0"/>
              </a:rPr>
              <a:t>= 1024 = 1 mod 11</a:t>
            </a:r>
          </a:p>
          <a:p>
            <a:pPr lvl="1">
              <a:lnSpc>
                <a:spcPct val="90000"/>
              </a:lnSpc>
              <a:buFont typeface="Wingdings" pitchFamily="2" charset="2"/>
              <a:buNone/>
            </a:pPr>
            <a:endParaRPr lang="en-AU" sz="2400">
              <a:latin typeface="Courier New" pitchFamily="49" charset="0"/>
            </a:endParaRPr>
          </a:p>
          <a:p>
            <a:pPr>
              <a:lnSpc>
                <a:spcPct val="90000"/>
              </a:lnSpc>
            </a:pPr>
            <a:endParaRPr lang="en-AU" sz="2800"/>
          </a:p>
          <a:p>
            <a:pPr>
              <a:lnSpc>
                <a:spcPct val="90000"/>
              </a:lnSpc>
            </a:pPr>
            <a:endParaRPr lang="en-AU"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Primality Testing</a:t>
            </a:r>
          </a:p>
        </p:txBody>
      </p:sp>
      <p:sp>
        <p:nvSpPr>
          <p:cNvPr id="54275" name="Rectangle 3"/>
          <p:cNvSpPr>
            <a:spLocks noGrp="1" noChangeArrowheads="1"/>
          </p:cNvSpPr>
          <p:nvPr>
            <p:ph type="body" idx="1"/>
          </p:nvPr>
        </p:nvSpPr>
        <p:spPr/>
        <p:txBody>
          <a:bodyPr/>
          <a:lstStyle/>
          <a:p>
            <a:pPr>
              <a:lnSpc>
                <a:spcPct val="90000"/>
              </a:lnSpc>
            </a:pPr>
            <a:r>
              <a:rPr lang="en-AU" sz="2800" dirty="0" smtClean="0"/>
              <a:t>Traditionally, </a:t>
            </a:r>
            <a:r>
              <a:rPr lang="en-AU" sz="2800" b="1" dirty="0"/>
              <a:t>sieve</a:t>
            </a:r>
            <a:r>
              <a:rPr lang="en-AU" sz="2800" dirty="0"/>
              <a:t> using </a:t>
            </a:r>
            <a:r>
              <a:rPr lang="en-AU" sz="2800" b="1" dirty="0"/>
              <a:t>trial </a:t>
            </a:r>
            <a:r>
              <a:rPr lang="en-AU" sz="2800" b="1" dirty="0" smtClean="0"/>
              <a:t>division (brute force)</a:t>
            </a:r>
            <a:r>
              <a:rPr lang="en-AU" sz="2800" dirty="0" smtClean="0"/>
              <a:t> </a:t>
            </a:r>
            <a:endParaRPr lang="en-AU" sz="2800" dirty="0"/>
          </a:p>
          <a:p>
            <a:pPr lvl="1">
              <a:lnSpc>
                <a:spcPct val="90000"/>
              </a:lnSpc>
            </a:pPr>
            <a:r>
              <a:rPr lang="en-AU" sz="2400" dirty="0" err="1"/>
              <a:t>ie</a:t>
            </a:r>
            <a:r>
              <a:rPr lang="en-AU" sz="2400" dirty="0"/>
              <a:t>. divide by all numbers (primes) in turn less than the square root of the number </a:t>
            </a:r>
          </a:p>
          <a:p>
            <a:pPr lvl="1">
              <a:lnSpc>
                <a:spcPct val="90000"/>
              </a:lnSpc>
            </a:pPr>
            <a:r>
              <a:rPr lang="en-AU" sz="2400" dirty="0"/>
              <a:t>only works for small </a:t>
            </a:r>
            <a:r>
              <a:rPr lang="en-AU" sz="2400" dirty="0" smtClean="0"/>
              <a:t>numbers</a:t>
            </a:r>
          </a:p>
          <a:p>
            <a:pPr>
              <a:lnSpc>
                <a:spcPct val="90000"/>
              </a:lnSpc>
            </a:pPr>
            <a:r>
              <a:rPr lang="en-AU" dirty="0" smtClean="0"/>
              <a:t>Miller Rabin algorithm (old)</a:t>
            </a:r>
          </a:p>
          <a:p>
            <a:pPr>
              <a:lnSpc>
                <a:spcPct val="90000"/>
              </a:lnSpc>
            </a:pPr>
            <a:r>
              <a:rPr lang="en-AU" dirty="0" smtClean="0"/>
              <a:t>AKS </a:t>
            </a:r>
            <a:r>
              <a:rPr lang="en-AU" dirty="0" err="1" smtClean="0"/>
              <a:t>primality</a:t>
            </a:r>
            <a:r>
              <a:rPr lang="en-AU" dirty="0" smtClean="0"/>
              <a:t> testing algorithm (latest)</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998</TotalTime>
  <Words>1077</Words>
  <Application>Microsoft Office PowerPoint</Application>
  <PresentationFormat>On-screen Show (4:3)</PresentationFormat>
  <Paragraphs>98</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ch01</vt:lpstr>
      <vt:lpstr>Cryptography and Network Security Chapter 8</vt:lpstr>
      <vt:lpstr> Introduction to Number Theory</vt:lpstr>
      <vt:lpstr>PowerPoint Presentation</vt:lpstr>
      <vt:lpstr>PowerPoint Presentation</vt:lpstr>
      <vt:lpstr>Fermat's Theorem</vt:lpstr>
      <vt:lpstr>Euler Totient Function ø(n)</vt:lpstr>
      <vt:lpstr>PowerPoint Presentation</vt:lpstr>
      <vt:lpstr>Euler's Theorem</vt:lpstr>
      <vt:lpstr>Primality Testing</vt:lpstr>
      <vt:lpstr>Primitive Roots</vt:lpstr>
      <vt:lpstr>PowerPoint Presentation</vt:lpstr>
      <vt:lpstr>PowerPoint Presentation</vt:lpstr>
      <vt:lpstr>PowerPoint Presentation</vt:lpstr>
      <vt:lpstr>Discrete Logarithms</vt:lpstr>
      <vt:lpstr>Summary</vt:lpstr>
    </vt:vector>
  </TitlesOfParts>
  <Company>School of IT&amp;EE,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lastModifiedBy>Saravana</cp:lastModifiedBy>
  <cp:revision>39</cp:revision>
  <cp:lastPrinted>2005-10-07T05:54:31Z</cp:lastPrinted>
  <dcterms:created xsi:type="dcterms:W3CDTF">2002-03-28T02:06:54Z</dcterms:created>
  <dcterms:modified xsi:type="dcterms:W3CDTF">2016-07-29T06:20:33Z</dcterms:modified>
</cp:coreProperties>
</file>