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96" r:id="rId2"/>
    <p:sldId id="257" r:id="rId3"/>
    <p:sldId id="301" r:id="rId4"/>
    <p:sldId id="300" r:id="rId5"/>
    <p:sldId id="277" r:id="rId6"/>
    <p:sldId id="302" r:id="rId7"/>
    <p:sldId id="303" r:id="rId8"/>
    <p:sldId id="282" r:id="rId9"/>
    <p:sldId id="283" r:id="rId10"/>
    <p:sldId id="304" r:id="rId11"/>
    <p:sldId id="305" r:id="rId12"/>
    <p:sldId id="306" r:id="rId13"/>
    <p:sldId id="307" r:id="rId14"/>
    <p:sldId id="308" r:id="rId15"/>
    <p:sldId id="309" r:id="rId16"/>
    <p:sldId id="293" r:id="rId17"/>
    <p:sldId id="312" r:id="rId18"/>
    <p:sldId id="310" r:id="rId19"/>
    <p:sldId id="311" r:id="rId2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p:scale>
          <a:sx n="68" d="100"/>
          <a:sy n="68" d="100"/>
        </p:scale>
        <p:origin x="-1446"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839A9CD-0571-4B67-95E8-CE2730BDFBCE}"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2DC67-DD8F-42AA-94CC-AB9063D8E2E0}" type="slidenum">
              <a:rPr lang="en-AU"/>
              <a:pPr/>
              <a:t>1</a:t>
            </a:fld>
            <a:endParaRPr lang="en-AU"/>
          </a:p>
        </p:txBody>
      </p:sp>
      <p:sp>
        <p:nvSpPr>
          <p:cNvPr id="86018" name="Rectangle 1026"/>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1027"/>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Lecture slides by Lawrie Brown for “Cryptography and Network Security”, 4/e, by William Stallings, Chapter </a:t>
            </a:r>
            <a:r>
              <a:rPr lang="en-US" sz="1000"/>
              <a:t>9 – “</a:t>
            </a:r>
            <a:r>
              <a:rPr lang="en-AU" sz="1000"/>
              <a:t>Public Key Cryptography and RSA</a:t>
            </a:r>
            <a:r>
              <a:rPr lang="en-US"/>
              <a:t>”.</a:t>
            </a:r>
            <a:endParaRPr lang="en-AU"/>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08B072E-45EF-47C2-968D-6885445D19D2}" type="slidenum">
              <a:rPr lang="en-US" smtClean="0"/>
              <a:pPr/>
              <a:t>10</a:t>
            </a:fld>
            <a:endParaRPr lang="en-US" smtClean="0"/>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DF53C-D954-4E46-B3E8-03D4BB9C8AC1}" type="slidenum">
              <a:rPr lang="en-AU"/>
              <a:pPr/>
              <a:t>16</a:t>
            </a:fld>
            <a:endParaRPr lang="en-AU"/>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t>Note some possible </a:t>
            </a:r>
            <a:r>
              <a:rPr lang="en-US">
                <a:latin typeface="Times-Roman" charset="0"/>
              </a:rPr>
              <a:t>possible approaches to attacking the RSA algorithm, as shown.</a:t>
            </a:r>
          </a:p>
          <a:p>
            <a:r>
              <a:rPr lang="en-US">
                <a:latin typeface="Times-Roman"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r>
              <a:rPr lang="en-US">
                <a:latin typeface="Times-Roman" charset="0"/>
              </a:rPr>
              <a:t>Will now review the other possible types of attacks.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6558FB9-C0D7-4663-8766-5E6B5FCB18AC}" type="slidenum">
              <a:rPr lang="en-US" smtClean="0"/>
              <a:pPr/>
              <a:t>17</a:t>
            </a:fld>
            <a:endParaRPr lang="en-US" smtClean="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39C177A-9302-4EBB-AC6D-6493E3AED11C}" type="slidenum">
              <a:rPr lang="en-US" smtClean="0"/>
              <a:pPr/>
              <a:t>18</a:t>
            </a:fld>
            <a:endParaRPr lang="en-US" smtClean="0"/>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BBA6D-C628-4B52-B27A-084A612D32F0}" type="slidenum">
              <a:rPr lang="en-AU"/>
              <a:pPr/>
              <a:t>2</a:t>
            </a:fld>
            <a:endParaRPr lang="en-AU"/>
          </a:p>
        </p:txBody>
      </p:sp>
      <p:sp>
        <p:nvSpPr>
          <p:cNvPr id="87042" name="Rectangle 1026"/>
          <p:cNvSpPr>
            <a:spLocks noRot="1" noChangeArrowheads="1" noTextEdit="1"/>
          </p:cNvSpPr>
          <p:nvPr>
            <p:ph type="sldImg"/>
          </p:nvPr>
        </p:nvSpPr>
        <p:spPr>
          <a:ln/>
        </p:spPr>
      </p:sp>
      <p:sp>
        <p:nvSpPr>
          <p:cNvPr id="87043" name="Rectangle 1027"/>
          <p:cNvSpPr>
            <a:spLocks noGrp="1" noChangeArrowheads="1"/>
          </p:cNvSpPr>
          <p:nvPr>
            <p:ph type="body" idx="1"/>
          </p:nvPr>
        </p:nvSpPr>
        <p:spPr/>
        <p:txBody>
          <a:bodyPr/>
          <a:lstStyle/>
          <a:p>
            <a:r>
              <a:rPr lang="en-US"/>
              <a:t>Opening quote.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DC2C68B-B0CA-457A-957B-D056FEB2CAF7}" type="slidenum">
              <a:rPr lang="en-US" smtClean="0"/>
              <a:pPr/>
              <a:t>3</a:t>
            </a:fld>
            <a:endParaRPr lang="en-US" smtClean="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534C828-A30C-4619-B0F8-FA912F2DE9C7}" type="slidenum">
              <a:rPr lang="en-US" smtClean="0"/>
              <a:pPr/>
              <a:t>4</a:t>
            </a:fld>
            <a:endParaRPr lang="en-US" smtClean="0"/>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DA5B7-F336-4610-9BCE-9CFBA659A1ED}" type="slidenum">
              <a:rPr lang="en-AU"/>
              <a:pPr/>
              <a:t>5</a:t>
            </a:fld>
            <a:endParaRPr lang="en-AU"/>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Emphasize here the radical difference with </a:t>
            </a:r>
            <a:r>
              <a:rPr lang="en-AU"/>
              <a:t>Public-Key Cryptography is the use of two related keys but with very different roles and abilities. Anyone knowing the public key can encrypt messages or verify signatures, but </a:t>
            </a:r>
            <a:r>
              <a:rPr lang="en-AU" b="1"/>
              <a:t>cannot</a:t>
            </a:r>
            <a:r>
              <a:rPr lang="en-AU"/>
              <a:t> decrypt messages or create signatures, all thanks to some clever use of number theory.</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01B54BF-4148-46B6-9CC3-C77D62BAD25C}" type="slidenum">
              <a:rPr lang="en-US" smtClean="0"/>
              <a:pPr/>
              <a:t>6</a:t>
            </a:fld>
            <a:endParaRPr lang="en-US" smtClean="0"/>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83CEA6D-F2C5-4007-B7D5-EA3DE075C7AE}" type="slidenum">
              <a:rPr lang="en-US" smtClean="0"/>
              <a:pPr/>
              <a:t>7</a:t>
            </a:fld>
            <a:endParaRPr lang="en-US" smtClean="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48ABB-1412-4021-9ABA-20C9DE1459CF}" type="slidenum">
              <a:rPr lang="en-AU"/>
              <a:pPr/>
              <a:t>8</a:t>
            </a:fld>
            <a:endParaRPr lang="en-AU"/>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atin typeface="Times-Roman"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r>
              <a:rPr lang="en-US">
                <a:latin typeface="Times-Roman" charset="0"/>
              </a:rPr>
              <a:t>•</a:t>
            </a:r>
            <a:r>
              <a:rPr lang="en-US">
                <a:latin typeface="Helvetica" charset="0"/>
              </a:rPr>
              <a:t> </a:t>
            </a:r>
            <a:r>
              <a:rPr lang="en-US">
                <a:latin typeface="Times-Roman" charset="0"/>
              </a:rPr>
              <a:t>Encryption/decryption:</a:t>
            </a:r>
            <a:r>
              <a:rPr lang="en-US">
                <a:latin typeface="Helvetica" charset="0"/>
              </a:rPr>
              <a:t> </a:t>
            </a:r>
            <a:r>
              <a:rPr lang="en-US">
                <a:latin typeface="Times-Roman" charset="0"/>
              </a:rPr>
              <a:t>The sender encrypts a message with the recipient’s public key. </a:t>
            </a:r>
          </a:p>
          <a:p>
            <a:r>
              <a:rPr lang="en-US">
                <a:latin typeface="Times-Roman" charset="0"/>
              </a:rPr>
              <a:t>•</a:t>
            </a:r>
            <a:r>
              <a:rPr lang="en-US">
                <a:latin typeface="Helvetica" charset="0"/>
              </a:rPr>
              <a:t> </a:t>
            </a:r>
            <a:r>
              <a:rPr lang="en-US">
                <a:latin typeface="Times-Roman" charset="0"/>
              </a:rPr>
              <a:t>Digital signature:</a:t>
            </a:r>
            <a:r>
              <a:rPr lang="en-US">
                <a:latin typeface="Helvetica" charset="0"/>
              </a:rPr>
              <a:t> </a:t>
            </a:r>
            <a:r>
              <a:rPr lang="en-US">
                <a:latin typeface="Times-Roman" charset="0"/>
              </a:rPr>
              <a:t>The sender “signs”a message with its private key, either to the whole message or to a small block of data that is a function of the message. </a:t>
            </a:r>
          </a:p>
          <a:p>
            <a:r>
              <a:rPr lang="en-US">
                <a:latin typeface="Times-Roman" charset="0"/>
              </a:rPr>
              <a:t>•</a:t>
            </a:r>
            <a:r>
              <a:rPr lang="en-US">
                <a:latin typeface="Helvetica" charset="0"/>
              </a:rPr>
              <a:t> </a:t>
            </a:r>
            <a:r>
              <a:rPr lang="en-US">
                <a:latin typeface="Times-Roman" charset="0"/>
              </a:rPr>
              <a:t>Key exchange: Two sides cooperate to exchange a session key. Several different approaches are possible, involving the private key(s) of one or both parties.</a:t>
            </a:r>
          </a:p>
          <a:p>
            <a:r>
              <a:rPr lang="en-US">
                <a:latin typeface="Times-Roman" charset="0"/>
              </a:rPr>
              <a:t>Some algorithms are suitable for all three applications, whereas others can be used only for one or two of these applications.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CA9C9-F6CF-48F2-B328-3F085102E1E0}" type="slidenum">
              <a:rPr lang="en-AU"/>
              <a:pPr/>
              <a:t>9</a:t>
            </a:fld>
            <a:endParaRPr lang="en-AU"/>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AU"/>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3970" name="Group 1026"/>
          <p:cNvGrpSpPr>
            <a:grpSpLocks/>
          </p:cNvGrpSpPr>
          <p:nvPr/>
        </p:nvGrpSpPr>
        <p:grpSpPr bwMode="auto">
          <a:xfrm>
            <a:off x="3175" y="4267200"/>
            <a:ext cx="9140825" cy="2590800"/>
            <a:chOff x="2" y="2688"/>
            <a:chExt cx="5758" cy="1632"/>
          </a:xfrm>
        </p:grpSpPr>
        <p:sp>
          <p:nvSpPr>
            <p:cNvPr id="83971"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83972" name="Group 1028"/>
            <p:cNvGrpSpPr>
              <a:grpSpLocks/>
            </p:cNvGrpSpPr>
            <p:nvPr/>
          </p:nvGrpSpPr>
          <p:grpSpPr bwMode="auto">
            <a:xfrm>
              <a:off x="1776" y="3024"/>
              <a:ext cx="3929" cy="1290"/>
              <a:chOff x="1776" y="3024"/>
              <a:chExt cx="3929" cy="1290"/>
            </a:xfrm>
          </p:grpSpPr>
          <p:grpSp>
            <p:nvGrpSpPr>
              <p:cNvPr id="83973" name="Group 1029"/>
              <p:cNvGrpSpPr>
                <a:grpSpLocks/>
              </p:cNvGrpSpPr>
              <p:nvPr/>
            </p:nvGrpSpPr>
            <p:grpSpPr bwMode="auto">
              <a:xfrm>
                <a:off x="2268" y="3934"/>
                <a:ext cx="638" cy="377"/>
                <a:chOff x="2268" y="3934"/>
                <a:chExt cx="638" cy="377"/>
              </a:xfrm>
            </p:grpSpPr>
            <p:sp>
              <p:nvSpPr>
                <p:cNvPr id="83974"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83975"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83976"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83977"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83978"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83979"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83980"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83981"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83982"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83983"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83984"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3985"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83986"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3987"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83988"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83989"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3990"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83991"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83992"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83993"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83994"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83995"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83996"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83997"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83998"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83999"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4000"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4001"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4002"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84003"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4004"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4005"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84006"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4007"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4008"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4009"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4010"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84011"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84012"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4013"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4014"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4015"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4016"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4017"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4018"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84019"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84020"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4021"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84022" name="Group 1078"/>
              <p:cNvGrpSpPr>
                <a:grpSpLocks/>
              </p:cNvGrpSpPr>
              <p:nvPr/>
            </p:nvGrpSpPr>
            <p:grpSpPr bwMode="auto">
              <a:xfrm>
                <a:off x="4546" y="3608"/>
                <a:ext cx="518" cy="319"/>
                <a:chOff x="4546" y="3608"/>
                <a:chExt cx="518" cy="319"/>
              </a:xfrm>
            </p:grpSpPr>
            <p:sp>
              <p:nvSpPr>
                <p:cNvPr id="84023"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84024"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84025"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4026"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84027"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4028"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84029" name="Group 1085"/>
              <p:cNvGrpSpPr>
                <a:grpSpLocks/>
              </p:cNvGrpSpPr>
              <p:nvPr/>
            </p:nvGrpSpPr>
            <p:grpSpPr bwMode="auto">
              <a:xfrm>
                <a:off x="5381" y="3085"/>
                <a:ext cx="227" cy="132"/>
                <a:chOff x="5381" y="3085"/>
                <a:chExt cx="227" cy="132"/>
              </a:xfrm>
            </p:grpSpPr>
            <p:sp>
              <p:nvSpPr>
                <p:cNvPr id="8403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8403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8403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8403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4036" name="Rectangle 1092"/>
          <p:cNvSpPr>
            <a:spLocks noGrp="1" noChangeArrowheads="1"/>
          </p:cNvSpPr>
          <p:nvPr>
            <p:ph type="dt" sz="quarter" idx="2"/>
          </p:nvPr>
        </p:nvSpPr>
        <p:spPr/>
        <p:txBody>
          <a:bodyPr/>
          <a:lstStyle>
            <a:lvl1pPr>
              <a:defRPr/>
            </a:lvl1pPr>
          </a:lstStyle>
          <a:p>
            <a:endParaRPr lang="en-US"/>
          </a:p>
        </p:txBody>
      </p:sp>
      <p:sp>
        <p:nvSpPr>
          <p:cNvPr id="84037" name="Rectangle 1093"/>
          <p:cNvSpPr>
            <a:spLocks noGrp="1" noChangeArrowheads="1"/>
          </p:cNvSpPr>
          <p:nvPr>
            <p:ph type="ftr" sz="quarter" idx="3"/>
          </p:nvPr>
        </p:nvSpPr>
        <p:spPr/>
        <p:txBody>
          <a:bodyPr/>
          <a:lstStyle>
            <a:lvl1pPr>
              <a:defRPr/>
            </a:lvl1pPr>
          </a:lstStyle>
          <a:p>
            <a:endParaRPr lang="en-US"/>
          </a:p>
        </p:txBody>
      </p:sp>
      <p:sp>
        <p:nvSpPr>
          <p:cNvPr id="84038" name="Rectangle 1094"/>
          <p:cNvSpPr>
            <a:spLocks noGrp="1" noChangeArrowheads="1"/>
          </p:cNvSpPr>
          <p:nvPr>
            <p:ph type="sldNum" sz="quarter" idx="4"/>
          </p:nvPr>
        </p:nvSpPr>
        <p:spPr/>
        <p:txBody>
          <a:bodyPr/>
          <a:lstStyle>
            <a:lvl1pPr>
              <a:defRPr/>
            </a:lvl1pPr>
          </a:lstStyle>
          <a:p>
            <a:fld id="{15DCF974-925C-42B2-957E-601F37179A06}"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5FA7D6-4889-47A4-BA33-2B8C55AC808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B9127-2C9D-426D-9F54-3806609DD30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E5CD07-DA0F-4FDF-B26F-EAE10A2AA07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FC9EE2-C82E-4F58-A886-DA0722AF76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312D392-80DA-4AD1-B30C-5566A07E618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36139B-AD99-4BDC-B94B-5CFFAE1C88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B3C5B69-9DD5-4CB3-A0DF-E7F2B641BAB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3CCDD1B-602C-4F67-A1A5-544C422209F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8B869B8-2DA7-42C1-AD19-1272397003C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EB88C4-7E14-4EF1-9C0D-23863A28C95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94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82948" name="Group 4"/>
            <p:cNvGrpSpPr>
              <a:grpSpLocks/>
            </p:cNvGrpSpPr>
            <p:nvPr/>
          </p:nvGrpSpPr>
          <p:grpSpPr bwMode="auto">
            <a:xfrm>
              <a:off x="1776" y="3024"/>
              <a:ext cx="3929" cy="1290"/>
              <a:chOff x="1776" y="3024"/>
              <a:chExt cx="3929" cy="1290"/>
            </a:xfrm>
          </p:grpSpPr>
          <p:grpSp>
            <p:nvGrpSpPr>
              <p:cNvPr id="82949"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82998"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83005"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256CD21E-8069-4B46-A1F6-076D21F15FC3}" type="slidenum">
              <a:rPr lang="en-US"/>
              <a:pPr/>
              <a:t>‹#›</a:t>
            </a:fld>
            <a:endParaRPr lang="en-US"/>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838200" y="457200"/>
            <a:ext cx="7848600" cy="2765425"/>
          </a:xfrm>
        </p:spPr>
        <p:txBody>
          <a:bodyPr/>
          <a:lstStyle/>
          <a:p>
            <a:r>
              <a:rPr lang="en-US"/>
              <a:t>Cryptography and Network Security</a:t>
            </a:r>
            <a:br>
              <a:rPr lang="en-US"/>
            </a:br>
            <a:r>
              <a:rPr lang="en-US"/>
              <a:t>Chapter 9</a:t>
            </a:r>
            <a:endParaRPr lang="en-AU"/>
          </a:p>
        </p:txBody>
      </p:sp>
      <p:sp>
        <p:nvSpPr>
          <p:cNvPr id="84995" name="Rectangle 3"/>
          <p:cNvSpPr>
            <a:spLocks noGrp="1" noChangeArrowheads="1"/>
          </p:cNvSpPr>
          <p:nvPr>
            <p:ph type="subTitle" idx="1"/>
          </p:nvPr>
        </p:nvSpPr>
        <p:spPr>
          <a:xfrm>
            <a:off x="1371600" y="3657600"/>
            <a:ext cx="6400800" cy="2671763"/>
          </a:xfrm>
        </p:spPr>
        <p:txBody>
          <a:bodyPr/>
          <a:lstStyle/>
          <a:p>
            <a:r>
              <a:rPr lang="en-US"/>
              <a:t>Fourth Edition</a:t>
            </a:r>
          </a:p>
          <a:p>
            <a:r>
              <a:rPr lang="en-US"/>
              <a:t>by William Stallings	</a:t>
            </a:r>
          </a:p>
          <a:p>
            <a:endParaRPr lang="en-US"/>
          </a:p>
          <a:p>
            <a:r>
              <a:rPr lang="en-US"/>
              <a:t>Lecture slides by Lawrie Brown</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0F34D7EB-85F0-4C01-8430-C863EB9BA879}" type="datetime8">
              <a:rPr lang="en-US" smtClean="0"/>
              <a:pPr/>
              <a:t>22-Aug-15 8:55 AM</a:t>
            </a:fld>
            <a:endParaRPr lang="en-US" smtClean="0"/>
          </a:p>
          <a:p>
            <a:endParaRPr lang="en-US" smtClean="0"/>
          </a:p>
        </p:txBody>
      </p:sp>
      <p:sp>
        <p:nvSpPr>
          <p:cNvPr id="5123" name="Footer Placeholder 4"/>
          <p:cNvSpPr>
            <a:spLocks noGrp="1"/>
          </p:cNvSpPr>
          <p:nvPr>
            <p:ph type="ftr" sz="quarter" idx="11"/>
          </p:nvPr>
        </p:nvSpPr>
        <p:spPr>
          <a:noFill/>
        </p:spPr>
        <p:txBody>
          <a:bodyPr/>
          <a:lstStyle/>
          <a:p>
            <a:r>
              <a:rPr lang="en-US" smtClean="0"/>
              <a:t>R.Saravanan  Sr.Prof  of  IT   VIT</a:t>
            </a:r>
          </a:p>
        </p:txBody>
      </p:sp>
      <p:sp>
        <p:nvSpPr>
          <p:cNvPr id="5124" name="Slide Number Placeholder 5"/>
          <p:cNvSpPr>
            <a:spLocks noGrp="1"/>
          </p:cNvSpPr>
          <p:nvPr>
            <p:ph type="sldNum" sz="quarter" idx="12"/>
          </p:nvPr>
        </p:nvSpPr>
        <p:spPr>
          <a:noFill/>
        </p:spPr>
        <p:txBody>
          <a:bodyPr/>
          <a:lstStyle/>
          <a:p>
            <a:fld id="{24331AFF-379B-4452-969C-C675B96D2938}" type="slidenum">
              <a:rPr lang="en-US" smtClean="0"/>
              <a:pPr/>
              <a:t>10</a:t>
            </a:fld>
            <a:endParaRPr lang="en-US" smtClean="0"/>
          </a:p>
        </p:txBody>
      </p:sp>
      <p:sp>
        <p:nvSpPr>
          <p:cNvPr id="5125" name="Rectangle 2"/>
          <p:cNvSpPr>
            <a:spLocks noGrp="1" noChangeArrowheads="1"/>
          </p:cNvSpPr>
          <p:nvPr>
            <p:ph type="title"/>
          </p:nvPr>
        </p:nvSpPr>
        <p:spPr/>
        <p:txBody>
          <a:bodyPr/>
          <a:lstStyle/>
          <a:p>
            <a:pPr eaLnBrk="1" hangingPunct="1"/>
            <a:r>
              <a:rPr lang="en-US" dirty="0" smtClean="0"/>
              <a:t>Intractable </a:t>
            </a:r>
            <a:r>
              <a:rPr lang="en-US" dirty="0" smtClean="0"/>
              <a:t>problems and Security of PKC</a:t>
            </a:r>
            <a:endParaRPr lang="en-US" dirty="0" smtClean="0"/>
          </a:p>
        </p:txBody>
      </p:sp>
      <p:sp>
        <p:nvSpPr>
          <p:cNvPr id="5126" name="Rectangle 3"/>
          <p:cNvSpPr>
            <a:spLocks noGrp="1" noChangeArrowheads="1"/>
          </p:cNvSpPr>
          <p:nvPr>
            <p:ph type="body" idx="1"/>
          </p:nvPr>
        </p:nvSpPr>
        <p:spPr/>
        <p:txBody>
          <a:bodyPr/>
          <a:lstStyle/>
          <a:p>
            <a:pPr eaLnBrk="1" hangingPunct="1">
              <a:lnSpc>
                <a:spcPct val="90000"/>
              </a:lnSpc>
            </a:pPr>
            <a:r>
              <a:rPr lang="en-US" sz="2800" b="1" smtClean="0"/>
              <a:t>Integer factorization</a:t>
            </a:r>
            <a:r>
              <a:rPr lang="en-US" sz="2800" smtClean="0"/>
              <a:t>:  n = p * q. Finding primes p and q, given n.  Eg: RSA (Soln: NFS with subexponetial running time)</a:t>
            </a:r>
          </a:p>
          <a:p>
            <a:pPr eaLnBrk="1" hangingPunct="1">
              <a:lnSpc>
                <a:spcPct val="90000"/>
              </a:lnSpc>
            </a:pPr>
            <a:r>
              <a:rPr lang="en-US" sz="2800" b="1" smtClean="0"/>
              <a:t>Discrete Logarithmic Problem</a:t>
            </a:r>
            <a:r>
              <a:rPr lang="en-US" sz="2800" smtClean="0"/>
              <a:t>: x = y</a:t>
            </a:r>
            <a:r>
              <a:rPr lang="en-US" sz="2800" baseline="30000" smtClean="0"/>
              <a:t>z  </a:t>
            </a:r>
            <a:r>
              <a:rPr lang="en-US" sz="2800" smtClean="0"/>
              <a:t>% p. Finding z, given x, y and p.  Eg: Diffie Hellman alg, ElGamal Alg, DSA. (Soln:Pollard rho with Fully Exp,  NFS with sub exponential time)</a:t>
            </a:r>
          </a:p>
          <a:p>
            <a:pPr eaLnBrk="1" hangingPunct="1">
              <a:lnSpc>
                <a:spcPct val="90000"/>
              </a:lnSpc>
            </a:pPr>
            <a:r>
              <a:rPr lang="en-US" sz="2800" b="1" smtClean="0"/>
              <a:t>ECDLP:</a:t>
            </a:r>
            <a:r>
              <a:rPr lang="en-US" sz="2800" smtClean="0"/>
              <a:t> P= nQ, where P and Q are points on elliptic curve. Finding n, given P and Q. Eg: ECC (Soln: Pollard rho having Fully exponential time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159C4CA3-1D74-4036-9558-7D59B0CBBB00}" type="datetime8">
              <a:rPr lang="en-US" smtClean="0"/>
              <a:pPr/>
              <a:t>22-Aug-15 8:55 AM</a:t>
            </a:fld>
            <a:endParaRPr lang="en-US" smtClean="0"/>
          </a:p>
          <a:p>
            <a:endParaRPr lang="en-US" smtClean="0"/>
          </a:p>
        </p:txBody>
      </p:sp>
      <p:sp>
        <p:nvSpPr>
          <p:cNvPr id="6147" name="Footer Placeholder 4"/>
          <p:cNvSpPr>
            <a:spLocks noGrp="1"/>
          </p:cNvSpPr>
          <p:nvPr>
            <p:ph type="ftr" sz="quarter" idx="11"/>
          </p:nvPr>
        </p:nvSpPr>
        <p:spPr>
          <a:noFill/>
        </p:spPr>
        <p:txBody>
          <a:bodyPr/>
          <a:lstStyle/>
          <a:p>
            <a:r>
              <a:rPr lang="en-US" smtClean="0"/>
              <a:t>R.Saravanan  Sr.Prof  of  IT   VIT</a:t>
            </a:r>
          </a:p>
        </p:txBody>
      </p:sp>
      <p:sp>
        <p:nvSpPr>
          <p:cNvPr id="6148" name="Slide Number Placeholder 5"/>
          <p:cNvSpPr>
            <a:spLocks noGrp="1"/>
          </p:cNvSpPr>
          <p:nvPr>
            <p:ph type="sldNum" sz="quarter" idx="12"/>
          </p:nvPr>
        </p:nvSpPr>
        <p:spPr>
          <a:noFill/>
        </p:spPr>
        <p:txBody>
          <a:bodyPr/>
          <a:lstStyle/>
          <a:p>
            <a:fld id="{5DBC9EBC-7E44-476C-96BA-E88D0D46DB8B}" type="slidenum">
              <a:rPr lang="en-US" smtClean="0"/>
              <a:pPr/>
              <a:t>11</a:t>
            </a:fld>
            <a:endParaRPr lang="en-US" smtClean="0"/>
          </a:p>
        </p:txBody>
      </p:sp>
      <p:sp>
        <p:nvSpPr>
          <p:cNvPr id="6149" name="Rectangle 2"/>
          <p:cNvSpPr>
            <a:spLocks noGrp="1" noChangeArrowheads="1"/>
          </p:cNvSpPr>
          <p:nvPr>
            <p:ph type="title"/>
          </p:nvPr>
        </p:nvSpPr>
        <p:spPr/>
        <p:txBody>
          <a:bodyPr/>
          <a:lstStyle/>
          <a:p>
            <a:pPr eaLnBrk="1" hangingPunct="1"/>
            <a:r>
              <a:rPr lang="en-US" dirty="0" smtClean="0"/>
              <a:t>PKC  </a:t>
            </a:r>
            <a:r>
              <a:rPr lang="en-US" dirty="0" smtClean="0"/>
              <a:t>Algorithms</a:t>
            </a:r>
          </a:p>
        </p:txBody>
      </p:sp>
      <p:sp>
        <p:nvSpPr>
          <p:cNvPr id="6150" name="Rectangle 3"/>
          <p:cNvSpPr>
            <a:spLocks noGrp="1" noChangeArrowheads="1"/>
          </p:cNvSpPr>
          <p:nvPr>
            <p:ph type="body" idx="1"/>
          </p:nvPr>
        </p:nvSpPr>
        <p:spPr/>
        <p:txBody>
          <a:bodyPr/>
          <a:lstStyle/>
          <a:p>
            <a:pPr eaLnBrk="1" hangingPunct="1"/>
            <a:r>
              <a:rPr lang="en-US" smtClean="0"/>
              <a:t>RSA Algorithm</a:t>
            </a:r>
          </a:p>
          <a:p>
            <a:pPr eaLnBrk="1" hangingPunct="1"/>
            <a:r>
              <a:rPr lang="en-US" smtClean="0"/>
              <a:t>Diffie Hellman Algorithm</a:t>
            </a:r>
          </a:p>
          <a:p>
            <a:pPr eaLnBrk="1" hangingPunct="1"/>
            <a:r>
              <a:rPr lang="en-US" smtClean="0"/>
              <a:t>DSA-Digital Signature Algorithm</a:t>
            </a:r>
          </a:p>
          <a:p>
            <a:pPr eaLnBrk="1" hangingPunct="1"/>
            <a:r>
              <a:rPr lang="en-US" smtClean="0"/>
              <a:t>Elliptic Curve Cryptography</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EC917502-2D87-42AD-941D-70A2D54F1874}" type="datetime8">
              <a:rPr lang="en-US" smtClean="0"/>
              <a:pPr/>
              <a:t>22-Aug-15 9:22 AM</a:t>
            </a:fld>
            <a:endParaRPr lang="en-US" smtClean="0"/>
          </a:p>
          <a:p>
            <a:endParaRPr lang="en-US" smtClean="0"/>
          </a:p>
        </p:txBody>
      </p:sp>
      <p:sp>
        <p:nvSpPr>
          <p:cNvPr id="7171" name="Footer Placeholder 4"/>
          <p:cNvSpPr>
            <a:spLocks noGrp="1"/>
          </p:cNvSpPr>
          <p:nvPr>
            <p:ph type="ftr" sz="quarter" idx="11"/>
          </p:nvPr>
        </p:nvSpPr>
        <p:spPr>
          <a:noFill/>
        </p:spPr>
        <p:txBody>
          <a:bodyPr/>
          <a:lstStyle/>
          <a:p>
            <a:r>
              <a:rPr lang="en-US" smtClean="0"/>
              <a:t>R.Saravanan  Sr.Prof  of  IT   VIT</a:t>
            </a:r>
          </a:p>
        </p:txBody>
      </p:sp>
      <p:sp>
        <p:nvSpPr>
          <p:cNvPr id="7172" name="Slide Number Placeholder 5"/>
          <p:cNvSpPr>
            <a:spLocks noGrp="1"/>
          </p:cNvSpPr>
          <p:nvPr>
            <p:ph type="sldNum" sz="quarter" idx="12"/>
          </p:nvPr>
        </p:nvSpPr>
        <p:spPr>
          <a:noFill/>
        </p:spPr>
        <p:txBody>
          <a:bodyPr/>
          <a:lstStyle/>
          <a:p>
            <a:fld id="{FA4FBE1F-9BCC-4A0E-9E37-96E55BFF112B}" type="slidenum">
              <a:rPr lang="en-US" smtClean="0"/>
              <a:pPr/>
              <a:t>12</a:t>
            </a:fld>
            <a:endParaRPr lang="en-US" smtClean="0"/>
          </a:p>
        </p:txBody>
      </p:sp>
      <p:sp>
        <p:nvSpPr>
          <p:cNvPr id="7173" name="Rectangle 2"/>
          <p:cNvSpPr>
            <a:spLocks noGrp="1" noChangeArrowheads="1"/>
          </p:cNvSpPr>
          <p:nvPr>
            <p:ph type="title"/>
          </p:nvPr>
        </p:nvSpPr>
        <p:spPr/>
        <p:txBody>
          <a:bodyPr/>
          <a:lstStyle/>
          <a:p>
            <a:pPr eaLnBrk="1" hangingPunct="1"/>
            <a:r>
              <a:rPr lang="en-US" smtClean="0"/>
              <a:t>RSA Algorithm</a:t>
            </a:r>
          </a:p>
        </p:txBody>
      </p:sp>
      <p:sp>
        <p:nvSpPr>
          <p:cNvPr id="7174" name="Rectangle 3"/>
          <p:cNvSpPr>
            <a:spLocks noGrp="1" noChangeArrowheads="1"/>
          </p:cNvSpPr>
          <p:nvPr>
            <p:ph type="body" idx="1"/>
          </p:nvPr>
        </p:nvSpPr>
        <p:spPr>
          <a:xfrm>
            <a:off x="0" y="1350739"/>
            <a:ext cx="8892480" cy="4454525"/>
          </a:xfrm>
        </p:spPr>
        <p:txBody>
          <a:bodyPr/>
          <a:lstStyle/>
          <a:p>
            <a:r>
              <a:rPr lang="en-AU" dirty="0" smtClean="0"/>
              <a:t>by </a:t>
            </a:r>
            <a:r>
              <a:rPr lang="en-AU" dirty="0" err="1" smtClean="0"/>
              <a:t>Rivest</a:t>
            </a:r>
            <a:r>
              <a:rPr lang="en-AU" dirty="0" smtClean="0"/>
              <a:t>, Shamir &amp; </a:t>
            </a:r>
            <a:r>
              <a:rPr lang="en-AU" dirty="0" err="1" smtClean="0"/>
              <a:t>Adleman</a:t>
            </a:r>
            <a:r>
              <a:rPr lang="en-AU" dirty="0" smtClean="0"/>
              <a:t> of MIT in 1977 </a:t>
            </a:r>
            <a:endParaRPr lang="en-US" dirty="0" smtClean="0"/>
          </a:p>
          <a:p>
            <a:pPr eaLnBrk="1" hangingPunct="1"/>
            <a:r>
              <a:rPr lang="en-US" dirty="0" smtClean="0"/>
              <a:t>Key </a:t>
            </a:r>
            <a:r>
              <a:rPr lang="en-US" dirty="0" smtClean="0"/>
              <a:t>Generation:</a:t>
            </a:r>
          </a:p>
          <a:p>
            <a:pPr lvl="1" eaLnBrk="1" hangingPunct="1"/>
            <a:r>
              <a:rPr lang="en-US" dirty="0" smtClean="0"/>
              <a:t> Select any two distinct prime numbers p &amp; q.</a:t>
            </a:r>
          </a:p>
          <a:p>
            <a:pPr lvl="1" eaLnBrk="1" hangingPunct="1"/>
            <a:r>
              <a:rPr lang="en-US" dirty="0" smtClean="0"/>
              <a:t>Compute n=p*q and </a:t>
            </a:r>
            <a:r>
              <a:rPr lang="el-GR" dirty="0" smtClean="0">
                <a:cs typeface="Times New Roman" pitchFamily="18" charset="0"/>
              </a:rPr>
              <a:t>φ</a:t>
            </a:r>
            <a:r>
              <a:rPr lang="en-US" dirty="0" smtClean="0">
                <a:cs typeface="Times New Roman" pitchFamily="18" charset="0"/>
              </a:rPr>
              <a:t>(n) = (p-1)*(q-1)</a:t>
            </a:r>
          </a:p>
          <a:p>
            <a:pPr lvl="1" eaLnBrk="1" hangingPunct="1"/>
            <a:r>
              <a:rPr lang="en-US" dirty="0" smtClean="0"/>
              <a:t>Select a random number ‘e’ such that 1&lt;e&lt;</a:t>
            </a:r>
            <a:r>
              <a:rPr lang="el-GR" dirty="0" smtClean="0">
                <a:cs typeface="Times New Roman" pitchFamily="18" charset="0"/>
              </a:rPr>
              <a:t>φ</a:t>
            </a:r>
            <a:r>
              <a:rPr lang="en-US" dirty="0" smtClean="0">
                <a:cs typeface="Times New Roman" pitchFamily="18" charset="0"/>
              </a:rPr>
              <a:t>(n) and </a:t>
            </a:r>
            <a:r>
              <a:rPr lang="en-US" dirty="0" err="1" smtClean="0">
                <a:cs typeface="Times New Roman" pitchFamily="18" charset="0"/>
              </a:rPr>
              <a:t>gcd</a:t>
            </a:r>
            <a:r>
              <a:rPr lang="en-US" dirty="0" smtClean="0">
                <a:cs typeface="Times New Roman" pitchFamily="18" charset="0"/>
              </a:rPr>
              <a:t>( e, </a:t>
            </a:r>
            <a:r>
              <a:rPr lang="el-GR" dirty="0" smtClean="0">
                <a:cs typeface="Times New Roman" pitchFamily="18" charset="0"/>
              </a:rPr>
              <a:t>φ</a:t>
            </a:r>
            <a:r>
              <a:rPr lang="en-US" dirty="0" smtClean="0">
                <a:cs typeface="Times New Roman" pitchFamily="18" charset="0"/>
              </a:rPr>
              <a:t>(n) ) =1. </a:t>
            </a:r>
          </a:p>
          <a:p>
            <a:pPr lvl="1" eaLnBrk="1" hangingPunct="1"/>
            <a:r>
              <a:rPr lang="en-US" dirty="0" smtClean="0">
                <a:cs typeface="Times New Roman" pitchFamily="18" charset="0"/>
              </a:rPr>
              <a:t>Compute </a:t>
            </a:r>
            <a:r>
              <a:rPr lang="en-US" dirty="0" err="1" smtClean="0">
                <a:cs typeface="Times New Roman" pitchFamily="18" charset="0"/>
              </a:rPr>
              <a:t>e’s</a:t>
            </a:r>
            <a:r>
              <a:rPr lang="en-US" dirty="0" smtClean="0">
                <a:cs typeface="Times New Roman" pitchFamily="18" charset="0"/>
              </a:rPr>
              <a:t> </a:t>
            </a:r>
            <a:r>
              <a:rPr lang="en-US" dirty="0" smtClean="0">
                <a:cs typeface="Times New Roman" pitchFamily="18" charset="0"/>
              </a:rPr>
              <a:t>inverse: </a:t>
            </a:r>
            <a:r>
              <a:rPr lang="en-US" dirty="0" smtClean="0">
                <a:cs typeface="Times New Roman" pitchFamily="18" charset="0"/>
              </a:rPr>
              <a:t>d=e</a:t>
            </a:r>
            <a:r>
              <a:rPr lang="en-US" baseline="30000" dirty="0" smtClean="0">
                <a:cs typeface="Times New Roman" pitchFamily="18" charset="0"/>
              </a:rPr>
              <a:t>-1</a:t>
            </a:r>
            <a:r>
              <a:rPr lang="en-US" dirty="0" smtClean="0">
                <a:cs typeface="Times New Roman" pitchFamily="18" charset="0"/>
              </a:rPr>
              <a:t> mod </a:t>
            </a:r>
            <a:r>
              <a:rPr lang="el-GR" dirty="0" smtClean="0">
                <a:cs typeface="Times New Roman" pitchFamily="18" charset="0"/>
              </a:rPr>
              <a:t>φ</a:t>
            </a:r>
            <a:r>
              <a:rPr lang="en-US" dirty="0" smtClean="0">
                <a:cs typeface="Times New Roman" pitchFamily="18" charset="0"/>
              </a:rPr>
              <a:t>(n) </a:t>
            </a:r>
          </a:p>
          <a:p>
            <a:pPr lvl="1" eaLnBrk="1" hangingPunct="1"/>
            <a:r>
              <a:rPr lang="en-US" dirty="0" smtClean="0">
                <a:cs typeface="Times New Roman" pitchFamily="18" charset="0"/>
              </a:rPr>
              <a:t>Public Key = (</a:t>
            </a:r>
            <a:r>
              <a:rPr lang="en-US" dirty="0" err="1" smtClean="0">
                <a:cs typeface="Times New Roman" pitchFamily="18" charset="0"/>
              </a:rPr>
              <a:t>n,e</a:t>
            </a:r>
            <a:r>
              <a:rPr lang="en-US" dirty="0" smtClean="0">
                <a:cs typeface="Times New Roman" pitchFamily="18" charset="0"/>
              </a:rPr>
              <a:t>); Private Key = (</a:t>
            </a:r>
            <a:r>
              <a:rPr lang="en-US" dirty="0" err="1" smtClean="0">
                <a:cs typeface="Times New Roman" pitchFamily="18" charset="0"/>
              </a:rPr>
              <a:t>p,q,d</a:t>
            </a:r>
            <a:r>
              <a:rPr lang="en-US" dirty="0" smtClean="0">
                <a:cs typeface="Times New Roman" pitchFamily="18" charset="0"/>
              </a:rPr>
              <a: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6D148298-8275-409E-A11F-55F9E946ACEF}" type="datetime8">
              <a:rPr lang="en-US" smtClean="0"/>
              <a:pPr/>
              <a:t>22-Aug-15 9:18 AM</a:t>
            </a:fld>
            <a:endParaRPr lang="en-US" smtClean="0"/>
          </a:p>
          <a:p>
            <a:endParaRPr lang="en-US" smtClean="0"/>
          </a:p>
        </p:txBody>
      </p:sp>
      <p:sp>
        <p:nvSpPr>
          <p:cNvPr id="8195" name="Footer Placeholder 4"/>
          <p:cNvSpPr>
            <a:spLocks noGrp="1"/>
          </p:cNvSpPr>
          <p:nvPr>
            <p:ph type="ftr" sz="quarter" idx="11"/>
          </p:nvPr>
        </p:nvSpPr>
        <p:spPr>
          <a:noFill/>
        </p:spPr>
        <p:txBody>
          <a:bodyPr/>
          <a:lstStyle/>
          <a:p>
            <a:r>
              <a:rPr lang="en-US" smtClean="0"/>
              <a:t>R.Saravanan  Sr.Prof  of  IT   VIT</a:t>
            </a:r>
          </a:p>
        </p:txBody>
      </p:sp>
      <p:sp>
        <p:nvSpPr>
          <p:cNvPr id="8196" name="Slide Number Placeholder 5"/>
          <p:cNvSpPr>
            <a:spLocks noGrp="1"/>
          </p:cNvSpPr>
          <p:nvPr>
            <p:ph type="sldNum" sz="quarter" idx="12"/>
          </p:nvPr>
        </p:nvSpPr>
        <p:spPr>
          <a:noFill/>
        </p:spPr>
        <p:txBody>
          <a:bodyPr/>
          <a:lstStyle/>
          <a:p>
            <a:fld id="{DE5BB431-6817-48B6-8322-637C66A623A5}" type="slidenum">
              <a:rPr lang="en-US" smtClean="0"/>
              <a:pPr/>
              <a:t>13</a:t>
            </a:fld>
            <a:endParaRPr lang="en-US" smtClean="0"/>
          </a:p>
        </p:txBody>
      </p:sp>
      <p:sp>
        <p:nvSpPr>
          <p:cNvPr id="8197" name="Rectangle 2"/>
          <p:cNvSpPr>
            <a:spLocks noGrp="1" noChangeArrowheads="1"/>
          </p:cNvSpPr>
          <p:nvPr>
            <p:ph type="title"/>
          </p:nvPr>
        </p:nvSpPr>
        <p:spPr/>
        <p:txBody>
          <a:bodyPr/>
          <a:lstStyle/>
          <a:p>
            <a:pPr eaLnBrk="1" hangingPunct="1"/>
            <a:r>
              <a:rPr lang="en-US" smtClean="0"/>
              <a:t>RSA…</a:t>
            </a:r>
          </a:p>
        </p:txBody>
      </p:sp>
      <p:sp>
        <p:nvSpPr>
          <p:cNvPr id="8198" name="Rectangle 3"/>
          <p:cNvSpPr>
            <a:spLocks noGrp="1" noChangeArrowheads="1"/>
          </p:cNvSpPr>
          <p:nvPr>
            <p:ph type="body" idx="1"/>
          </p:nvPr>
        </p:nvSpPr>
        <p:spPr>
          <a:xfrm>
            <a:off x="685800" y="1981200"/>
            <a:ext cx="8077200" cy="4114800"/>
          </a:xfrm>
        </p:spPr>
        <p:txBody>
          <a:bodyPr/>
          <a:lstStyle/>
          <a:p>
            <a:pPr eaLnBrk="1" hangingPunct="1">
              <a:lnSpc>
                <a:spcPct val="90000"/>
              </a:lnSpc>
            </a:pPr>
            <a:r>
              <a:rPr lang="en-US" sz="2400" dirty="0" smtClean="0"/>
              <a:t>Encryption: Let x&lt;n be a plain text (number)</a:t>
            </a:r>
          </a:p>
          <a:p>
            <a:pPr lvl="1" eaLnBrk="1" hangingPunct="1">
              <a:lnSpc>
                <a:spcPct val="90000"/>
              </a:lnSpc>
            </a:pPr>
            <a:r>
              <a:rPr lang="en-US" sz="2000" dirty="0" smtClean="0"/>
              <a:t>y = </a:t>
            </a:r>
            <a:r>
              <a:rPr lang="en-US" sz="2000" dirty="0" err="1" smtClean="0"/>
              <a:t>E</a:t>
            </a:r>
            <a:r>
              <a:rPr lang="en-US" sz="2000" baseline="-25000" dirty="0" err="1" smtClean="0"/>
              <a:t>Pub</a:t>
            </a:r>
            <a:r>
              <a:rPr lang="en-US" sz="2000" dirty="0" smtClean="0"/>
              <a:t>(x) = </a:t>
            </a:r>
            <a:r>
              <a:rPr lang="en-US" sz="2000" dirty="0" err="1" smtClean="0"/>
              <a:t>x</a:t>
            </a:r>
            <a:r>
              <a:rPr lang="en-US" sz="2000" baseline="30000" dirty="0" err="1" smtClean="0"/>
              <a:t>e</a:t>
            </a:r>
            <a:r>
              <a:rPr lang="en-US" sz="2000" baseline="30000" dirty="0" smtClean="0"/>
              <a:t> </a:t>
            </a:r>
            <a:r>
              <a:rPr lang="en-US" sz="2000" dirty="0" smtClean="0"/>
              <a:t>mod n</a:t>
            </a:r>
          </a:p>
          <a:p>
            <a:pPr eaLnBrk="1" hangingPunct="1">
              <a:lnSpc>
                <a:spcPct val="90000"/>
              </a:lnSpc>
            </a:pPr>
            <a:r>
              <a:rPr lang="en-US" sz="2400" dirty="0" smtClean="0"/>
              <a:t>Decryption: </a:t>
            </a:r>
          </a:p>
          <a:p>
            <a:pPr lvl="1" eaLnBrk="1" hangingPunct="1">
              <a:lnSpc>
                <a:spcPct val="90000"/>
              </a:lnSpc>
            </a:pPr>
            <a:r>
              <a:rPr lang="en-US" sz="2000" dirty="0" smtClean="0"/>
              <a:t>x = </a:t>
            </a:r>
            <a:r>
              <a:rPr lang="en-US" sz="2000" dirty="0" err="1" smtClean="0"/>
              <a:t>D</a:t>
            </a:r>
            <a:r>
              <a:rPr lang="en-US" sz="2000" baseline="-25000" dirty="0" err="1" smtClean="0"/>
              <a:t>pvt</a:t>
            </a:r>
            <a:r>
              <a:rPr lang="en-US" sz="2000" dirty="0" smtClean="0"/>
              <a:t>(y) = y</a:t>
            </a:r>
            <a:r>
              <a:rPr lang="en-US" sz="2000" baseline="30000" dirty="0" smtClean="0"/>
              <a:t>d</a:t>
            </a:r>
            <a:r>
              <a:rPr lang="en-US" sz="2000" dirty="0" smtClean="0"/>
              <a:t> mod n</a:t>
            </a:r>
          </a:p>
          <a:p>
            <a:pPr eaLnBrk="1" hangingPunct="1">
              <a:lnSpc>
                <a:spcPct val="90000"/>
              </a:lnSpc>
            </a:pPr>
            <a:r>
              <a:rPr lang="en-US" sz="2400" dirty="0" smtClean="0"/>
              <a:t>Note: Message is represented as a </a:t>
            </a:r>
            <a:r>
              <a:rPr lang="en-US" sz="2400" dirty="0" err="1" smtClean="0"/>
              <a:t>seqn</a:t>
            </a:r>
            <a:r>
              <a:rPr lang="en-US" sz="2400" dirty="0" smtClean="0"/>
              <a:t> of 0’s and 1’s. </a:t>
            </a:r>
            <a:r>
              <a:rPr lang="en-US" sz="2400" dirty="0" smtClean="0"/>
              <a:t>Find integer (</a:t>
            </a:r>
            <a:r>
              <a:rPr lang="en-US" sz="2400" dirty="0" smtClean="0"/>
              <a:t>biggest)</a:t>
            </a:r>
            <a:r>
              <a:rPr lang="en-US" sz="2400" dirty="0" smtClean="0"/>
              <a:t> </a:t>
            </a:r>
            <a:r>
              <a:rPr lang="en-US" sz="2400" dirty="0" smtClean="0"/>
              <a:t>k such that 2</a:t>
            </a:r>
            <a:r>
              <a:rPr lang="en-US" sz="2400" baseline="30000" dirty="0" smtClean="0"/>
              <a:t>k</a:t>
            </a:r>
            <a:r>
              <a:rPr lang="en-US" sz="2400" dirty="0" smtClean="0"/>
              <a:t> &lt; n (i.e., k&lt;log</a:t>
            </a:r>
            <a:r>
              <a:rPr lang="en-US" sz="2400" baseline="-25000" dirty="0" smtClean="0"/>
              <a:t>2</a:t>
            </a:r>
            <a:r>
              <a:rPr lang="en-US" sz="2400" dirty="0" smtClean="0"/>
              <a:t> n).</a:t>
            </a:r>
            <a:r>
              <a:rPr lang="en-US" sz="2400" baseline="30000" dirty="0" smtClean="0"/>
              <a:t> </a:t>
            </a:r>
            <a:r>
              <a:rPr lang="en-US" sz="2400" dirty="0" smtClean="0"/>
              <a:t>Then k bits of message (whose integer value is x) is encrypted. </a:t>
            </a:r>
          </a:p>
          <a:p>
            <a:pPr eaLnBrk="1" hangingPunct="1">
              <a:lnSpc>
                <a:spcPct val="90000"/>
              </a:lnSpc>
            </a:pPr>
            <a:r>
              <a:rPr lang="en-US" sz="2400" dirty="0" smtClean="0"/>
              <a:t>Above </a:t>
            </a:r>
            <a:r>
              <a:rPr lang="en-US" sz="2400" dirty="0" err="1" smtClean="0"/>
              <a:t>encr</a:t>
            </a:r>
            <a:r>
              <a:rPr lang="en-US" sz="2400" dirty="0" smtClean="0"/>
              <a:t>/</a:t>
            </a:r>
            <a:r>
              <a:rPr lang="en-US" sz="2400" dirty="0" err="1" smtClean="0"/>
              <a:t>decr</a:t>
            </a:r>
            <a:r>
              <a:rPr lang="en-US" sz="2400" dirty="0" smtClean="0"/>
              <a:t> provides confidentiality. Swap(Pub, </a:t>
            </a:r>
            <a:r>
              <a:rPr lang="en-US" sz="2400" dirty="0" err="1" smtClean="0"/>
              <a:t>Pvt</a:t>
            </a:r>
            <a:r>
              <a:rPr lang="en-US" sz="2400" dirty="0" smtClean="0"/>
              <a:t>) keys in the above for providing authentication  </a:t>
            </a:r>
          </a:p>
          <a:p>
            <a:pPr lvl="1" eaLnBrk="1" hangingPunct="1">
              <a:lnSpc>
                <a:spcPct val="90000"/>
              </a:lnSpc>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9D3D3BEF-6280-4BE7-9D4B-8A57C23288F6}" type="datetime8">
              <a:rPr lang="en-US" smtClean="0"/>
              <a:pPr/>
              <a:t>22-Aug-15 9:05 AM</a:t>
            </a:fld>
            <a:endParaRPr lang="en-US" smtClean="0"/>
          </a:p>
          <a:p>
            <a:endParaRPr lang="en-US" smtClean="0"/>
          </a:p>
        </p:txBody>
      </p:sp>
      <p:sp>
        <p:nvSpPr>
          <p:cNvPr id="9219" name="Footer Placeholder 4"/>
          <p:cNvSpPr>
            <a:spLocks noGrp="1"/>
          </p:cNvSpPr>
          <p:nvPr>
            <p:ph type="ftr" sz="quarter" idx="11"/>
          </p:nvPr>
        </p:nvSpPr>
        <p:spPr>
          <a:noFill/>
        </p:spPr>
        <p:txBody>
          <a:bodyPr/>
          <a:lstStyle/>
          <a:p>
            <a:r>
              <a:rPr lang="en-US" smtClean="0"/>
              <a:t>R.Saravanan  Sr.Prof  of  IT   VIT</a:t>
            </a:r>
          </a:p>
        </p:txBody>
      </p:sp>
      <p:sp>
        <p:nvSpPr>
          <p:cNvPr id="9220" name="Slide Number Placeholder 5"/>
          <p:cNvSpPr>
            <a:spLocks noGrp="1"/>
          </p:cNvSpPr>
          <p:nvPr>
            <p:ph type="sldNum" sz="quarter" idx="12"/>
          </p:nvPr>
        </p:nvSpPr>
        <p:spPr>
          <a:noFill/>
        </p:spPr>
        <p:txBody>
          <a:bodyPr/>
          <a:lstStyle/>
          <a:p>
            <a:fld id="{B2935303-1801-4AB1-901D-19E79CAA2DFD}" type="slidenum">
              <a:rPr lang="en-US" smtClean="0"/>
              <a:pPr/>
              <a:t>14</a:t>
            </a:fld>
            <a:endParaRPr lang="en-US" smtClean="0"/>
          </a:p>
        </p:txBody>
      </p:sp>
      <p:sp>
        <p:nvSpPr>
          <p:cNvPr id="9221" name="Rectangle 2"/>
          <p:cNvSpPr>
            <a:spLocks noGrp="1" noChangeArrowheads="1"/>
          </p:cNvSpPr>
          <p:nvPr>
            <p:ph type="title"/>
          </p:nvPr>
        </p:nvSpPr>
        <p:spPr/>
        <p:txBody>
          <a:bodyPr/>
          <a:lstStyle/>
          <a:p>
            <a:pPr eaLnBrk="1" hangingPunct="1"/>
            <a:r>
              <a:rPr lang="en-US" smtClean="0"/>
              <a:t>RSA Example.</a:t>
            </a:r>
          </a:p>
        </p:txBody>
      </p:sp>
      <p:sp>
        <p:nvSpPr>
          <p:cNvPr id="9222" name="Rectangle 3"/>
          <p:cNvSpPr>
            <a:spLocks noGrp="1" noChangeArrowheads="1"/>
          </p:cNvSpPr>
          <p:nvPr>
            <p:ph type="body" idx="1"/>
          </p:nvPr>
        </p:nvSpPr>
        <p:spPr>
          <a:xfrm>
            <a:off x="685800" y="1981200"/>
            <a:ext cx="8077200" cy="4114800"/>
          </a:xfrm>
        </p:spPr>
        <p:txBody>
          <a:bodyPr/>
          <a:lstStyle/>
          <a:p>
            <a:pPr eaLnBrk="1" hangingPunct="1">
              <a:lnSpc>
                <a:spcPct val="90000"/>
              </a:lnSpc>
            </a:pPr>
            <a:r>
              <a:rPr lang="en-US" dirty="0" smtClean="0"/>
              <a:t>Assume the following: </a:t>
            </a:r>
          </a:p>
          <a:p>
            <a:pPr lvl="1" eaLnBrk="1" hangingPunct="1">
              <a:lnSpc>
                <a:spcPct val="90000"/>
              </a:lnSpc>
            </a:pPr>
            <a:r>
              <a:rPr lang="en-US" dirty="0" smtClean="0"/>
              <a:t>Sender: A 	Receiver: B</a:t>
            </a:r>
          </a:p>
          <a:p>
            <a:pPr lvl="1" eaLnBrk="1" hangingPunct="1">
              <a:lnSpc>
                <a:spcPct val="90000"/>
              </a:lnSpc>
            </a:pPr>
            <a:r>
              <a:rPr lang="en-US" dirty="0" smtClean="0"/>
              <a:t>B’s (pub, </a:t>
            </a:r>
            <a:r>
              <a:rPr lang="en-US" dirty="0" err="1" smtClean="0"/>
              <a:t>pvt</a:t>
            </a:r>
            <a:r>
              <a:rPr lang="en-US" dirty="0" smtClean="0"/>
              <a:t>) </a:t>
            </a:r>
            <a:r>
              <a:rPr lang="en-US" dirty="0" smtClean="0"/>
              <a:t> key pair </a:t>
            </a:r>
            <a:r>
              <a:rPr lang="en-US" dirty="0" smtClean="0"/>
              <a:t>generation:</a:t>
            </a:r>
          </a:p>
          <a:p>
            <a:pPr lvl="2" eaLnBrk="1" hangingPunct="1">
              <a:lnSpc>
                <a:spcPct val="90000"/>
              </a:lnSpc>
            </a:pPr>
            <a:r>
              <a:rPr lang="en-US" dirty="0" smtClean="0"/>
              <a:t>B selects primes p=17, q=11 and computes n=p*q=187 and </a:t>
            </a:r>
            <a:r>
              <a:rPr lang="el-GR" dirty="0" smtClean="0">
                <a:cs typeface="Times New Roman" pitchFamily="18" charset="0"/>
              </a:rPr>
              <a:t>φ</a:t>
            </a:r>
            <a:r>
              <a:rPr lang="en-US" dirty="0" smtClean="0">
                <a:cs typeface="Times New Roman" pitchFamily="18" charset="0"/>
              </a:rPr>
              <a:t>(n) = (p-1)*(q-1)=160</a:t>
            </a:r>
          </a:p>
          <a:p>
            <a:pPr lvl="2" eaLnBrk="1" hangingPunct="1">
              <a:lnSpc>
                <a:spcPct val="90000"/>
              </a:lnSpc>
            </a:pPr>
            <a:r>
              <a:rPr lang="en-US" dirty="0" smtClean="0">
                <a:cs typeface="Times New Roman" pitchFamily="18" charset="0"/>
              </a:rPr>
              <a:t>B selects a random no e=7 satisfying the </a:t>
            </a:r>
            <a:r>
              <a:rPr lang="en-US" dirty="0" smtClean="0">
                <a:cs typeface="Times New Roman" pitchFamily="18" charset="0"/>
              </a:rPr>
              <a:t>required </a:t>
            </a:r>
            <a:r>
              <a:rPr lang="en-US" dirty="0" smtClean="0">
                <a:cs typeface="Times New Roman" pitchFamily="18" charset="0"/>
              </a:rPr>
              <a:t>condition and calculates its inverse d  as 23 using extended Euclid’s algorithm. </a:t>
            </a:r>
          </a:p>
          <a:p>
            <a:pPr lvl="2" eaLnBrk="1" hangingPunct="1">
              <a:lnSpc>
                <a:spcPct val="90000"/>
              </a:lnSpc>
            </a:pPr>
            <a:r>
              <a:rPr lang="en-US" dirty="0" smtClean="0">
                <a:cs typeface="Times New Roman" pitchFamily="18" charset="0"/>
              </a:rPr>
              <a:t>B’s public Key=(</a:t>
            </a:r>
            <a:r>
              <a:rPr lang="en-US" dirty="0" err="1" smtClean="0">
                <a:cs typeface="Times New Roman" pitchFamily="18" charset="0"/>
              </a:rPr>
              <a:t>n,e</a:t>
            </a:r>
            <a:r>
              <a:rPr lang="en-US" dirty="0" smtClean="0">
                <a:cs typeface="Times New Roman" pitchFamily="18" charset="0"/>
              </a:rPr>
              <a:t>)=(187,7) and private key = (</a:t>
            </a:r>
            <a:r>
              <a:rPr lang="en-US" dirty="0" err="1" smtClean="0">
                <a:cs typeface="Times New Roman" pitchFamily="18" charset="0"/>
              </a:rPr>
              <a:t>p,q,d</a:t>
            </a:r>
            <a:r>
              <a:rPr lang="en-US" dirty="0" smtClean="0">
                <a:cs typeface="Times New Roman" pitchFamily="18" charset="0"/>
              </a:rPr>
              <a:t>) = (17,11, 23). B announces its public key to all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487BFB25-1896-43A4-BEDF-CD48943E9C1D}" type="datetime8">
              <a:rPr lang="en-US" smtClean="0"/>
              <a:pPr/>
              <a:t>22-Aug-15 9:15 AM</a:t>
            </a:fld>
            <a:endParaRPr lang="en-US" smtClean="0"/>
          </a:p>
          <a:p>
            <a:endParaRPr lang="en-US" smtClean="0"/>
          </a:p>
        </p:txBody>
      </p:sp>
      <p:sp>
        <p:nvSpPr>
          <p:cNvPr id="10243" name="Footer Placeholder 4"/>
          <p:cNvSpPr>
            <a:spLocks noGrp="1"/>
          </p:cNvSpPr>
          <p:nvPr>
            <p:ph type="ftr" sz="quarter" idx="11"/>
          </p:nvPr>
        </p:nvSpPr>
        <p:spPr>
          <a:noFill/>
        </p:spPr>
        <p:txBody>
          <a:bodyPr/>
          <a:lstStyle/>
          <a:p>
            <a:r>
              <a:rPr lang="en-US" smtClean="0"/>
              <a:t>R.Saravanan  Sr.Prof  of  IT   VIT</a:t>
            </a:r>
          </a:p>
        </p:txBody>
      </p:sp>
      <p:sp>
        <p:nvSpPr>
          <p:cNvPr id="10244" name="Slide Number Placeholder 5"/>
          <p:cNvSpPr>
            <a:spLocks noGrp="1"/>
          </p:cNvSpPr>
          <p:nvPr>
            <p:ph type="sldNum" sz="quarter" idx="12"/>
          </p:nvPr>
        </p:nvSpPr>
        <p:spPr>
          <a:noFill/>
        </p:spPr>
        <p:txBody>
          <a:bodyPr/>
          <a:lstStyle/>
          <a:p>
            <a:fld id="{301A4E11-FDC2-40BF-9FB4-CBBE79709C72}" type="slidenum">
              <a:rPr lang="en-US" smtClean="0"/>
              <a:pPr/>
              <a:t>15</a:t>
            </a:fld>
            <a:endParaRPr lang="en-US" smtClean="0"/>
          </a:p>
        </p:txBody>
      </p:sp>
      <p:sp>
        <p:nvSpPr>
          <p:cNvPr id="10245" name="Rectangle 2"/>
          <p:cNvSpPr>
            <a:spLocks noGrp="1" noChangeArrowheads="1"/>
          </p:cNvSpPr>
          <p:nvPr>
            <p:ph type="title"/>
          </p:nvPr>
        </p:nvSpPr>
        <p:spPr/>
        <p:txBody>
          <a:bodyPr/>
          <a:lstStyle/>
          <a:p>
            <a:pPr eaLnBrk="1" hangingPunct="1"/>
            <a:endParaRPr lang="en-US" smtClean="0"/>
          </a:p>
        </p:txBody>
      </p:sp>
      <p:sp>
        <p:nvSpPr>
          <p:cNvPr id="10246" name="Rectangle 3"/>
          <p:cNvSpPr>
            <a:spLocks noGrp="1" noChangeArrowheads="1"/>
          </p:cNvSpPr>
          <p:nvPr>
            <p:ph type="body" idx="1"/>
          </p:nvPr>
        </p:nvSpPr>
        <p:spPr>
          <a:xfrm>
            <a:off x="685800" y="1981200"/>
            <a:ext cx="8077200" cy="4114800"/>
          </a:xfrm>
        </p:spPr>
        <p:txBody>
          <a:bodyPr/>
          <a:lstStyle/>
          <a:p>
            <a:pPr eaLnBrk="1" hangingPunct="1"/>
            <a:r>
              <a:rPr lang="en-US" smtClean="0"/>
              <a:t>A wants to send encrypted message to B</a:t>
            </a:r>
          </a:p>
          <a:p>
            <a:pPr lvl="1" eaLnBrk="1" hangingPunct="1"/>
            <a:r>
              <a:rPr lang="en-US" smtClean="0"/>
              <a:t>‘A’ generates a message and say its integer value is x=88 (&lt;n) </a:t>
            </a:r>
          </a:p>
          <a:p>
            <a:pPr lvl="1" eaLnBrk="1" hangingPunct="1"/>
            <a:r>
              <a:rPr lang="en-US" smtClean="0"/>
              <a:t>‘A’ encrypts the plain text x with B’s public key as: y=88</a:t>
            </a:r>
            <a:r>
              <a:rPr lang="en-US" baseline="30000" smtClean="0"/>
              <a:t>7 </a:t>
            </a:r>
            <a:r>
              <a:rPr lang="en-US" smtClean="0"/>
              <a:t>mod 187 =  11 and transmits it to B</a:t>
            </a:r>
          </a:p>
          <a:p>
            <a:pPr lvl="1" eaLnBrk="1" hangingPunct="1"/>
            <a:r>
              <a:rPr lang="en-US" smtClean="0"/>
              <a:t> ‘B’ decrypts the cipher text 11 as x=11</a:t>
            </a:r>
            <a:r>
              <a:rPr lang="en-US" baseline="30000" smtClean="0"/>
              <a:t>23</a:t>
            </a:r>
            <a:r>
              <a:rPr lang="en-US" smtClean="0"/>
              <a:t> mod 187 = 88.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a:t>RSA Security</a:t>
            </a:r>
          </a:p>
        </p:txBody>
      </p:sp>
      <p:sp>
        <p:nvSpPr>
          <p:cNvPr id="77827" name="Rectangle 3"/>
          <p:cNvSpPr>
            <a:spLocks noGrp="1" noChangeArrowheads="1"/>
          </p:cNvSpPr>
          <p:nvPr>
            <p:ph type="body" idx="1"/>
          </p:nvPr>
        </p:nvSpPr>
        <p:spPr/>
        <p:txBody>
          <a:bodyPr/>
          <a:lstStyle/>
          <a:p>
            <a:r>
              <a:rPr lang="en-US" dirty="0"/>
              <a:t>possible approaches to attacking RSA are:</a:t>
            </a:r>
          </a:p>
          <a:p>
            <a:pPr lvl="1"/>
            <a:r>
              <a:rPr lang="en-US" dirty="0"/>
              <a:t>brute force key search (infeasible given size of numbers)</a:t>
            </a:r>
            <a:endParaRPr lang="en-AU" dirty="0"/>
          </a:p>
          <a:p>
            <a:pPr lvl="1"/>
            <a:r>
              <a:rPr lang="en-AU" dirty="0"/>
              <a:t>mathematical attacks (based on difficulty of computing ø(n), by factoring modulus n)</a:t>
            </a:r>
          </a:p>
          <a:p>
            <a:pPr lvl="1"/>
            <a:r>
              <a:rPr lang="en-US" dirty="0"/>
              <a:t>timing attacks (on </a:t>
            </a:r>
            <a:r>
              <a:rPr lang="en-US" dirty="0" smtClean="0"/>
              <a:t>running time </a:t>
            </a:r>
            <a:r>
              <a:rPr lang="en-US" dirty="0"/>
              <a:t>of decryption)</a:t>
            </a:r>
          </a:p>
          <a:p>
            <a:pPr lvl="1"/>
            <a:r>
              <a:rPr lang="en-US" dirty="0"/>
              <a:t>chosen </a:t>
            </a:r>
            <a:r>
              <a:rPr lang="en-US" dirty="0" err="1"/>
              <a:t>ciphertext</a:t>
            </a:r>
            <a:r>
              <a:rPr lang="en-US" dirty="0"/>
              <a:t> attacks (given properties of RSA)</a:t>
            </a:r>
            <a:endParaRPr lang="en-A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781AF646-40BF-4EF8-A46B-3A8055EE9ABC}" type="datetime8">
              <a:rPr lang="en-US" smtClean="0"/>
              <a:pPr/>
              <a:t>22-Aug-15 10:43 AM</a:t>
            </a:fld>
            <a:endParaRPr lang="en-US" smtClean="0"/>
          </a:p>
          <a:p>
            <a:endParaRPr lang="en-US" smtClean="0"/>
          </a:p>
        </p:txBody>
      </p:sp>
      <p:sp>
        <p:nvSpPr>
          <p:cNvPr id="17411" name="Footer Placeholder 4"/>
          <p:cNvSpPr>
            <a:spLocks noGrp="1"/>
          </p:cNvSpPr>
          <p:nvPr>
            <p:ph type="ftr" sz="quarter" idx="11"/>
          </p:nvPr>
        </p:nvSpPr>
        <p:spPr>
          <a:noFill/>
        </p:spPr>
        <p:txBody>
          <a:bodyPr/>
          <a:lstStyle/>
          <a:p>
            <a:r>
              <a:rPr lang="en-US" smtClean="0"/>
              <a:t>R.Saravanan  Sr.Prof  of  IT   VIT</a:t>
            </a:r>
          </a:p>
        </p:txBody>
      </p:sp>
      <p:sp>
        <p:nvSpPr>
          <p:cNvPr id="17412" name="Slide Number Placeholder 5"/>
          <p:cNvSpPr>
            <a:spLocks noGrp="1"/>
          </p:cNvSpPr>
          <p:nvPr>
            <p:ph type="sldNum" sz="quarter" idx="12"/>
          </p:nvPr>
        </p:nvSpPr>
        <p:spPr>
          <a:noFill/>
        </p:spPr>
        <p:txBody>
          <a:bodyPr/>
          <a:lstStyle/>
          <a:p>
            <a:fld id="{62F331FE-0F56-4118-A1BB-87826C75B92E}" type="slidenum">
              <a:rPr lang="en-US" smtClean="0"/>
              <a:pPr/>
              <a:t>17</a:t>
            </a:fld>
            <a:endParaRPr lang="en-US" smtClean="0"/>
          </a:p>
        </p:txBody>
      </p:sp>
      <p:sp>
        <p:nvSpPr>
          <p:cNvPr id="17413" name="Rectangle 2"/>
          <p:cNvSpPr>
            <a:spLocks noGrp="1" noChangeArrowheads="1"/>
          </p:cNvSpPr>
          <p:nvPr>
            <p:ph type="title"/>
          </p:nvPr>
        </p:nvSpPr>
        <p:spPr/>
        <p:txBody>
          <a:bodyPr/>
          <a:lstStyle/>
          <a:p>
            <a:pPr eaLnBrk="1" hangingPunct="1"/>
            <a:endParaRPr lang="en-US" smtClean="0"/>
          </a:p>
        </p:txBody>
      </p:sp>
      <p:sp>
        <p:nvSpPr>
          <p:cNvPr id="17414" name="Rectangle 3"/>
          <p:cNvSpPr>
            <a:spLocks noGrp="1" noChangeArrowheads="1"/>
          </p:cNvSpPr>
          <p:nvPr>
            <p:ph type="body" idx="1"/>
          </p:nvPr>
        </p:nvSpPr>
        <p:spPr/>
        <p:txBody>
          <a:bodyPr/>
          <a:lstStyle/>
          <a:p>
            <a:pPr eaLnBrk="1" hangingPunct="1">
              <a:lnSpc>
                <a:spcPct val="90000"/>
              </a:lnSpc>
            </a:pPr>
            <a:r>
              <a:rPr lang="en-US" sz="2800" dirty="0" smtClean="0"/>
              <a:t>Computing power needed to compute integer factorization using NFS method.</a:t>
            </a:r>
          </a:p>
          <a:p>
            <a:pPr eaLnBrk="1" hangingPunct="1">
              <a:lnSpc>
                <a:spcPct val="90000"/>
              </a:lnSpc>
              <a:buFont typeface="Wingdings" pitchFamily="2" charset="2"/>
              <a:buNone/>
            </a:pPr>
            <a:r>
              <a:rPr lang="en-US" sz="2800" dirty="0" smtClean="0"/>
              <a:t>	  </a:t>
            </a:r>
            <a:r>
              <a:rPr lang="en-US" sz="2800" b="1" dirty="0" smtClean="0"/>
              <a:t>Key size 		     MIPS – years</a:t>
            </a:r>
          </a:p>
          <a:p>
            <a:pPr eaLnBrk="1" hangingPunct="1">
              <a:lnSpc>
                <a:spcPct val="90000"/>
              </a:lnSpc>
              <a:buFont typeface="Wingdings" pitchFamily="2" charset="2"/>
              <a:buNone/>
            </a:pPr>
            <a:r>
              <a:rPr lang="en-US" sz="2800" dirty="0" smtClean="0"/>
              <a:t>		512				3 X 10</a:t>
            </a:r>
            <a:r>
              <a:rPr lang="en-US" sz="2800" baseline="30000" dirty="0" smtClean="0"/>
              <a:t>4</a:t>
            </a:r>
            <a:endParaRPr lang="en-US" sz="2800" dirty="0" smtClean="0"/>
          </a:p>
          <a:p>
            <a:pPr eaLnBrk="1" hangingPunct="1">
              <a:lnSpc>
                <a:spcPct val="90000"/>
              </a:lnSpc>
              <a:buFont typeface="Wingdings" pitchFamily="2" charset="2"/>
              <a:buNone/>
            </a:pPr>
            <a:r>
              <a:rPr lang="en-US" sz="2800" dirty="0" smtClean="0"/>
              <a:t>		768				2 X 10</a:t>
            </a:r>
            <a:r>
              <a:rPr lang="en-US" sz="2800" baseline="30000" dirty="0" smtClean="0"/>
              <a:t>8</a:t>
            </a:r>
            <a:r>
              <a:rPr lang="en-US" sz="2800" dirty="0" smtClean="0"/>
              <a:t>		1024				3 X 10</a:t>
            </a:r>
            <a:r>
              <a:rPr lang="en-US" sz="2800" baseline="30000" dirty="0" smtClean="0"/>
              <a:t>11</a:t>
            </a:r>
            <a:r>
              <a:rPr lang="en-US" sz="2800" dirty="0" smtClean="0"/>
              <a:t>		1280				1 X 10</a:t>
            </a:r>
            <a:r>
              <a:rPr lang="en-US" sz="2800" baseline="30000" dirty="0" smtClean="0"/>
              <a:t>14</a:t>
            </a:r>
            <a:r>
              <a:rPr lang="en-US" sz="2800" dirty="0" smtClean="0"/>
              <a:t>		1536				3 X 10</a:t>
            </a:r>
            <a:r>
              <a:rPr lang="en-US" sz="2800" baseline="30000" dirty="0" smtClean="0"/>
              <a:t>16</a:t>
            </a:r>
          </a:p>
          <a:p>
            <a:pPr eaLnBrk="1" hangingPunct="1">
              <a:lnSpc>
                <a:spcPct val="90000"/>
              </a:lnSpc>
              <a:buFont typeface="Wingdings" pitchFamily="2" charset="2"/>
              <a:buNone/>
            </a:pPr>
            <a:r>
              <a:rPr lang="en-US" sz="2800" baseline="30000" dirty="0" smtClean="0"/>
              <a:t>		</a:t>
            </a:r>
            <a:r>
              <a:rPr lang="en-US" sz="2800" dirty="0" smtClean="0"/>
              <a:t>2048				3 X 10</a:t>
            </a:r>
            <a:r>
              <a:rPr lang="en-US" sz="2800" baseline="30000" dirty="0" smtClean="0"/>
              <a:t>20</a:t>
            </a:r>
          </a:p>
          <a:p>
            <a:pPr eaLnBrk="1" hangingPunct="1">
              <a:lnSpc>
                <a:spcPct val="90000"/>
              </a:lnSpc>
              <a:buFont typeface="Wingdings" pitchFamily="2" charset="2"/>
              <a:buNone/>
            </a:pPr>
            <a:endParaRPr lang="en-US" sz="2800" baseline="30000" dirty="0" smtClean="0"/>
          </a:p>
          <a:p>
            <a:pPr eaLnBrk="1" hangingPunct="1">
              <a:lnSpc>
                <a:spcPct val="90000"/>
              </a:lnSpc>
              <a:buFont typeface="Wingdings" pitchFamily="2" charset="2"/>
              <a:buNone/>
            </a:pPr>
            <a:endParaRPr lang="en-US" sz="2800" baseline="300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A5D227F0-BBFE-44E7-AAD5-6AD8A3CBEFCB}" type="datetime8">
              <a:rPr lang="en-US" smtClean="0"/>
              <a:pPr/>
              <a:t>22-Aug-15 10:40 AM</a:t>
            </a:fld>
            <a:endParaRPr lang="en-US" smtClean="0"/>
          </a:p>
          <a:p>
            <a:endParaRPr lang="en-US" smtClean="0"/>
          </a:p>
        </p:txBody>
      </p:sp>
      <p:sp>
        <p:nvSpPr>
          <p:cNvPr id="15363" name="Footer Placeholder 4"/>
          <p:cNvSpPr>
            <a:spLocks noGrp="1"/>
          </p:cNvSpPr>
          <p:nvPr>
            <p:ph type="ftr" sz="quarter" idx="11"/>
          </p:nvPr>
        </p:nvSpPr>
        <p:spPr>
          <a:noFill/>
        </p:spPr>
        <p:txBody>
          <a:bodyPr/>
          <a:lstStyle/>
          <a:p>
            <a:r>
              <a:rPr lang="en-US" smtClean="0"/>
              <a:t>R.Saravanan  Sr.Prof  of  IT   VIT</a:t>
            </a:r>
          </a:p>
        </p:txBody>
      </p:sp>
      <p:sp>
        <p:nvSpPr>
          <p:cNvPr id="15364" name="Slide Number Placeholder 5"/>
          <p:cNvSpPr>
            <a:spLocks noGrp="1"/>
          </p:cNvSpPr>
          <p:nvPr>
            <p:ph type="sldNum" sz="quarter" idx="12"/>
          </p:nvPr>
        </p:nvSpPr>
        <p:spPr>
          <a:noFill/>
        </p:spPr>
        <p:txBody>
          <a:bodyPr/>
          <a:lstStyle/>
          <a:p>
            <a:fld id="{2268B1D5-E78D-4327-911A-420F78AF771F}" type="slidenum">
              <a:rPr lang="en-US" smtClean="0"/>
              <a:pPr/>
              <a:t>18</a:t>
            </a:fld>
            <a:endParaRPr lang="en-US" smtClean="0"/>
          </a:p>
        </p:txBody>
      </p:sp>
      <p:sp>
        <p:nvSpPr>
          <p:cNvPr id="15365" name="Rectangle 2"/>
          <p:cNvSpPr>
            <a:spLocks noGrp="1" noChangeArrowheads="1"/>
          </p:cNvSpPr>
          <p:nvPr>
            <p:ph type="title"/>
          </p:nvPr>
        </p:nvSpPr>
        <p:spPr/>
        <p:txBody>
          <a:bodyPr/>
          <a:lstStyle/>
          <a:p>
            <a:pPr eaLnBrk="1" hangingPunct="1"/>
            <a:r>
              <a:rPr lang="en-US" sz="4000" smtClean="0"/>
              <a:t>Key sizes for equivalent security levels</a:t>
            </a:r>
          </a:p>
        </p:txBody>
      </p:sp>
      <p:sp>
        <p:nvSpPr>
          <p:cNvPr id="15366" name="Rectangle 3"/>
          <p:cNvSpPr>
            <a:spLocks noGrp="1" noChangeArrowheads="1"/>
          </p:cNvSpPr>
          <p:nvPr>
            <p:ph type="body" idx="1"/>
          </p:nvPr>
        </p:nvSpPr>
        <p:spPr/>
        <p:txBody>
          <a:bodyPr/>
          <a:lstStyle/>
          <a:p>
            <a:pPr eaLnBrk="1" hangingPunct="1">
              <a:buFont typeface="Wingdings" pitchFamily="2" charset="2"/>
              <a:buNone/>
            </a:pPr>
            <a:r>
              <a:rPr lang="en-US" b="1" smtClean="0"/>
              <a:t>	Symmetric	ECC		DH/DSA/RSA</a:t>
            </a:r>
            <a:r>
              <a:rPr lang="en-US" smtClean="0"/>
              <a:t> </a:t>
            </a:r>
          </a:p>
          <a:p>
            <a:pPr eaLnBrk="1" hangingPunct="1">
              <a:buFont typeface="Wingdings" pitchFamily="2" charset="2"/>
              <a:buNone/>
            </a:pPr>
            <a:r>
              <a:rPr lang="en-US" smtClean="0"/>
              <a:t>		80		160			1024</a:t>
            </a:r>
          </a:p>
          <a:p>
            <a:pPr eaLnBrk="1" hangingPunct="1">
              <a:buFont typeface="Wingdings" pitchFamily="2" charset="2"/>
              <a:buNone/>
            </a:pPr>
            <a:r>
              <a:rPr lang="en-US" smtClean="0"/>
              <a:t>		128		256			3072</a:t>
            </a:r>
          </a:p>
          <a:p>
            <a:pPr eaLnBrk="1" hangingPunct="1">
              <a:buFont typeface="Wingdings" pitchFamily="2" charset="2"/>
              <a:buNone/>
            </a:pPr>
            <a:r>
              <a:rPr lang="en-US" smtClean="0"/>
              <a:t>		192		384			7680</a:t>
            </a:r>
          </a:p>
          <a:p>
            <a:pPr eaLnBrk="1" hangingPunct="1">
              <a:buFont typeface="Wingdings" pitchFamily="2" charset="2"/>
              <a:buNone/>
            </a:pPr>
            <a:r>
              <a:rPr lang="en-US" smtClean="0"/>
              <a:t>		256		512			15360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lnSpc>
                <a:spcPct val="90000"/>
              </a:lnSpc>
            </a:pPr>
            <a:r>
              <a:rPr lang="en-US" dirty="0" smtClean="0"/>
              <a:t>Computing power needed to compute ECDLP using Pollard rho method.</a:t>
            </a:r>
          </a:p>
          <a:p>
            <a:pPr>
              <a:lnSpc>
                <a:spcPct val="90000"/>
              </a:lnSpc>
              <a:buNone/>
            </a:pPr>
            <a:r>
              <a:rPr lang="en-US" dirty="0" smtClean="0"/>
              <a:t>	</a:t>
            </a:r>
            <a:r>
              <a:rPr lang="en-US" b="1" dirty="0" smtClean="0"/>
              <a:t>Key size</a:t>
            </a:r>
            <a:r>
              <a:rPr lang="en-US" dirty="0" smtClean="0"/>
              <a:t> 		      </a:t>
            </a:r>
            <a:r>
              <a:rPr lang="en-US" b="1" dirty="0" smtClean="0"/>
              <a:t>MIPS – years</a:t>
            </a:r>
          </a:p>
          <a:p>
            <a:pPr>
              <a:lnSpc>
                <a:spcPct val="90000"/>
              </a:lnSpc>
              <a:buNone/>
            </a:pPr>
            <a:r>
              <a:rPr lang="en-US" dirty="0" smtClean="0"/>
              <a:t>		160				8.5 X 10</a:t>
            </a:r>
            <a:r>
              <a:rPr lang="en-US" baseline="30000" dirty="0" smtClean="0"/>
              <a:t>11</a:t>
            </a:r>
            <a:endParaRPr lang="en-US" dirty="0" smtClean="0"/>
          </a:p>
          <a:p>
            <a:pPr>
              <a:lnSpc>
                <a:spcPct val="90000"/>
              </a:lnSpc>
              <a:buNone/>
            </a:pPr>
            <a:r>
              <a:rPr lang="en-US" dirty="0" smtClean="0"/>
              <a:t>		186				7.0 X 10</a:t>
            </a:r>
            <a:r>
              <a:rPr lang="en-US" baseline="30000" dirty="0" smtClean="0"/>
              <a:t>15</a:t>
            </a:r>
            <a:r>
              <a:rPr lang="en-US" dirty="0" smtClean="0"/>
              <a:t>	         	234				1.2 X 10</a:t>
            </a:r>
            <a:r>
              <a:rPr lang="en-US" baseline="30000" dirty="0" smtClean="0"/>
              <a:t>23</a:t>
            </a:r>
            <a:r>
              <a:rPr lang="en-US" dirty="0" smtClean="0"/>
              <a:t>	         	354				1.4 X 10</a:t>
            </a:r>
            <a:r>
              <a:rPr lang="en-US" baseline="30000" dirty="0" smtClean="0"/>
              <a:t>11</a:t>
            </a:r>
            <a:r>
              <a:rPr lang="en-US" dirty="0" smtClean="0"/>
              <a:t>	            	426				9.2 X 10</a:t>
            </a:r>
            <a:r>
              <a:rPr lang="en-US" baseline="30000" dirty="0" smtClean="0"/>
              <a:t>51</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620713"/>
            <a:ext cx="8229600" cy="1143000"/>
          </a:xfrm>
        </p:spPr>
        <p:txBody>
          <a:bodyPr/>
          <a:lstStyle/>
          <a:p>
            <a:r>
              <a:rPr lang="en-US" sz="4000"/>
              <a:t>Chapter 9 – </a:t>
            </a:r>
            <a:r>
              <a:rPr lang="en-AU" sz="4000"/>
              <a:t>Public Key Cryptography and RSA</a:t>
            </a:r>
            <a:br>
              <a:rPr lang="en-AU" sz="4000"/>
            </a:br>
            <a:endParaRPr lang="en-AU" sz="4000"/>
          </a:p>
        </p:txBody>
      </p:sp>
      <p:sp>
        <p:nvSpPr>
          <p:cNvPr id="20483" name="Rectangle 3"/>
          <p:cNvSpPr>
            <a:spLocks noGrp="1" noChangeArrowheads="1"/>
          </p:cNvSpPr>
          <p:nvPr>
            <p:ph type="body" idx="1"/>
          </p:nvPr>
        </p:nvSpPr>
        <p:spPr>
          <a:xfrm>
            <a:off x="539750" y="2133600"/>
            <a:ext cx="8229600" cy="3989388"/>
          </a:xfrm>
        </p:spPr>
        <p:txBody>
          <a:bodyPr/>
          <a:lstStyle/>
          <a:p>
            <a:pPr>
              <a:buFont typeface="Wingdings" pitchFamily="2" charset="2"/>
              <a:buNone/>
            </a:pPr>
            <a:r>
              <a:rPr lang="en-AU" sz="2800" i="1"/>
              <a:t>Every Egyptian received two names, which were known respectively as the true name and the good name, or the great name and the little name; and while the good or little name was made public, the true or great name appears to have been carefully concealed.</a:t>
            </a:r>
          </a:p>
          <a:p>
            <a:pPr>
              <a:buFont typeface="Wingdings" pitchFamily="2" charset="2"/>
              <a:buNone/>
            </a:pPr>
            <a:r>
              <a:rPr lang="en-AU" sz="2800" b="1"/>
              <a:t>—</a:t>
            </a:r>
            <a:r>
              <a:rPr lang="en-AU" sz="2800" b="1" i="1"/>
              <a:t>The Golden Bough, </a:t>
            </a:r>
            <a:r>
              <a:rPr lang="en-AU" sz="2800" b="1"/>
              <a:t>Sir James George Frazer</a:t>
            </a:r>
            <a:endParaRPr lang="en-AU" sz="2800"/>
          </a:p>
          <a:p>
            <a:endParaRPr lang="en-AU"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2E2FAE89-5951-4040-AFD4-9C4B4CDD7DC4}" type="datetime8">
              <a:rPr lang="en-US" smtClean="0"/>
              <a:pPr/>
              <a:t>22-Aug-15 8:45 AM</a:t>
            </a:fld>
            <a:endParaRPr lang="en-US" smtClean="0"/>
          </a:p>
          <a:p>
            <a:endParaRPr lang="en-US" smtClean="0"/>
          </a:p>
        </p:txBody>
      </p:sp>
      <p:sp>
        <p:nvSpPr>
          <p:cNvPr id="25603" name="Footer Placeholder 4"/>
          <p:cNvSpPr>
            <a:spLocks noGrp="1"/>
          </p:cNvSpPr>
          <p:nvPr>
            <p:ph type="ftr" sz="quarter" idx="11"/>
          </p:nvPr>
        </p:nvSpPr>
        <p:spPr>
          <a:noFill/>
        </p:spPr>
        <p:txBody>
          <a:bodyPr/>
          <a:lstStyle/>
          <a:p>
            <a:r>
              <a:rPr lang="en-US" smtClean="0"/>
              <a:t>R.Saravanan  Sr.Prof  of  IT   VIT</a:t>
            </a:r>
          </a:p>
        </p:txBody>
      </p:sp>
      <p:sp>
        <p:nvSpPr>
          <p:cNvPr id="25604" name="Slide Number Placeholder 5"/>
          <p:cNvSpPr>
            <a:spLocks noGrp="1"/>
          </p:cNvSpPr>
          <p:nvPr>
            <p:ph type="sldNum" sz="quarter" idx="12"/>
          </p:nvPr>
        </p:nvSpPr>
        <p:spPr>
          <a:noFill/>
        </p:spPr>
        <p:txBody>
          <a:bodyPr/>
          <a:lstStyle/>
          <a:p>
            <a:fld id="{AC79A5B3-E2B5-4272-BCC6-E39728B4388F}" type="slidenum">
              <a:rPr lang="en-US" smtClean="0"/>
              <a:pPr/>
              <a:t>3</a:t>
            </a:fld>
            <a:endParaRPr lang="en-US" smtClean="0"/>
          </a:p>
        </p:txBody>
      </p:sp>
      <p:sp>
        <p:nvSpPr>
          <p:cNvPr id="25605" name="Rectangle 2"/>
          <p:cNvSpPr>
            <a:spLocks noGrp="1" noChangeArrowheads="1"/>
          </p:cNvSpPr>
          <p:nvPr>
            <p:ph type="title"/>
          </p:nvPr>
        </p:nvSpPr>
        <p:spPr/>
        <p:txBody>
          <a:bodyPr/>
          <a:lstStyle/>
          <a:p>
            <a:pPr eaLnBrk="1" hangingPunct="1"/>
            <a:r>
              <a:rPr lang="en-US" smtClean="0"/>
              <a:t>Drawback of Secret Key Crypt</a:t>
            </a:r>
          </a:p>
        </p:txBody>
      </p:sp>
      <p:sp>
        <p:nvSpPr>
          <p:cNvPr id="25606" name="Rectangle 3"/>
          <p:cNvSpPr>
            <a:spLocks noGrp="1" noChangeArrowheads="1"/>
          </p:cNvSpPr>
          <p:nvPr>
            <p:ph type="body" idx="1"/>
          </p:nvPr>
        </p:nvSpPr>
        <p:spPr/>
        <p:txBody>
          <a:bodyPr/>
          <a:lstStyle/>
          <a:p>
            <a:pPr eaLnBrk="1" hangingPunct="1"/>
            <a:r>
              <a:rPr lang="en-US" sz="2800" b="1" dirty="0" smtClean="0"/>
              <a:t>Key Distribution</a:t>
            </a:r>
            <a:r>
              <a:rPr lang="en-US" sz="2800" dirty="0" smtClean="0"/>
              <a:t> – Safe and authenticated distribution of keys – very difficult – condition worsens when keys are changed frequently</a:t>
            </a:r>
          </a:p>
          <a:p>
            <a:pPr eaLnBrk="1" hangingPunct="1"/>
            <a:r>
              <a:rPr lang="en-US" sz="2800" b="1" dirty="0" smtClean="0"/>
              <a:t>Key Management</a:t>
            </a:r>
            <a:r>
              <a:rPr lang="en-US" sz="2800" dirty="0" smtClean="0"/>
              <a:t>: N nodes in a n/w =&gt; N-1 keys with each node. </a:t>
            </a:r>
          </a:p>
          <a:p>
            <a:pPr eaLnBrk="1" hangingPunct="1"/>
            <a:r>
              <a:rPr lang="en-US" sz="2800" b="1" dirty="0" smtClean="0"/>
              <a:t>Difficult</a:t>
            </a:r>
            <a:r>
              <a:rPr lang="en-US" sz="2800" dirty="0" smtClean="0"/>
              <a:t> to provide Digital Signature schemes that provide </a:t>
            </a:r>
            <a:r>
              <a:rPr lang="en-US" sz="2800" b="1" dirty="0" smtClean="0"/>
              <a:t>non-repudiation</a:t>
            </a:r>
            <a:r>
              <a:rPr lang="en-US" sz="2800" dirty="0" smtClean="0"/>
              <a:t> services. </a:t>
            </a:r>
          </a:p>
          <a:p>
            <a:pPr eaLnBrk="1" hangingPunct="1"/>
            <a:r>
              <a:rPr lang="en-US" sz="2800" b="1" dirty="0" smtClean="0"/>
              <a:t>Solution:</a:t>
            </a:r>
            <a:r>
              <a:rPr lang="en-US" sz="2800" dirty="0" smtClean="0"/>
              <a:t> Public Key Cryptography (PKC)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p>
            <a:fld id="{4B516385-AD0B-414F-AA15-F731B76631BB}" type="datetime8">
              <a:rPr lang="en-US" smtClean="0"/>
              <a:pPr/>
              <a:t>22-Aug-15 8:44 AM</a:t>
            </a:fld>
            <a:endParaRPr lang="en-US" smtClean="0"/>
          </a:p>
          <a:p>
            <a:endParaRPr lang="en-US" smtClean="0"/>
          </a:p>
        </p:txBody>
      </p:sp>
      <p:sp>
        <p:nvSpPr>
          <p:cNvPr id="2051" name="Footer Placeholder 4"/>
          <p:cNvSpPr>
            <a:spLocks noGrp="1"/>
          </p:cNvSpPr>
          <p:nvPr>
            <p:ph type="ftr" sz="quarter" idx="11"/>
          </p:nvPr>
        </p:nvSpPr>
        <p:spPr>
          <a:noFill/>
        </p:spPr>
        <p:txBody>
          <a:bodyPr/>
          <a:lstStyle/>
          <a:p>
            <a:r>
              <a:rPr lang="en-US" smtClean="0"/>
              <a:t>R.Saravanan  Sr.Prof  of  IT   VIT</a:t>
            </a:r>
          </a:p>
        </p:txBody>
      </p:sp>
      <p:sp>
        <p:nvSpPr>
          <p:cNvPr id="2052" name="Slide Number Placeholder 5"/>
          <p:cNvSpPr>
            <a:spLocks noGrp="1"/>
          </p:cNvSpPr>
          <p:nvPr>
            <p:ph type="sldNum" sz="quarter" idx="12"/>
          </p:nvPr>
        </p:nvSpPr>
        <p:spPr>
          <a:noFill/>
        </p:spPr>
        <p:txBody>
          <a:bodyPr/>
          <a:lstStyle/>
          <a:p>
            <a:fld id="{9F6D8217-C7A5-4E28-98E8-1CBE60373503}" type="slidenum">
              <a:rPr lang="en-US" smtClean="0"/>
              <a:pPr/>
              <a:t>4</a:t>
            </a:fld>
            <a:endParaRPr lang="en-US" smtClean="0"/>
          </a:p>
        </p:txBody>
      </p:sp>
      <p:sp>
        <p:nvSpPr>
          <p:cNvPr id="2053" name="Rectangle 2"/>
          <p:cNvSpPr>
            <a:spLocks noGrp="1" noChangeArrowheads="1"/>
          </p:cNvSpPr>
          <p:nvPr>
            <p:ph type="title"/>
          </p:nvPr>
        </p:nvSpPr>
        <p:spPr/>
        <p:txBody>
          <a:bodyPr/>
          <a:lstStyle/>
          <a:p>
            <a:pPr eaLnBrk="1" hangingPunct="1"/>
            <a:r>
              <a:rPr lang="en-US" smtClean="0"/>
              <a:t>Public Key Cryptography</a:t>
            </a:r>
          </a:p>
        </p:txBody>
      </p:sp>
      <p:sp>
        <p:nvSpPr>
          <p:cNvPr id="2054" name="Rectangle 3"/>
          <p:cNvSpPr>
            <a:spLocks noGrp="1" noChangeArrowheads="1"/>
          </p:cNvSpPr>
          <p:nvPr>
            <p:ph type="body" idx="1"/>
          </p:nvPr>
        </p:nvSpPr>
        <p:spPr/>
        <p:txBody>
          <a:bodyPr/>
          <a:lstStyle/>
          <a:p>
            <a:pPr eaLnBrk="1" hangingPunct="1"/>
            <a:r>
              <a:rPr lang="en-US" b="1" dirty="0" smtClean="0"/>
              <a:t>Operations</a:t>
            </a:r>
            <a:r>
              <a:rPr lang="en-US" dirty="0" smtClean="0"/>
              <a:t>: Addition, Multiplication, and  exponentiation </a:t>
            </a:r>
          </a:p>
          <a:p>
            <a:pPr eaLnBrk="1" hangingPunct="1"/>
            <a:r>
              <a:rPr lang="en-US" dirty="0" smtClean="0"/>
              <a:t>Security is based on complexity of mathematical functions ( intractable problems)</a:t>
            </a:r>
          </a:p>
          <a:p>
            <a:pPr eaLnBrk="1" hangingPunct="1"/>
            <a:r>
              <a:rPr lang="en-US" b="1" dirty="0" smtClean="0"/>
              <a:t>Examples:</a:t>
            </a:r>
            <a:r>
              <a:rPr lang="en-US" dirty="0" smtClean="0"/>
              <a:t> RSA, </a:t>
            </a:r>
            <a:r>
              <a:rPr lang="en-US" dirty="0" err="1" smtClean="0"/>
              <a:t>Diffie</a:t>
            </a:r>
            <a:r>
              <a:rPr lang="en-US" dirty="0" smtClean="0"/>
              <a:t> Hellman, Rabin, </a:t>
            </a:r>
            <a:r>
              <a:rPr lang="en-US" dirty="0" err="1" smtClean="0"/>
              <a:t>ElGamal</a:t>
            </a:r>
            <a:r>
              <a:rPr lang="en-US" dirty="0" smtClean="0"/>
              <a:t>, Elliptic curve cryptography etc.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7813"/>
            <a:ext cx="8686800" cy="1139825"/>
          </a:xfrm>
        </p:spPr>
        <p:txBody>
          <a:bodyPr/>
          <a:lstStyle/>
          <a:p>
            <a:r>
              <a:rPr lang="en-AU" dirty="0"/>
              <a:t>Public-Key </a:t>
            </a:r>
            <a:r>
              <a:rPr lang="en-AU" dirty="0" smtClean="0"/>
              <a:t>Cryptography (PKC)</a:t>
            </a:r>
            <a:endParaRPr lang="en-AU" dirty="0"/>
          </a:p>
        </p:txBody>
      </p:sp>
      <p:sp>
        <p:nvSpPr>
          <p:cNvPr id="49155" name="Rectangle 3"/>
          <p:cNvSpPr>
            <a:spLocks noGrp="1" noChangeArrowheads="1"/>
          </p:cNvSpPr>
          <p:nvPr>
            <p:ph type="body" idx="1"/>
          </p:nvPr>
        </p:nvSpPr>
        <p:spPr/>
        <p:txBody>
          <a:bodyPr/>
          <a:lstStyle/>
          <a:p>
            <a:pPr>
              <a:lnSpc>
                <a:spcPct val="90000"/>
              </a:lnSpc>
            </a:pPr>
            <a:r>
              <a:rPr lang="en-AU" sz="2800" b="1" dirty="0"/>
              <a:t>public-key/two-key/asymmetric</a:t>
            </a:r>
            <a:r>
              <a:rPr lang="en-AU" sz="2800" dirty="0"/>
              <a:t> cryptography </a:t>
            </a:r>
            <a:r>
              <a:rPr lang="en-AU" sz="2800" dirty="0" smtClean="0"/>
              <a:t> uses  </a:t>
            </a:r>
            <a:r>
              <a:rPr lang="en-AU" sz="2800" b="1" dirty="0"/>
              <a:t>two</a:t>
            </a:r>
            <a:r>
              <a:rPr lang="en-AU" sz="2800" dirty="0"/>
              <a:t> keys: </a:t>
            </a:r>
          </a:p>
          <a:p>
            <a:pPr lvl="1">
              <a:lnSpc>
                <a:spcPct val="90000"/>
              </a:lnSpc>
            </a:pPr>
            <a:r>
              <a:rPr lang="en-AU" sz="2400" b="1" dirty="0" smtClean="0"/>
              <a:t>public-key</a:t>
            </a:r>
            <a:r>
              <a:rPr lang="en-AU" sz="2400" dirty="0" smtClean="0"/>
              <a:t>,  known to everybody,  used </a:t>
            </a:r>
            <a:r>
              <a:rPr lang="en-AU" sz="2400" dirty="0"/>
              <a:t>to </a:t>
            </a:r>
            <a:r>
              <a:rPr lang="en-AU" sz="2400" b="1" dirty="0"/>
              <a:t>encrypt messages</a:t>
            </a:r>
            <a:r>
              <a:rPr lang="en-AU" sz="2400" dirty="0"/>
              <a:t>, and </a:t>
            </a:r>
            <a:r>
              <a:rPr lang="en-AU" sz="2400" b="1" dirty="0"/>
              <a:t>verify signatures</a:t>
            </a:r>
            <a:r>
              <a:rPr lang="en-AU" sz="2400" dirty="0"/>
              <a:t> </a:t>
            </a:r>
          </a:p>
          <a:p>
            <a:pPr lvl="1">
              <a:lnSpc>
                <a:spcPct val="90000"/>
              </a:lnSpc>
            </a:pPr>
            <a:r>
              <a:rPr lang="en-AU" sz="2400" b="1" dirty="0" smtClean="0"/>
              <a:t>private-key</a:t>
            </a:r>
            <a:r>
              <a:rPr lang="en-AU" sz="2400" dirty="0"/>
              <a:t>, known only to the </a:t>
            </a:r>
            <a:r>
              <a:rPr lang="en-AU" sz="2400" dirty="0" smtClean="0"/>
              <a:t>recipient(owner), </a:t>
            </a:r>
            <a:r>
              <a:rPr lang="en-AU" sz="2400" dirty="0"/>
              <a:t>used to </a:t>
            </a:r>
            <a:r>
              <a:rPr lang="en-AU" sz="2400" b="1" dirty="0"/>
              <a:t>decrypt messages</a:t>
            </a:r>
            <a:r>
              <a:rPr lang="en-AU" sz="2400" dirty="0"/>
              <a:t>, and </a:t>
            </a:r>
            <a:r>
              <a:rPr lang="en-AU" sz="2400" b="1" dirty="0"/>
              <a:t>sign</a:t>
            </a:r>
            <a:r>
              <a:rPr lang="en-AU" sz="2400" dirty="0"/>
              <a:t> </a:t>
            </a:r>
            <a:r>
              <a:rPr lang="en-AU" sz="2400" dirty="0" smtClean="0"/>
              <a:t> messages (create</a:t>
            </a:r>
            <a:r>
              <a:rPr lang="en-AU" sz="2400" b="1" dirty="0" smtClean="0"/>
              <a:t> signatures)</a:t>
            </a:r>
            <a:endParaRPr lang="en-AU" sz="2400" dirty="0"/>
          </a:p>
          <a:p>
            <a:pPr>
              <a:lnSpc>
                <a:spcPct val="90000"/>
              </a:lnSpc>
            </a:pPr>
            <a:r>
              <a:rPr lang="en-AU" sz="2800" dirty="0" smtClean="0"/>
              <a:t>It is </a:t>
            </a:r>
            <a:r>
              <a:rPr lang="en-AU" sz="2800" b="1" dirty="0"/>
              <a:t>asymmetric</a:t>
            </a:r>
            <a:r>
              <a:rPr lang="en-AU" sz="2800" dirty="0"/>
              <a:t> </a:t>
            </a:r>
            <a:r>
              <a:rPr lang="en-AU" sz="2800" dirty="0" smtClean="0"/>
              <a:t>because</a:t>
            </a:r>
          </a:p>
          <a:p>
            <a:pPr lvl="1">
              <a:lnSpc>
                <a:spcPct val="90000"/>
              </a:lnSpc>
            </a:pPr>
            <a:r>
              <a:rPr lang="en-AU" sz="2400" dirty="0" smtClean="0"/>
              <a:t>Same key is not used for encryption and decryption.</a:t>
            </a:r>
            <a:endParaRPr lang="en-AU" sz="2400" dirty="0"/>
          </a:p>
          <a:p>
            <a:pPr lvl="1">
              <a:lnSpc>
                <a:spcPct val="90000"/>
              </a:lnSpc>
            </a:pPr>
            <a:r>
              <a:rPr lang="en-AU" sz="2400" dirty="0" smtClean="0"/>
              <a:t>Therefore, those </a:t>
            </a:r>
            <a:r>
              <a:rPr lang="en-AU" sz="2400" dirty="0"/>
              <a:t>who encrypt </a:t>
            </a:r>
            <a:r>
              <a:rPr lang="en-AU" sz="2400" dirty="0" smtClean="0"/>
              <a:t> messages </a:t>
            </a:r>
            <a:r>
              <a:rPr lang="en-AU" sz="2400" dirty="0"/>
              <a:t>or verify signatures </a:t>
            </a:r>
            <a:r>
              <a:rPr lang="en-AU" sz="2400" b="1" dirty="0"/>
              <a:t>cannot</a:t>
            </a:r>
            <a:r>
              <a:rPr lang="en-AU" sz="2400" dirty="0"/>
              <a:t> decrypt messages or create signatures</a:t>
            </a:r>
          </a:p>
          <a:p>
            <a:pPr>
              <a:lnSpc>
                <a:spcPct val="90000"/>
              </a:lnSpc>
            </a:pPr>
            <a:endParaRPr lang="en-AU"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12F6BEC9-FC69-4023-B218-DE949DA73D66}" type="datetime8">
              <a:rPr lang="en-US" smtClean="0"/>
              <a:pPr/>
              <a:t>22-Aug-15 8:52 AM</a:t>
            </a:fld>
            <a:endParaRPr lang="en-US" smtClean="0"/>
          </a:p>
          <a:p>
            <a:endParaRPr lang="en-US" smtClean="0"/>
          </a:p>
        </p:txBody>
      </p:sp>
      <p:sp>
        <p:nvSpPr>
          <p:cNvPr id="3075" name="Footer Placeholder 4"/>
          <p:cNvSpPr>
            <a:spLocks noGrp="1"/>
          </p:cNvSpPr>
          <p:nvPr>
            <p:ph type="ftr" sz="quarter" idx="11"/>
          </p:nvPr>
        </p:nvSpPr>
        <p:spPr>
          <a:noFill/>
        </p:spPr>
        <p:txBody>
          <a:bodyPr/>
          <a:lstStyle/>
          <a:p>
            <a:r>
              <a:rPr lang="en-US" smtClean="0"/>
              <a:t>R.Saravanan  Sr.Prof  of  IT   VIT</a:t>
            </a:r>
          </a:p>
        </p:txBody>
      </p:sp>
      <p:sp>
        <p:nvSpPr>
          <p:cNvPr id="3076" name="Slide Number Placeholder 5"/>
          <p:cNvSpPr>
            <a:spLocks noGrp="1"/>
          </p:cNvSpPr>
          <p:nvPr>
            <p:ph type="sldNum" sz="quarter" idx="12"/>
          </p:nvPr>
        </p:nvSpPr>
        <p:spPr>
          <a:noFill/>
        </p:spPr>
        <p:txBody>
          <a:bodyPr/>
          <a:lstStyle/>
          <a:p>
            <a:fld id="{8AFD8CAC-6D03-416A-A92B-D2D97ABEF6CD}" type="slidenum">
              <a:rPr lang="en-US" smtClean="0"/>
              <a:pPr/>
              <a:t>6</a:t>
            </a:fld>
            <a:endParaRPr lang="en-US" smtClean="0"/>
          </a:p>
        </p:txBody>
      </p:sp>
      <p:sp>
        <p:nvSpPr>
          <p:cNvPr id="3077" name="Rectangle 2"/>
          <p:cNvSpPr>
            <a:spLocks noGrp="1" noChangeArrowheads="1"/>
          </p:cNvSpPr>
          <p:nvPr>
            <p:ph type="title"/>
          </p:nvPr>
        </p:nvSpPr>
        <p:spPr/>
        <p:txBody>
          <a:bodyPr/>
          <a:lstStyle/>
          <a:p>
            <a:pPr eaLnBrk="1" hangingPunct="1"/>
            <a:r>
              <a:rPr lang="en-US" sz="4000" dirty="0" smtClean="0"/>
              <a:t>PKC for Confidentiality </a:t>
            </a:r>
            <a:r>
              <a:rPr lang="en-US" sz="4000" dirty="0" smtClean="0"/>
              <a:t>without authentication</a:t>
            </a:r>
          </a:p>
        </p:txBody>
      </p:sp>
      <p:pic>
        <p:nvPicPr>
          <p:cNvPr id="3078" name="Picture 4"/>
          <p:cNvPicPr>
            <a:picLocks noChangeAspect="1" noChangeArrowheads="1"/>
          </p:cNvPicPr>
          <p:nvPr>
            <p:ph type="body" idx="1"/>
          </p:nvPr>
        </p:nvPicPr>
        <p:blipFill>
          <a:blip r:embed="rId3" cstate="print"/>
          <a:srcRect t="3580" b="53693"/>
          <a:stretch>
            <a:fillRect/>
          </a:stretch>
        </p:blipFill>
        <p:spPr>
          <a:xfrm>
            <a:off x="914400" y="1981200"/>
            <a:ext cx="7543800" cy="4572000"/>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61DBE95F-9183-41DF-BE81-A4DCD1A62F8E}" type="datetime8">
              <a:rPr lang="en-US" smtClean="0"/>
              <a:pPr/>
              <a:t>22-Aug-15 8:52 AM</a:t>
            </a:fld>
            <a:endParaRPr lang="en-US" smtClean="0"/>
          </a:p>
          <a:p>
            <a:endParaRPr lang="en-US" smtClean="0"/>
          </a:p>
        </p:txBody>
      </p:sp>
      <p:sp>
        <p:nvSpPr>
          <p:cNvPr id="4099" name="Footer Placeholder 4"/>
          <p:cNvSpPr>
            <a:spLocks noGrp="1"/>
          </p:cNvSpPr>
          <p:nvPr>
            <p:ph type="ftr" sz="quarter" idx="11"/>
          </p:nvPr>
        </p:nvSpPr>
        <p:spPr>
          <a:noFill/>
        </p:spPr>
        <p:txBody>
          <a:bodyPr/>
          <a:lstStyle/>
          <a:p>
            <a:r>
              <a:rPr lang="en-US" smtClean="0"/>
              <a:t>R.Saravanan  Sr.Prof  of  IT   VIT</a:t>
            </a:r>
          </a:p>
        </p:txBody>
      </p:sp>
      <p:sp>
        <p:nvSpPr>
          <p:cNvPr id="4100" name="Slide Number Placeholder 5"/>
          <p:cNvSpPr>
            <a:spLocks noGrp="1"/>
          </p:cNvSpPr>
          <p:nvPr>
            <p:ph type="sldNum" sz="quarter" idx="12"/>
          </p:nvPr>
        </p:nvSpPr>
        <p:spPr>
          <a:noFill/>
        </p:spPr>
        <p:txBody>
          <a:bodyPr/>
          <a:lstStyle/>
          <a:p>
            <a:fld id="{3857C1C4-2959-4B3A-8A88-34EAB14B58EA}" type="slidenum">
              <a:rPr lang="en-US" smtClean="0"/>
              <a:pPr/>
              <a:t>7</a:t>
            </a:fld>
            <a:endParaRPr lang="en-US" smtClean="0"/>
          </a:p>
        </p:txBody>
      </p:sp>
      <p:sp>
        <p:nvSpPr>
          <p:cNvPr id="4101" name="Rectangle 2"/>
          <p:cNvSpPr>
            <a:spLocks noGrp="1" noChangeArrowheads="1"/>
          </p:cNvSpPr>
          <p:nvPr>
            <p:ph type="title"/>
          </p:nvPr>
        </p:nvSpPr>
        <p:spPr/>
        <p:txBody>
          <a:bodyPr/>
          <a:lstStyle/>
          <a:p>
            <a:pPr eaLnBrk="1" hangingPunct="1"/>
            <a:r>
              <a:rPr lang="en-US" sz="4000" dirty="0" smtClean="0"/>
              <a:t>PKC for Confidentiality </a:t>
            </a:r>
            <a:r>
              <a:rPr lang="en-US" sz="4000" dirty="0" smtClean="0"/>
              <a:t>with Authentication</a:t>
            </a:r>
          </a:p>
        </p:txBody>
      </p:sp>
      <p:pic>
        <p:nvPicPr>
          <p:cNvPr id="4102" name="Picture 4"/>
          <p:cNvPicPr>
            <a:picLocks noChangeAspect="1" noChangeArrowheads="1"/>
          </p:cNvPicPr>
          <p:nvPr>
            <p:ph type="body" idx="1"/>
          </p:nvPr>
        </p:nvPicPr>
        <p:blipFill>
          <a:blip r:embed="rId3" cstate="print"/>
          <a:srcRect t="13898" b="18529"/>
          <a:stretch>
            <a:fillRect/>
          </a:stretch>
        </p:blipFill>
        <p:spPr>
          <a:xfrm>
            <a:off x="609600" y="1981200"/>
            <a:ext cx="7543800" cy="46482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dirty="0" smtClean="0"/>
              <a:t> Applications of PKC</a:t>
            </a:r>
            <a:endParaRPr lang="en-AU" dirty="0"/>
          </a:p>
        </p:txBody>
      </p:sp>
      <p:sp>
        <p:nvSpPr>
          <p:cNvPr id="58371" name="Rectangle 3"/>
          <p:cNvSpPr>
            <a:spLocks noGrp="1" noChangeArrowheads="1"/>
          </p:cNvSpPr>
          <p:nvPr>
            <p:ph type="body" idx="1"/>
          </p:nvPr>
        </p:nvSpPr>
        <p:spPr/>
        <p:txBody>
          <a:bodyPr/>
          <a:lstStyle/>
          <a:p>
            <a:r>
              <a:rPr lang="en-US" dirty="0" smtClean="0"/>
              <a:t>3 categories of applications:</a:t>
            </a:r>
            <a:endParaRPr lang="en-US" dirty="0"/>
          </a:p>
          <a:p>
            <a:pPr lvl="1"/>
            <a:r>
              <a:rPr lang="en-US" b="1" dirty="0"/>
              <a:t>encryption/decryption</a:t>
            </a:r>
            <a:r>
              <a:rPr lang="en-US" dirty="0"/>
              <a:t> (provide secrecy)</a:t>
            </a:r>
          </a:p>
          <a:p>
            <a:pPr lvl="1"/>
            <a:r>
              <a:rPr lang="en-US" b="1" dirty="0"/>
              <a:t>digital signatures</a:t>
            </a:r>
            <a:r>
              <a:rPr lang="en-US" dirty="0"/>
              <a:t> (provide authentication)</a:t>
            </a:r>
          </a:p>
          <a:p>
            <a:pPr lvl="1"/>
            <a:r>
              <a:rPr lang="en-US" b="1" dirty="0"/>
              <a:t>key exchange</a:t>
            </a:r>
            <a:r>
              <a:rPr lang="en-US" dirty="0"/>
              <a:t> (of session keys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277813"/>
            <a:ext cx="8839200" cy="1139825"/>
          </a:xfrm>
        </p:spPr>
        <p:txBody>
          <a:bodyPr/>
          <a:lstStyle/>
          <a:p>
            <a:r>
              <a:rPr lang="en-AU"/>
              <a:t>Security of Public Key Schemes</a:t>
            </a:r>
          </a:p>
        </p:txBody>
      </p:sp>
      <p:sp>
        <p:nvSpPr>
          <p:cNvPr id="60419" name="Rectangle 3"/>
          <p:cNvSpPr>
            <a:spLocks noGrp="1" noChangeArrowheads="1"/>
          </p:cNvSpPr>
          <p:nvPr>
            <p:ph type="body" idx="1"/>
          </p:nvPr>
        </p:nvSpPr>
        <p:spPr>
          <a:xfrm>
            <a:off x="468313" y="1412875"/>
            <a:ext cx="8229600" cy="5040313"/>
          </a:xfrm>
        </p:spPr>
        <p:txBody>
          <a:bodyPr/>
          <a:lstStyle/>
          <a:p>
            <a:pPr>
              <a:lnSpc>
                <a:spcPct val="90000"/>
              </a:lnSpc>
            </a:pPr>
            <a:r>
              <a:rPr lang="en-AU" sz="2800"/>
              <a:t>like private key schemes brute force </a:t>
            </a:r>
            <a:r>
              <a:rPr lang="en-AU" sz="2800" b="1"/>
              <a:t>exhaustive search</a:t>
            </a:r>
            <a:r>
              <a:rPr lang="en-AU" sz="2800"/>
              <a:t> attack is always theoretically possible </a:t>
            </a:r>
          </a:p>
          <a:p>
            <a:pPr>
              <a:lnSpc>
                <a:spcPct val="90000"/>
              </a:lnSpc>
            </a:pPr>
            <a:r>
              <a:rPr lang="en-AU" sz="2800"/>
              <a:t>but keys used are too large (&gt;512bits) </a:t>
            </a:r>
          </a:p>
          <a:p>
            <a:pPr>
              <a:lnSpc>
                <a:spcPct val="90000"/>
              </a:lnSpc>
            </a:pPr>
            <a:r>
              <a:rPr lang="en-AU" sz="2800"/>
              <a:t>security relies on a </a:t>
            </a:r>
            <a:r>
              <a:rPr lang="en-AU" sz="2800" b="1"/>
              <a:t>large enough</a:t>
            </a:r>
            <a:r>
              <a:rPr lang="en-AU" sz="2800"/>
              <a:t> difference in difficulty between </a:t>
            </a:r>
            <a:r>
              <a:rPr lang="en-AU" sz="2800" b="1"/>
              <a:t>easy</a:t>
            </a:r>
            <a:r>
              <a:rPr lang="en-AU" sz="2800"/>
              <a:t> (en/decrypt) and </a:t>
            </a:r>
            <a:r>
              <a:rPr lang="en-AU" sz="2800" b="1"/>
              <a:t>hard</a:t>
            </a:r>
            <a:r>
              <a:rPr lang="en-AU" sz="2800"/>
              <a:t> (cryptanalyse) problems</a:t>
            </a:r>
          </a:p>
          <a:p>
            <a:pPr>
              <a:lnSpc>
                <a:spcPct val="90000"/>
              </a:lnSpc>
            </a:pPr>
            <a:r>
              <a:rPr lang="en-AU" sz="2800"/>
              <a:t>more generally the </a:t>
            </a:r>
            <a:r>
              <a:rPr lang="en-AU" sz="2800" b="1"/>
              <a:t>hard</a:t>
            </a:r>
            <a:r>
              <a:rPr lang="en-AU" sz="2800"/>
              <a:t> problem is known, but is made hard enough to be impractical to break </a:t>
            </a:r>
          </a:p>
          <a:p>
            <a:pPr>
              <a:lnSpc>
                <a:spcPct val="90000"/>
              </a:lnSpc>
            </a:pPr>
            <a:r>
              <a:rPr lang="en-AU" sz="2800"/>
              <a:t>requires the use of </a:t>
            </a:r>
            <a:r>
              <a:rPr lang="en-AU" sz="2800" b="1"/>
              <a:t>very large numbers</a:t>
            </a:r>
          </a:p>
          <a:p>
            <a:pPr>
              <a:lnSpc>
                <a:spcPct val="90000"/>
              </a:lnSpc>
            </a:pPr>
            <a:r>
              <a:rPr lang="en-AU" sz="2800"/>
              <a:t>hence is </a:t>
            </a:r>
            <a:r>
              <a:rPr lang="en-AU" sz="2800" b="1"/>
              <a:t>slow</a:t>
            </a:r>
            <a:r>
              <a:rPr lang="en-AU" sz="2800"/>
              <a:t> compared to private key schemes</a:t>
            </a:r>
            <a:r>
              <a:rPr lang="en-AU" sz="2400"/>
              <a:t> </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752</TotalTime>
  <Words>1352</Words>
  <Application>Microsoft Office PowerPoint</Application>
  <PresentationFormat>On-screen Show (4:3)</PresentationFormat>
  <Paragraphs>156</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Times New Roman</vt:lpstr>
      <vt:lpstr>Wingdings</vt:lpstr>
      <vt:lpstr>Courier New</vt:lpstr>
      <vt:lpstr>Courier</vt:lpstr>
      <vt:lpstr>Helvetica</vt:lpstr>
      <vt:lpstr>Times-Roman</vt:lpstr>
      <vt:lpstr>Times</vt:lpstr>
      <vt:lpstr>ch01</vt:lpstr>
      <vt:lpstr>Cryptography and Network Security Chapter 9</vt:lpstr>
      <vt:lpstr>Chapter 9 – Public Key Cryptography and RSA </vt:lpstr>
      <vt:lpstr>Drawback of Secret Key Crypt</vt:lpstr>
      <vt:lpstr>Public Key Cryptography</vt:lpstr>
      <vt:lpstr>Public-Key Cryptography (PKC)</vt:lpstr>
      <vt:lpstr>PKC for Confidentiality without authentication</vt:lpstr>
      <vt:lpstr>PKC for Confidentiality with Authentication</vt:lpstr>
      <vt:lpstr> Applications of PKC</vt:lpstr>
      <vt:lpstr>Security of Public Key Schemes</vt:lpstr>
      <vt:lpstr>Intractable problems and Security of PKC</vt:lpstr>
      <vt:lpstr>PKC  Algorithms</vt:lpstr>
      <vt:lpstr>RSA Algorithm</vt:lpstr>
      <vt:lpstr>RSA…</vt:lpstr>
      <vt:lpstr>RSA Example.</vt:lpstr>
      <vt:lpstr>Slide 15</vt:lpstr>
      <vt:lpstr>RSA Security</vt:lpstr>
      <vt:lpstr>Slide 17</vt:lpstr>
      <vt:lpstr>Key sizes for equivalent security levels</vt:lpstr>
      <vt:lpstr>Slide 19</vt:lpstr>
    </vt:vector>
  </TitlesOfParts>
  <Company>School of IT&amp;EE,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lastModifiedBy>saravan</cp:lastModifiedBy>
  <cp:revision>31</cp:revision>
  <dcterms:created xsi:type="dcterms:W3CDTF">2002-03-28T02:06:54Z</dcterms:created>
  <dcterms:modified xsi:type="dcterms:W3CDTF">2015-08-22T05:14:53Z</dcterms:modified>
</cp:coreProperties>
</file>