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93" r:id="rId2"/>
    <p:sldId id="257" r:id="rId3"/>
    <p:sldId id="275" r:id="rId4"/>
    <p:sldId id="276" r:id="rId5"/>
    <p:sldId id="277" r:id="rId6"/>
    <p:sldId id="278" r:id="rId7"/>
    <p:sldId id="279" r:id="rId8"/>
    <p:sldId id="280" r:id="rId9"/>
    <p:sldId id="281" r:id="rId10"/>
    <p:sldId id="282" r:id="rId11"/>
    <p:sldId id="283" r:id="rId12"/>
    <p:sldId id="296" r:id="rId13"/>
    <p:sldId id="297" r:id="rId14"/>
    <p:sldId id="284" r:id="rId15"/>
    <p:sldId id="285" r:id="rId16"/>
    <p:sldId id="298" r:id="rId17"/>
    <p:sldId id="286" r:id="rId18"/>
    <p:sldId id="287" r:id="rId19"/>
    <p:sldId id="288" r:id="rId20"/>
    <p:sldId id="289" r:id="rId21"/>
    <p:sldId id="294" r:id="rId22"/>
    <p:sldId id="295" r:id="rId23"/>
    <p:sldId id="290" r:id="rId24"/>
    <p:sldId id="291" r:id="rId25"/>
    <p:sldId id="292" r:id="rId26"/>
    <p:sldId id="299" r:id="rId27"/>
    <p:sldId id="300" r:id="rId28"/>
    <p:sldId id="274"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93" autoAdjust="0"/>
  </p:normalViewPr>
  <p:slideViewPr>
    <p:cSldViewPr>
      <p:cViewPr>
        <p:scale>
          <a:sx n="62" d="100"/>
          <a:sy n="62" d="100"/>
        </p:scale>
        <p:origin x="-1584"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D7E2E95-9CBE-46F5-B198-981E594E8128}" type="slidenum">
              <a:rPr lang="en-AU"/>
              <a:pPr/>
              <a:t>‹#›</a:t>
            </a:fld>
            <a:endParaRPr lang="en-AU"/>
          </a:p>
        </p:txBody>
      </p:sp>
    </p:spTree>
    <p:extLst>
      <p:ext uri="{BB962C8B-B14F-4D97-AF65-F5344CB8AC3E}">
        <p14:creationId xmlns:p14="http://schemas.microsoft.com/office/powerpoint/2010/main" val="3480508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0991DAB-F0CF-45A5-8E5B-AA9E493C4E47}" type="slidenum">
              <a:rPr lang="en-AU"/>
              <a:pPr/>
              <a:t>‹#›</a:t>
            </a:fld>
            <a:endParaRPr lang="en-AU"/>
          </a:p>
        </p:txBody>
      </p:sp>
    </p:spTree>
    <p:extLst>
      <p:ext uri="{BB962C8B-B14F-4D97-AF65-F5344CB8AC3E}">
        <p14:creationId xmlns:p14="http://schemas.microsoft.com/office/powerpoint/2010/main" val="10878543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42BC5-A561-446C-BE62-CA19E050C222}" type="slidenum">
              <a:rPr lang="en-AU"/>
              <a:pPr/>
              <a:t>1</a:t>
            </a:fld>
            <a:endParaRPr lang="en-AU"/>
          </a:p>
        </p:txBody>
      </p:sp>
      <p:sp>
        <p:nvSpPr>
          <p:cNvPr id="768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t>Lecture slides by Lawrie Brown for “Cryptography and Network Security”, 4/e, by William Stallings, Chapter </a:t>
            </a:r>
            <a:r>
              <a:rPr lang="en-US" sz="1000"/>
              <a:t>13 – “</a:t>
            </a:r>
            <a:r>
              <a:rPr lang="en-AU" sz="1000"/>
              <a:t>Digital Signatures &amp; Authentication Protocols</a:t>
            </a:r>
            <a:r>
              <a:rPr lang="en-US"/>
              <a:t>”.</a:t>
            </a:r>
            <a:endParaRPr lang="en-AU"/>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59F19-C6ED-44E8-9AF5-8793695B949A}" type="slidenum">
              <a:rPr lang="en-AU"/>
              <a:pPr/>
              <a:t>10</a:t>
            </a:fld>
            <a:endParaRPr lang="en-AU"/>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AU"/>
              <a:t>The Needham-Schroeder Protocol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lang="en-US"/>
          </a:p>
          <a:p>
            <a:r>
              <a:rPr lang="en-AU"/>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01B00-FBE9-485B-B108-ECADB5FE9A29}" type="slidenum">
              <a:rPr lang="en-AU"/>
              <a:pPr/>
              <a:t>11</a:t>
            </a:fld>
            <a:endParaRPr lang="en-AU"/>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AU"/>
              <a:t>There is a critical flaw in the protocol, as shown. It can be corrected by either using timestamps, or an additional nonce, with respective advantages and limitations. </a:t>
            </a:r>
          </a:p>
          <a:p>
            <a:r>
              <a:rPr lang="en-AU"/>
              <a:t>This example emphasises the need to be extremely careful in codifying assumptions, and tracking the timeliness of the flow of info in protocols. Designing secure protocols is not easy, and should not be done lightly. Great care and analysis is needed.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758D3-3707-437A-BD54-7E362AE14970}" type="slidenum">
              <a:rPr lang="en-AU"/>
              <a:pPr/>
              <a:t>14</a:t>
            </a:fld>
            <a:endParaRPr lang="en-AU"/>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Have a range of approaches based on the use of public-key encryption, which generally </a:t>
            </a:r>
            <a:r>
              <a:rPr lang="en-US">
                <a:latin typeface="Times-Roman" charset="0"/>
              </a:rPr>
              <a:t>assume that each of the two parties is in possession of the current public key of the other. The central system is known as an </a:t>
            </a:r>
            <a:r>
              <a:rPr lang="en-US"/>
              <a:t>Authentication Server (AS)</a:t>
            </a:r>
            <a:r>
              <a:rPr lang="en-US">
                <a:latin typeface="Times-Roman" charset="0"/>
              </a:rPr>
              <a:t>. Have </a:t>
            </a:r>
            <a:r>
              <a:rPr lang="en-US"/>
              <a:t>various protocols using timestamps or nonces, and again flaws were found in a number of the original proposals. See text for details.</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B6AFD-8E34-40CD-B3B8-620847C7E156}" type="slidenum">
              <a:rPr lang="en-AU"/>
              <a:pPr/>
              <a:t>15</a:t>
            </a:fld>
            <a:endParaRPr lang="en-AU"/>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latin typeface="Times-Roman" charset="0"/>
              </a:rPr>
              <a:t>A protocol using timestamps is provided in [DENN81] is shown above. The central authentication server (AS) only provides public-key certificates. The session key is chosen and encrypted by A; hence, there is no risk of exposure by the AS. The timestamps protect against replays of compromised keys. This protocol is compact but, as before, requires synchronization of clocks.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ECD4CD-5B6A-4AE2-866A-339D28C5BF2E}" type="slidenum">
              <a:rPr lang="en-AU"/>
              <a:pPr/>
              <a:t>17</a:t>
            </a:fld>
            <a:endParaRPr lang="en-AU"/>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atin typeface="Times-Roman" charset="0"/>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mailbox,where it is buffered until the receiver is available to read it. The “envelope” or header of the e-mail message must be in the clear so that the message can be handled by the store-and-forward e-mail protocol. However it is often desirable that e-mail message be encrypted such that the mail-handling system is not in possession of the decryption key. A second requirement is that of authentication, where the recipient wants some assurance that the message is from the alleged sender. </a:t>
            </a:r>
            <a:r>
              <a:rPr lang="en-US"/>
              <a:t>One-Way Authentication addresses these requirements.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0D66C-5147-4253-AF2B-7C82BF66BA59}" type="slidenum">
              <a:rPr lang="en-AU"/>
              <a:pPr/>
              <a:t>18</a:t>
            </a:fld>
            <a:endParaRPr lang="en-AU"/>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latin typeface="Times-Roman" charset="0"/>
              </a:rPr>
              <a:t>Using symmetric encryption, with some refinement, the KDC strategy is a candidate for encrypted electronic mail. Because we wish to avoid requiring that the recipient be on line at the same time as the sender, steps 4 and 5 must be eliminated, leaving the protocol as shown.</a:t>
            </a:r>
          </a:p>
          <a:p>
            <a:r>
              <a:rPr lang="en-US">
                <a:latin typeface="Times-Roman" charset="0"/>
              </a:rPr>
              <a:t>This approach guarantees that only the intended recipient of a message will be able to read I, and also provides a level of authentication that the sender is A. As specified, the protocol does not protect against replays. You </a:t>
            </a:r>
            <a:r>
              <a:rPr lang="en-US"/>
              <a:t>could rely on timestamp in the message, though email delays make this problematic.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FCFA9-DED7-4884-BC2F-A4BF13AAA7A0}" type="slidenum">
              <a:rPr lang="en-AU"/>
              <a:pPr/>
              <a:t>19</a:t>
            </a:fld>
            <a:endParaRPr lang="en-AU"/>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latin typeface="Times-Roman" charset="0"/>
              </a:rPr>
              <a:t>Have already presented public-key encryption approaches that are suited to electronic mail, including the straight forward encryption of the entire message for confidentiality, authentication, or both.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p>
          <a:p>
            <a:r>
              <a:rPr lang="en-US">
                <a:latin typeface="Times-Roman" charset="0"/>
              </a:rPr>
              <a:t>If confidentiality is the primary concern, then the message can be encrypted with a one-time secret key, which in in turn is encrypted with B’s public key.</a:t>
            </a:r>
          </a:p>
          <a:p>
            <a:r>
              <a:rPr lang="en-US">
                <a:latin typeface="Times-Roman" charset="0"/>
              </a:rPr>
              <a:t>To achieve authentication, and to validate the senders public key, the signature can be encrypted with the recipient’s public key, and for assurance A’s public key is sent in a digital certificate, as shown. To obtain confidentiality as well, the message can be encrypted with a session key, combining both options above.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BEBD-62AF-4B49-B2DF-3290378CB6DC}" type="slidenum">
              <a:rPr lang="en-AU"/>
              <a:pPr/>
              <a:t>20</a:t>
            </a:fld>
            <a:endParaRPr lang="en-AU"/>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AU"/>
              <a:t>DSA is the US Govt approved signature scheme, which is designed to provide strong signatures without allowing easy use for encryption. </a:t>
            </a:r>
            <a:r>
              <a:rPr lang="en-US">
                <a:latin typeface="Times-Roman" charset="0"/>
              </a:rPr>
              <a:t>The DSS makes use of the Secure Hash Algorithm (SHA),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which incorporates digital signature algorithms based on RSA and on elliptic curve cryptography.</a:t>
            </a:r>
            <a:endParaRPr lang="en-AU">
              <a:latin typeface="Times-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13430-CE89-44D0-90EE-C687ACF7A5DF}" type="slidenum">
              <a:rPr lang="en-AU"/>
              <a:pPr/>
              <a:t>21</a:t>
            </a:fld>
            <a:endParaRPr lang="en-AU"/>
          </a:p>
        </p:txBody>
      </p:sp>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Will </a:t>
            </a:r>
            <a:r>
              <a:rPr lang="en-US">
                <a:latin typeface="Times-Roman" charset="0"/>
              </a:rPr>
              <a:t>discuss the original DSS algorithm.</a:t>
            </a:r>
            <a:r>
              <a:rPr lang="en-US">
                <a:latin typeface="Helvetica" charset="0"/>
              </a:rPr>
              <a:t> </a:t>
            </a:r>
            <a:r>
              <a:rPr lang="en-AU"/>
              <a:t>The DSA signature scheme has advantages, being both smaller (320 vs 1024bit) and faster (much of the computation is done modulo a 160 bit number), over RSA. </a:t>
            </a:r>
            <a:r>
              <a:rPr lang="en-US">
                <a:latin typeface="Times-Roman" charset="0"/>
              </a:rPr>
              <a:t>Unlike RSA, it cannot be used for encryption or key exchange. Nevertheless, it is a public-key technique. The DSA is based on the difficulty of computing discrete logarithms, and is based on schemes originally presented by ElGamal [ELGA85] and Schnorr [SCHN91]. </a:t>
            </a:r>
            <a:endParaRPr lang="en-AU">
              <a:latin typeface="Times-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968F5-B21E-49B9-81C2-C6D4482F0853}" type="slidenum">
              <a:rPr lang="en-AU"/>
              <a:pPr/>
              <a:t>22</a:t>
            </a:fld>
            <a:endParaRPr lang="en-AU"/>
          </a:p>
        </p:txBody>
      </p:sp>
      <p:sp>
        <p:nvSpPr>
          <p:cNvPr id="91138"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Rectangle 1027"/>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AU"/>
              <a:t>DSA differs from RSA in how the message signature is generated and validated, as shown in Stallings Figure 13.1.</a:t>
            </a:r>
          </a:p>
          <a:p>
            <a:r>
              <a:rPr lang="en-AU"/>
              <a:t>RSA signatures encrypt the message hash with the private key to create a signature, which is then verified by being decrypted with the public key to compare to a recreated hash value.</a:t>
            </a:r>
          </a:p>
          <a:p>
            <a:r>
              <a:rPr lang="en-AU"/>
              <a:t>DSA signatures use the message hash, global public values, private key &amp; random k to create a 2 part signature (s,r). This is verified by computing a function of the message hash, public key, r and s, and comparing the result with r. The proof that this works is complex, but it achieves its aims!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2FD6AA-904A-4F59-AE3C-40807885F930}" type="slidenum">
              <a:rPr lang="en-AU"/>
              <a:pPr/>
              <a:t>2</a:t>
            </a:fld>
            <a:endParaRPr lang="en-AU"/>
          </a:p>
        </p:txBody>
      </p:sp>
      <p:sp>
        <p:nvSpPr>
          <p:cNvPr id="77826" name="Rectangle 1026"/>
          <p:cNvSpPr>
            <a:spLocks noGrp="1" noRot="1" noChangeAspect="1" noChangeArrowheads="1" noTextEdit="1"/>
          </p:cNvSpPr>
          <p:nvPr>
            <p:ph type="sldImg"/>
          </p:nvPr>
        </p:nvSpPr>
        <p:spPr>
          <a:ln/>
        </p:spPr>
      </p:sp>
      <p:sp>
        <p:nvSpPr>
          <p:cNvPr id="77827" name="Rectangle 1027"/>
          <p:cNvSpPr>
            <a:spLocks noGrp="1" noChangeArrowheads="1"/>
          </p:cNvSpPr>
          <p:nvPr>
            <p:ph type="body" idx="1"/>
          </p:nvPr>
        </p:nvSpPr>
        <p:spPr/>
        <p:txBody>
          <a:bodyPr/>
          <a:lstStyle/>
          <a:p>
            <a:r>
              <a:rPr lang="en-US"/>
              <a:t>Opening quote.</a:t>
            </a:r>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B8DC2-C6F3-41E4-9EDE-B7AAA3B458BC}" type="slidenum">
              <a:rPr lang="en-AU"/>
              <a:pPr/>
              <a:t>23</a:t>
            </a:fld>
            <a:endParaRPr lang="en-AU"/>
          </a:p>
        </p:txBody>
      </p:sp>
      <p:sp>
        <p:nvSpPr>
          <p:cNvPr id="92162" name="Rectangle 1026"/>
          <p:cNvSpPr>
            <a:spLocks noGrp="1" noRot="1" noChangeAspect="1" noChangeArrowheads="1" noTextEdit="1"/>
          </p:cNvSpPr>
          <p:nvPr>
            <p:ph type="sldImg"/>
          </p:nvPr>
        </p:nvSpPr>
        <p:spPr>
          <a:ln/>
        </p:spPr>
      </p:sp>
      <p:sp>
        <p:nvSpPr>
          <p:cNvPr id="92163" name="Rectangle 1027"/>
          <p:cNvSpPr>
            <a:spLocks noGrp="1" noChangeArrowheads="1"/>
          </p:cNvSpPr>
          <p:nvPr>
            <p:ph type="body" idx="1"/>
          </p:nvPr>
        </p:nvSpPr>
        <p:spPr/>
        <p:txBody>
          <a:bodyPr/>
          <a:lstStyle/>
          <a:p>
            <a:r>
              <a:rPr lang="en-US"/>
              <a:t>DSA typically uses a common set of global parameters (p,q,g) for a community of clients, as shown. Then each DSA uses chooses a random private key x, and computes their public key as shown. </a:t>
            </a:r>
            <a:r>
              <a:rPr lang="en-US">
                <a:latin typeface="Times-Roman" charset="0"/>
              </a:rPr>
              <a:t>The calculation of the public key y given x is relatively straightforward. However, given the public key y, it is computationally infeasible to determine x, which is the discrete logarithm of y to base g, mod 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615CD-39A1-4E59-8692-F92A1B8212DF}" type="slidenum">
              <a:rPr lang="en-AU"/>
              <a:pPr/>
              <a:t>24</a:t>
            </a:fld>
            <a:endParaRPr lang="en-AU"/>
          </a:p>
        </p:txBody>
      </p:sp>
      <p:sp>
        <p:nvSpPr>
          <p:cNvPr id="69634" name="Rectangle 1026"/>
          <p:cNvSpPr>
            <a:spLocks noGrp="1" noRot="1" noChangeAspect="1" noChangeArrowheads="1" noTextEdit="1"/>
          </p:cNvSpPr>
          <p:nvPr>
            <p:ph type="sldImg"/>
          </p:nvPr>
        </p:nvSpPr>
        <p:spPr>
          <a:ln/>
        </p:spPr>
      </p:sp>
      <p:sp>
        <p:nvSpPr>
          <p:cNvPr id="69635" name="Rectangle 1027"/>
          <p:cNvSpPr>
            <a:spLocks noGrp="1" noChangeArrowheads="1"/>
          </p:cNvSpPr>
          <p:nvPr>
            <p:ph type="body" idx="1"/>
          </p:nvPr>
        </p:nvSpPr>
        <p:spPr/>
        <p:txBody>
          <a:bodyPr/>
          <a:lstStyle/>
          <a:p>
            <a:r>
              <a:rPr lang="en-US">
                <a:latin typeface="Times-Roman"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a:t>is similar to ElGamal signatures, with the use of a per message temporary signature key k, but doing calculations first mod p, then mod q to reduce the size of the result. The signature (r,s) is then sent with the message to the recipient.</a:t>
            </a:r>
            <a:r>
              <a:rPr lang="en-US"/>
              <a:t> Note that computing r only involves calculation mod p and does not depend on message, hence can be done in advance. Similarly with randomly choosing k’s and computing their inverses.</a:t>
            </a:r>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E8567-6E99-4B32-92C4-9C89DCEC2AC6}" type="slidenum">
              <a:rPr lang="en-AU"/>
              <a:pPr/>
              <a:t>25</a:t>
            </a:fld>
            <a:endParaRPr lang="en-AU"/>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latin typeface="Times-Roman"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a:t>Note that the difficulty of computing discrete logs is why it is infeasible for an opponent to recover k from r, or x from s. Note also that nearly all the calculations are mod q, and hence are much faster save for the last step. </a:t>
            </a:r>
          </a:p>
          <a:p>
            <a:r>
              <a:rPr lang="en-US">
                <a:latin typeface="Times-Roman" charset="0"/>
              </a:rPr>
              <a:t>The structure of this function is such that the receiver can recover r using the incoming message and signature, the public key of the user, and the global public key.I t is certainly not obvious that such a scheme would work. A proof is provided at this book’s Web site. </a:t>
            </a:r>
            <a:endParaRPr lang="en-AU">
              <a:latin typeface="Times-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34079A-BE76-49E7-BBAE-B49D70E2645E}" type="slidenum">
              <a:rPr lang="en-AU"/>
              <a:pPr/>
              <a:t>28</a:t>
            </a:fld>
            <a:endParaRPr lang="en-AU"/>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Chapter 13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964F8-285F-404E-A631-EB2A45A7497D}" type="slidenum">
              <a:rPr lang="en-AU"/>
              <a:pPr/>
              <a:t>3</a:t>
            </a:fld>
            <a:endParaRPr lang="en-AU"/>
          </a:p>
        </p:txBody>
      </p:sp>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r>
              <a:rPr lang="en-US">
                <a:latin typeface="Times-Roman" charset="0"/>
              </a:rPr>
              <a:t>The most important development from the work on public-key cryptography is the digital signature. Message authentication protects two parties who exchange messages from any third party. However, it does not protect the two parties against each other.</a:t>
            </a:r>
            <a:r>
              <a:rPr lang="en-US">
                <a:latin typeface="Helvetica" charset="0"/>
              </a:rPr>
              <a:t> A </a:t>
            </a:r>
            <a:r>
              <a:rPr lang="en-US">
                <a:latin typeface="Times-Roman" charset="0"/>
              </a:rPr>
              <a:t>digital signature is analogous to the handwritten signature, and provides a set of security capabilities that would be difficult to implement in any other way. It must have the following properties: </a:t>
            </a:r>
          </a:p>
          <a:p>
            <a:r>
              <a:rPr lang="en-US">
                <a:latin typeface="Times-Roman" charset="0"/>
              </a:rPr>
              <a:t>• It must verify the author and the date and time of the signature</a:t>
            </a:r>
          </a:p>
          <a:p>
            <a:r>
              <a:rPr lang="en-US">
                <a:latin typeface="Times-Roman" charset="0"/>
              </a:rPr>
              <a:t>• It must to authenticate the contents at the time of the signature</a:t>
            </a:r>
          </a:p>
          <a:p>
            <a:r>
              <a:rPr lang="en-US">
                <a:latin typeface="Times-Roman" charset="0"/>
              </a:rPr>
              <a:t>• It must be verifiable by third parties,to resolve disputes</a:t>
            </a:r>
          </a:p>
          <a:p>
            <a:r>
              <a:rPr lang="en-US">
                <a:latin typeface="Times-Roman" charset="0"/>
              </a:rPr>
              <a:t>Thus, the digital signature function includes the authentication function.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857A1-E5CD-4A43-9288-D262871F1789}" type="slidenum">
              <a:rPr lang="en-AU"/>
              <a:pPr/>
              <a:t>4</a:t>
            </a:fld>
            <a:endParaRPr lang="en-AU"/>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r>
              <a:rPr lang="en-US">
                <a:latin typeface="Times-Roman" charset="0"/>
              </a:rPr>
              <a:t>On the basis of the properties on the previous slide, we can formulate the requirements for a digital signature as shown. A variety of approaches has been proposed for the digital signature function. These approaches fall into two categories: direct and arbitrated.</a:t>
            </a:r>
            <a:r>
              <a:rPr lang="en-US">
                <a:latin typeface="Helvetica"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AA6A89-E286-49E7-833F-B65BB1777641}" type="slidenum">
              <a:rPr lang="en-AU"/>
              <a:pPr/>
              <a:t>5</a:t>
            </a:fld>
            <a:endParaRPr lang="en-AU"/>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Direct Digital Signatures involve the direct application of public-key algorithms </a:t>
            </a:r>
            <a:r>
              <a:rPr lang="en-US">
                <a:latin typeface="Times-Roman" charset="0"/>
              </a:rPr>
              <a:t>involving only the communicating parties</a:t>
            </a:r>
            <a:r>
              <a:rPr lang="en-US"/>
              <a:t>. </a:t>
            </a:r>
            <a:r>
              <a:rPr lang="en-US">
                <a:latin typeface="Times-Roman" charset="0"/>
              </a:rPr>
              <a:t>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a:t>
            </a:r>
            <a:r>
              <a:rPr lang="en-US"/>
              <a:t> But these approaches are dependent on the security of the sender’s private-key. Will have problems if it is lost/stolen and signatures forged. Need time-stamps and timely key revocation.</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A995E1-197F-454B-81DC-6A8687742CEB}" type="slidenum">
              <a:rPr lang="en-AU"/>
              <a:pPr/>
              <a:t>6</a:t>
            </a:fld>
            <a:endParaRPr lang="en-AU"/>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atin typeface="Times-Roman" charset="0"/>
              </a:rPr>
              <a:t>The problems associated with direct digital signatures can be addressed by using an arbiter, in a variety of possible arrangements,</a:t>
            </a:r>
            <a:r>
              <a:rPr lang="en-US"/>
              <a:t> as shown in Stallings Table 13.1.</a:t>
            </a:r>
          </a:p>
          <a:p>
            <a:r>
              <a:rPr lang="en-US">
                <a:latin typeface="Times-Roman" charset="0"/>
              </a:rPr>
              <a:t>The arbiter plays a sensitive and crucial role in this sort of scheme, and all parties must have a great deal of trust that the arbitration mechanism is working properly.</a:t>
            </a:r>
          </a:p>
          <a:p>
            <a:r>
              <a:rPr lang="en-US">
                <a:latin typeface="Times-Roman" charset="0"/>
              </a:rPr>
              <a:t>These schemes </a:t>
            </a:r>
            <a:r>
              <a:rPr lang="en-US"/>
              <a:t>can be implemented with either private or public-key algorithms, and the arbiter may or may not see the actual message contents.</a:t>
            </a:r>
            <a:endParaRPr lang="en-AU"/>
          </a:p>
          <a:p>
            <a:endParaRPr lang="en-US">
              <a:latin typeface="Times-Roman" charset="0"/>
            </a:endParaRPr>
          </a:p>
          <a:p>
            <a:endParaRPr lang="en-AU">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3FE3E-9A6B-4048-836A-1AF3B0C4BDF7}" type="slidenum">
              <a:rPr lang="en-AU"/>
              <a:pPr/>
              <a:t>7</a:t>
            </a:fld>
            <a:endParaRPr lang="en-AU"/>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lang="en-US"/>
              <a:t>Authentication Protocols are used to convince parties of each others identity and to exchange session keys. They may be one-way or mutual.</a:t>
            </a:r>
          </a:p>
          <a:p>
            <a:r>
              <a:rPr lang="en-US">
                <a:latin typeface="Times-Roman" charset="0"/>
              </a:rPr>
              <a:t>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p>
          <a:p>
            <a:r>
              <a:rPr lang="en-US">
                <a:latin typeface="Times-Roman" charset="0"/>
              </a:rPr>
              <a:t>Stallings discusses a number of protocols that appeared secure but were revised after additional analysis. These examples highlight the difficulty of getting things right in the area of authentication.</a:t>
            </a:r>
            <a:r>
              <a:rPr lang="en-US">
                <a:latin typeface="Helvetica" charset="0"/>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AF967-2F87-4BB3-8440-30F51F0994F2}" type="slidenum">
              <a:rPr lang="en-AU"/>
              <a:pPr/>
              <a:t>8</a:t>
            </a:fld>
            <a:endParaRPr lang="en-AU"/>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a:t>Replay Attacks are where a valid signed message is copied and later resent. </a:t>
            </a:r>
            <a:r>
              <a:rPr lang="en-US" dirty="0">
                <a:latin typeface="Times-Roman" charset="0"/>
              </a:rPr>
              <a:t>Such replays, at worst, could allow an opponent to compromise a session key or successfully impersonate another party. At minimum, a successful</a:t>
            </a:r>
            <a:r>
              <a:rPr lang="en-US" dirty="0">
                <a:latin typeface="Helvetica" charset="0"/>
              </a:rPr>
              <a:t> </a:t>
            </a:r>
            <a:r>
              <a:rPr lang="en-US" dirty="0">
                <a:latin typeface="Times-Roman" charset="0"/>
              </a:rPr>
              <a:t>replay can disrupt operations by presenting parties with messages that appear genuine but are not. </a:t>
            </a:r>
          </a:p>
          <a:p>
            <a:r>
              <a:rPr lang="en-US" dirty="0">
                <a:latin typeface="Times-Roman" charset="0"/>
              </a:rPr>
              <a:t>[GONG93] lists the examples above of replay attacks.</a:t>
            </a:r>
          </a:p>
          <a:p>
            <a:r>
              <a:rPr lang="en-US" dirty="0"/>
              <a:t>Possible countermeasures include the use of: </a:t>
            </a:r>
          </a:p>
          <a:p>
            <a:r>
              <a:rPr lang="en-US" dirty="0">
                <a:latin typeface="Times-Roman" charset="0"/>
              </a:rPr>
              <a:t>•</a:t>
            </a:r>
            <a:r>
              <a:rPr lang="en-US" dirty="0"/>
              <a:t> sequence numbers (generally impractical since must remember last number used with every communicating party)</a:t>
            </a:r>
          </a:p>
          <a:p>
            <a:r>
              <a:rPr lang="en-US" dirty="0">
                <a:latin typeface="Times-Roman" charset="0"/>
              </a:rPr>
              <a:t>•</a:t>
            </a:r>
            <a:r>
              <a:rPr lang="en-US" dirty="0"/>
              <a:t> timestamps (needs synchronized clocks amongst all parties involved, which can be problematic)</a:t>
            </a:r>
          </a:p>
          <a:p>
            <a:r>
              <a:rPr lang="en-US" dirty="0">
                <a:latin typeface="Times-Roman" charset="0"/>
              </a:rPr>
              <a:t>•</a:t>
            </a:r>
            <a:r>
              <a:rPr lang="en-US" dirty="0"/>
              <a:t> challenge/response (using unique, random, unpredictable nonce, but not suitable for connectionless applications because of handshake overhead)</a:t>
            </a:r>
            <a:endParaRPr lang="en-AU" dirty="0"/>
          </a:p>
          <a:p>
            <a:pPr lvl="1"/>
            <a:r>
              <a:rPr lang="en-US" dirty="0"/>
              <a:t> </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E6102-9BEA-4652-8637-A45EC539B6EE}" type="slidenum">
              <a:rPr lang="en-AU"/>
              <a:pPr/>
              <a:t>9</a:t>
            </a:fld>
            <a:endParaRPr lang="en-AU"/>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A</a:t>
            </a:r>
            <a:r>
              <a:rPr lang="en-US">
                <a:latin typeface="Times-Roman" charset="0"/>
              </a:rPr>
              <a:t> two-level hierarchy of symmetric encryption keys can be used to provide confidentiality for communication in a distributed environment.</a:t>
            </a:r>
          </a:p>
          <a:p>
            <a:r>
              <a:rPr lang="en-US">
                <a:latin typeface="Times-Roman" charset="0"/>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4754" name="Group 2"/>
          <p:cNvGrpSpPr>
            <a:grpSpLocks/>
          </p:cNvGrpSpPr>
          <p:nvPr/>
        </p:nvGrpSpPr>
        <p:grpSpPr bwMode="auto">
          <a:xfrm>
            <a:off x="3175" y="4267200"/>
            <a:ext cx="9140825" cy="2590800"/>
            <a:chOff x="2" y="2688"/>
            <a:chExt cx="5758" cy="1632"/>
          </a:xfrm>
        </p:grpSpPr>
        <p:sp>
          <p:nvSpPr>
            <p:cNvPr id="7475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4756" name="Group 4"/>
            <p:cNvGrpSpPr>
              <a:grpSpLocks/>
            </p:cNvGrpSpPr>
            <p:nvPr/>
          </p:nvGrpSpPr>
          <p:grpSpPr bwMode="auto">
            <a:xfrm>
              <a:off x="1776" y="3024"/>
              <a:ext cx="3929" cy="1290"/>
              <a:chOff x="1776" y="3024"/>
              <a:chExt cx="3929" cy="1290"/>
            </a:xfrm>
          </p:grpSpPr>
          <p:grpSp>
            <p:nvGrpSpPr>
              <p:cNvPr id="74757" name="Group 5"/>
              <p:cNvGrpSpPr>
                <a:grpSpLocks/>
              </p:cNvGrpSpPr>
              <p:nvPr/>
            </p:nvGrpSpPr>
            <p:grpSpPr bwMode="auto">
              <a:xfrm>
                <a:off x="2268" y="3934"/>
                <a:ext cx="638" cy="377"/>
                <a:chOff x="2268" y="3934"/>
                <a:chExt cx="638" cy="377"/>
              </a:xfrm>
            </p:grpSpPr>
            <p:sp>
              <p:nvSpPr>
                <p:cNvPr id="74758"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4759"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4760"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4761"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4762"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4763"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4764"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4765"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4766"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4767"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4768"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769"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4770"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771"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4772"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4773"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74"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4775"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4776"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477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477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477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478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478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478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478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4787"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88"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89"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4790"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1"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2"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3"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4"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4795"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4796"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97"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98"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799"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0"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1"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2"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4803"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4804"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5"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4806" name="Group 54"/>
              <p:cNvGrpSpPr>
                <a:grpSpLocks/>
              </p:cNvGrpSpPr>
              <p:nvPr/>
            </p:nvGrpSpPr>
            <p:grpSpPr bwMode="auto">
              <a:xfrm>
                <a:off x="4546" y="3608"/>
                <a:ext cx="518" cy="319"/>
                <a:chOff x="4546" y="3608"/>
                <a:chExt cx="518" cy="319"/>
              </a:xfrm>
            </p:grpSpPr>
            <p:sp>
              <p:nvSpPr>
                <p:cNvPr id="74807"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4808"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4809"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810"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4811"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812"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4813" name="Group 61"/>
              <p:cNvGrpSpPr>
                <a:grpSpLocks/>
              </p:cNvGrpSpPr>
              <p:nvPr/>
            </p:nvGrpSpPr>
            <p:grpSpPr bwMode="auto">
              <a:xfrm>
                <a:off x="5381" y="3085"/>
                <a:ext cx="227" cy="132"/>
                <a:chOff x="5381" y="3085"/>
                <a:chExt cx="227" cy="132"/>
              </a:xfrm>
            </p:grpSpPr>
            <p:sp>
              <p:nvSpPr>
                <p:cNvPr id="74814"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4815"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4816"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4817"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481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4820" name="Rectangle 68"/>
          <p:cNvSpPr>
            <a:spLocks noGrp="1" noChangeArrowheads="1"/>
          </p:cNvSpPr>
          <p:nvPr>
            <p:ph type="dt" sz="quarter" idx="2"/>
          </p:nvPr>
        </p:nvSpPr>
        <p:spPr/>
        <p:txBody>
          <a:bodyPr/>
          <a:lstStyle>
            <a:lvl1pPr>
              <a:defRPr/>
            </a:lvl1pPr>
          </a:lstStyle>
          <a:p>
            <a:endParaRPr lang="en-US"/>
          </a:p>
        </p:txBody>
      </p:sp>
      <p:sp>
        <p:nvSpPr>
          <p:cNvPr id="74821" name="Rectangle 69"/>
          <p:cNvSpPr>
            <a:spLocks noGrp="1" noChangeArrowheads="1"/>
          </p:cNvSpPr>
          <p:nvPr>
            <p:ph type="ftr" sz="quarter" idx="3"/>
          </p:nvPr>
        </p:nvSpPr>
        <p:spPr/>
        <p:txBody>
          <a:bodyPr/>
          <a:lstStyle>
            <a:lvl1pPr>
              <a:defRPr/>
            </a:lvl1pPr>
          </a:lstStyle>
          <a:p>
            <a:endParaRPr lang="en-US"/>
          </a:p>
        </p:txBody>
      </p:sp>
      <p:sp>
        <p:nvSpPr>
          <p:cNvPr id="74822" name="Rectangle 70"/>
          <p:cNvSpPr>
            <a:spLocks noGrp="1" noChangeArrowheads="1"/>
          </p:cNvSpPr>
          <p:nvPr>
            <p:ph type="sldNum" sz="quarter" idx="4"/>
          </p:nvPr>
        </p:nvSpPr>
        <p:spPr/>
        <p:txBody>
          <a:bodyPr/>
          <a:lstStyle>
            <a:lvl1pPr>
              <a:defRPr/>
            </a:lvl1pPr>
          </a:lstStyle>
          <a:p>
            <a:fld id="{DC7B5127-8CDC-465C-AC5E-F036AD224432}"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254AB-703A-4CDE-A275-30D00F14120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3E3EBA-981A-471A-9047-BC2CA22B49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DA5ECFD-3762-4329-A625-77D6ACE8EA9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A2165E-36A2-4C07-B322-7F0B4913E25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D8CADAE-870A-45E6-ACCE-6DF8F443424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06EF57A-AE9E-4E28-9B48-77E08E13A9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B89AE85-57E2-4641-923E-80DB21A3D60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01D206-5A78-453D-B051-E1F2942FA81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BF465B-DB2C-41BF-B3AD-1353AFE7F5B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0409B4B-2B4D-4817-BAAC-E1CFB25E371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730"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3732" name="Group 4"/>
            <p:cNvGrpSpPr>
              <a:grpSpLocks/>
            </p:cNvGrpSpPr>
            <p:nvPr/>
          </p:nvGrpSpPr>
          <p:grpSpPr bwMode="auto">
            <a:xfrm>
              <a:off x="1776" y="3024"/>
              <a:ext cx="3929" cy="1290"/>
              <a:chOff x="1776" y="3024"/>
              <a:chExt cx="3929" cy="1290"/>
            </a:xfrm>
          </p:grpSpPr>
          <p:grpSp>
            <p:nvGrpSpPr>
              <p:cNvPr id="73733"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3782"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3789"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41F56165-154B-425D-ABC8-C089C087C48B}"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ChangeArrowheads="1"/>
          </p:cNvSpPr>
          <p:nvPr>
            <p:ph type="ctrTitle"/>
          </p:nvPr>
        </p:nvSpPr>
        <p:spPr>
          <a:xfrm>
            <a:off x="838200" y="457200"/>
            <a:ext cx="7848600" cy="2765425"/>
          </a:xfrm>
        </p:spPr>
        <p:txBody>
          <a:bodyPr/>
          <a:lstStyle/>
          <a:p>
            <a:r>
              <a:rPr lang="en-US"/>
              <a:t>Cryptography and Network Security</a:t>
            </a:r>
            <a:br>
              <a:rPr lang="en-US"/>
            </a:br>
            <a:r>
              <a:rPr lang="en-US"/>
              <a:t>Chapter 13</a:t>
            </a:r>
            <a:endParaRPr lang="en-AU"/>
          </a:p>
        </p:txBody>
      </p:sp>
      <p:sp>
        <p:nvSpPr>
          <p:cNvPr id="75779" name="Rectangle 1027"/>
          <p:cNvSpPr>
            <a:spLocks noGrp="1" noChangeArrowheads="1"/>
          </p:cNvSpPr>
          <p:nvPr>
            <p:ph type="subTitle" idx="1"/>
          </p:nvPr>
        </p:nvSpPr>
        <p:spPr>
          <a:xfrm>
            <a:off x="1371600" y="3657600"/>
            <a:ext cx="6400800" cy="2671763"/>
          </a:xfrm>
        </p:spPr>
        <p:txBody>
          <a:bodyPr/>
          <a:lstStyle/>
          <a:p>
            <a:r>
              <a:rPr lang="en-US"/>
              <a:t>Fourth Edition</a:t>
            </a:r>
          </a:p>
          <a:p>
            <a:r>
              <a:rPr lang="en-US"/>
              <a:t>by William Stallings	</a:t>
            </a:r>
          </a:p>
          <a:p>
            <a:endParaRPr lang="en-US"/>
          </a:p>
          <a:p>
            <a:r>
              <a:rPr lang="en-US"/>
              <a:t>Lecture slides by Lawrie Brown</a:t>
            </a:r>
            <a:endParaRPr lang="en-A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Needham-Schroeder Protocol</a:t>
            </a:r>
          </a:p>
        </p:txBody>
      </p:sp>
      <p:sp>
        <p:nvSpPr>
          <p:cNvPr id="55299" name="Rectangle 3"/>
          <p:cNvSpPr>
            <a:spLocks noGrp="1" noChangeArrowheads="1"/>
          </p:cNvSpPr>
          <p:nvPr>
            <p:ph type="body" idx="1"/>
          </p:nvPr>
        </p:nvSpPr>
        <p:spPr/>
        <p:txBody>
          <a:bodyPr/>
          <a:lstStyle/>
          <a:p>
            <a:r>
              <a:rPr lang="en-AU" dirty="0" smtClean="0"/>
              <a:t>This is first key distribution protocol using third party KDC</a:t>
            </a:r>
          </a:p>
          <a:p>
            <a:r>
              <a:rPr lang="en-US" dirty="0" smtClean="0"/>
              <a:t>protocol </a:t>
            </a:r>
            <a:r>
              <a:rPr lang="en-US" dirty="0"/>
              <a:t>overview is:</a:t>
            </a:r>
            <a:endParaRPr lang="en-AU" dirty="0"/>
          </a:p>
          <a:p>
            <a:pPr lvl="1">
              <a:buFont typeface="Wingdings" pitchFamily="2" charset="2"/>
              <a:buNone/>
            </a:pPr>
            <a:r>
              <a:rPr lang="en-AU" b="1" dirty="0"/>
              <a:t>1. </a:t>
            </a:r>
            <a:r>
              <a:rPr lang="en-AU" dirty="0"/>
              <a:t>A-&gt;KDC: </a:t>
            </a:r>
            <a:r>
              <a:rPr lang="en-AU" i="1" dirty="0"/>
              <a:t>ID</a:t>
            </a:r>
            <a:r>
              <a:rPr lang="en-AU" i="1" baseline="-25000" dirty="0"/>
              <a:t>A</a:t>
            </a:r>
            <a:r>
              <a:rPr lang="en-AU" i="1" dirty="0"/>
              <a:t> </a:t>
            </a:r>
            <a:r>
              <a:rPr lang="en-AU" dirty="0"/>
              <a:t>|| </a:t>
            </a:r>
            <a:r>
              <a:rPr lang="en-AU" i="1" dirty="0"/>
              <a:t>ID</a:t>
            </a:r>
            <a:r>
              <a:rPr lang="en-AU" i="1" baseline="-25000" dirty="0"/>
              <a:t>B</a:t>
            </a:r>
            <a:r>
              <a:rPr lang="en-AU" i="1" dirty="0"/>
              <a:t> </a:t>
            </a:r>
            <a:r>
              <a:rPr lang="en-AU" dirty="0"/>
              <a:t>|| </a:t>
            </a:r>
            <a:r>
              <a:rPr lang="en-AU" i="1" dirty="0"/>
              <a:t>N</a:t>
            </a:r>
            <a:r>
              <a:rPr lang="en-AU" i="1" baseline="-25000" dirty="0"/>
              <a:t>1</a:t>
            </a:r>
            <a:endParaRPr lang="en-AU" dirty="0"/>
          </a:p>
          <a:p>
            <a:pPr lvl="1">
              <a:buFont typeface="Wingdings" pitchFamily="2" charset="2"/>
              <a:buNone/>
            </a:pPr>
            <a:r>
              <a:rPr lang="en-AU" b="1" dirty="0"/>
              <a:t>2</a:t>
            </a:r>
            <a:r>
              <a:rPr lang="en-AU" dirty="0"/>
              <a:t>. KDC -&gt;</a:t>
            </a:r>
            <a:r>
              <a:rPr lang="en-AU" dirty="0">
                <a:cs typeface="Arial" pitchFamily="34" charset="0"/>
              </a:rPr>
              <a:t> </a:t>
            </a:r>
            <a:r>
              <a:rPr lang="en-AU" dirty="0"/>
              <a:t>A: </a:t>
            </a:r>
            <a:r>
              <a:rPr lang="en-AU" dirty="0" err="1"/>
              <a:t>E</a:t>
            </a:r>
            <a:r>
              <a:rPr lang="en-AU" baseline="-25000" dirty="0" err="1"/>
              <a:t>Ka</a:t>
            </a:r>
            <a:r>
              <a:rPr lang="en-AU" dirty="0"/>
              <a:t>[Ks</a:t>
            </a:r>
            <a:r>
              <a:rPr lang="en-AU" i="1" dirty="0"/>
              <a:t> </a:t>
            </a:r>
            <a:r>
              <a:rPr lang="en-AU" dirty="0"/>
              <a:t>|| </a:t>
            </a:r>
            <a:r>
              <a:rPr lang="en-AU" i="1" dirty="0"/>
              <a:t>ID</a:t>
            </a:r>
            <a:r>
              <a:rPr lang="en-AU" i="1" baseline="-25000" dirty="0"/>
              <a:t>B</a:t>
            </a:r>
            <a:r>
              <a:rPr lang="en-AU" i="1" dirty="0"/>
              <a:t> </a:t>
            </a:r>
            <a:r>
              <a:rPr lang="en-AU" dirty="0"/>
              <a:t>|| </a:t>
            </a:r>
            <a:r>
              <a:rPr lang="en-AU" i="1" dirty="0"/>
              <a:t>N</a:t>
            </a:r>
            <a:r>
              <a:rPr lang="en-AU" i="1" baseline="-25000" dirty="0"/>
              <a:t>1</a:t>
            </a:r>
            <a:r>
              <a:rPr lang="en-AU" dirty="0"/>
              <a:t> || </a:t>
            </a:r>
            <a:r>
              <a:rPr lang="en-AU" dirty="0" err="1"/>
              <a:t>E</a:t>
            </a:r>
            <a:r>
              <a:rPr lang="en-AU" i="1" baseline="-25000" dirty="0" err="1"/>
              <a:t>Kb</a:t>
            </a:r>
            <a:r>
              <a:rPr lang="en-AU" dirty="0"/>
              <a:t>[</a:t>
            </a:r>
            <a:r>
              <a:rPr lang="en-AU" i="1" dirty="0"/>
              <a:t>Ks</a:t>
            </a:r>
            <a:r>
              <a:rPr lang="en-AU" dirty="0"/>
              <a:t>||</a:t>
            </a:r>
            <a:r>
              <a:rPr lang="en-AU" i="1" dirty="0"/>
              <a:t>ID</a:t>
            </a:r>
            <a:r>
              <a:rPr lang="en-AU" i="1" baseline="-25000" dirty="0"/>
              <a:t>A</a:t>
            </a:r>
            <a:r>
              <a:rPr lang="en-AU" dirty="0"/>
              <a:t>] ]</a:t>
            </a:r>
            <a:endParaRPr lang="en-AU" i="1" dirty="0"/>
          </a:p>
          <a:p>
            <a:pPr lvl="1">
              <a:buFont typeface="Wingdings" pitchFamily="2" charset="2"/>
              <a:buNone/>
            </a:pPr>
            <a:r>
              <a:rPr lang="en-AU" b="1" dirty="0"/>
              <a:t>3. </a:t>
            </a:r>
            <a:r>
              <a:rPr lang="en-AU" dirty="0"/>
              <a:t>A -&gt;</a:t>
            </a:r>
            <a:r>
              <a:rPr lang="en-AU" dirty="0">
                <a:cs typeface="Arial" pitchFamily="34" charset="0"/>
              </a:rPr>
              <a:t> </a:t>
            </a:r>
            <a:r>
              <a:rPr lang="en-AU" dirty="0"/>
              <a:t>B: </a:t>
            </a:r>
            <a:r>
              <a:rPr lang="en-AU" i="1" dirty="0" err="1"/>
              <a:t>E</a:t>
            </a:r>
            <a:r>
              <a:rPr lang="en-AU" i="1" baseline="-25000" dirty="0" err="1"/>
              <a:t>Kb</a:t>
            </a:r>
            <a:r>
              <a:rPr lang="en-AU" dirty="0"/>
              <a:t>[</a:t>
            </a:r>
            <a:r>
              <a:rPr lang="en-AU" i="1" dirty="0"/>
              <a:t>Ks</a:t>
            </a:r>
            <a:r>
              <a:rPr lang="en-AU" dirty="0"/>
              <a:t>||</a:t>
            </a:r>
            <a:r>
              <a:rPr lang="en-AU" i="1" dirty="0"/>
              <a:t>ID</a:t>
            </a:r>
            <a:r>
              <a:rPr lang="en-AU" i="1" baseline="-25000" dirty="0"/>
              <a:t>A</a:t>
            </a:r>
            <a:r>
              <a:rPr lang="en-AU" dirty="0"/>
              <a:t>]</a:t>
            </a:r>
            <a:endParaRPr lang="en-AU" i="1" dirty="0"/>
          </a:p>
          <a:p>
            <a:pPr lvl="1">
              <a:buFont typeface="Wingdings" pitchFamily="2" charset="2"/>
              <a:buNone/>
            </a:pPr>
            <a:r>
              <a:rPr lang="en-AU" b="1" dirty="0"/>
              <a:t>4. </a:t>
            </a:r>
            <a:r>
              <a:rPr lang="en-AU" dirty="0"/>
              <a:t>B -&gt;</a:t>
            </a:r>
            <a:r>
              <a:rPr lang="en-AU" dirty="0">
                <a:cs typeface="Arial" pitchFamily="34" charset="0"/>
              </a:rPr>
              <a:t> </a:t>
            </a:r>
            <a:r>
              <a:rPr lang="en-AU" dirty="0"/>
              <a:t>A: </a:t>
            </a:r>
            <a:r>
              <a:rPr lang="en-AU" i="1" dirty="0"/>
              <a:t>E</a:t>
            </a:r>
            <a:r>
              <a:rPr lang="en-AU" i="1" baseline="-25000" dirty="0"/>
              <a:t>Ks</a:t>
            </a:r>
            <a:r>
              <a:rPr lang="en-AU" dirty="0"/>
              <a:t>[</a:t>
            </a:r>
            <a:r>
              <a:rPr lang="en-AU" i="1" dirty="0"/>
              <a:t>N</a:t>
            </a:r>
            <a:r>
              <a:rPr lang="en-AU" i="1" baseline="-25000" dirty="0"/>
              <a:t>2</a:t>
            </a:r>
            <a:r>
              <a:rPr lang="en-AU" dirty="0"/>
              <a:t>]</a:t>
            </a:r>
          </a:p>
          <a:p>
            <a:pPr lvl="1">
              <a:buFont typeface="Wingdings" pitchFamily="2" charset="2"/>
              <a:buNone/>
            </a:pPr>
            <a:r>
              <a:rPr lang="en-AU" b="1" dirty="0"/>
              <a:t>5. </a:t>
            </a:r>
            <a:r>
              <a:rPr lang="en-AU" dirty="0"/>
              <a:t>A -&gt;</a:t>
            </a:r>
            <a:r>
              <a:rPr lang="en-AU" dirty="0">
                <a:cs typeface="Arial" pitchFamily="34" charset="0"/>
              </a:rPr>
              <a:t> </a:t>
            </a:r>
            <a:r>
              <a:rPr lang="en-AU" dirty="0"/>
              <a:t>B: </a:t>
            </a:r>
            <a:r>
              <a:rPr lang="en-AU" i="1" dirty="0"/>
              <a:t>E</a:t>
            </a:r>
            <a:r>
              <a:rPr lang="en-AU" i="1" baseline="-25000" dirty="0"/>
              <a:t>Ks</a:t>
            </a:r>
            <a:r>
              <a:rPr lang="en-AU" dirty="0"/>
              <a:t>[f(</a:t>
            </a:r>
            <a:r>
              <a:rPr lang="en-AU" i="1" dirty="0"/>
              <a:t>N</a:t>
            </a:r>
            <a:r>
              <a:rPr lang="en-AU" i="1" baseline="-25000" dirty="0"/>
              <a:t>2</a:t>
            </a:r>
            <a:r>
              <a:rPr lang="en-AU"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AU" dirty="0"/>
              <a:t>Needham-Schroeder Protocol</a:t>
            </a:r>
          </a:p>
        </p:txBody>
      </p:sp>
      <p:sp>
        <p:nvSpPr>
          <p:cNvPr id="56323" name="Rectangle 3"/>
          <p:cNvSpPr>
            <a:spLocks noGrp="1" noChangeArrowheads="1"/>
          </p:cNvSpPr>
          <p:nvPr>
            <p:ph type="body" idx="1"/>
          </p:nvPr>
        </p:nvSpPr>
        <p:spPr/>
        <p:txBody>
          <a:bodyPr/>
          <a:lstStyle/>
          <a:p>
            <a:pPr>
              <a:lnSpc>
                <a:spcPct val="90000"/>
              </a:lnSpc>
            </a:pPr>
            <a:r>
              <a:rPr lang="en-US" b="1" dirty="0" smtClean="0"/>
              <a:t>vulnerable </a:t>
            </a:r>
            <a:r>
              <a:rPr lang="en-US" b="1" dirty="0"/>
              <a:t>to a replay attack </a:t>
            </a:r>
            <a:r>
              <a:rPr lang="en-US" dirty="0"/>
              <a:t>if an old session </a:t>
            </a:r>
            <a:r>
              <a:rPr lang="en-US" dirty="0" smtClean="0"/>
              <a:t>key </a:t>
            </a:r>
            <a:r>
              <a:rPr lang="en-US" dirty="0" err="1" smtClean="0"/>
              <a:t>k</a:t>
            </a:r>
            <a:r>
              <a:rPr lang="en-US" baseline="-25000" dirty="0" err="1" smtClean="0"/>
              <a:t>s</a:t>
            </a:r>
            <a:r>
              <a:rPr lang="en-US" dirty="0" smtClean="0"/>
              <a:t> </a:t>
            </a:r>
            <a:r>
              <a:rPr lang="en-US" dirty="0"/>
              <a:t>has been compromised</a:t>
            </a:r>
          </a:p>
          <a:p>
            <a:pPr lvl="1">
              <a:lnSpc>
                <a:spcPct val="90000"/>
              </a:lnSpc>
            </a:pPr>
            <a:r>
              <a:rPr lang="en-US" dirty="0"/>
              <a:t>then message 3 can be resent convincing B that is communicating with A</a:t>
            </a:r>
          </a:p>
          <a:p>
            <a:pPr>
              <a:lnSpc>
                <a:spcPct val="90000"/>
              </a:lnSpc>
            </a:pPr>
            <a:r>
              <a:rPr lang="en-US" dirty="0"/>
              <a:t>modifications to address this require:</a:t>
            </a:r>
          </a:p>
          <a:p>
            <a:pPr lvl="1">
              <a:lnSpc>
                <a:spcPct val="90000"/>
              </a:lnSpc>
            </a:pPr>
            <a:r>
              <a:rPr lang="en-US" dirty="0"/>
              <a:t>timestamps (Denning 81</a:t>
            </a:r>
            <a:r>
              <a:rPr lang="en-US" dirty="0" smtClean="0"/>
              <a:t>) </a:t>
            </a:r>
            <a:endParaRPr lang="en-US" dirty="0"/>
          </a:p>
          <a:p>
            <a:pPr lvl="1">
              <a:lnSpc>
                <a:spcPct val="90000"/>
              </a:lnSpc>
            </a:pPr>
            <a:r>
              <a:rPr lang="en-US" dirty="0"/>
              <a:t>using an extra nonce (</a:t>
            </a:r>
            <a:r>
              <a:rPr lang="en-US" dirty="0" err="1"/>
              <a:t>Neuman</a:t>
            </a:r>
            <a:r>
              <a:rPr lang="en-US" dirty="0"/>
              <a:t> 93)</a:t>
            </a:r>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Denning’s protocol</a:t>
            </a:r>
            <a:endParaRPr lang="en-US" dirty="0"/>
          </a:p>
        </p:txBody>
      </p:sp>
      <p:sp>
        <p:nvSpPr>
          <p:cNvPr id="3" name="Content Placeholder 2"/>
          <p:cNvSpPr>
            <a:spLocks noGrp="1"/>
          </p:cNvSpPr>
          <p:nvPr>
            <p:ph idx="1"/>
          </p:nvPr>
        </p:nvSpPr>
        <p:spPr/>
        <p:txBody>
          <a:bodyPr/>
          <a:lstStyle/>
          <a:p>
            <a:pPr lvl="1"/>
            <a:r>
              <a:rPr lang="en-AU" dirty="0" smtClean="0"/>
              <a:t>Denning modified Needham-Schroeder Protocol by adding timestamp to overcome replay attack</a:t>
            </a:r>
            <a:endParaRPr lang="en-AU" b="1" dirty="0" smtClean="0"/>
          </a:p>
          <a:p>
            <a:pPr lvl="1">
              <a:buNone/>
            </a:pPr>
            <a:r>
              <a:rPr lang="en-AU" b="1" dirty="0" smtClean="0"/>
              <a:t>1. </a:t>
            </a:r>
            <a:r>
              <a:rPr lang="en-AU" dirty="0" smtClean="0"/>
              <a:t>A-&gt;KDC: </a:t>
            </a:r>
            <a:r>
              <a:rPr lang="en-AU" i="1" dirty="0" smtClean="0"/>
              <a:t>ID</a:t>
            </a:r>
            <a:r>
              <a:rPr lang="en-AU" i="1" baseline="-25000" dirty="0" smtClean="0"/>
              <a:t>A</a:t>
            </a:r>
            <a:r>
              <a:rPr lang="en-AU" i="1" dirty="0" smtClean="0"/>
              <a:t> </a:t>
            </a:r>
            <a:r>
              <a:rPr lang="en-AU" dirty="0" smtClean="0"/>
              <a:t>|| </a:t>
            </a:r>
            <a:r>
              <a:rPr lang="en-AU" i="1" dirty="0" smtClean="0"/>
              <a:t>ID</a:t>
            </a:r>
            <a:r>
              <a:rPr lang="en-AU" i="1" baseline="-25000" dirty="0" smtClean="0"/>
              <a:t>B</a:t>
            </a:r>
            <a:r>
              <a:rPr lang="en-AU" i="1" dirty="0" smtClean="0"/>
              <a:t> </a:t>
            </a:r>
            <a:endParaRPr lang="en-AU" dirty="0" smtClean="0"/>
          </a:p>
          <a:p>
            <a:pPr lvl="1">
              <a:buNone/>
            </a:pPr>
            <a:r>
              <a:rPr lang="en-AU" b="1" dirty="0" smtClean="0"/>
              <a:t>2</a:t>
            </a:r>
            <a:r>
              <a:rPr lang="en-AU" dirty="0" smtClean="0"/>
              <a:t>. KDC -&gt;</a:t>
            </a:r>
            <a:r>
              <a:rPr lang="en-AU" dirty="0" smtClean="0">
                <a:cs typeface="Arial" pitchFamily="34" charset="0"/>
              </a:rPr>
              <a:t> </a:t>
            </a:r>
            <a:r>
              <a:rPr lang="en-AU" dirty="0" smtClean="0"/>
              <a:t>A: </a:t>
            </a:r>
            <a:r>
              <a:rPr lang="en-AU" dirty="0" err="1" smtClean="0"/>
              <a:t>E</a:t>
            </a:r>
            <a:r>
              <a:rPr lang="en-AU" baseline="-25000" dirty="0" err="1" smtClean="0"/>
              <a:t>Ka</a:t>
            </a:r>
            <a:r>
              <a:rPr lang="en-AU" dirty="0" smtClean="0"/>
              <a:t>[Ks</a:t>
            </a:r>
            <a:r>
              <a:rPr lang="en-AU" i="1" dirty="0" smtClean="0"/>
              <a:t> </a:t>
            </a:r>
            <a:r>
              <a:rPr lang="en-AU" dirty="0" smtClean="0"/>
              <a:t>|| </a:t>
            </a:r>
            <a:r>
              <a:rPr lang="en-AU" i="1" dirty="0" smtClean="0"/>
              <a:t>ID</a:t>
            </a:r>
            <a:r>
              <a:rPr lang="en-AU" i="1" baseline="-25000" dirty="0" smtClean="0"/>
              <a:t>B</a:t>
            </a:r>
            <a:r>
              <a:rPr lang="en-AU" i="1" dirty="0" smtClean="0"/>
              <a:t> </a:t>
            </a:r>
            <a:r>
              <a:rPr lang="en-AU" dirty="0" smtClean="0"/>
              <a:t>|| </a:t>
            </a:r>
            <a:r>
              <a:rPr lang="en-AU" i="1" dirty="0" smtClean="0"/>
              <a:t>T</a:t>
            </a:r>
            <a:r>
              <a:rPr lang="en-AU" dirty="0" smtClean="0"/>
              <a:t> || </a:t>
            </a:r>
            <a:r>
              <a:rPr lang="en-AU" dirty="0" err="1" smtClean="0"/>
              <a:t>E</a:t>
            </a:r>
            <a:r>
              <a:rPr lang="en-AU" i="1" baseline="-25000" dirty="0" err="1" smtClean="0"/>
              <a:t>Kb</a:t>
            </a:r>
            <a:r>
              <a:rPr lang="en-AU" dirty="0" smtClean="0"/>
              <a:t>[</a:t>
            </a:r>
            <a:r>
              <a:rPr lang="en-AU" i="1" dirty="0" smtClean="0"/>
              <a:t>Ks</a:t>
            </a:r>
            <a:r>
              <a:rPr lang="en-AU" dirty="0" smtClean="0"/>
              <a:t>||</a:t>
            </a:r>
            <a:r>
              <a:rPr lang="en-AU" i="1" dirty="0" smtClean="0"/>
              <a:t>ID</a:t>
            </a:r>
            <a:r>
              <a:rPr lang="en-AU" i="1" baseline="-25000" dirty="0" smtClean="0"/>
              <a:t>A</a:t>
            </a:r>
            <a:r>
              <a:rPr lang="en-AU" dirty="0" smtClean="0"/>
              <a:t>||T] ]</a:t>
            </a:r>
            <a:endParaRPr lang="en-AU" i="1" dirty="0" smtClean="0"/>
          </a:p>
          <a:p>
            <a:pPr lvl="1">
              <a:buNone/>
            </a:pPr>
            <a:r>
              <a:rPr lang="en-AU" b="1" dirty="0" smtClean="0"/>
              <a:t>3. </a:t>
            </a:r>
            <a:r>
              <a:rPr lang="en-AU" dirty="0" smtClean="0"/>
              <a:t>A -&gt;</a:t>
            </a:r>
            <a:r>
              <a:rPr lang="en-AU" dirty="0" smtClean="0">
                <a:cs typeface="Arial" pitchFamily="34" charset="0"/>
              </a:rPr>
              <a:t> </a:t>
            </a:r>
            <a:r>
              <a:rPr lang="en-AU" dirty="0" smtClean="0"/>
              <a:t>B: </a:t>
            </a:r>
            <a:r>
              <a:rPr lang="en-AU" i="1" dirty="0" err="1" smtClean="0"/>
              <a:t>E</a:t>
            </a:r>
            <a:r>
              <a:rPr lang="en-AU" i="1" baseline="-25000" dirty="0" err="1" smtClean="0"/>
              <a:t>Kb</a:t>
            </a:r>
            <a:r>
              <a:rPr lang="en-AU" dirty="0" smtClean="0"/>
              <a:t>[</a:t>
            </a:r>
            <a:r>
              <a:rPr lang="en-AU" i="1" dirty="0" smtClean="0"/>
              <a:t>Ks</a:t>
            </a:r>
            <a:r>
              <a:rPr lang="en-AU" dirty="0" smtClean="0"/>
              <a:t>||</a:t>
            </a:r>
            <a:r>
              <a:rPr lang="en-AU" i="1" dirty="0" smtClean="0"/>
              <a:t>ID</a:t>
            </a:r>
            <a:r>
              <a:rPr lang="en-AU" i="1" baseline="-25000" dirty="0" smtClean="0"/>
              <a:t>A</a:t>
            </a:r>
            <a:r>
              <a:rPr lang="en-AU" dirty="0" smtClean="0"/>
              <a:t>||T]</a:t>
            </a:r>
            <a:endParaRPr lang="en-AU" i="1" dirty="0" smtClean="0"/>
          </a:p>
          <a:p>
            <a:pPr lvl="1">
              <a:buNone/>
            </a:pPr>
            <a:r>
              <a:rPr lang="en-AU" b="1" dirty="0" smtClean="0"/>
              <a:t>4. </a:t>
            </a:r>
            <a:r>
              <a:rPr lang="en-AU" dirty="0" smtClean="0"/>
              <a:t>B -&gt;</a:t>
            </a:r>
            <a:r>
              <a:rPr lang="en-AU" dirty="0" smtClean="0">
                <a:cs typeface="Arial" pitchFamily="34" charset="0"/>
              </a:rPr>
              <a:t> </a:t>
            </a:r>
            <a:r>
              <a:rPr lang="en-AU" dirty="0" smtClean="0"/>
              <a:t>A: </a:t>
            </a:r>
            <a:r>
              <a:rPr lang="en-AU" i="1" dirty="0" smtClean="0"/>
              <a:t>E</a:t>
            </a:r>
            <a:r>
              <a:rPr lang="en-AU" i="1" baseline="-25000" dirty="0" smtClean="0"/>
              <a:t>Ks</a:t>
            </a:r>
            <a:r>
              <a:rPr lang="en-AU" dirty="0" smtClean="0"/>
              <a:t>[</a:t>
            </a:r>
            <a:r>
              <a:rPr lang="en-AU" i="1" dirty="0" smtClean="0"/>
              <a:t>N</a:t>
            </a:r>
            <a:r>
              <a:rPr lang="en-AU" i="1" baseline="-25000" dirty="0" smtClean="0"/>
              <a:t>1</a:t>
            </a:r>
            <a:r>
              <a:rPr lang="en-AU" dirty="0" smtClean="0"/>
              <a:t>]</a:t>
            </a:r>
          </a:p>
          <a:p>
            <a:pPr lvl="1">
              <a:buNone/>
            </a:pPr>
            <a:r>
              <a:rPr lang="en-AU" b="1" dirty="0" smtClean="0"/>
              <a:t>5. </a:t>
            </a:r>
            <a:r>
              <a:rPr lang="en-AU" dirty="0" smtClean="0"/>
              <a:t>A -&gt;</a:t>
            </a:r>
            <a:r>
              <a:rPr lang="en-AU" dirty="0" smtClean="0">
                <a:cs typeface="Arial" pitchFamily="34" charset="0"/>
              </a:rPr>
              <a:t> </a:t>
            </a:r>
            <a:r>
              <a:rPr lang="en-AU" dirty="0" smtClean="0"/>
              <a:t>B: </a:t>
            </a:r>
            <a:r>
              <a:rPr lang="en-AU" i="1" dirty="0" smtClean="0"/>
              <a:t>E</a:t>
            </a:r>
            <a:r>
              <a:rPr lang="en-AU" i="1" baseline="-25000" dirty="0" smtClean="0"/>
              <a:t>Ks</a:t>
            </a:r>
            <a:r>
              <a:rPr lang="en-AU" dirty="0" smtClean="0"/>
              <a:t>[f(</a:t>
            </a:r>
            <a:r>
              <a:rPr lang="en-AU" i="1" dirty="0" smtClean="0"/>
              <a:t>N</a:t>
            </a:r>
            <a:r>
              <a:rPr lang="en-AU" i="1" baseline="-25000" dirty="0" smtClean="0"/>
              <a:t>1</a:t>
            </a:r>
            <a:r>
              <a:rPr lang="en-AU" dirty="0" smtClean="0"/>
              <a:t>)]</a:t>
            </a:r>
          </a:p>
          <a:p>
            <a:pPr lvl="1"/>
            <a:r>
              <a:rPr lang="en-AU" dirty="0" smtClean="0"/>
              <a:t>Issues are time </a:t>
            </a:r>
            <a:r>
              <a:rPr lang="en-AU" dirty="0" err="1" smtClean="0"/>
              <a:t>sychronisation</a:t>
            </a:r>
            <a:r>
              <a:rPr lang="en-AU" dirty="0" smtClean="0"/>
              <a:t> and vulnerable to suppress replay attack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Neuman’s</a:t>
            </a:r>
            <a:r>
              <a:rPr lang="en-US" dirty="0" smtClean="0"/>
              <a:t> protocol</a:t>
            </a:r>
            <a:endParaRPr lang="en-US" dirty="0"/>
          </a:p>
        </p:txBody>
      </p:sp>
      <p:sp>
        <p:nvSpPr>
          <p:cNvPr id="3" name="Content Placeholder 2"/>
          <p:cNvSpPr>
            <a:spLocks noGrp="1"/>
          </p:cNvSpPr>
          <p:nvPr>
            <p:ph idx="1"/>
          </p:nvPr>
        </p:nvSpPr>
        <p:spPr>
          <a:xfrm>
            <a:off x="0" y="1676400"/>
            <a:ext cx="9144000" cy="4454525"/>
          </a:xfrm>
        </p:spPr>
        <p:txBody>
          <a:bodyPr/>
          <a:lstStyle/>
          <a:p>
            <a:pPr lvl="1"/>
            <a:r>
              <a:rPr lang="en-AU" dirty="0" err="1" smtClean="0"/>
              <a:t>Neuman</a:t>
            </a:r>
            <a:r>
              <a:rPr lang="en-AU" dirty="0" smtClean="0"/>
              <a:t> modified Needham-Schroeder &amp; Denning’s Protocol by adding extra nonce to overcome suppress replay attack.</a:t>
            </a:r>
            <a:endParaRPr lang="en-AU" b="1" dirty="0" smtClean="0"/>
          </a:p>
          <a:p>
            <a:pPr lvl="1">
              <a:buNone/>
            </a:pPr>
            <a:r>
              <a:rPr lang="en-AU" b="1" dirty="0" smtClean="0"/>
              <a:t>1. </a:t>
            </a:r>
            <a:r>
              <a:rPr lang="en-AU" dirty="0" smtClean="0"/>
              <a:t>A-&gt;B: </a:t>
            </a:r>
            <a:r>
              <a:rPr lang="en-AU" i="1" dirty="0" smtClean="0"/>
              <a:t>ID</a:t>
            </a:r>
            <a:r>
              <a:rPr lang="en-AU" i="1" baseline="-25000" dirty="0" smtClean="0"/>
              <a:t>A</a:t>
            </a:r>
            <a:r>
              <a:rPr lang="en-AU" i="1" dirty="0" smtClean="0"/>
              <a:t> </a:t>
            </a:r>
            <a:r>
              <a:rPr lang="en-AU" dirty="0" smtClean="0"/>
              <a:t>|| </a:t>
            </a:r>
            <a:r>
              <a:rPr lang="en-AU" i="1" dirty="0" smtClean="0"/>
              <a:t>N</a:t>
            </a:r>
            <a:r>
              <a:rPr lang="en-AU" i="1" baseline="-25000" dirty="0" smtClean="0"/>
              <a:t>a</a:t>
            </a:r>
            <a:r>
              <a:rPr lang="en-AU" i="1" dirty="0" smtClean="0"/>
              <a:t> </a:t>
            </a:r>
            <a:endParaRPr lang="en-AU" dirty="0" smtClean="0"/>
          </a:p>
          <a:p>
            <a:pPr lvl="1">
              <a:buNone/>
            </a:pPr>
            <a:r>
              <a:rPr lang="en-AU" b="1" dirty="0" smtClean="0"/>
              <a:t>2</a:t>
            </a:r>
            <a:r>
              <a:rPr lang="en-AU" dirty="0" smtClean="0"/>
              <a:t>. B-&gt;KDC:  </a:t>
            </a:r>
            <a:r>
              <a:rPr lang="en-AU" i="1" dirty="0" smtClean="0"/>
              <a:t>ID</a:t>
            </a:r>
            <a:r>
              <a:rPr lang="en-AU" i="1" baseline="-25000" dirty="0" smtClean="0"/>
              <a:t>B</a:t>
            </a:r>
            <a:r>
              <a:rPr lang="en-AU" i="1" dirty="0" smtClean="0"/>
              <a:t> </a:t>
            </a:r>
            <a:r>
              <a:rPr lang="en-AU" dirty="0" smtClean="0"/>
              <a:t>||</a:t>
            </a:r>
            <a:r>
              <a:rPr lang="en-AU" i="1" dirty="0" smtClean="0"/>
              <a:t> </a:t>
            </a:r>
            <a:r>
              <a:rPr lang="en-AU" i="1" dirty="0" err="1" smtClean="0"/>
              <a:t>N</a:t>
            </a:r>
            <a:r>
              <a:rPr lang="en-AU" i="1" baseline="-25000" dirty="0" err="1" smtClean="0"/>
              <a:t>b</a:t>
            </a:r>
            <a:r>
              <a:rPr lang="en-AU" dirty="0" smtClean="0"/>
              <a:t> || </a:t>
            </a:r>
            <a:r>
              <a:rPr lang="en-AU" dirty="0" err="1" smtClean="0"/>
              <a:t>E</a:t>
            </a:r>
            <a:r>
              <a:rPr lang="en-AU" i="1" baseline="-25000" dirty="0" err="1" smtClean="0"/>
              <a:t>Kb</a:t>
            </a:r>
            <a:r>
              <a:rPr lang="en-AU" dirty="0" smtClean="0"/>
              <a:t>[</a:t>
            </a:r>
            <a:r>
              <a:rPr lang="en-AU" i="1" dirty="0" smtClean="0"/>
              <a:t>ID</a:t>
            </a:r>
            <a:r>
              <a:rPr lang="en-AU" i="1" baseline="-25000" dirty="0" smtClean="0"/>
              <a:t>A</a:t>
            </a:r>
            <a:r>
              <a:rPr lang="en-AU" dirty="0" smtClean="0"/>
              <a:t>||N</a:t>
            </a:r>
            <a:r>
              <a:rPr lang="en-AU" baseline="-25000" dirty="0" smtClean="0"/>
              <a:t>a</a:t>
            </a:r>
            <a:r>
              <a:rPr lang="en-AU" dirty="0" smtClean="0"/>
              <a:t>||</a:t>
            </a:r>
            <a:r>
              <a:rPr lang="en-AU" i="1" dirty="0" smtClean="0"/>
              <a:t> T</a:t>
            </a:r>
            <a:r>
              <a:rPr lang="en-AU" i="1" baseline="-25000" dirty="0" smtClean="0"/>
              <a:t>b </a:t>
            </a:r>
            <a:r>
              <a:rPr lang="en-AU" dirty="0" smtClean="0"/>
              <a:t>] </a:t>
            </a:r>
            <a:endParaRPr lang="en-AU" i="1" dirty="0" smtClean="0"/>
          </a:p>
          <a:p>
            <a:pPr lvl="1">
              <a:buNone/>
            </a:pPr>
            <a:r>
              <a:rPr lang="en-AU" b="1" dirty="0" smtClean="0"/>
              <a:t>3. </a:t>
            </a:r>
            <a:r>
              <a:rPr lang="en-AU" dirty="0" smtClean="0"/>
              <a:t>KDC -&gt;</a:t>
            </a:r>
            <a:r>
              <a:rPr lang="en-AU" dirty="0" smtClean="0">
                <a:cs typeface="Arial" pitchFamily="34" charset="0"/>
              </a:rPr>
              <a:t>A</a:t>
            </a:r>
            <a:r>
              <a:rPr lang="en-AU" dirty="0" smtClean="0"/>
              <a:t>:</a:t>
            </a:r>
            <a:r>
              <a:rPr lang="en-AU" i="1" dirty="0" smtClean="0"/>
              <a:t>E</a:t>
            </a:r>
            <a:r>
              <a:rPr lang="en-AU" i="1" baseline="-25000" dirty="0" smtClean="0"/>
              <a:t>Ka</a:t>
            </a:r>
            <a:r>
              <a:rPr lang="en-AU" dirty="0" smtClean="0"/>
              <a:t>[</a:t>
            </a:r>
            <a:r>
              <a:rPr lang="en-AU" i="1" dirty="0" smtClean="0"/>
              <a:t>ID</a:t>
            </a:r>
            <a:r>
              <a:rPr lang="en-AU" i="1" baseline="-25000" dirty="0" smtClean="0"/>
              <a:t>B</a:t>
            </a:r>
            <a:r>
              <a:rPr lang="en-AU" dirty="0" smtClean="0"/>
              <a:t>||</a:t>
            </a:r>
            <a:r>
              <a:rPr lang="en-AU" i="1" dirty="0" smtClean="0"/>
              <a:t>N</a:t>
            </a:r>
            <a:r>
              <a:rPr lang="en-AU" i="1" baseline="-25000" dirty="0" smtClean="0"/>
              <a:t>a</a:t>
            </a:r>
            <a:r>
              <a:rPr lang="en-AU" i="1" dirty="0" smtClean="0"/>
              <a:t>||Ks</a:t>
            </a:r>
            <a:r>
              <a:rPr lang="en-AU" dirty="0" smtClean="0"/>
              <a:t>||T</a:t>
            </a:r>
            <a:r>
              <a:rPr lang="en-AU" baseline="-25000" dirty="0" smtClean="0"/>
              <a:t>b</a:t>
            </a:r>
            <a:r>
              <a:rPr lang="en-AU" dirty="0" smtClean="0"/>
              <a:t>]||</a:t>
            </a:r>
            <a:r>
              <a:rPr lang="en-AU" i="1" dirty="0" err="1" smtClean="0"/>
              <a:t>E</a:t>
            </a:r>
            <a:r>
              <a:rPr lang="en-AU" i="1" baseline="-25000" dirty="0" err="1" smtClean="0"/>
              <a:t>Kb</a:t>
            </a:r>
            <a:r>
              <a:rPr lang="en-AU" dirty="0" smtClean="0"/>
              <a:t>[</a:t>
            </a:r>
            <a:r>
              <a:rPr lang="en-AU" i="1" dirty="0" smtClean="0"/>
              <a:t>ID</a:t>
            </a:r>
            <a:r>
              <a:rPr lang="en-AU" i="1" baseline="-25000" dirty="0" smtClean="0"/>
              <a:t>A</a:t>
            </a:r>
            <a:r>
              <a:rPr lang="en-AU" i="1" dirty="0" smtClean="0"/>
              <a:t>||Ks</a:t>
            </a:r>
            <a:r>
              <a:rPr lang="en-AU" dirty="0" smtClean="0"/>
              <a:t>||T</a:t>
            </a:r>
            <a:r>
              <a:rPr lang="en-AU" baseline="-25000" dirty="0" smtClean="0"/>
              <a:t>b</a:t>
            </a:r>
            <a:r>
              <a:rPr lang="en-AU" dirty="0" smtClean="0"/>
              <a:t>]||</a:t>
            </a:r>
            <a:r>
              <a:rPr lang="en-AU" dirty="0" err="1" smtClean="0"/>
              <a:t>N</a:t>
            </a:r>
            <a:r>
              <a:rPr lang="en-AU" baseline="-25000" dirty="0" err="1" smtClean="0"/>
              <a:t>b</a:t>
            </a:r>
            <a:endParaRPr lang="en-AU" i="1" dirty="0" smtClean="0"/>
          </a:p>
          <a:p>
            <a:pPr lvl="1">
              <a:buNone/>
            </a:pPr>
            <a:r>
              <a:rPr lang="en-AU" b="1" dirty="0" smtClean="0"/>
              <a:t>4. </a:t>
            </a:r>
            <a:r>
              <a:rPr lang="en-AU" dirty="0" smtClean="0"/>
              <a:t>A -&gt;</a:t>
            </a:r>
            <a:r>
              <a:rPr lang="en-AU" dirty="0" smtClean="0">
                <a:cs typeface="Arial" pitchFamily="34" charset="0"/>
              </a:rPr>
              <a:t> B</a:t>
            </a:r>
            <a:r>
              <a:rPr lang="en-AU" dirty="0" smtClean="0"/>
              <a:t>: </a:t>
            </a:r>
            <a:r>
              <a:rPr lang="en-AU" i="1" dirty="0" err="1" smtClean="0"/>
              <a:t>E</a:t>
            </a:r>
            <a:r>
              <a:rPr lang="en-AU" i="1" baseline="-25000" dirty="0" err="1" smtClean="0"/>
              <a:t>Kb</a:t>
            </a:r>
            <a:r>
              <a:rPr lang="en-AU" dirty="0" smtClean="0"/>
              <a:t>[</a:t>
            </a:r>
            <a:r>
              <a:rPr lang="en-AU" i="1" dirty="0" smtClean="0"/>
              <a:t>ID</a:t>
            </a:r>
            <a:r>
              <a:rPr lang="en-AU" i="1" baseline="-25000" dirty="0" smtClean="0"/>
              <a:t>A</a:t>
            </a:r>
            <a:r>
              <a:rPr lang="en-AU" i="1" dirty="0" smtClean="0"/>
              <a:t>||Ks</a:t>
            </a:r>
            <a:r>
              <a:rPr lang="en-AU" dirty="0" smtClean="0"/>
              <a:t>||T</a:t>
            </a:r>
            <a:r>
              <a:rPr lang="en-AU" baseline="-25000" dirty="0" smtClean="0"/>
              <a:t>b</a:t>
            </a:r>
            <a:r>
              <a:rPr lang="en-AU" dirty="0" smtClean="0"/>
              <a:t>] || </a:t>
            </a:r>
            <a:r>
              <a:rPr lang="en-AU" i="1" dirty="0" smtClean="0"/>
              <a:t>E</a:t>
            </a:r>
            <a:r>
              <a:rPr lang="en-AU" i="1" baseline="-25000" dirty="0" smtClean="0"/>
              <a:t>Ks</a:t>
            </a:r>
            <a:r>
              <a:rPr lang="en-AU" dirty="0" smtClean="0"/>
              <a:t>[</a:t>
            </a:r>
            <a:r>
              <a:rPr lang="en-AU" i="1" dirty="0" err="1" smtClean="0"/>
              <a:t>N</a:t>
            </a:r>
            <a:r>
              <a:rPr lang="en-AU" i="1" baseline="-25000" dirty="0" err="1" smtClean="0"/>
              <a:t>b</a:t>
            </a:r>
            <a:r>
              <a:rPr lang="en-AU" dirty="0" smtClean="0"/>
              <a:t>]</a:t>
            </a:r>
          </a:p>
          <a:p>
            <a:pPr lvl="1"/>
            <a:r>
              <a:rPr lang="en-AU" dirty="0" smtClean="0"/>
              <a:t>This does not require time </a:t>
            </a:r>
            <a:r>
              <a:rPr lang="en-AU" dirty="0" err="1" smtClean="0"/>
              <a:t>sychronisation</a:t>
            </a:r>
            <a:endParaRPr lang="en-AU"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Using Public-Key Encryption</a:t>
            </a:r>
            <a:endParaRPr lang="en-AU"/>
          </a:p>
        </p:txBody>
      </p:sp>
      <p:sp>
        <p:nvSpPr>
          <p:cNvPr id="59395" name="Rectangle 3"/>
          <p:cNvSpPr>
            <a:spLocks noGrp="1" noChangeArrowheads="1"/>
          </p:cNvSpPr>
          <p:nvPr>
            <p:ph type="body" idx="1"/>
          </p:nvPr>
        </p:nvSpPr>
        <p:spPr/>
        <p:txBody>
          <a:bodyPr/>
          <a:lstStyle/>
          <a:p>
            <a:r>
              <a:rPr lang="en-US" dirty="0" smtClean="0"/>
              <a:t>uses </a:t>
            </a:r>
            <a:r>
              <a:rPr lang="en-US" dirty="0"/>
              <a:t>central Authentication Server (AS</a:t>
            </a:r>
            <a:r>
              <a:rPr lang="en-US" dirty="0" smtClean="0"/>
              <a:t>)</a:t>
            </a:r>
          </a:p>
          <a:p>
            <a:r>
              <a:rPr lang="en-US" dirty="0" smtClean="0"/>
              <a:t>various protocols exist using timestamps or </a:t>
            </a:r>
            <a:r>
              <a:rPr lang="en-US" dirty="0" err="1" smtClean="0"/>
              <a:t>nonces</a:t>
            </a:r>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Denning AS Protocol</a:t>
            </a:r>
            <a:endParaRPr lang="en-AU"/>
          </a:p>
        </p:txBody>
      </p:sp>
      <p:sp>
        <p:nvSpPr>
          <p:cNvPr id="60419" name="Rectangle 3"/>
          <p:cNvSpPr>
            <a:spLocks noGrp="1" noChangeArrowheads="1"/>
          </p:cNvSpPr>
          <p:nvPr>
            <p:ph type="body" idx="1"/>
          </p:nvPr>
        </p:nvSpPr>
        <p:spPr/>
        <p:txBody>
          <a:bodyPr/>
          <a:lstStyle/>
          <a:p>
            <a:r>
              <a:rPr lang="en-US" sz="2800" dirty="0"/>
              <a:t>Denning 81 presented the </a:t>
            </a:r>
            <a:r>
              <a:rPr lang="en-US" sz="2800" dirty="0" smtClean="0"/>
              <a:t>following – uses public key certificates:</a:t>
            </a:r>
            <a:endParaRPr lang="en-US" sz="2800" dirty="0"/>
          </a:p>
          <a:p>
            <a:pPr lvl="1">
              <a:buFont typeface="Wingdings" pitchFamily="2" charset="2"/>
              <a:buNone/>
            </a:pPr>
            <a:r>
              <a:rPr lang="en-AU" sz="2400" b="1" dirty="0"/>
              <a:t>1. </a:t>
            </a:r>
            <a:r>
              <a:rPr lang="en-AU" sz="2400" dirty="0"/>
              <a:t>A -&gt;</a:t>
            </a:r>
            <a:r>
              <a:rPr lang="en-AU" sz="2400" dirty="0">
                <a:cs typeface="Arial" pitchFamily="34" charset="0"/>
              </a:rPr>
              <a:t> </a:t>
            </a:r>
            <a:r>
              <a:rPr lang="en-AU" sz="2400" dirty="0"/>
              <a:t>AS: </a:t>
            </a:r>
            <a:r>
              <a:rPr lang="en-AU" sz="2400" i="1" dirty="0"/>
              <a:t>ID</a:t>
            </a:r>
            <a:r>
              <a:rPr lang="en-AU" sz="2400" i="1" baseline="-25000" dirty="0"/>
              <a:t>A</a:t>
            </a:r>
            <a:r>
              <a:rPr lang="en-AU" sz="2400" i="1" dirty="0"/>
              <a:t> </a:t>
            </a:r>
            <a:r>
              <a:rPr lang="en-AU" sz="2400" dirty="0"/>
              <a:t>|| </a:t>
            </a:r>
            <a:r>
              <a:rPr lang="en-AU" sz="2400" i="1" dirty="0"/>
              <a:t>ID</a:t>
            </a:r>
            <a:r>
              <a:rPr lang="en-AU" sz="2400" i="1" baseline="-25000" dirty="0"/>
              <a:t>B</a:t>
            </a:r>
            <a:endParaRPr lang="en-AU" sz="2400" i="1" dirty="0"/>
          </a:p>
          <a:p>
            <a:pPr lvl="1">
              <a:buFont typeface="Wingdings" pitchFamily="2" charset="2"/>
              <a:buNone/>
            </a:pPr>
            <a:r>
              <a:rPr lang="en-AU" sz="2400" b="1" dirty="0"/>
              <a:t>2. </a:t>
            </a:r>
            <a:r>
              <a:rPr lang="en-AU" sz="2400" dirty="0"/>
              <a:t>AS -&gt;</a:t>
            </a:r>
            <a:r>
              <a:rPr lang="en-AU" sz="2400" dirty="0">
                <a:cs typeface="Arial" pitchFamily="34" charset="0"/>
              </a:rPr>
              <a:t> </a:t>
            </a:r>
            <a:r>
              <a:rPr lang="en-AU" sz="2400" dirty="0"/>
              <a:t>A: </a:t>
            </a:r>
            <a:r>
              <a:rPr lang="en-AU" sz="2400" dirty="0" err="1"/>
              <a:t>E</a:t>
            </a:r>
            <a:r>
              <a:rPr lang="en-AU" sz="2400" baseline="-25000" dirty="0" err="1"/>
              <a:t>PRas</a:t>
            </a:r>
            <a:r>
              <a:rPr lang="en-AU" sz="2400" dirty="0"/>
              <a:t>[</a:t>
            </a:r>
            <a:r>
              <a:rPr lang="en-AU" sz="2400" i="1" dirty="0"/>
              <a:t>ID</a:t>
            </a:r>
            <a:r>
              <a:rPr lang="en-AU" sz="2400" i="1" baseline="-25000" dirty="0"/>
              <a:t>A</a:t>
            </a:r>
            <a:r>
              <a:rPr lang="en-AU" sz="2400" dirty="0"/>
              <a:t>||</a:t>
            </a:r>
            <a:r>
              <a:rPr lang="en-AU" sz="2400" dirty="0" err="1"/>
              <a:t>PU</a:t>
            </a:r>
            <a:r>
              <a:rPr lang="en-AU" sz="2400" i="1" baseline="-25000" dirty="0" err="1"/>
              <a:t>a</a:t>
            </a:r>
            <a:r>
              <a:rPr lang="en-AU" sz="2400" dirty="0"/>
              <a:t>||T] || </a:t>
            </a:r>
            <a:r>
              <a:rPr lang="en-AU" sz="2400" dirty="0" err="1"/>
              <a:t>E</a:t>
            </a:r>
            <a:r>
              <a:rPr lang="en-AU" sz="2400" baseline="-25000" dirty="0" err="1"/>
              <a:t>PRas</a:t>
            </a:r>
            <a:r>
              <a:rPr lang="en-AU" sz="2400" dirty="0"/>
              <a:t>[</a:t>
            </a:r>
            <a:r>
              <a:rPr lang="en-AU" sz="2400" i="1" dirty="0"/>
              <a:t>ID</a:t>
            </a:r>
            <a:r>
              <a:rPr lang="en-AU" sz="2400" i="1" baseline="-25000" dirty="0"/>
              <a:t>B</a:t>
            </a:r>
            <a:r>
              <a:rPr lang="en-AU" sz="2400" dirty="0"/>
              <a:t>||</a:t>
            </a:r>
            <a:r>
              <a:rPr lang="en-AU" sz="2400" dirty="0" err="1"/>
              <a:t>PU</a:t>
            </a:r>
            <a:r>
              <a:rPr lang="en-AU" sz="2400" i="1" baseline="-25000" dirty="0" err="1"/>
              <a:t>b</a:t>
            </a:r>
            <a:r>
              <a:rPr lang="en-AU" sz="2400" dirty="0"/>
              <a:t>||T] </a:t>
            </a:r>
          </a:p>
          <a:p>
            <a:pPr lvl="1">
              <a:buFont typeface="Wingdings" pitchFamily="2" charset="2"/>
              <a:buNone/>
            </a:pPr>
            <a:r>
              <a:rPr lang="en-AU" sz="2400" b="1" dirty="0"/>
              <a:t>3. </a:t>
            </a:r>
            <a:r>
              <a:rPr lang="en-AU" sz="2400" dirty="0"/>
              <a:t>A -&gt;</a:t>
            </a:r>
            <a:r>
              <a:rPr lang="en-AU" sz="2400" dirty="0">
                <a:cs typeface="Arial" pitchFamily="34" charset="0"/>
              </a:rPr>
              <a:t> </a:t>
            </a:r>
            <a:r>
              <a:rPr lang="en-AU" sz="2400" dirty="0"/>
              <a:t>B: </a:t>
            </a:r>
            <a:r>
              <a:rPr lang="en-AU" sz="2400" dirty="0" err="1"/>
              <a:t>E</a:t>
            </a:r>
            <a:r>
              <a:rPr lang="en-AU" sz="2400" baseline="-25000" dirty="0" err="1"/>
              <a:t>PRas</a:t>
            </a:r>
            <a:r>
              <a:rPr lang="en-AU" sz="2400" dirty="0"/>
              <a:t>[</a:t>
            </a:r>
            <a:r>
              <a:rPr lang="en-AU" sz="2400" i="1" dirty="0"/>
              <a:t>ID</a:t>
            </a:r>
            <a:r>
              <a:rPr lang="en-AU" sz="2400" i="1" baseline="-25000" dirty="0"/>
              <a:t>A</a:t>
            </a:r>
            <a:r>
              <a:rPr lang="en-AU" sz="2400" dirty="0"/>
              <a:t>||</a:t>
            </a:r>
            <a:r>
              <a:rPr lang="en-AU" sz="2400" dirty="0" err="1"/>
              <a:t>PU</a:t>
            </a:r>
            <a:r>
              <a:rPr lang="en-AU" sz="2400" i="1" baseline="-25000" dirty="0" err="1"/>
              <a:t>a</a:t>
            </a:r>
            <a:r>
              <a:rPr lang="en-AU" sz="2400" dirty="0"/>
              <a:t>||T] || </a:t>
            </a:r>
            <a:r>
              <a:rPr lang="en-AU" sz="2400" dirty="0" err="1"/>
              <a:t>E</a:t>
            </a:r>
            <a:r>
              <a:rPr lang="en-AU" sz="2400" baseline="-25000" dirty="0" err="1"/>
              <a:t>PRas</a:t>
            </a:r>
            <a:r>
              <a:rPr lang="en-AU" sz="2400" dirty="0"/>
              <a:t>[</a:t>
            </a:r>
            <a:r>
              <a:rPr lang="en-AU" sz="2400" i="1" dirty="0"/>
              <a:t>ID</a:t>
            </a:r>
            <a:r>
              <a:rPr lang="en-AU" sz="2400" i="1" baseline="-25000" dirty="0"/>
              <a:t>B</a:t>
            </a:r>
            <a:r>
              <a:rPr lang="en-AU" sz="2400" dirty="0"/>
              <a:t>||</a:t>
            </a:r>
            <a:r>
              <a:rPr lang="en-AU" sz="2400" dirty="0" err="1"/>
              <a:t>PU</a:t>
            </a:r>
            <a:r>
              <a:rPr lang="en-AU" sz="2400" i="1" baseline="-25000" dirty="0" err="1"/>
              <a:t>b</a:t>
            </a:r>
            <a:r>
              <a:rPr lang="en-AU" sz="2400" dirty="0"/>
              <a:t>||T] || </a:t>
            </a:r>
            <a:r>
              <a:rPr lang="en-AU" sz="2400" dirty="0" err="1" smtClean="0"/>
              <a:t>E</a:t>
            </a:r>
            <a:r>
              <a:rPr lang="en-AU" sz="2400" baseline="-25000" dirty="0" err="1" smtClean="0"/>
              <a:t>PUb</a:t>
            </a:r>
            <a:r>
              <a:rPr lang="en-AU" sz="2400" dirty="0" smtClean="0"/>
              <a:t>[</a:t>
            </a:r>
            <a:r>
              <a:rPr lang="en-AU" sz="2400" dirty="0" err="1" smtClean="0"/>
              <a:t>E</a:t>
            </a:r>
            <a:r>
              <a:rPr lang="en-AU" sz="2400" baseline="-25000" dirty="0" err="1" smtClean="0"/>
              <a:t>PRas</a:t>
            </a:r>
            <a:r>
              <a:rPr lang="en-AU" sz="2400" dirty="0" smtClean="0"/>
              <a:t>[K</a:t>
            </a:r>
            <a:r>
              <a:rPr lang="en-AU" sz="2400" i="1" baseline="-25000" dirty="0" smtClean="0"/>
              <a:t>s</a:t>
            </a:r>
            <a:r>
              <a:rPr lang="en-AU" sz="2400" dirty="0"/>
              <a:t>||T]] </a:t>
            </a:r>
          </a:p>
          <a:p>
            <a:r>
              <a:rPr lang="en-US" sz="2800" dirty="0" smtClean="0"/>
              <a:t>Note: </a:t>
            </a:r>
            <a:r>
              <a:rPr lang="en-US" sz="2800" dirty="0"/>
              <a:t>session key is chosen by A, hence AS need not be trusted to protect it</a:t>
            </a:r>
          </a:p>
          <a:p>
            <a:r>
              <a:rPr lang="en-US" sz="2800" dirty="0"/>
              <a:t>timestamps prevent replay but require synchronized clocks</a:t>
            </a:r>
            <a:endParaRPr lang="en-AU"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Woo’s AS protocol </a:t>
            </a:r>
            <a:endParaRPr lang="en-US" dirty="0"/>
          </a:p>
        </p:txBody>
      </p:sp>
      <p:sp>
        <p:nvSpPr>
          <p:cNvPr id="3" name="Content Placeholder 2"/>
          <p:cNvSpPr>
            <a:spLocks noGrp="1"/>
          </p:cNvSpPr>
          <p:nvPr>
            <p:ph idx="1"/>
          </p:nvPr>
        </p:nvSpPr>
        <p:spPr/>
        <p:txBody>
          <a:bodyPr/>
          <a:lstStyle/>
          <a:p>
            <a:r>
              <a:rPr lang="en-US" dirty="0" smtClean="0"/>
              <a:t>This does not use timestamps.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381250"/>
            <a:ext cx="91440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One-Way Authentication</a:t>
            </a:r>
            <a:endParaRPr lang="en-AU"/>
          </a:p>
        </p:txBody>
      </p:sp>
      <p:sp>
        <p:nvSpPr>
          <p:cNvPr id="61443" name="Rectangle 3"/>
          <p:cNvSpPr>
            <a:spLocks noGrp="1" noChangeArrowheads="1"/>
          </p:cNvSpPr>
          <p:nvPr>
            <p:ph type="body" idx="1"/>
          </p:nvPr>
        </p:nvSpPr>
        <p:spPr/>
        <p:txBody>
          <a:bodyPr/>
          <a:lstStyle/>
          <a:p>
            <a:r>
              <a:rPr lang="en-US" dirty="0"/>
              <a:t>required when sender &amp; receiver are not in communications at same time (</a:t>
            </a:r>
            <a:r>
              <a:rPr lang="en-US" dirty="0" err="1"/>
              <a:t>eg</a:t>
            </a:r>
            <a:r>
              <a:rPr lang="en-US" dirty="0"/>
              <a:t>. email)</a:t>
            </a:r>
          </a:p>
          <a:p>
            <a:r>
              <a:rPr lang="en-US" dirty="0" smtClean="0"/>
              <a:t>Header should be in </a:t>
            </a:r>
            <a:r>
              <a:rPr lang="en-US" dirty="0"/>
              <a:t>clear </a:t>
            </a:r>
            <a:r>
              <a:rPr lang="en-US" dirty="0" smtClean="0"/>
              <a:t>form to deliver the message  </a:t>
            </a:r>
            <a:r>
              <a:rPr lang="en-US" dirty="0"/>
              <a:t>by email system</a:t>
            </a:r>
          </a:p>
          <a:p>
            <a:r>
              <a:rPr lang="en-US" dirty="0" smtClean="0"/>
              <a:t>Body of the message needs to be protected </a:t>
            </a:r>
            <a:r>
              <a:rPr lang="en-US" dirty="0"/>
              <a:t>&amp; sender </a:t>
            </a:r>
            <a:r>
              <a:rPr lang="en-US" dirty="0" smtClean="0"/>
              <a:t>needs to be authenticated</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Using Symmetric Encryption</a:t>
            </a:r>
            <a:endParaRPr lang="en-AU"/>
          </a:p>
        </p:txBody>
      </p:sp>
      <p:sp>
        <p:nvSpPr>
          <p:cNvPr id="62467" name="Rectangle 3"/>
          <p:cNvSpPr>
            <a:spLocks noGrp="1" noChangeArrowheads="1"/>
          </p:cNvSpPr>
          <p:nvPr>
            <p:ph type="body" idx="1"/>
          </p:nvPr>
        </p:nvSpPr>
        <p:spPr/>
        <p:txBody>
          <a:bodyPr/>
          <a:lstStyle/>
          <a:p>
            <a:r>
              <a:rPr lang="en-US" dirty="0" smtClean="0"/>
              <a:t>Remove last two steps in Needham Schroeder authentication protocol and add message encrypted by session key. </a:t>
            </a:r>
            <a:endParaRPr lang="en-US" dirty="0"/>
          </a:p>
          <a:p>
            <a:pPr lvl="1">
              <a:buFont typeface="Wingdings" pitchFamily="2" charset="2"/>
              <a:buNone/>
            </a:pPr>
            <a:r>
              <a:rPr lang="en-AU" b="1" dirty="0"/>
              <a:t>1. </a:t>
            </a:r>
            <a:r>
              <a:rPr lang="en-AU" dirty="0"/>
              <a:t>A</a:t>
            </a:r>
            <a:r>
              <a:rPr lang="en-AU" dirty="0">
                <a:cs typeface="Arial" pitchFamily="34" charset="0"/>
              </a:rPr>
              <a:t>-&gt;</a:t>
            </a:r>
            <a:r>
              <a:rPr lang="en-AU" dirty="0"/>
              <a:t>KDC: </a:t>
            </a:r>
            <a:r>
              <a:rPr lang="en-AU" i="1" dirty="0"/>
              <a:t>ID</a:t>
            </a:r>
            <a:r>
              <a:rPr lang="en-AU" i="1" baseline="-25000" dirty="0"/>
              <a:t>A</a:t>
            </a:r>
            <a:r>
              <a:rPr lang="en-AU" i="1" dirty="0"/>
              <a:t> </a:t>
            </a:r>
            <a:r>
              <a:rPr lang="en-AU" dirty="0"/>
              <a:t>|| </a:t>
            </a:r>
            <a:r>
              <a:rPr lang="en-AU" i="1" dirty="0"/>
              <a:t>ID</a:t>
            </a:r>
            <a:r>
              <a:rPr lang="en-AU" i="1" baseline="-25000" dirty="0"/>
              <a:t>B</a:t>
            </a:r>
            <a:r>
              <a:rPr lang="en-AU" i="1" dirty="0"/>
              <a:t> </a:t>
            </a:r>
            <a:r>
              <a:rPr lang="en-AU" dirty="0"/>
              <a:t>|| </a:t>
            </a:r>
            <a:r>
              <a:rPr lang="en-AU" i="1" dirty="0"/>
              <a:t>N</a:t>
            </a:r>
            <a:r>
              <a:rPr lang="en-AU" i="1" baseline="-25000" dirty="0"/>
              <a:t>1</a:t>
            </a:r>
            <a:endParaRPr lang="en-AU" dirty="0"/>
          </a:p>
          <a:p>
            <a:pPr lvl="1">
              <a:buFont typeface="Wingdings" pitchFamily="2" charset="2"/>
              <a:buNone/>
            </a:pPr>
            <a:r>
              <a:rPr lang="en-AU" b="1" dirty="0"/>
              <a:t>2</a:t>
            </a:r>
            <a:r>
              <a:rPr lang="en-AU" dirty="0"/>
              <a:t>. KDC </a:t>
            </a:r>
            <a:r>
              <a:rPr lang="en-AU" dirty="0">
                <a:cs typeface="Arial" pitchFamily="34" charset="0"/>
              </a:rPr>
              <a:t>-&gt; </a:t>
            </a:r>
            <a:r>
              <a:rPr lang="en-AU" dirty="0"/>
              <a:t>A: </a:t>
            </a:r>
            <a:r>
              <a:rPr lang="en-AU" dirty="0" err="1"/>
              <a:t>E</a:t>
            </a:r>
            <a:r>
              <a:rPr lang="en-AU" baseline="-25000" dirty="0" err="1"/>
              <a:t>Ka</a:t>
            </a:r>
            <a:r>
              <a:rPr lang="en-AU" dirty="0"/>
              <a:t>[Ks</a:t>
            </a:r>
            <a:r>
              <a:rPr lang="en-AU" i="1" dirty="0"/>
              <a:t> </a:t>
            </a:r>
            <a:r>
              <a:rPr lang="en-AU" dirty="0"/>
              <a:t>|| </a:t>
            </a:r>
            <a:r>
              <a:rPr lang="en-AU" i="1" dirty="0"/>
              <a:t>ID</a:t>
            </a:r>
            <a:r>
              <a:rPr lang="en-AU" i="1" baseline="-25000" dirty="0"/>
              <a:t>B</a:t>
            </a:r>
            <a:r>
              <a:rPr lang="en-AU" i="1" dirty="0"/>
              <a:t> </a:t>
            </a:r>
            <a:r>
              <a:rPr lang="en-AU" dirty="0"/>
              <a:t>|| </a:t>
            </a:r>
            <a:r>
              <a:rPr lang="en-AU" i="1" dirty="0"/>
              <a:t>N</a:t>
            </a:r>
            <a:r>
              <a:rPr lang="en-AU" i="1" baseline="-25000" dirty="0"/>
              <a:t>1</a:t>
            </a:r>
            <a:r>
              <a:rPr lang="en-AU" dirty="0"/>
              <a:t> || </a:t>
            </a:r>
            <a:r>
              <a:rPr lang="en-AU" dirty="0" err="1"/>
              <a:t>E</a:t>
            </a:r>
            <a:r>
              <a:rPr lang="en-AU" i="1" baseline="-25000" dirty="0" err="1"/>
              <a:t>Kb</a:t>
            </a:r>
            <a:r>
              <a:rPr lang="en-AU" dirty="0"/>
              <a:t>[</a:t>
            </a:r>
            <a:r>
              <a:rPr lang="en-AU" i="1" dirty="0"/>
              <a:t>Ks</a:t>
            </a:r>
            <a:r>
              <a:rPr lang="en-AU" dirty="0"/>
              <a:t>||</a:t>
            </a:r>
            <a:r>
              <a:rPr lang="en-AU" i="1" dirty="0"/>
              <a:t>ID</a:t>
            </a:r>
            <a:r>
              <a:rPr lang="en-AU" i="1" baseline="-25000" dirty="0"/>
              <a:t>A</a:t>
            </a:r>
            <a:r>
              <a:rPr lang="en-AU" dirty="0"/>
              <a:t>] ]</a:t>
            </a:r>
            <a:endParaRPr lang="en-AU" i="1" dirty="0"/>
          </a:p>
          <a:p>
            <a:pPr lvl="1">
              <a:buFont typeface="Wingdings" pitchFamily="2" charset="2"/>
              <a:buNone/>
            </a:pPr>
            <a:r>
              <a:rPr lang="en-AU" b="1" dirty="0"/>
              <a:t>3. </a:t>
            </a:r>
            <a:r>
              <a:rPr lang="en-AU" dirty="0"/>
              <a:t>A </a:t>
            </a:r>
            <a:r>
              <a:rPr lang="en-AU" dirty="0">
                <a:cs typeface="Arial" pitchFamily="34" charset="0"/>
              </a:rPr>
              <a:t>-&gt; </a:t>
            </a:r>
            <a:r>
              <a:rPr lang="en-AU" dirty="0"/>
              <a:t>B: </a:t>
            </a:r>
            <a:r>
              <a:rPr lang="en-AU" i="1" dirty="0" err="1"/>
              <a:t>E</a:t>
            </a:r>
            <a:r>
              <a:rPr lang="en-AU" i="1" baseline="-25000" dirty="0" err="1"/>
              <a:t>Kb</a:t>
            </a:r>
            <a:r>
              <a:rPr lang="en-AU" dirty="0"/>
              <a:t>[</a:t>
            </a:r>
            <a:r>
              <a:rPr lang="en-AU" i="1" dirty="0"/>
              <a:t>Ks</a:t>
            </a:r>
            <a:r>
              <a:rPr lang="en-AU" dirty="0"/>
              <a:t>||</a:t>
            </a:r>
            <a:r>
              <a:rPr lang="en-AU" i="1" dirty="0"/>
              <a:t>ID</a:t>
            </a:r>
            <a:r>
              <a:rPr lang="en-AU" i="1" baseline="-25000" dirty="0"/>
              <a:t>A</a:t>
            </a:r>
            <a:r>
              <a:rPr lang="en-AU" dirty="0"/>
              <a:t>] || E</a:t>
            </a:r>
            <a:r>
              <a:rPr lang="en-AU" baseline="-25000" dirty="0"/>
              <a:t>Ks</a:t>
            </a:r>
            <a:r>
              <a:rPr lang="en-AU" dirty="0"/>
              <a:t>[M]</a:t>
            </a:r>
          </a:p>
          <a:p>
            <a:r>
              <a:rPr lang="en-AU" i="1" dirty="0"/>
              <a:t> </a:t>
            </a:r>
            <a:r>
              <a:rPr lang="en-AU" dirty="0" smtClean="0"/>
              <a:t>Vulnerable to replay attacks</a:t>
            </a:r>
            <a:endParaRPr lang="en-AU" dirty="0"/>
          </a:p>
          <a:p>
            <a:pPr lvl="1"/>
            <a:r>
              <a:rPr lang="en-US" dirty="0"/>
              <a:t>could rely on timestamp in message, though email delays make this problematic</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Public-Key Approaches</a:t>
            </a:r>
            <a:endParaRPr lang="en-AU"/>
          </a:p>
        </p:txBody>
      </p:sp>
      <p:sp>
        <p:nvSpPr>
          <p:cNvPr id="63491" name="Rectangle 3"/>
          <p:cNvSpPr>
            <a:spLocks noGrp="1" noChangeArrowheads="1"/>
          </p:cNvSpPr>
          <p:nvPr>
            <p:ph type="body" idx="1"/>
          </p:nvPr>
        </p:nvSpPr>
        <p:spPr>
          <a:xfrm>
            <a:off x="457200" y="1600200"/>
            <a:ext cx="8507413" cy="4525963"/>
          </a:xfrm>
        </p:spPr>
        <p:txBody>
          <a:bodyPr/>
          <a:lstStyle/>
          <a:p>
            <a:r>
              <a:rPr lang="en-US" dirty="0" smtClean="0"/>
              <a:t>if </a:t>
            </a:r>
            <a:r>
              <a:rPr lang="en-US" dirty="0"/>
              <a:t>confidentiality is major concern, can use:</a:t>
            </a:r>
          </a:p>
          <a:p>
            <a:pPr lvl="1">
              <a:buFont typeface="Wingdings" pitchFamily="2" charset="2"/>
              <a:buNone/>
            </a:pPr>
            <a:r>
              <a:rPr lang="en-AU" dirty="0"/>
              <a:t>A</a:t>
            </a:r>
            <a:r>
              <a:rPr lang="en-AU" dirty="0">
                <a:cs typeface="Arial" pitchFamily="34" charset="0"/>
              </a:rPr>
              <a:t>-&gt;</a:t>
            </a:r>
            <a:r>
              <a:rPr lang="en-AU" dirty="0"/>
              <a:t>B: </a:t>
            </a:r>
            <a:r>
              <a:rPr lang="en-AU" dirty="0" err="1"/>
              <a:t>E</a:t>
            </a:r>
            <a:r>
              <a:rPr lang="en-AU" baseline="-25000" dirty="0" err="1"/>
              <a:t>PUb</a:t>
            </a:r>
            <a:r>
              <a:rPr lang="en-AU" dirty="0"/>
              <a:t>[Ks] || E</a:t>
            </a:r>
            <a:r>
              <a:rPr lang="en-AU" baseline="-25000" dirty="0"/>
              <a:t>Ks</a:t>
            </a:r>
            <a:r>
              <a:rPr lang="en-AU" dirty="0"/>
              <a:t>[M]</a:t>
            </a:r>
          </a:p>
          <a:p>
            <a:pPr lvl="1"/>
            <a:r>
              <a:rPr lang="en-US" dirty="0"/>
              <a:t>has encrypted session key, encrypted message</a:t>
            </a:r>
          </a:p>
          <a:p>
            <a:r>
              <a:rPr lang="en-US" dirty="0"/>
              <a:t>if authentication </a:t>
            </a:r>
            <a:r>
              <a:rPr lang="en-US" dirty="0" smtClean="0"/>
              <a:t>is needed, </a:t>
            </a:r>
            <a:r>
              <a:rPr lang="en-US" dirty="0"/>
              <a:t>use a digital signature with a digital certificate:</a:t>
            </a:r>
          </a:p>
          <a:p>
            <a:pPr lvl="1">
              <a:buFont typeface="Wingdings" pitchFamily="2" charset="2"/>
              <a:buNone/>
            </a:pPr>
            <a:r>
              <a:rPr lang="en-AU" dirty="0"/>
              <a:t>A</a:t>
            </a:r>
            <a:r>
              <a:rPr lang="en-AU" dirty="0">
                <a:cs typeface="Arial" pitchFamily="34" charset="0"/>
              </a:rPr>
              <a:t>-&gt;</a:t>
            </a:r>
            <a:r>
              <a:rPr lang="en-AU" dirty="0"/>
              <a:t>B: M || </a:t>
            </a:r>
            <a:r>
              <a:rPr lang="en-AU" dirty="0" err="1"/>
              <a:t>E</a:t>
            </a:r>
            <a:r>
              <a:rPr lang="en-AU" baseline="-25000" dirty="0" err="1"/>
              <a:t>PRa</a:t>
            </a:r>
            <a:r>
              <a:rPr lang="en-AU" dirty="0"/>
              <a:t>[H(M)] || </a:t>
            </a:r>
            <a:r>
              <a:rPr lang="en-AU" dirty="0" err="1"/>
              <a:t>E</a:t>
            </a:r>
            <a:r>
              <a:rPr lang="en-AU" baseline="-25000" dirty="0" err="1"/>
              <a:t>PRas</a:t>
            </a:r>
            <a:r>
              <a:rPr lang="en-AU" dirty="0"/>
              <a:t>[T||ID</a:t>
            </a:r>
            <a:r>
              <a:rPr lang="en-AU" baseline="-25000" dirty="0"/>
              <a:t>A</a:t>
            </a:r>
            <a:r>
              <a:rPr lang="en-AU" dirty="0"/>
              <a:t>||</a:t>
            </a:r>
            <a:r>
              <a:rPr lang="en-AU" dirty="0" err="1"/>
              <a:t>PU</a:t>
            </a:r>
            <a:r>
              <a:rPr lang="en-AU" baseline="-25000" dirty="0" err="1"/>
              <a:t>a</a:t>
            </a:r>
            <a:r>
              <a:rPr lang="en-AU" dirty="0"/>
              <a:t>] </a:t>
            </a:r>
          </a:p>
          <a:p>
            <a:pPr lvl="1"/>
            <a:r>
              <a:rPr lang="en-US" dirty="0"/>
              <a:t>with message, signature, certificate</a:t>
            </a: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a:t>Chapter 13 – </a:t>
            </a:r>
            <a:r>
              <a:rPr lang="en-AU" sz="4000"/>
              <a:t>Digital Signatures &amp; Authentication Protocols</a:t>
            </a:r>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sz="4000"/>
              <a:t>Digital Signature </a:t>
            </a:r>
            <a:r>
              <a:rPr lang="en-US" sz="4000"/>
              <a:t>Standard </a:t>
            </a:r>
            <a:r>
              <a:rPr lang="en-AU" sz="4000"/>
              <a:t>(DSS)</a:t>
            </a:r>
          </a:p>
        </p:txBody>
      </p:sp>
      <p:sp>
        <p:nvSpPr>
          <p:cNvPr id="64515" name="Rectangle 3"/>
          <p:cNvSpPr>
            <a:spLocks noGrp="1" noChangeArrowheads="1"/>
          </p:cNvSpPr>
          <p:nvPr>
            <p:ph type="body" idx="1"/>
          </p:nvPr>
        </p:nvSpPr>
        <p:spPr/>
        <p:txBody>
          <a:bodyPr/>
          <a:lstStyle/>
          <a:p>
            <a:pPr>
              <a:lnSpc>
                <a:spcPct val="90000"/>
              </a:lnSpc>
            </a:pPr>
            <a:r>
              <a:rPr lang="en-AU" sz="2800" dirty="0"/>
              <a:t>US Govt approved signature scheme</a:t>
            </a:r>
          </a:p>
          <a:p>
            <a:pPr>
              <a:lnSpc>
                <a:spcPct val="90000"/>
              </a:lnSpc>
            </a:pPr>
            <a:r>
              <a:rPr lang="en-AU" sz="2800" dirty="0"/>
              <a:t>designed by NIST &amp; NSA in early 90's </a:t>
            </a:r>
          </a:p>
          <a:p>
            <a:pPr>
              <a:lnSpc>
                <a:spcPct val="90000"/>
              </a:lnSpc>
            </a:pPr>
            <a:r>
              <a:rPr lang="en-AU" sz="2800" dirty="0"/>
              <a:t>published as FIPS-186 in 1991</a:t>
            </a:r>
          </a:p>
          <a:p>
            <a:pPr>
              <a:lnSpc>
                <a:spcPct val="90000"/>
              </a:lnSpc>
            </a:pPr>
            <a:r>
              <a:rPr lang="en-AU" sz="2800" dirty="0"/>
              <a:t>revised in 1993, 1996 &amp; then 2000</a:t>
            </a:r>
          </a:p>
          <a:p>
            <a:pPr>
              <a:lnSpc>
                <a:spcPct val="90000"/>
              </a:lnSpc>
            </a:pPr>
            <a:r>
              <a:rPr lang="en-AU" sz="2800" dirty="0"/>
              <a:t>uses the SHA hash algorithm </a:t>
            </a:r>
          </a:p>
          <a:p>
            <a:pPr>
              <a:lnSpc>
                <a:spcPct val="90000"/>
              </a:lnSpc>
            </a:pPr>
            <a:r>
              <a:rPr lang="en-AU" sz="2800" dirty="0"/>
              <a:t>DSS is the standard, DSA is the algorithm</a:t>
            </a:r>
          </a:p>
          <a:p>
            <a:pPr>
              <a:lnSpc>
                <a:spcPct val="90000"/>
              </a:lnSpc>
            </a:pPr>
            <a:r>
              <a:rPr lang="en-AU" sz="2800" dirty="0"/>
              <a:t>FIPS 186-2 (2000) includes alternative RSA &amp; elliptic curve signature variants</a:t>
            </a:r>
          </a:p>
          <a:p>
            <a:pPr>
              <a:lnSpc>
                <a:spcPct val="90000"/>
              </a:lnSpc>
              <a:buFont typeface="Wingdings" pitchFamily="2" charset="2"/>
              <a:buNone/>
            </a:pPr>
            <a:endParaRPr lang="en-AU"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AU" sz="4000"/>
              <a:t>Digital Signature </a:t>
            </a:r>
            <a:r>
              <a:rPr lang="en-US" sz="4000"/>
              <a:t>Algorithm </a:t>
            </a:r>
            <a:r>
              <a:rPr lang="en-AU" sz="4000"/>
              <a:t>(DSA)</a:t>
            </a:r>
          </a:p>
        </p:txBody>
      </p:sp>
      <p:sp>
        <p:nvSpPr>
          <p:cNvPr id="88067" name="Rectangle 3"/>
          <p:cNvSpPr>
            <a:spLocks noGrp="1" noChangeArrowheads="1"/>
          </p:cNvSpPr>
          <p:nvPr>
            <p:ph type="body" idx="1"/>
          </p:nvPr>
        </p:nvSpPr>
        <p:spPr>
          <a:xfrm>
            <a:off x="457200" y="1676400"/>
            <a:ext cx="8229600" cy="4724400"/>
          </a:xfrm>
        </p:spPr>
        <p:txBody>
          <a:bodyPr/>
          <a:lstStyle/>
          <a:p>
            <a:r>
              <a:rPr lang="en-AU" dirty="0" smtClean="0"/>
              <a:t>Used only for digital signature. </a:t>
            </a:r>
            <a:endParaRPr lang="en-AU" dirty="0"/>
          </a:p>
          <a:p>
            <a:r>
              <a:rPr lang="en-AU" dirty="0" smtClean="0"/>
              <a:t>Can not be used for encryption / key exchange</a:t>
            </a:r>
            <a:endParaRPr lang="en-AU" dirty="0"/>
          </a:p>
          <a:p>
            <a:r>
              <a:rPr lang="en-AU" dirty="0" smtClean="0"/>
              <a:t>security is based </a:t>
            </a:r>
            <a:r>
              <a:rPr lang="en-AU" dirty="0"/>
              <a:t>on difficulty of computing discrete logarithms</a:t>
            </a:r>
          </a:p>
          <a:p>
            <a:r>
              <a:rPr lang="en-AU" dirty="0"/>
              <a:t>variant of </a:t>
            </a:r>
            <a:r>
              <a:rPr lang="en-AU" dirty="0" err="1"/>
              <a:t>ElGamal</a:t>
            </a:r>
            <a:r>
              <a:rPr lang="en-AU" dirty="0"/>
              <a:t> &amp; </a:t>
            </a:r>
            <a:r>
              <a:rPr lang="en-AU" dirty="0" err="1"/>
              <a:t>Schnorr</a:t>
            </a:r>
            <a:r>
              <a:rPr lang="en-AU" dirty="0"/>
              <a:t> </a:t>
            </a:r>
            <a:r>
              <a:rPr lang="en-AU" dirty="0" smtClean="0"/>
              <a:t>schemes</a:t>
            </a:r>
          </a:p>
          <a:p>
            <a:r>
              <a:rPr lang="en-AU" dirty="0" smtClean="0"/>
              <a:t>Faster than RSA</a:t>
            </a:r>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AU" sz="4000"/>
              <a:t>Digital Signature </a:t>
            </a:r>
            <a:r>
              <a:rPr lang="en-US" sz="4000"/>
              <a:t>Algorithm </a:t>
            </a:r>
            <a:r>
              <a:rPr lang="en-AU" sz="4000"/>
              <a:t>(DSA)</a:t>
            </a:r>
          </a:p>
        </p:txBody>
      </p:sp>
      <p:pic>
        <p:nvPicPr>
          <p:cNvPr id="90117" name="Picture 5" descr="Ch13. RSA-DSS.pdf                                              002F6F4DMacintosh HD                   B83AE914:"/>
          <p:cNvPicPr>
            <a:picLocks noChangeAspect="1" noChangeArrowheads="1"/>
          </p:cNvPicPr>
          <p:nvPr/>
        </p:nvPicPr>
        <p:blipFill>
          <a:blip r:embed="rId3" cstate="print"/>
          <a:srcRect l="3580" t="9265" r="3580" b="23161"/>
          <a:stretch>
            <a:fillRect/>
          </a:stretch>
        </p:blipFill>
        <p:spPr bwMode="auto">
          <a:xfrm>
            <a:off x="914400" y="2057400"/>
            <a:ext cx="7469188" cy="42005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AU"/>
              <a:t>DSA Key Generation</a:t>
            </a:r>
          </a:p>
        </p:txBody>
      </p:sp>
      <p:sp>
        <p:nvSpPr>
          <p:cNvPr id="66563" name="Rectangle 3"/>
          <p:cNvSpPr>
            <a:spLocks noGrp="1" noChangeArrowheads="1"/>
          </p:cNvSpPr>
          <p:nvPr>
            <p:ph type="body" idx="1"/>
          </p:nvPr>
        </p:nvSpPr>
        <p:spPr>
          <a:xfrm>
            <a:off x="457200" y="1676400"/>
            <a:ext cx="8229600" cy="4876800"/>
          </a:xfrm>
        </p:spPr>
        <p:txBody>
          <a:bodyPr/>
          <a:lstStyle/>
          <a:p>
            <a:r>
              <a:rPr lang="en-AU" sz="2800" dirty="0" smtClean="0"/>
              <a:t>Global </a:t>
            </a:r>
            <a:r>
              <a:rPr lang="en-AU" sz="2800" dirty="0"/>
              <a:t>public key values (</a:t>
            </a:r>
            <a:r>
              <a:rPr lang="en-AU" sz="2800" dirty="0" err="1"/>
              <a:t>p,q,g</a:t>
            </a:r>
            <a:r>
              <a:rPr lang="en-AU" sz="2800" dirty="0" smtClean="0"/>
              <a:t>) generation: </a:t>
            </a:r>
            <a:endParaRPr lang="en-AU" sz="2800" dirty="0"/>
          </a:p>
          <a:p>
            <a:pPr lvl="1"/>
            <a:r>
              <a:rPr lang="en-AU" sz="2400" dirty="0"/>
              <a:t>choose </a:t>
            </a:r>
            <a:r>
              <a:rPr lang="en-AU" sz="2400" dirty="0" smtClean="0"/>
              <a:t>a </a:t>
            </a:r>
            <a:r>
              <a:rPr lang="en-AU" sz="2400" dirty="0"/>
              <a:t>prime p </a:t>
            </a:r>
            <a:r>
              <a:rPr lang="en-AU" sz="2400" dirty="0" smtClean="0"/>
              <a:t> of size between 512 &amp; 1024 bits. </a:t>
            </a:r>
            <a:endParaRPr lang="en-AU" sz="2000" dirty="0"/>
          </a:p>
          <a:p>
            <a:pPr lvl="1"/>
            <a:r>
              <a:rPr lang="en-AU" sz="2400" dirty="0"/>
              <a:t>choose </a:t>
            </a:r>
            <a:r>
              <a:rPr lang="en-AU" sz="2400" dirty="0" smtClean="0"/>
              <a:t>another prime q of size 160 bits such that q is a divisor of p-1. </a:t>
            </a:r>
          </a:p>
          <a:p>
            <a:pPr lvl="1"/>
            <a:r>
              <a:rPr lang="en-AU" sz="2400" dirty="0" smtClean="0"/>
              <a:t>choose </a:t>
            </a:r>
            <a:r>
              <a:rPr lang="en-AU" sz="2400" dirty="0" smtClean="0">
                <a:latin typeface="Courier New" pitchFamily="49" charset="0"/>
              </a:rPr>
              <a:t>g of the form g=h</a:t>
            </a:r>
            <a:r>
              <a:rPr lang="en-AU" sz="2400" baseline="30000" dirty="0" smtClean="0">
                <a:latin typeface="Courier New" pitchFamily="49" charset="0"/>
              </a:rPr>
              <a:t>(p-1</a:t>
            </a:r>
            <a:r>
              <a:rPr lang="en-AU" sz="2400" baseline="30000" dirty="0">
                <a:latin typeface="Courier New" pitchFamily="49" charset="0"/>
              </a:rPr>
              <a:t>)/</a:t>
            </a:r>
            <a:r>
              <a:rPr lang="en-AU" sz="2400" baseline="30000" dirty="0" smtClean="0">
                <a:latin typeface="Courier New" pitchFamily="49" charset="0"/>
              </a:rPr>
              <a:t>q </a:t>
            </a:r>
            <a:r>
              <a:rPr lang="en-AU" sz="2400" dirty="0" smtClean="0">
                <a:latin typeface="Courier New" pitchFamily="49" charset="0"/>
              </a:rPr>
              <a:t>mod p</a:t>
            </a:r>
            <a:r>
              <a:rPr lang="en-AU" sz="2400" dirty="0" smtClean="0"/>
              <a:t> </a:t>
            </a:r>
            <a:endParaRPr lang="en-AU" sz="2400" dirty="0"/>
          </a:p>
          <a:p>
            <a:pPr lvl="2"/>
            <a:r>
              <a:rPr lang="en-AU" sz="2000" dirty="0"/>
              <a:t>where </a:t>
            </a:r>
            <a:r>
              <a:rPr lang="en-AU" sz="2000" dirty="0" smtClean="0"/>
              <a:t>h is an integer; </a:t>
            </a:r>
            <a:r>
              <a:rPr lang="en-AU" sz="2000" dirty="0">
                <a:latin typeface="Courier New" pitchFamily="49" charset="0"/>
              </a:rPr>
              <a:t>1&lt;h&lt;p-1 </a:t>
            </a:r>
            <a:r>
              <a:rPr lang="en-AU" sz="2000" dirty="0"/>
              <a:t>and</a:t>
            </a:r>
            <a:r>
              <a:rPr lang="en-AU" sz="2000" dirty="0">
                <a:latin typeface="Courier New" pitchFamily="49" charset="0"/>
              </a:rPr>
              <a:t> </a:t>
            </a:r>
            <a:r>
              <a:rPr lang="en-AU" sz="2000" dirty="0" smtClean="0">
                <a:latin typeface="Courier New" pitchFamily="49" charset="0"/>
              </a:rPr>
              <a:t>g </a:t>
            </a:r>
            <a:r>
              <a:rPr lang="en-AU" sz="2000" dirty="0">
                <a:latin typeface="Courier New" pitchFamily="49" charset="0"/>
              </a:rPr>
              <a:t>&gt; 1</a:t>
            </a:r>
            <a:r>
              <a:rPr lang="en-AU" sz="2000" dirty="0"/>
              <a:t> </a:t>
            </a:r>
          </a:p>
          <a:p>
            <a:r>
              <a:rPr lang="en-AU" sz="2800" dirty="0" smtClean="0"/>
              <a:t>User’s </a:t>
            </a:r>
            <a:r>
              <a:rPr lang="en-AU" sz="2800" dirty="0"/>
              <a:t>private &amp; </a:t>
            </a:r>
            <a:r>
              <a:rPr lang="en-AU" sz="2800" dirty="0" smtClean="0"/>
              <a:t>public key pair generation:</a:t>
            </a:r>
            <a:endParaRPr lang="en-AU" sz="2800" dirty="0"/>
          </a:p>
          <a:p>
            <a:pPr lvl="1"/>
            <a:r>
              <a:rPr lang="en-AU" sz="2400" dirty="0" smtClean="0"/>
              <a:t>Choose a random no  </a:t>
            </a:r>
            <a:r>
              <a:rPr lang="en-AU" sz="2400" dirty="0" smtClean="0">
                <a:latin typeface="Courier New" pitchFamily="49" charset="0"/>
              </a:rPr>
              <a:t>x &lt;</a:t>
            </a:r>
            <a:r>
              <a:rPr lang="en-AU" sz="2400" dirty="0">
                <a:latin typeface="Courier New" pitchFamily="49" charset="0"/>
              </a:rPr>
              <a:t>q</a:t>
            </a:r>
            <a:r>
              <a:rPr lang="en-AU" sz="2400" dirty="0"/>
              <a:t> </a:t>
            </a:r>
            <a:r>
              <a:rPr lang="en-AU" sz="2400" dirty="0" smtClean="0"/>
              <a:t> (PVT Key)</a:t>
            </a:r>
            <a:endParaRPr lang="en-AU" sz="2400" dirty="0"/>
          </a:p>
          <a:p>
            <a:pPr lvl="1"/>
            <a:r>
              <a:rPr lang="en-AU" sz="2400" dirty="0" smtClean="0"/>
              <a:t>compute </a:t>
            </a:r>
            <a:r>
              <a:rPr lang="en-AU" sz="2400" dirty="0">
                <a:latin typeface="Courier New" pitchFamily="49" charset="0"/>
              </a:rPr>
              <a:t>y = </a:t>
            </a:r>
            <a:r>
              <a:rPr lang="en-AU" sz="2400" dirty="0" err="1">
                <a:latin typeface="Courier New" pitchFamily="49" charset="0"/>
              </a:rPr>
              <a:t>g</a:t>
            </a:r>
            <a:r>
              <a:rPr lang="en-AU" sz="2400" baseline="30000" dirty="0" err="1">
                <a:latin typeface="Courier New" pitchFamily="49" charset="0"/>
              </a:rPr>
              <a:t>x</a:t>
            </a:r>
            <a:r>
              <a:rPr lang="en-AU" sz="2400" baseline="30000" dirty="0">
                <a:latin typeface="Courier New" pitchFamily="49" charset="0"/>
              </a:rPr>
              <a:t> </a:t>
            </a:r>
            <a:r>
              <a:rPr lang="en-AU" sz="2400" dirty="0">
                <a:latin typeface="Courier New" pitchFamily="49" charset="0"/>
              </a:rPr>
              <a:t>mod </a:t>
            </a:r>
            <a:r>
              <a:rPr lang="en-AU" sz="2400" dirty="0" smtClean="0">
                <a:latin typeface="Courier New" pitchFamily="49" charset="0"/>
              </a:rPr>
              <a:t>p (PUB key) </a:t>
            </a:r>
          </a:p>
          <a:p>
            <a:pPr lvl="1"/>
            <a:r>
              <a:rPr lang="en-AU" sz="2400" dirty="0" smtClean="0">
                <a:latin typeface="Courier New" pitchFamily="49" charset="0"/>
              </a:rPr>
              <a:t>Note: Finding x from y is DLP  </a:t>
            </a:r>
            <a:endParaRPr lang="en-AU"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AU"/>
              <a:t>DSA Signature Creation</a:t>
            </a:r>
          </a:p>
        </p:txBody>
      </p:sp>
      <p:sp>
        <p:nvSpPr>
          <p:cNvPr id="67587" name="Rectangle 3"/>
          <p:cNvSpPr>
            <a:spLocks noGrp="1" noChangeArrowheads="1"/>
          </p:cNvSpPr>
          <p:nvPr>
            <p:ph type="body" idx="1"/>
          </p:nvPr>
        </p:nvSpPr>
        <p:spPr/>
        <p:txBody>
          <a:bodyPr/>
          <a:lstStyle/>
          <a:p>
            <a:r>
              <a:rPr lang="en-AU" dirty="0" smtClean="0"/>
              <a:t>Let M be a message to be signed. </a:t>
            </a:r>
          </a:p>
          <a:p>
            <a:r>
              <a:rPr lang="en-AU" dirty="0" smtClean="0"/>
              <a:t>Sender</a:t>
            </a:r>
            <a:r>
              <a:rPr lang="en-AU" dirty="0"/>
              <a:t> </a:t>
            </a:r>
            <a:r>
              <a:rPr lang="en-AU" dirty="0" smtClean="0"/>
              <a:t>generates </a:t>
            </a:r>
            <a:r>
              <a:rPr lang="en-AU" dirty="0"/>
              <a:t>a random </a:t>
            </a:r>
            <a:r>
              <a:rPr lang="en-AU" dirty="0" smtClean="0"/>
              <a:t>no  </a:t>
            </a:r>
            <a:r>
              <a:rPr lang="en-AU" dirty="0" smtClean="0">
                <a:latin typeface="Courier New" pitchFamily="49" charset="0"/>
              </a:rPr>
              <a:t>k, </a:t>
            </a:r>
            <a:r>
              <a:rPr lang="en-AU" dirty="0">
                <a:latin typeface="Courier New" pitchFamily="49" charset="0"/>
              </a:rPr>
              <a:t>k&lt;q</a:t>
            </a:r>
            <a:r>
              <a:rPr lang="en-AU" dirty="0"/>
              <a:t> </a:t>
            </a:r>
          </a:p>
          <a:p>
            <a:pPr lvl="1"/>
            <a:r>
              <a:rPr lang="en-US" dirty="0" smtClean="0"/>
              <a:t>Note: </a:t>
            </a:r>
            <a:r>
              <a:rPr lang="en-AU" dirty="0">
                <a:latin typeface="Courier New" pitchFamily="49" charset="0"/>
              </a:rPr>
              <a:t>k</a:t>
            </a:r>
            <a:r>
              <a:rPr lang="en-US" dirty="0"/>
              <a:t> </a:t>
            </a:r>
            <a:r>
              <a:rPr lang="en-US" dirty="0" smtClean="0"/>
              <a:t>must be </a:t>
            </a:r>
            <a:r>
              <a:rPr lang="en-US" dirty="0"/>
              <a:t>destroyed after use, and never be reused</a:t>
            </a:r>
            <a:endParaRPr lang="en-AU" dirty="0"/>
          </a:p>
          <a:p>
            <a:r>
              <a:rPr lang="en-AU" dirty="0"/>
              <a:t>then computes signature pair: </a:t>
            </a:r>
          </a:p>
          <a:p>
            <a:pPr lvl="1">
              <a:buFont typeface="Wingdings" pitchFamily="2" charset="2"/>
              <a:buNone/>
            </a:pPr>
            <a:r>
              <a:rPr lang="en-AU" dirty="0">
                <a:latin typeface="Courier New" pitchFamily="49" charset="0"/>
              </a:rPr>
              <a:t>r = (</a:t>
            </a:r>
            <a:r>
              <a:rPr lang="en-AU" dirty="0" err="1">
                <a:latin typeface="Courier New" pitchFamily="49" charset="0"/>
              </a:rPr>
              <a:t>g</a:t>
            </a:r>
            <a:r>
              <a:rPr lang="en-AU" baseline="30000" dirty="0" err="1">
                <a:latin typeface="Courier New" pitchFamily="49" charset="0"/>
              </a:rPr>
              <a:t>k</a:t>
            </a:r>
            <a:r>
              <a:rPr lang="en-AU" dirty="0">
                <a:latin typeface="Courier New" pitchFamily="49" charset="0"/>
              </a:rPr>
              <a:t> mod p)mod q </a:t>
            </a:r>
          </a:p>
          <a:p>
            <a:pPr lvl="1">
              <a:buFont typeface="Wingdings" pitchFamily="2" charset="2"/>
              <a:buNone/>
            </a:pPr>
            <a:r>
              <a:rPr lang="en-AU" dirty="0">
                <a:latin typeface="Courier New" pitchFamily="49" charset="0"/>
              </a:rPr>
              <a:t>s = [k</a:t>
            </a:r>
            <a:r>
              <a:rPr lang="en-AU" baseline="30000" dirty="0">
                <a:latin typeface="Courier New" pitchFamily="49" charset="0"/>
              </a:rPr>
              <a:t>-1</a:t>
            </a:r>
            <a:r>
              <a:rPr lang="en-AU" dirty="0">
                <a:latin typeface="Courier New" pitchFamily="49" charset="0"/>
              </a:rPr>
              <a:t>(H(M)+ </a:t>
            </a:r>
            <a:r>
              <a:rPr lang="en-AU" dirty="0" err="1">
                <a:latin typeface="Courier New" pitchFamily="49" charset="0"/>
              </a:rPr>
              <a:t>xr</a:t>
            </a:r>
            <a:r>
              <a:rPr lang="en-AU" dirty="0">
                <a:latin typeface="Courier New" pitchFamily="49" charset="0"/>
              </a:rPr>
              <a:t>)] mod q</a:t>
            </a:r>
            <a:endParaRPr lang="en-AU" dirty="0"/>
          </a:p>
          <a:p>
            <a:r>
              <a:rPr lang="en-AU" dirty="0"/>
              <a:t>sends signature </a:t>
            </a:r>
            <a:r>
              <a:rPr lang="en-AU" dirty="0">
                <a:latin typeface="Courier New" pitchFamily="49" charset="0"/>
              </a:rPr>
              <a:t>(</a:t>
            </a:r>
            <a:r>
              <a:rPr lang="en-AU" dirty="0" err="1">
                <a:latin typeface="Courier New" pitchFamily="49" charset="0"/>
              </a:rPr>
              <a:t>r,s</a:t>
            </a:r>
            <a:r>
              <a:rPr lang="en-AU" dirty="0">
                <a:latin typeface="Courier New" pitchFamily="49" charset="0"/>
              </a:rPr>
              <a:t>)</a:t>
            </a:r>
            <a:r>
              <a:rPr lang="en-AU" dirty="0"/>
              <a:t> with message </a:t>
            </a:r>
            <a:r>
              <a:rPr lang="en-AU" dirty="0">
                <a:latin typeface="Courier New" pitchFamily="49" charset="0"/>
              </a:rPr>
              <a:t>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AU"/>
              <a:t>DSA Signature Verification </a:t>
            </a:r>
          </a:p>
        </p:txBody>
      </p:sp>
      <p:sp>
        <p:nvSpPr>
          <p:cNvPr id="68611" name="Rectangle 3"/>
          <p:cNvSpPr>
            <a:spLocks noGrp="1" noChangeArrowheads="1"/>
          </p:cNvSpPr>
          <p:nvPr>
            <p:ph type="body" idx="1"/>
          </p:nvPr>
        </p:nvSpPr>
        <p:spPr/>
        <p:txBody>
          <a:bodyPr/>
          <a:lstStyle/>
          <a:p>
            <a:r>
              <a:rPr lang="en-US" dirty="0"/>
              <a:t>having received M &amp; </a:t>
            </a:r>
            <a:r>
              <a:rPr lang="en-AU" dirty="0"/>
              <a:t>signature </a:t>
            </a:r>
            <a:r>
              <a:rPr lang="en-AU" dirty="0">
                <a:latin typeface="Courier New" pitchFamily="49" charset="0"/>
              </a:rPr>
              <a:t>(</a:t>
            </a:r>
            <a:r>
              <a:rPr lang="en-AU" dirty="0" err="1">
                <a:latin typeface="Courier New" pitchFamily="49" charset="0"/>
              </a:rPr>
              <a:t>r,s</a:t>
            </a:r>
            <a:r>
              <a:rPr lang="en-AU" dirty="0">
                <a:latin typeface="Courier New" pitchFamily="49" charset="0"/>
              </a:rPr>
              <a:t>)</a:t>
            </a:r>
            <a:r>
              <a:rPr lang="en-AU" dirty="0"/>
              <a:t> </a:t>
            </a:r>
          </a:p>
          <a:p>
            <a:r>
              <a:rPr lang="en-AU" dirty="0"/>
              <a:t>to </a:t>
            </a:r>
            <a:r>
              <a:rPr lang="en-AU" b="1" dirty="0"/>
              <a:t>verify</a:t>
            </a:r>
            <a:r>
              <a:rPr lang="en-AU" dirty="0"/>
              <a:t> a signature, recipient computes: </a:t>
            </a:r>
          </a:p>
          <a:p>
            <a:pPr lvl="1">
              <a:buFont typeface="Wingdings" pitchFamily="2" charset="2"/>
              <a:buNone/>
            </a:pPr>
            <a:r>
              <a:rPr lang="en-AU" dirty="0">
                <a:latin typeface="Courier New" pitchFamily="49" charset="0"/>
              </a:rPr>
              <a:t>w = s</a:t>
            </a:r>
            <a:r>
              <a:rPr lang="en-AU" baseline="30000" dirty="0">
                <a:latin typeface="Courier New" pitchFamily="49" charset="0"/>
              </a:rPr>
              <a:t>-1 </a:t>
            </a:r>
            <a:r>
              <a:rPr lang="en-AU" dirty="0">
                <a:latin typeface="Courier New" pitchFamily="49" charset="0"/>
              </a:rPr>
              <a:t>mod q </a:t>
            </a:r>
          </a:p>
          <a:p>
            <a:pPr lvl="1">
              <a:buFont typeface="Wingdings" pitchFamily="2" charset="2"/>
              <a:buNone/>
            </a:pPr>
            <a:r>
              <a:rPr lang="en-AU" dirty="0">
                <a:latin typeface="Courier New" pitchFamily="49" charset="0"/>
              </a:rPr>
              <a:t>u1= [H(M)w ]mod q </a:t>
            </a:r>
          </a:p>
          <a:p>
            <a:pPr lvl="1">
              <a:buFont typeface="Wingdings" pitchFamily="2" charset="2"/>
              <a:buNone/>
            </a:pPr>
            <a:r>
              <a:rPr lang="en-AU" dirty="0">
                <a:latin typeface="Courier New" pitchFamily="49" charset="0"/>
              </a:rPr>
              <a:t>u2= (</a:t>
            </a:r>
            <a:r>
              <a:rPr lang="en-AU" dirty="0" err="1">
                <a:latin typeface="Courier New" pitchFamily="49" charset="0"/>
              </a:rPr>
              <a:t>rw</a:t>
            </a:r>
            <a:r>
              <a:rPr lang="en-AU" dirty="0">
                <a:latin typeface="Courier New" pitchFamily="49" charset="0"/>
              </a:rPr>
              <a:t>)mod q</a:t>
            </a:r>
          </a:p>
          <a:p>
            <a:pPr lvl="1">
              <a:buFont typeface="Wingdings" pitchFamily="2" charset="2"/>
              <a:buNone/>
            </a:pPr>
            <a:r>
              <a:rPr lang="en-AU" dirty="0">
                <a:latin typeface="Courier New" pitchFamily="49" charset="0"/>
              </a:rPr>
              <a:t>v = [(g</a:t>
            </a:r>
            <a:r>
              <a:rPr lang="en-AU" baseline="30000" dirty="0">
                <a:latin typeface="Courier New" pitchFamily="49" charset="0"/>
              </a:rPr>
              <a:t>u1</a:t>
            </a:r>
            <a:r>
              <a:rPr lang="en-AU" dirty="0">
                <a:latin typeface="Courier New" pitchFamily="49" charset="0"/>
              </a:rPr>
              <a:t> y</a:t>
            </a:r>
            <a:r>
              <a:rPr lang="en-AU" baseline="30000" dirty="0">
                <a:latin typeface="Courier New" pitchFamily="49" charset="0"/>
              </a:rPr>
              <a:t>u2</a:t>
            </a:r>
            <a:r>
              <a:rPr lang="en-AU" dirty="0">
                <a:latin typeface="Courier New" pitchFamily="49" charset="0"/>
              </a:rPr>
              <a:t>)mod p ]mod q</a:t>
            </a:r>
          </a:p>
          <a:p>
            <a:r>
              <a:rPr lang="en-AU" dirty="0"/>
              <a:t>if </a:t>
            </a:r>
            <a:r>
              <a:rPr lang="en-AU" dirty="0">
                <a:latin typeface="Courier New" pitchFamily="49" charset="0"/>
              </a:rPr>
              <a:t>v=r</a:t>
            </a:r>
            <a:r>
              <a:rPr lang="en-AU" dirty="0"/>
              <a:t> then signature is verified </a:t>
            </a:r>
          </a:p>
          <a:p>
            <a:r>
              <a:rPr lang="en-US" dirty="0"/>
              <a:t>see book web site for details of </a:t>
            </a:r>
            <a:r>
              <a:rPr lang="en-US" dirty="0" smtClean="0"/>
              <a:t>proof.</a:t>
            </a:r>
            <a:endParaRPr lang="en-A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988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23813"/>
            <a:ext cx="9144000" cy="681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Summary</a:t>
            </a:r>
            <a:endParaRPr lang="en-AU"/>
          </a:p>
        </p:txBody>
      </p:sp>
      <p:sp>
        <p:nvSpPr>
          <p:cNvPr id="45059" name="Rectangle 3"/>
          <p:cNvSpPr>
            <a:spLocks noGrp="1" noChangeArrowheads="1"/>
          </p:cNvSpPr>
          <p:nvPr>
            <p:ph type="body" idx="1"/>
          </p:nvPr>
        </p:nvSpPr>
        <p:spPr/>
        <p:txBody>
          <a:bodyPr/>
          <a:lstStyle/>
          <a:p>
            <a:r>
              <a:rPr lang="en-US"/>
              <a:t>have discussed:</a:t>
            </a:r>
          </a:p>
          <a:p>
            <a:pPr lvl="1"/>
            <a:r>
              <a:rPr lang="en-US"/>
              <a:t>digital signatures</a:t>
            </a:r>
          </a:p>
          <a:p>
            <a:pPr lvl="1"/>
            <a:r>
              <a:rPr lang="en-US"/>
              <a:t>authentication protocols (mutual &amp; one-way)</a:t>
            </a:r>
          </a:p>
          <a:p>
            <a:pPr lvl="1"/>
            <a:r>
              <a:rPr lang="en-US"/>
              <a:t>digital signature algorithm and standard</a:t>
            </a:r>
          </a:p>
          <a:p>
            <a:pPr lvl="1"/>
            <a:endParaRPr lang="en-US"/>
          </a:p>
          <a:p>
            <a:pPr lvl="1"/>
            <a:endParaRPr lang="en-AU"/>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Digital Signatures</a:t>
            </a:r>
            <a:endParaRPr lang="en-AU"/>
          </a:p>
        </p:txBody>
      </p:sp>
      <p:sp>
        <p:nvSpPr>
          <p:cNvPr id="46083" name="Rectangle 3"/>
          <p:cNvSpPr>
            <a:spLocks noGrp="1" noChangeArrowheads="1"/>
          </p:cNvSpPr>
          <p:nvPr>
            <p:ph type="body" idx="1"/>
          </p:nvPr>
        </p:nvSpPr>
        <p:spPr/>
        <p:txBody>
          <a:bodyPr/>
          <a:lstStyle/>
          <a:p>
            <a:pPr>
              <a:lnSpc>
                <a:spcPct val="90000"/>
              </a:lnSpc>
            </a:pPr>
            <a:r>
              <a:rPr lang="en-AU" dirty="0" smtClean="0"/>
              <a:t>digital </a:t>
            </a:r>
            <a:r>
              <a:rPr lang="en-AU" dirty="0"/>
              <a:t>signatures provide the ability to: </a:t>
            </a:r>
          </a:p>
          <a:p>
            <a:pPr lvl="1">
              <a:lnSpc>
                <a:spcPct val="90000"/>
              </a:lnSpc>
            </a:pPr>
            <a:r>
              <a:rPr lang="en-AU" dirty="0"/>
              <a:t>verify author, date &amp; time of signature</a:t>
            </a:r>
          </a:p>
          <a:p>
            <a:pPr lvl="1">
              <a:lnSpc>
                <a:spcPct val="90000"/>
              </a:lnSpc>
            </a:pPr>
            <a:r>
              <a:rPr lang="en-AU" dirty="0"/>
              <a:t>authenticate message contents </a:t>
            </a:r>
          </a:p>
          <a:p>
            <a:pPr lvl="1">
              <a:lnSpc>
                <a:spcPct val="90000"/>
              </a:lnSpc>
            </a:pPr>
            <a:r>
              <a:rPr lang="en-AU" dirty="0" smtClean="0"/>
              <a:t>It cab be </a:t>
            </a:r>
            <a:r>
              <a:rPr lang="en-AU" dirty="0"/>
              <a:t>verified by third parties to resolve disputes</a:t>
            </a:r>
          </a:p>
          <a:p>
            <a:pPr>
              <a:lnSpc>
                <a:spcPct val="90000"/>
              </a:lnSpc>
            </a:pP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Digital Signature Properties</a:t>
            </a:r>
            <a:endParaRPr lang="en-AU"/>
          </a:p>
        </p:txBody>
      </p:sp>
      <p:sp>
        <p:nvSpPr>
          <p:cNvPr id="47107" name="Rectangle 3"/>
          <p:cNvSpPr>
            <a:spLocks noGrp="1" noChangeArrowheads="1"/>
          </p:cNvSpPr>
          <p:nvPr>
            <p:ph type="body" idx="1"/>
          </p:nvPr>
        </p:nvSpPr>
        <p:spPr>
          <a:xfrm>
            <a:off x="457200" y="1628775"/>
            <a:ext cx="8229600" cy="5000625"/>
          </a:xfrm>
        </p:spPr>
        <p:txBody>
          <a:bodyPr/>
          <a:lstStyle/>
          <a:p>
            <a:r>
              <a:rPr lang="en-AU" sz="2800" dirty="0"/>
              <a:t>must depend on the message signed</a:t>
            </a:r>
          </a:p>
          <a:p>
            <a:r>
              <a:rPr lang="en-AU" sz="2800" dirty="0"/>
              <a:t>must use information unique to sender</a:t>
            </a:r>
          </a:p>
          <a:p>
            <a:pPr lvl="1"/>
            <a:r>
              <a:rPr lang="en-AU" sz="2400" dirty="0"/>
              <a:t>to prevent both forgery and denial</a:t>
            </a:r>
          </a:p>
          <a:p>
            <a:r>
              <a:rPr lang="en-AU" sz="2800" dirty="0" smtClean="0"/>
              <a:t>Must be easy </a:t>
            </a:r>
            <a:r>
              <a:rPr lang="en-AU" sz="2800" dirty="0"/>
              <a:t>to </a:t>
            </a:r>
            <a:r>
              <a:rPr lang="en-AU" sz="2800" dirty="0" smtClean="0"/>
              <a:t>produce DS</a:t>
            </a:r>
            <a:endParaRPr lang="en-AU" sz="2800" dirty="0"/>
          </a:p>
          <a:p>
            <a:r>
              <a:rPr lang="en-AU" sz="2800" dirty="0" smtClean="0"/>
              <a:t>Must be easy </a:t>
            </a:r>
            <a:r>
              <a:rPr lang="en-AU" sz="2800" dirty="0"/>
              <a:t>to recognize &amp; </a:t>
            </a:r>
            <a:r>
              <a:rPr lang="en-AU" sz="2800" dirty="0" smtClean="0"/>
              <a:t>verify DS</a:t>
            </a:r>
            <a:endParaRPr lang="en-AU" sz="2800" dirty="0"/>
          </a:p>
          <a:p>
            <a:r>
              <a:rPr lang="en-AU" sz="2800" dirty="0" smtClean="0"/>
              <a:t>Must be </a:t>
            </a:r>
            <a:r>
              <a:rPr lang="en-AU" sz="2800" dirty="0"/>
              <a:t>computationally infeasible to forge </a:t>
            </a:r>
          </a:p>
          <a:p>
            <a:pPr lvl="1"/>
            <a:r>
              <a:rPr lang="en-AU" sz="2400" dirty="0"/>
              <a:t>with new message for existing digital signature</a:t>
            </a:r>
          </a:p>
          <a:p>
            <a:pPr lvl="1"/>
            <a:r>
              <a:rPr lang="en-AU" sz="2400" dirty="0"/>
              <a:t>with fraudulent </a:t>
            </a:r>
            <a:r>
              <a:rPr lang="en-AU" sz="2400" dirty="0" smtClean="0"/>
              <a:t> digital </a:t>
            </a:r>
            <a:r>
              <a:rPr lang="en-AU" sz="2400" dirty="0"/>
              <a:t>signature for given message</a:t>
            </a:r>
          </a:p>
          <a:p>
            <a:r>
              <a:rPr lang="en-AU" sz="2800" dirty="0" smtClean="0"/>
              <a:t>Must be easy to store </a:t>
            </a:r>
            <a:r>
              <a:rPr lang="en-AU" sz="2800" dirty="0"/>
              <a:t>digital signature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Direct Digital </a:t>
            </a:r>
            <a:r>
              <a:rPr lang="en-US" dirty="0" smtClean="0"/>
              <a:t>Signature</a:t>
            </a:r>
            <a:endParaRPr lang="en-AU" dirty="0"/>
          </a:p>
        </p:txBody>
      </p:sp>
      <p:sp>
        <p:nvSpPr>
          <p:cNvPr id="48131" name="Rectangle 3"/>
          <p:cNvSpPr>
            <a:spLocks noGrp="1" noChangeArrowheads="1"/>
          </p:cNvSpPr>
          <p:nvPr>
            <p:ph type="body" idx="1"/>
          </p:nvPr>
        </p:nvSpPr>
        <p:spPr>
          <a:xfrm>
            <a:off x="323528" y="1676400"/>
            <a:ext cx="8820472" cy="4454525"/>
          </a:xfrm>
        </p:spPr>
        <p:txBody>
          <a:bodyPr/>
          <a:lstStyle/>
          <a:p>
            <a:pPr>
              <a:lnSpc>
                <a:spcPct val="90000"/>
              </a:lnSpc>
            </a:pPr>
            <a:r>
              <a:rPr lang="en-US" dirty="0" smtClean="0"/>
              <a:t>It involves </a:t>
            </a:r>
            <a:r>
              <a:rPr lang="en-US" dirty="0"/>
              <a:t>only sender &amp; receiver</a:t>
            </a:r>
          </a:p>
          <a:p>
            <a:pPr>
              <a:lnSpc>
                <a:spcPct val="90000"/>
              </a:lnSpc>
            </a:pPr>
            <a:r>
              <a:rPr lang="en-US" dirty="0" smtClean="0"/>
              <a:t>Sender creates digital signature </a:t>
            </a:r>
            <a:r>
              <a:rPr lang="en-US" dirty="0"/>
              <a:t>by </a:t>
            </a:r>
            <a:r>
              <a:rPr lang="en-US" dirty="0" smtClean="0"/>
              <a:t>signing </a:t>
            </a:r>
            <a:r>
              <a:rPr lang="en-US" dirty="0"/>
              <a:t>entire message or </a:t>
            </a:r>
            <a:r>
              <a:rPr lang="en-US" dirty="0" smtClean="0"/>
              <a:t>hash value of message  </a:t>
            </a:r>
            <a:r>
              <a:rPr lang="en-US" dirty="0"/>
              <a:t>with </a:t>
            </a:r>
            <a:r>
              <a:rPr lang="en-US" dirty="0" smtClean="0"/>
              <a:t>his private-key</a:t>
            </a:r>
            <a:endParaRPr lang="en-US" dirty="0"/>
          </a:p>
          <a:p>
            <a:pPr>
              <a:lnSpc>
                <a:spcPct val="90000"/>
              </a:lnSpc>
            </a:pPr>
            <a:r>
              <a:rPr lang="en-US" dirty="0" smtClean="0"/>
              <a:t>Note: </a:t>
            </a:r>
            <a:r>
              <a:rPr lang="en-US" dirty="0"/>
              <a:t>sign </a:t>
            </a:r>
            <a:r>
              <a:rPr lang="en-US" dirty="0" smtClean="0"/>
              <a:t>first;  </a:t>
            </a:r>
            <a:r>
              <a:rPr lang="en-US" dirty="0"/>
              <a:t>then encrypt message &amp; </a:t>
            </a:r>
            <a:r>
              <a:rPr lang="en-US" dirty="0" smtClean="0"/>
              <a:t>signature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Arbitrated Digital </a:t>
            </a:r>
            <a:r>
              <a:rPr lang="en-US" dirty="0" smtClean="0"/>
              <a:t>Signature</a:t>
            </a:r>
            <a:endParaRPr lang="en-AU" dirty="0"/>
          </a:p>
        </p:txBody>
      </p:sp>
      <p:sp>
        <p:nvSpPr>
          <p:cNvPr id="50179" name="Rectangle 3"/>
          <p:cNvSpPr>
            <a:spLocks noGrp="1" noChangeArrowheads="1"/>
          </p:cNvSpPr>
          <p:nvPr>
            <p:ph type="body" idx="1"/>
          </p:nvPr>
        </p:nvSpPr>
        <p:spPr/>
        <p:txBody>
          <a:bodyPr/>
          <a:lstStyle/>
          <a:p>
            <a:r>
              <a:rPr lang="en-US" dirty="0" smtClean="0"/>
              <a:t>It involves an </a:t>
            </a:r>
            <a:r>
              <a:rPr lang="en-US" dirty="0"/>
              <a:t>arbiter </a:t>
            </a:r>
            <a:r>
              <a:rPr lang="en-US" dirty="0" smtClean="0"/>
              <a:t>A who</a:t>
            </a:r>
            <a:endParaRPr lang="en-US" dirty="0"/>
          </a:p>
          <a:p>
            <a:pPr lvl="1"/>
            <a:r>
              <a:rPr lang="en-US" dirty="0"/>
              <a:t>validates any signed message</a:t>
            </a:r>
          </a:p>
          <a:p>
            <a:pPr lvl="1"/>
            <a:r>
              <a:rPr lang="en-US" dirty="0"/>
              <a:t>then </a:t>
            </a:r>
            <a:r>
              <a:rPr lang="en-US" dirty="0" smtClean="0"/>
              <a:t>message is dated </a:t>
            </a:r>
            <a:r>
              <a:rPr lang="en-US" dirty="0"/>
              <a:t>and sent to recipient</a:t>
            </a:r>
          </a:p>
          <a:p>
            <a:r>
              <a:rPr lang="en-US" dirty="0"/>
              <a:t>requires </a:t>
            </a:r>
            <a:r>
              <a:rPr lang="en-US" dirty="0" smtClean="0"/>
              <a:t>that  arbiter to be trusted person</a:t>
            </a:r>
            <a:endParaRPr lang="en-US" dirty="0"/>
          </a:p>
          <a:p>
            <a:r>
              <a:rPr lang="en-US" dirty="0"/>
              <a:t>can be implemented with either </a:t>
            </a:r>
            <a:r>
              <a:rPr lang="en-US" dirty="0" smtClean="0"/>
              <a:t>secret key </a:t>
            </a:r>
            <a:r>
              <a:rPr lang="en-US" dirty="0"/>
              <a:t>or public-key algorithms</a:t>
            </a:r>
          </a:p>
          <a:p>
            <a:r>
              <a:rPr lang="en-US" dirty="0"/>
              <a:t>arbiter may or may not see message</a:t>
            </a:r>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Authentication Protocols</a:t>
            </a:r>
            <a:endParaRPr lang="en-AU"/>
          </a:p>
        </p:txBody>
      </p:sp>
      <p:sp>
        <p:nvSpPr>
          <p:cNvPr id="52227" name="Rectangle 3"/>
          <p:cNvSpPr>
            <a:spLocks noGrp="1" noChangeArrowheads="1"/>
          </p:cNvSpPr>
          <p:nvPr>
            <p:ph type="body" idx="1"/>
          </p:nvPr>
        </p:nvSpPr>
        <p:spPr/>
        <p:txBody>
          <a:bodyPr/>
          <a:lstStyle/>
          <a:p>
            <a:r>
              <a:rPr lang="en-US" dirty="0"/>
              <a:t>used to convince </a:t>
            </a:r>
            <a:r>
              <a:rPr lang="en-US" dirty="0" smtClean="0"/>
              <a:t>identity of one party to another party and </a:t>
            </a:r>
            <a:r>
              <a:rPr lang="en-US" dirty="0"/>
              <a:t>to exchange session keys</a:t>
            </a:r>
          </a:p>
          <a:p>
            <a:r>
              <a:rPr lang="en-US" dirty="0"/>
              <a:t>may be </a:t>
            </a:r>
            <a:r>
              <a:rPr lang="en-US" dirty="0" smtClean="0"/>
              <a:t>one-way authentication  </a:t>
            </a:r>
            <a:r>
              <a:rPr lang="en-US" dirty="0"/>
              <a:t>or </a:t>
            </a:r>
            <a:r>
              <a:rPr lang="en-US" dirty="0" smtClean="0"/>
              <a:t>mutual authentication</a:t>
            </a:r>
            <a:endParaRPr lang="en-US" dirty="0"/>
          </a:p>
          <a:p>
            <a:r>
              <a:rPr lang="en-US" dirty="0"/>
              <a:t>key issues are</a:t>
            </a:r>
          </a:p>
          <a:p>
            <a:pPr lvl="1"/>
            <a:r>
              <a:rPr lang="en-US" dirty="0"/>
              <a:t>confidentiality – to protect session keys</a:t>
            </a:r>
          </a:p>
          <a:p>
            <a:pPr lvl="1"/>
            <a:r>
              <a:rPr lang="en-US" dirty="0"/>
              <a:t>timeliness – to prevent replay </a:t>
            </a:r>
            <a:r>
              <a:rPr lang="en-US" dirty="0" smtClean="0"/>
              <a:t>attacks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99392"/>
            <a:ext cx="8229600" cy="1139825"/>
          </a:xfrm>
        </p:spPr>
        <p:txBody>
          <a:bodyPr/>
          <a:lstStyle/>
          <a:p>
            <a:r>
              <a:rPr lang="en-US" dirty="0"/>
              <a:t>Replay Attacks</a:t>
            </a:r>
            <a:endParaRPr lang="en-AU" dirty="0"/>
          </a:p>
        </p:txBody>
      </p:sp>
      <p:sp>
        <p:nvSpPr>
          <p:cNvPr id="53251" name="Rectangle 3"/>
          <p:cNvSpPr>
            <a:spLocks noGrp="1" noChangeArrowheads="1"/>
          </p:cNvSpPr>
          <p:nvPr>
            <p:ph type="body" idx="1"/>
          </p:nvPr>
        </p:nvSpPr>
        <p:spPr>
          <a:xfrm>
            <a:off x="457200" y="764704"/>
            <a:ext cx="8686800" cy="5976664"/>
          </a:xfrm>
        </p:spPr>
        <p:txBody>
          <a:bodyPr/>
          <a:lstStyle/>
          <a:p>
            <a:pPr>
              <a:lnSpc>
                <a:spcPct val="90000"/>
              </a:lnSpc>
            </a:pPr>
            <a:r>
              <a:rPr lang="en-US" sz="2800" dirty="0"/>
              <a:t>where a valid signed message </a:t>
            </a:r>
            <a:r>
              <a:rPr lang="en-US" sz="2800" dirty="0" smtClean="0"/>
              <a:t>M is </a:t>
            </a:r>
            <a:r>
              <a:rPr lang="en-US" sz="2800" dirty="0"/>
              <a:t>copied </a:t>
            </a:r>
            <a:r>
              <a:rPr lang="en-US" sz="2800" dirty="0" smtClean="0"/>
              <a:t>and resent later</a:t>
            </a:r>
            <a:endParaRPr lang="en-US" sz="2800" dirty="0"/>
          </a:p>
          <a:p>
            <a:pPr lvl="1">
              <a:lnSpc>
                <a:spcPct val="90000"/>
              </a:lnSpc>
            </a:pPr>
            <a:r>
              <a:rPr lang="en-US" sz="2400" b="1" dirty="0"/>
              <a:t>simple </a:t>
            </a:r>
            <a:r>
              <a:rPr lang="en-US" sz="2400" b="1" dirty="0" smtClean="0"/>
              <a:t>replay </a:t>
            </a:r>
            <a:r>
              <a:rPr lang="en-US" sz="2400" dirty="0" smtClean="0"/>
              <a:t>– copy M &amp; resend later</a:t>
            </a:r>
            <a:endParaRPr lang="en-US" sz="2400" dirty="0"/>
          </a:p>
          <a:p>
            <a:pPr lvl="1">
              <a:lnSpc>
                <a:spcPct val="90000"/>
              </a:lnSpc>
            </a:pPr>
            <a:r>
              <a:rPr lang="en-US" sz="2400" b="1" dirty="0"/>
              <a:t>repetition that can be </a:t>
            </a:r>
            <a:r>
              <a:rPr lang="en-US" sz="2400" b="1" dirty="0" smtClean="0"/>
              <a:t>logged </a:t>
            </a:r>
            <a:r>
              <a:rPr lang="en-US" sz="2400" dirty="0" smtClean="0"/>
              <a:t>– replay time stamped M within valid time window</a:t>
            </a:r>
            <a:endParaRPr lang="en-US" sz="2400" dirty="0"/>
          </a:p>
          <a:p>
            <a:pPr lvl="1">
              <a:lnSpc>
                <a:spcPct val="90000"/>
              </a:lnSpc>
            </a:pPr>
            <a:r>
              <a:rPr lang="en-US" sz="2400" b="1" dirty="0"/>
              <a:t>repetition that cannot be </a:t>
            </a:r>
            <a:r>
              <a:rPr lang="en-US" sz="2400" b="1" dirty="0" smtClean="0"/>
              <a:t>detected </a:t>
            </a:r>
            <a:r>
              <a:rPr lang="en-US" sz="2400" dirty="0" smtClean="0"/>
              <a:t>– Suppress the original message and only replay message arrives (delay)</a:t>
            </a:r>
            <a:endParaRPr lang="en-US" sz="2400" dirty="0" smtClean="0"/>
          </a:p>
          <a:p>
            <a:pPr lvl="1">
              <a:lnSpc>
                <a:spcPct val="90000"/>
              </a:lnSpc>
            </a:pPr>
            <a:r>
              <a:rPr lang="en-US" sz="2400" b="1" dirty="0" smtClean="0"/>
              <a:t>suppress replay </a:t>
            </a:r>
            <a:r>
              <a:rPr lang="en-US" sz="2400" b="1" dirty="0" smtClean="0"/>
              <a:t>attack- </a:t>
            </a:r>
            <a:r>
              <a:rPr lang="en-US" sz="2400" dirty="0" smtClean="0"/>
              <a:t> Uses wrong clocks(slow / fast) </a:t>
            </a:r>
            <a:endParaRPr lang="en-US" sz="2400" b="1" dirty="0"/>
          </a:p>
          <a:p>
            <a:pPr lvl="1">
              <a:lnSpc>
                <a:spcPct val="90000"/>
              </a:lnSpc>
            </a:pPr>
            <a:r>
              <a:rPr lang="en-US" sz="2400" b="1" dirty="0"/>
              <a:t>backward replay without </a:t>
            </a:r>
            <a:r>
              <a:rPr lang="en-US" sz="2400" b="1" dirty="0" smtClean="0"/>
              <a:t>modification </a:t>
            </a:r>
            <a:r>
              <a:rPr lang="en-US" sz="2400" dirty="0" smtClean="0"/>
              <a:t>– replay M back to sender – possible if symmetric encryption  is used. </a:t>
            </a:r>
            <a:endParaRPr lang="en-US" sz="2400" dirty="0"/>
          </a:p>
          <a:p>
            <a:pPr>
              <a:lnSpc>
                <a:spcPct val="90000"/>
              </a:lnSpc>
            </a:pPr>
            <a:r>
              <a:rPr lang="en-US" sz="2800" dirty="0"/>
              <a:t>countermeasures include</a:t>
            </a:r>
          </a:p>
          <a:p>
            <a:pPr lvl="1">
              <a:lnSpc>
                <a:spcPct val="90000"/>
              </a:lnSpc>
            </a:pPr>
            <a:r>
              <a:rPr lang="en-US" sz="2400" dirty="0"/>
              <a:t>use of sequence numbers (generally impractical)</a:t>
            </a:r>
          </a:p>
          <a:p>
            <a:pPr lvl="1">
              <a:lnSpc>
                <a:spcPct val="90000"/>
              </a:lnSpc>
            </a:pPr>
            <a:r>
              <a:rPr lang="en-US" sz="2400" dirty="0"/>
              <a:t>timestamps (needs synchronized clocks)</a:t>
            </a:r>
          </a:p>
          <a:p>
            <a:pPr lvl="1">
              <a:lnSpc>
                <a:spcPct val="90000"/>
              </a:lnSpc>
            </a:pPr>
            <a:r>
              <a:rPr lang="en-US" sz="2400" dirty="0"/>
              <a:t>challenge/response (using unique nonce)</a:t>
            </a:r>
            <a:endParaRPr lang="en-AU"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Using Symmetric Encryption</a:t>
            </a:r>
            <a:endParaRPr lang="en-AU"/>
          </a:p>
        </p:txBody>
      </p:sp>
      <p:sp>
        <p:nvSpPr>
          <p:cNvPr id="54275" name="Rectangle 3"/>
          <p:cNvSpPr>
            <a:spLocks noGrp="1" noChangeArrowheads="1"/>
          </p:cNvSpPr>
          <p:nvPr>
            <p:ph type="body" idx="1"/>
          </p:nvPr>
        </p:nvSpPr>
        <p:spPr/>
        <p:txBody>
          <a:bodyPr/>
          <a:lstStyle/>
          <a:p>
            <a:r>
              <a:rPr lang="en-US" dirty="0" smtClean="0"/>
              <a:t> </a:t>
            </a:r>
            <a:r>
              <a:rPr lang="en-US" dirty="0"/>
              <a:t>trusted Key Distribution Center (KDC</a:t>
            </a:r>
            <a:r>
              <a:rPr lang="en-US" dirty="0" smtClean="0"/>
              <a:t>) is used</a:t>
            </a:r>
            <a:endParaRPr lang="en-US" dirty="0"/>
          </a:p>
          <a:p>
            <a:pPr lvl="1"/>
            <a:r>
              <a:rPr lang="en-US" dirty="0"/>
              <a:t>each party </a:t>
            </a:r>
            <a:r>
              <a:rPr lang="en-US" dirty="0" smtClean="0"/>
              <a:t>shares his  </a:t>
            </a:r>
            <a:r>
              <a:rPr lang="en-US" dirty="0"/>
              <a:t>own master key with KDC</a:t>
            </a:r>
          </a:p>
          <a:p>
            <a:pPr lvl="1"/>
            <a:r>
              <a:rPr lang="en-US" dirty="0"/>
              <a:t>KDC generates session keys </a:t>
            </a:r>
          </a:p>
          <a:p>
            <a:pPr lvl="1"/>
            <a:r>
              <a:rPr lang="en-US" dirty="0"/>
              <a:t>master keys used to distribute </a:t>
            </a:r>
            <a:r>
              <a:rPr lang="en-US" dirty="0" smtClean="0"/>
              <a:t>session keys</a:t>
            </a:r>
            <a:r>
              <a:rPr lang="en-US" dirty="0" smtClean="0"/>
              <a:t> </a:t>
            </a:r>
            <a:r>
              <a:rPr lang="en-US" dirty="0"/>
              <a:t>to </a:t>
            </a:r>
            <a:r>
              <a:rPr lang="en-US" dirty="0" smtClean="0"/>
              <a:t>communication parties</a:t>
            </a:r>
            <a:endParaRPr lang="en-A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1052</TotalTime>
  <Words>3567</Words>
  <Application>Microsoft Office PowerPoint</Application>
  <PresentationFormat>On-screen Show (4:3)</PresentationFormat>
  <Paragraphs>229</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ch01</vt:lpstr>
      <vt:lpstr>Cryptography and Network Security Chapter 13</vt:lpstr>
      <vt:lpstr>Chapter 13 – Digital Signatures &amp; Authentication Protocols</vt:lpstr>
      <vt:lpstr>Digital Signatures</vt:lpstr>
      <vt:lpstr>Digital Signature Properties</vt:lpstr>
      <vt:lpstr>Direct Digital Signature</vt:lpstr>
      <vt:lpstr>Arbitrated Digital Signature</vt:lpstr>
      <vt:lpstr>Authentication Protocols</vt:lpstr>
      <vt:lpstr>Replay Attacks</vt:lpstr>
      <vt:lpstr>Using Symmetric Encryption</vt:lpstr>
      <vt:lpstr>Needham-Schroeder Protocol</vt:lpstr>
      <vt:lpstr>Needham-Schroeder Protocol</vt:lpstr>
      <vt:lpstr>Denning’s protocol</vt:lpstr>
      <vt:lpstr>Neuman’s protocol</vt:lpstr>
      <vt:lpstr>Using Public-Key Encryption</vt:lpstr>
      <vt:lpstr>Denning AS Protocol</vt:lpstr>
      <vt:lpstr>Woo’s AS protocol </vt:lpstr>
      <vt:lpstr>One-Way Authentication</vt:lpstr>
      <vt:lpstr>Using Symmetric Encryption</vt:lpstr>
      <vt:lpstr>Public-Key Approaches</vt:lpstr>
      <vt:lpstr>Digital Signature Standard (DSS)</vt:lpstr>
      <vt:lpstr>Digital Signature Algorithm (DSA)</vt:lpstr>
      <vt:lpstr>Digital Signature Algorithm (DSA)</vt:lpstr>
      <vt:lpstr>DSA Key Generation</vt:lpstr>
      <vt:lpstr>DSA Signature Creation</vt:lpstr>
      <vt:lpstr>DSA Signature Verification </vt:lpstr>
      <vt:lpstr>PowerPoint Presentation</vt:lpstr>
      <vt:lpstr>PowerPoint Presentation</vt:lpstr>
      <vt:lpstr>Summary</vt:lpstr>
    </vt:vector>
  </TitlesOfParts>
  <Company>School of IT&amp;EE,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lastModifiedBy>Saravana</cp:lastModifiedBy>
  <cp:revision>51</cp:revision>
  <dcterms:created xsi:type="dcterms:W3CDTF">2002-03-28T02:06:54Z</dcterms:created>
  <dcterms:modified xsi:type="dcterms:W3CDTF">2016-06-17T04:56:45Z</dcterms:modified>
</cp:coreProperties>
</file>