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75" r:id="rId2"/>
    <p:sldId id="276" r:id="rId3"/>
    <p:sldId id="299" r:id="rId4"/>
    <p:sldId id="277" r:id="rId5"/>
    <p:sldId id="279" r:id="rId6"/>
    <p:sldId id="296" r:id="rId7"/>
    <p:sldId id="278" r:id="rId8"/>
    <p:sldId id="300" r:id="rId9"/>
    <p:sldId id="301" r:id="rId10"/>
    <p:sldId id="302" r:id="rId11"/>
    <p:sldId id="303" r:id="rId12"/>
    <p:sldId id="297" r:id="rId13"/>
    <p:sldId id="280" r:id="rId14"/>
    <p:sldId id="304" r:id="rId15"/>
    <p:sldId id="281" r:id="rId16"/>
    <p:sldId id="305" r:id="rId1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p:cViewPr varScale="1">
        <p:scale>
          <a:sx n="59" d="100"/>
          <a:sy n="59" d="100"/>
        </p:scale>
        <p:origin x="-16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AC94920-585B-4D59-B3BF-9FEFFF7B16E8}" type="slidenum">
              <a:rPr lang="en-AU"/>
              <a:pPr/>
              <a:t>‹#›</a:t>
            </a:fld>
            <a:endParaRPr lang="en-AU"/>
          </a:p>
        </p:txBody>
      </p:sp>
    </p:spTree>
    <p:extLst>
      <p:ext uri="{BB962C8B-B14F-4D97-AF65-F5344CB8AC3E}">
        <p14:creationId xmlns:p14="http://schemas.microsoft.com/office/powerpoint/2010/main" val="251418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C2CAE7D-DA80-404F-890D-A856A7605A7C}" type="slidenum">
              <a:rPr lang="en-AU"/>
              <a:pPr/>
              <a:t>1</a:t>
            </a:fld>
            <a:endParaRPr lang="en-AU"/>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latin typeface="Times-Roman" charset="0"/>
              </a:rPr>
              <a:t>This chapter examines some of the authentication functions that have been developed to support application-level authentication and digital signatures. </a:t>
            </a:r>
          </a:p>
          <a:p>
            <a:r>
              <a:rPr lang="en-US">
                <a:latin typeface="Times-Roman" charset="0"/>
              </a:rPr>
              <a:t>Will first look at one of the earliest and most widely used services: Kerberos. Then examine the X.509 directory authentication service.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56FA0A7-C20B-46D7-8DFE-5ADDFD4AAD71}" type="slidenum">
              <a:rPr lang="en-AU"/>
              <a:pPr/>
              <a:t>2</a:t>
            </a:fld>
            <a:endParaRPr lang="en-AU"/>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latin typeface="Times-Roman" charset="0"/>
              </a:rPr>
              <a:t>Kerberos is an authentication service developed as part of Project Athena at MIT, and is </a:t>
            </a:r>
            <a:r>
              <a:rPr lang="en-AU"/>
              <a:t>one of the best known and most widely implemented </a:t>
            </a:r>
            <a:r>
              <a:rPr lang="en-AU" b="1"/>
              <a:t>trusted third party</a:t>
            </a:r>
            <a:r>
              <a:rPr lang="en-AU"/>
              <a:t> key distribution systems.</a:t>
            </a:r>
          </a:p>
          <a:p>
            <a:r>
              <a:rPr lang="en-US">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a:latin typeface="Times-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012373E-10B9-4B14-A5AF-202624BB0C84}" type="slidenum">
              <a:rPr lang="en-AU"/>
              <a:pPr/>
              <a:t>4</a:t>
            </a:fld>
            <a:endParaRPr lang="en-AU"/>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en-US">
                <a:latin typeface="Times-Roman" charset="0"/>
              </a:rPr>
              <a:t>The first published report on Kerberos [STEI88] listed the requirements shown above. To support these requirements, Kerberos is a trusted third-party authentication service that uses a protocol based on that proposed by Needham and Schroeder [NEED78], which was discussed in Chapter 7.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C49A273-33B3-41DC-B14B-B37565051F37}" type="slidenum">
              <a:rPr lang="en-AU"/>
              <a:pPr/>
              <a:t>5</a:t>
            </a:fld>
            <a:endParaRPr lang="en-A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The core of Kerberos is the Authentication and Ticket Granting Servers – these are trusted by all users and servers and must be securely administered. The protocol includes a sequence of interactions between the client, AS, TGT and desired server.</a:t>
            </a:r>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F7729E5-F2BB-44DE-9F6A-0B055E32F934}" type="slidenum">
              <a:rPr lang="en-AU"/>
              <a:pPr/>
              <a:t>6</a:t>
            </a:fld>
            <a:endParaRPr lang="en-AU"/>
          </a:p>
        </p:txBody>
      </p:sp>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The full Kerberos v4 authentication dialogue is shown in Stallings Table 14.1, divided into the 3 phases shown above. The justification for each item in the messages is given in Stallings Table 14.2.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6D872BC-8BA1-40A2-9A4F-83BC5622958B}" type="slidenum">
              <a:rPr lang="en-AU"/>
              <a:pPr/>
              <a:t>7</a:t>
            </a:fld>
            <a:endParaRPr lang="en-AU"/>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Stallings Figure 14.1 diagrammatically summarizes the </a:t>
            </a:r>
            <a:r>
              <a:rPr lang="en-AU"/>
              <a:t>Kerberos v4 authentication dialogue, with 3 pairs of messages, for each phase listed previously.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AF8A432-F6C5-4C96-BD5A-EE0E22765D44}" type="slidenum">
              <a:rPr lang="en-AU"/>
              <a:pPr/>
              <a:t>12</a:t>
            </a:fld>
            <a:endParaRPr lang="en-AU"/>
          </a:p>
        </p:txBody>
      </p:sp>
      <p:sp>
        <p:nvSpPr>
          <p:cNvPr id="84994" name="Rectangle 1026"/>
          <p:cNvSpPr>
            <a:spLocks noGrp="1" noRot="1" noChangeAspect="1" noChangeArrowheads="1" noTextEdit="1"/>
          </p:cNvSpPr>
          <p:nvPr>
            <p:ph type="sldImg"/>
          </p:nvPr>
        </p:nvSpPr>
        <p:spPr>
          <a:ln/>
        </p:spPr>
      </p:sp>
      <p:sp>
        <p:nvSpPr>
          <p:cNvPr id="84995" name="Rectangle 1027"/>
          <p:cNvSpPr>
            <a:spLocks noGrp="1" noChangeArrowheads="1"/>
          </p:cNvSpPr>
          <p:nvPr>
            <p:ph type="body" idx="1"/>
          </p:nvPr>
        </p:nvSpPr>
        <p:spPr/>
        <p:txBody>
          <a:bodyPr/>
          <a:lstStyle/>
          <a:p>
            <a:r>
              <a:rPr lang="en-US">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a:t>f have multiple realms, their Kerberos servers must share keys and trust each other.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E71A440-A0C4-4092-A43E-8B9CAC03D93C}" type="slidenum">
              <a:rPr lang="en-AU"/>
              <a:pPr/>
              <a:t>13</a:t>
            </a:fld>
            <a:endParaRPr lang="en-AU"/>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Stallings Figure 14.2 shows the authentication messages where service is being requested from another domain. </a:t>
            </a:r>
            <a:r>
              <a:rPr lang="en-US">
                <a:latin typeface="Times-Roman" charset="0"/>
              </a:rPr>
              <a:t>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endParaRPr lang="en-US">
              <a:latin typeface="Helvetic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6135416-43B3-4F08-BA41-D86B384C7DBF}" type="slidenum">
              <a:rPr lang="en-AU"/>
              <a:pPr/>
              <a:t>15</a:t>
            </a:fld>
            <a:endParaRPr lang="en-AU"/>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latin typeface="Times-Roman" charset="0"/>
              </a:rPr>
              <a:t>Kerberos Version 5 is specified in RFC 1510 and provides a number of improvements over version 4 in the areas of environmental shortcomings and technical deficiencies, in areas as noted. See Stallings Table 14.3 for details of the Kerberos v5 authentication dialogue.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6802" name="Group 2"/>
          <p:cNvGrpSpPr>
            <a:grpSpLocks/>
          </p:cNvGrpSpPr>
          <p:nvPr/>
        </p:nvGrpSpPr>
        <p:grpSpPr bwMode="auto">
          <a:xfrm>
            <a:off x="3175" y="4267200"/>
            <a:ext cx="9140825" cy="2590800"/>
            <a:chOff x="2" y="2688"/>
            <a:chExt cx="5758" cy="1632"/>
          </a:xfrm>
        </p:grpSpPr>
        <p:sp>
          <p:nvSpPr>
            <p:cNvPr id="7680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6804" name="Group 4"/>
            <p:cNvGrpSpPr>
              <a:grpSpLocks/>
            </p:cNvGrpSpPr>
            <p:nvPr/>
          </p:nvGrpSpPr>
          <p:grpSpPr bwMode="auto">
            <a:xfrm>
              <a:off x="1776" y="3024"/>
              <a:ext cx="3929" cy="1290"/>
              <a:chOff x="1776" y="3024"/>
              <a:chExt cx="3929" cy="1290"/>
            </a:xfrm>
          </p:grpSpPr>
          <p:grpSp>
            <p:nvGrpSpPr>
              <p:cNvPr id="76805" name="Group 5"/>
              <p:cNvGrpSpPr>
                <a:grpSpLocks/>
              </p:cNvGrpSpPr>
              <p:nvPr/>
            </p:nvGrpSpPr>
            <p:grpSpPr bwMode="auto">
              <a:xfrm>
                <a:off x="2268" y="3934"/>
                <a:ext cx="638" cy="377"/>
                <a:chOff x="2268" y="3934"/>
                <a:chExt cx="638" cy="377"/>
              </a:xfrm>
            </p:grpSpPr>
            <p:sp>
              <p:nvSpPr>
                <p:cNvPr id="7680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680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680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680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681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681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681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681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681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681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681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681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681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681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682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682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682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682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682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682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682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682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682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682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683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683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683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683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683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683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683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683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683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683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684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684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684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684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684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684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684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684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684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684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685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685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685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685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6854" name="Group 54"/>
              <p:cNvGrpSpPr>
                <a:grpSpLocks/>
              </p:cNvGrpSpPr>
              <p:nvPr/>
            </p:nvGrpSpPr>
            <p:grpSpPr bwMode="auto">
              <a:xfrm>
                <a:off x="4546" y="3608"/>
                <a:ext cx="518" cy="319"/>
                <a:chOff x="4546" y="3608"/>
                <a:chExt cx="518" cy="319"/>
              </a:xfrm>
            </p:grpSpPr>
            <p:sp>
              <p:nvSpPr>
                <p:cNvPr id="7685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685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685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685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685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686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6861" name="Group 61"/>
              <p:cNvGrpSpPr>
                <a:grpSpLocks/>
              </p:cNvGrpSpPr>
              <p:nvPr/>
            </p:nvGrpSpPr>
            <p:grpSpPr bwMode="auto">
              <a:xfrm>
                <a:off x="5381" y="3085"/>
                <a:ext cx="227" cy="132"/>
                <a:chOff x="5381" y="3085"/>
                <a:chExt cx="227" cy="132"/>
              </a:xfrm>
            </p:grpSpPr>
            <p:sp>
              <p:nvSpPr>
                <p:cNvPr id="7686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686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686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686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6868" name="Rectangle 68"/>
          <p:cNvSpPr>
            <a:spLocks noGrp="1" noChangeArrowheads="1"/>
          </p:cNvSpPr>
          <p:nvPr>
            <p:ph type="dt" sz="quarter" idx="2"/>
          </p:nvPr>
        </p:nvSpPr>
        <p:spPr/>
        <p:txBody>
          <a:bodyPr/>
          <a:lstStyle>
            <a:lvl1pPr>
              <a:defRPr/>
            </a:lvl1pPr>
          </a:lstStyle>
          <a:p>
            <a:endParaRPr lang="en-US"/>
          </a:p>
        </p:txBody>
      </p:sp>
      <p:sp>
        <p:nvSpPr>
          <p:cNvPr id="76869" name="Rectangle 69"/>
          <p:cNvSpPr>
            <a:spLocks noGrp="1" noChangeArrowheads="1"/>
          </p:cNvSpPr>
          <p:nvPr>
            <p:ph type="ftr" sz="quarter" idx="3"/>
          </p:nvPr>
        </p:nvSpPr>
        <p:spPr/>
        <p:txBody>
          <a:bodyPr/>
          <a:lstStyle>
            <a:lvl1pPr>
              <a:defRPr/>
            </a:lvl1pPr>
          </a:lstStyle>
          <a:p>
            <a:endParaRPr lang="en-US"/>
          </a:p>
        </p:txBody>
      </p:sp>
      <p:sp>
        <p:nvSpPr>
          <p:cNvPr id="76870" name="Rectangle 70"/>
          <p:cNvSpPr>
            <a:spLocks noGrp="1" noChangeArrowheads="1"/>
          </p:cNvSpPr>
          <p:nvPr>
            <p:ph type="sldNum" sz="quarter" idx="4"/>
          </p:nvPr>
        </p:nvSpPr>
        <p:spPr/>
        <p:txBody>
          <a:bodyPr/>
          <a:lstStyle>
            <a:lvl1pPr>
              <a:defRPr/>
            </a:lvl1pPr>
          </a:lstStyle>
          <a:p>
            <a:fld id="{CFF8A641-4EB5-4C57-881F-68E61C12448B}"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D5F6CB-3709-4C73-8F9E-E268BEDD8B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18BE7B4-E3BA-473F-9AF7-EB946FA2F55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EAF3B1-18A9-4D3A-90DA-2C63D59388A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4C6B7E-B2C3-4880-801D-A2C356ADFA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E5E369A-0056-46FB-9929-565AC8F02FA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31CECC8-676E-4C62-9C49-882883F92B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C26920-9F9D-44C1-B2A5-74DBE7BAC5B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CBF1669-93C2-4C06-ABD8-8EC71E7F845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A28159-BF2F-4B7B-9828-E46D88E1548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7C1AB2-0617-4335-B593-CE1A3B981ED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778"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5780" name="Group 4"/>
            <p:cNvGrpSpPr>
              <a:grpSpLocks/>
            </p:cNvGrpSpPr>
            <p:nvPr/>
          </p:nvGrpSpPr>
          <p:grpSpPr bwMode="auto">
            <a:xfrm>
              <a:off x="1776" y="3024"/>
              <a:ext cx="3929" cy="1290"/>
              <a:chOff x="1776" y="3024"/>
              <a:chExt cx="3929" cy="1290"/>
            </a:xfrm>
          </p:grpSpPr>
          <p:grpSp>
            <p:nvGrpSpPr>
              <p:cNvPr id="75781"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5830"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5837"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7175B26E-C0F0-4996-BBFF-A7F3D4194802}" type="slidenum">
              <a:rPr lang="en-US"/>
              <a:pPr/>
              <a:t>‹#›</a:t>
            </a:fld>
            <a:endParaRPr lang="en-US"/>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Authentication Applications</a:t>
            </a:r>
          </a:p>
        </p:txBody>
      </p:sp>
      <p:sp>
        <p:nvSpPr>
          <p:cNvPr id="46083" name="Rectangle 3"/>
          <p:cNvSpPr>
            <a:spLocks noGrp="1" noChangeArrowheads="1"/>
          </p:cNvSpPr>
          <p:nvPr>
            <p:ph type="body" idx="1"/>
          </p:nvPr>
        </p:nvSpPr>
        <p:spPr/>
        <p:txBody>
          <a:bodyPr/>
          <a:lstStyle/>
          <a:p>
            <a:r>
              <a:rPr lang="en-US" dirty="0" smtClean="0"/>
              <a:t>support authentication </a:t>
            </a:r>
            <a:r>
              <a:rPr lang="en-US" dirty="0"/>
              <a:t>&amp; digital </a:t>
            </a:r>
            <a:r>
              <a:rPr lang="en-US" dirty="0" smtClean="0"/>
              <a:t>signatures at application-level</a:t>
            </a:r>
            <a:endParaRPr lang="en-US" dirty="0"/>
          </a:p>
          <a:p>
            <a:r>
              <a:rPr lang="en-US" dirty="0" smtClean="0"/>
              <a:t>Kerberos </a:t>
            </a:r>
            <a:r>
              <a:rPr lang="en-US" dirty="0"/>
              <a:t>– a </a:t>
            </a:r>
            <a:r>
              <a:rPr lang="en-US" dirty="0" smtClean="0"/>
              <a:t>secret key </a:t>
            </a:r>
            <a:r>
              <a:rPr lang="en-US" dirty="0"/>
              <a:t>authentication service</a:t>
            </a:r>
          </a:p>
          <a:p>
            <a:r>
              <a:rPr lang="en-US" dirty="0" smtClean="0"/>
              <a:t>X.509 </a:t>
            </a:r>
            <a:r>
              <a:rPr lang="en-US" dirty="0"/>
              <a:t>- a public-key directory authentication service</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48791" y="0"/>
            <a:ext cx="909520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0" y="1"/>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r>
              <a:rPr lang="en-AU"/>
              <a:t>Kerberos Realms</a:t>
            </a:r>
          </a:p>
        </p:txBody>
      </p:sp>
      <p:sp>
        <p:nvSpPr>
          <p:cNvPr id="83971" name="Rectangle 1027"/>
          <p:cNvSpPr>
            <a:spLocks noGrp="1" noChangeArrowheads="1"/>
          </p:cNvSpPr>
          <p:nvPr>
            <p:ph type="body" idx="1"/>
          </p:nvPr>
        </p:nvSpPr>
        <p:spPr/>
        <p:txBody>
          <a:bodyPr/>
          <a:lstStyle/>
          <a:p>
            <a:r>
              <a:rPr lang="en-US"/>
              <a:t>a Kerberos environment consists of:</a:t>
            </a:r>
          </a:p>
          <a:p>
            <a:pPr lvl="1"/>
            <a:r>
              <a:rPr lang="en-US"/>
              <a:t>a Kerberos server</a:t>
            </a:r>
          </a:p>
          <a:p>
            <a:pPr lvl="1"/>
            <a:r>
              <a:rPr lang="en-US"/>
              <a:t>a number of clients, all registered with server</a:t>
            </a:r>
          </a:p>
          <a:p>
            <a:pPr lvl="1"/>
            <a:r>
              <a:rPr lang="en-US"/>
              <a:t>application servers, sharing keys with server</a:t>
            </a:r>
          </a:p>
          <a:p>
            <a:r>
              <a:rPr lang="en-US"/>
              <a:t>this is termed a realm</a:t>
            </a:r>
          </a:p>
          <a:p>
            <a:pPr lvl="1"/>
            <a:r>
              <a:rPr lang="en-US"/>
              <a:t>typically a single administrative domain</a:t>
            </a:r>
          </a:p>
          <a:p>
            <a:r>
              <a:rPr lang="en-US"/>
              <a:t>if have multiple realms, their Kerberos servers must share keys and trust </a:t>
            </a:r>
            <a:endParaRPr lang="en-A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9097"/>
            <a:ext cx="8229600" cy="1139825"/>
          </a:xfrm>
        </p:spPr>
        <p:txBody>
          <a:bodyPr/>
          <a:lstStyle/>
          <a:p>
            <a:r>
              <a:rPr lang="en-AU" dirty="0"/>
              <a:t>Kerberos Realms</a:t>
            </a:r>
          </a:p>
        </p:txBody>
      </p:sp>
      <p:pic>
        <p:nvPicPr>
          <p:cNvPr id="53253" name="Picture 5" descr="Ch14. Remote Kerberos.pdf                                      002F6F4DMacintosh HD                   B83AE914:"/>
          <p:cNvPicPr>
            <a:picLocks noChangeAspect="1" noChangeArrowheads="1"/>
          </p:cNvPicPr>
          <p:nvPr/>
        </p:nvPicPr>
        <p:blipFill>
          <a:blip r:embed="rId3" cstate="print"/>
          <a:srcRect t="3580" b="12529"/>
          <a:stretch>
            <a:fillRect/>
          </a:stretch>
        </p:blipFill>
        <p:spPr bwMode="auto">
          <a:xfrm>
            <a:off x="0" y="692696"/>
            <a:ext cx="9144000" cy="61653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Kerberos Version 5</a:t>
            </a:r>
          </a:p>
        </p:txBody>
      </p:sp>
      <p:sp>
        <p:nvSpPr>
          <p:cNvPr id="55299" name="Rectangle 3"/>
          <p:cNvSpPr>
            <a:spLocks noGrp="1" noChangeArrowheads="1"/>
          </p:cNvSpPr>
          <p:nvPr>
            <p:ph type="body" idx="1"/>
          </p:nvPr>
        </p:nvSpPr>
        <p:spPr/>
        <p:txBody>
          <a:bodyPr/>
          <a:lstStyle/>
          <a:p>
            <a:r>
              <a:rPr lang="en-US"/>
              <a:t>developed in mid 1990’s</a:t>
            </a:r>
          </a:p>
          <a:p>
            <a:r>
              <a:rPr lang="en-US"/>
              <a:t>specified as Internet standard RFC 1510</a:t>
            </a:r>
            <a:endParaRPr lang="en-AU"/>
          </a:p>
          <a:p>
            <a:r>
              <a:rPr lang="en-US"/>
              <a:t>provides improvements over v4</a:t>
            </a:r>
          </a:p>
          <a:p>
            <a:pPr lvl="1"/>
            <a:r>
              <a:rPr lang="en-US"/>
              <a:t>addresses environmental shortcomings</a:t>
            </a:r>
          </a:p>
          <a:p>
            <a:pPr lvl="2"/>
            <a:r>
              <a:rPr lang="en-US"/>
              <a:t>encryption alg, network protocol, byte order, ticket lifetime, authentication forwarding, interrealm auth</a:t>
            </a:r>
          </a:p>
          <a:p>
            <a:pPr lvl="1"/>
            <a:r>
              <a:rPr lang="en-US"/>
              <a:t>and technical deficiencies</a:t>
            </a:r>
          </a:p>
          <a:p>
            <a:pPr lvl="2"/>
            <a:r>
              <a:rPr lang="en-US"/>
              <a:t>double encryption, non-std mode of use, session keys, password attacks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7"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7544" y="-99392"/>
            <a:ext cx="8229600" cy="1139825"/>
          </a:xfrm>
        </p:spPr>
        <p:txBody>
          <a:bodyPr/>
          <a:lstStyle/>
          <a:p>
            <a:r>
              <a:rPr lang="en-AU" dirty="0"/>
              <a:t>Kerberos</a:t>
            </a:r>
          </a:p>
        </p:txBody>
      </p:sp>
      <p:sp>
        <p:nvSpPr>
          <p:cNvPr id="47107" name="Rectangle 3"/>
          <p:cNvSpPr>
            <a:spLocks noGrp="1" noChangeArrowheads="1"/>
          </p:cNvSpPr>
          <p:nvPr>
            <p:ph type="body" idx="1"/>
          </p:nvPr>
        </p:nvSpPr>
        <p:spPr>
          <a:xfrm>
            <a:off x="457200" y="908720"/>
            <a:ext cx="8686800" cy="5688632"/>
          </a:xfrm>
        </p:spPr>
        <p:txBody>
          <a:bodyPr/>
          <a:lstStyle/>
          <a:p>
            <a:r>
              <a:rPr lang="en-AU" b="1" dirty="0" smtClean="0"/>
              <a:t>Environment</a:t>
            </a:r>
            <a:r>
              <a:rPr lang="en-AU" dirty="0" smtClean="0"/>
              <a:t>: Open network having many servers and workstations distributed in it; wherein legitimate users of any workstation can access any authorised service from any server.    </a:t>
            </a:r>
          </a:p>
          <a:p>
            <a:r>
              <a:rPr lang="en-AU" b="1" dirty="0" smtClean="0"/>
              <a:t>Problem</a:t>
            </a:r>
            <a:r>
              <a:rPr lang="en-AU" dirty="0" smtClean="0"/>
              <a:t>: How to authenticate users to access services from various servers? </a:t>
            </a:r>
          </a:p>
          <a:p>
            <a:r>
              <a:rPr lang="en-AU" dirty="0" smtClean="0"/>
              <a:t>Access can not be based on the workstation, because all users of a workstation need not be legitimate, hence,  it should be based on the user. </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686800" cy="4454525"/>
          </a:xfrm>
        </p:spPr>
        <p:txBody>
          <a:bodyPr/>
          <a:lstStyle/>
          <a:p>
            <a:r>
              <a:rPr lang="en-US" dirty="0" smtClean="0"/>
              <a:t>Is it required to build authentication protocol at each server?</a:t>
            </a:r>
          </a:p>
          <a:p>
            <a:r>
              <a:rPr lang="en-US" dirty="0" smtClean="0"/>
              <a:t>No, use a trusted </a:t>
            </a:r>
            <a:r>
              <a:rPr lang="en-US" dirty="0" err="1" smtClean="0"/>
              <a:t>centralised</a:t>
            </a:r>
            <a:r>
              <a:rPr lang="en-US" dirty="0" smtClean="0"/>
              <a:t> authentication server  called Kerberos. </a:t>
            </a:r>
          </a:p>
          <a:p>
            <a:r>
              <a:rPr lang="en-US" dirty="0" smtClean="0"/>
              <a:t>Kerberos will authenticate users to </a:t>
            </a:r>
            <a:r>
              <a:rPr lang="en-US" dirty="0" smtClean="0"/>
              <a:t>servers </a:t>
            </a:r>
            <a:r>
              <a:rPr lang="en-US" dirty="0" smtClean="0"/>
              <a:t>and servers to users. </a:t>
            </a:r>
          </a:p>
          <a:p>
            <a:r>
              <a:rPr lang="en-US" dirty="0" smtClean="0"/>
              <a:t>Kerberos uses symmetric key encryption. </a:t>
            </a:r>
          </a:p>
          <a:p>
            <a:r>
              <a:rPr lang="en-US" dirty="0" smtClean="0"/>
              <a:t>Kerberos’ authentication protocol based on </a:t>
            </a:r>
            <a:r>
              <a:rPr lang="en-US" dirty="0" smtClean="0"/>
              <a:t>Needham-Schroeder protocol</a:t>
            </a:r>
            <a:endParaRPr lang="en-AU"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99392"/>
            <a:ext cx="8229600" cy="1139825"/>
          </a:xfrm>
        </p:spPr>
        <p:txBody>
          <a:bodyPr/>
          <a:lstStyle/>
          <a:p>
            <a:r>
              <a:rPr lang="en-AU" dirty="0"/>
              <a:t>Kerberos Requirements</a:t>
            </a:r>
          </a:p>
        </p:txBody>
      </p:sp>
      <p:sp>
        <p:nvSpPr>
          <p:cNvPr id="49155" name="Rectangle 3"/>
          <p:cNvSpPr>
            <a:spLocks noGrp="1" noChangeArrowheads="1"/>
          </p:cNvSpPr>
          <p:nvPr>
            <p:ph type="body" idx="1"/>
          </p:nvPr>
        </p:nvSpPr>
        <p:spPr>
          <a:xfrm>
            <a:off x="457200" y="1052736"/>
            <a:ext cx="8229600" cy="4454525"/>
          </a:xfrm>
        </p:spPr>
        <p:txBody>
          <a:bodyPr/>
          <a:lstStyle/>
          <a:p>
            <a:r>
              <a:rPr lang="en-US" dirty="0" smtClean="0"/>
              <a:t>Requirements for Kerberos are:</a:t>
            </a:r>
            <a:endParaRPr lang="en-US" dirty="0"/>
          </a:p>
          <a:p>
            <a:pPr lvl="1"/>
            <a:r>
              <a:rPr lang="en-US" b="1" dirty="0" smtClean="0"/>
              <a:t>Secure </a:t>
            </a:r>
            <a:r>
              <a:rPr lang="en-US" dirty="0" smtClean="0"/>
              <a:t>– An eavesdropper should not be able to obtain information necessary to impersonate a user </a:t>
            </a:r>
            <a:endParaRPr lang="en-US" dirty="0"/>
          </a:p>
          <a:p>
            <a:pPr lvl="1"/>
            <a:r>
              <a:rPr lang="en-US" b="1" dirty="0" smtClean="0"/>
              <a:t>Reliable</a:t>
            </a:r>
            <a:r>
              <a:rPr lang="en-US" dirty="0" smtClean="0"/>
              <a:t> – h/w and s/w in </a:t>
            </a:r>
            <a:r>
              <a:rPr lang="en-US" dirty="0" err="1" smtClean="0"/>
              <a:t>kerberos</a:t>
            </a:r>
            <a:r>
              <a:rPr lang="en-US" dirty="0" smtClean="0"/>
              <a:t> should be reliable, in case of failure, an alternate backup must be available.  </a:t>
            </a:r>
            <a:endParaRPr lang="en-US" dirty="0"/>
          </a:p>
          <a:p>
            <a:pPr lvl="1"/>
            <a:r>
              <a:rPr lang="en-US" b="1" dirty="0" smtClean="0"/>
              <a:t>Transparent</a:t>
            </a:r>
            <a:r>
              <a:rPr lang="en-US" dirty="0" smtClean="0"/>
              <a:t> – User should not know anything about the authentication process other than entering password.</a:t>
            </a:r>
            <a:endParaRPr lang="en-US" dirty="0"/>
          </a:p>
          <a:p>
            <a:pPr lvl="1"/>
            <a:r>
              <a:rPr lang="en-US" b="1" dirty="0" smtClean="0"/>
              <a:t>Scalable</a:t>
            </a:r>
            <a:r>
              <a:rPr lang="en-US" dirty="0" smtClean="0"/>
              <a:t> -  should support the increase in number of clients and servers.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a:t>Kerberos v4 Overview</a:t>
            </a:r>
          </a:p>
        </p:txBody>
      </p:sp>
      <p:sp>
        <p:nvSpPr>
          <p:cNvPr id="51203" name="Rectangle 3"/>
          <p:cNvSpPr>
            <a:spLocks noGrp="1" noChangeArrowheads="1"/>
          </p:cNvSpPr>
          <p:nvPr>
            <p:ph type="body" idx="1"/>
          </p:nvPr>
        </p:nvSpPr>
        <p:spPr/>
        <p:txBody>
          <a:bodyPr/>
          <a:lstStyle/>
          <a:p>
            <a:r>
              <a:rPr lang="en-AU" dirty="0" smtClean="0"/>
              <a:t>Let  </a:t>
            </a:r>
            <a:r>
              <a:rPr lang="en-AU" dirty="0"/>
              <a:t>Authentication Server (AS</a:t>
            </a:r>
            <a:r>
              <a:rPr lang="en-AU" dirty="0" smtClean="0"/>
              <a:t>) be a trusted 3</a:t>
            </a:r>
            <a:r>
              <a:rPr lang="en-AU" baseline="30000" dirty="0" smtClean="0"/>
              <a:t>rd</a:t>
            </a:r>
            <a:r>
              <a:rPr lang="en-AU" dirty="0" smtClean="0"/>
              <a:t> party who has passwords of all users in a secured way</a:t>
            </a:r>
            <a:endParaRPr lang="en-AU" dirty="0"/>
          </a:p>
          <a:p>
            <a:pPr lvl="1"/>
            <a:r>
              <a:rPr lang="en-AU" dirty="0"/>
              <a:t>users initially negotiate with AS to identify self </a:t>
            </a:r>
          </a:p>
          <a:p>
            <a:pPr lvl="1"/>
            <a:r>
              <a:rPr lang="en-AU" dirty="0"/>
              <a:t>AS provides a non-corruptible authentication credential (ticket granting ticket TGT) </a:t>
            </a:r>
          </a:p>
          <a:p>
            <a:r>
              <a:rPr lang="en-US" dirty="0"/>
              <a:t>have a Ticket Granting server (TGS)</a:t>
            </a:r>
            <a:endParaRPr lang="en-AU" dirty="0"/>
          </a:p>
          <a:p>
            <a:pPr lvl="1"/>
            <a:r>
              <a:rPr lang="en-AU" dirty="0"/>
              <a:t>users subsequently request access to other services from TGS on basis of users TGT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r>
              <a:rPr lang="en-AU"/>
              <a:t>Kerberos v4 Dialogue</a:t>
            </a:r>
          </a:p>
        </p:txBody>
      </p:sp>
      <p:sp>
        <p:nvSpPr>
          <p:cNvPr id="81923" name="Rectangle 1027"/>
          <p:cNvSpPr>
            <a:spLocks noGrp="1" noChangeArrowheads="1"/>
          </p:cNvSpPr>
          <p:nvPr>
            <p:ph type="body" idx="1"/>
          </p:nvPr>
        </p:nvSpPr>
        <p:spPr/>
        <p:txBody>
          <a:bodyPr/>
          <a:lstStyle/>
          <a:p>
            <a:pPr marL="609600" indent="-609600">
              <a:buFont typeface="Times" charset="0"/>
              <a:buAutoNum type="arabicPeriod"/>
            </a:pPr>
            <a:r>
              <a:rPr lang="en-AU" dirty="0"/>
              <a:t>obtain ticket granting ticket from AS</a:t>
            </a:r>
          </a:p>
          <a:p>
            <a:pPr marL="990600" lvl="1" indent="-533400">
              <a:buFont typeface="Times" charset="0"/>
              <a:buChar char="•"/>
            </a:pPr>
            <a:r>
              <a:rPr lang="en-AU" dirty="0"/>
              <a:t>once per session</a:t>
            </a:r>
          </a:p>
          <a:p>
            <a:pPr marL="609600" indent="-609600">
              <a:buFont typeface="Times" charset="0"/>
              <a:buAutoNum type="arabicPeriod"/>
            </a:pPr>
            <a:r>
              <a:rPr lang="en-AU"/>
              <a:t>obtain service granting ticket from </a:t>
            </a:r>
            <a:r>
              <a:rPr lang="en-AU" smtClean="0"/>
              <a:t>TGS</a:t>
            </a:r>
            <a:endParaRPr lang="en-AU"/>
          </a:p>
          <a:p>
            <a:pPr marL="990600" lvl="1" indent="-533400">
              <a:buFont typeface="Times" charset="0"/>
              <a:buChar char="•"/>
            </a:pPr>
            <a:r>
              <a:rPr lang="en-AU" dirty="0"/>
              <a:t>for each distinct service required</a:t>
            </a:r>
          </a:p>
          <a:p>
            <a:pPr marL="609600" indent="-609600">
              <a:buFont typeface="Times" charset="0"/>
              <a:buAutoNum type="arabicPeriod"/>
            </a:pPr>
            <a:r>
              <a:rPr lang="en-AU" dirty="0"/>
              <a:t>client/server exchange to obtain service</a:t>
            </a:r>
          </a:p>
          <a:p>
            <a:pPr marL="990600" lvl="1" indent="-533400">
              <a:buFont typeface="Times" charset="0"/>
              <a:buChar char="•"/>
            </a:pPr>
            <a:r>
              <a:rPr lang="en-AU" dirty="0"/>
              <a:t>on every service request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315416"/>
            <a:ext cx="8229600" cy="1143000"/>
          </a:xfrm>
        </p:spPr>
        <p:txBody>
          <a:bodyPr/>
          <a:lstStyle/>
          <a:p>
            <a:r>
              <a:rPr lang="en-AU" dirty="0"/>
              <a:t>Kerberos 4 Overview</a:t>
            </a:r>
          </a:p>
        </p:txBody>
      </p:sp>
      <p:pic>
        <p:nvPicPr>
          <p:cNvPr id="50182" name="Picture 6" descr="Ch14. Kerberos.pdf                                             002F6F4DMacintosh HD                   B83AE914:"/>
          <p:cNvPicPr>
            <a:picLocks noChangeAspect="1" noChangeArrowheads="1"/>
          </p:cNvPicPr>
          <p:nvPr/>
        </p:nvPicPr>
        <p:blipFill>
          <a:blip r:embed="rId3" cstate="print"/>
          <a:srcRect t="4633" b="9265"/>
          <a:stretch>
            <a:fillRect/>
          </a:stretch>
        </p:blipFill>
        <p:spPr bwMode="auto">
          <a:xfrm>
            <a:off x="-1" y="548680"/>
            <a:ext cx="9198453" cy="630932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788</TotalTime>
  <Words>900</Words>
  <Application>Microsoft Office PowerPoint</Application>
  <PresentationFormat>On-screen Show (4:3)</PresentationFormat>
  <Paragraphs>70</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ch01</vt:lpstr>
      <vt:lpstr>Authentication Applications</vt:lpstr>
      <vt:lpstr>Kerberos</vt:lpstr>
      <vt:lpstr>PowerPoint Presentation</vt:lpstr>
      <vt:lpstr>Kerberos Requirements</vt:lpstr>
      <vt:lpstr>Kerberos v4 Overview</vt:lpstr>
      <vt:lpstr>Kerberos v4 Dialogue</vt:lpstr>
      <vt:lpstr>Kerberos 4 Overview</vt:lpstr>
      <vt:lpstr>PowerPoint Presentation</vt:lpstr>
      <vt:lpstr>PowerPoint Presentation</vt:lpstr>
      <vt:lpstr>PowerPoint Presentation</vt:lpstr>
      <vt:lpstr>PowerPoint Presentation</vt:lpstr>
      <vt:lpstr>Kerberos Realms</vt:lpstr>
      <vt:lpstr>Kerberos Realms</vt:lpstr>
      <vt:lpstr>PowerPoint Presentation</vt:lpstr>
      <vt:lpstr>Kerberos Version 5</vt:lpstr>
      <vt:lpstr>PowerPoint Presentation</vt:lpstr>
    </vt:vector>
  </TitlesOfParts>
  <Company>School of IT&amp;EE,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lastModifiedBy>Saravana</cp:lastModifiedBy>
  <cp:revision>29</cp:revision>
  <dcterms:created xsi:type="dcterms:W3CDTF">2002-03-28T02:06:54Z</dcterms:created>
  <dcterms:modified xsi:type="dcterms:W3CDTF">2016-06-22T04:33:00Z</dcterms:modified>
</cp:coreProperties>
</file>