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75" r:id="rId2"/>
    <p:sldId id="276" r:id="rId3"/>
    <p:sldId id="277" r:id="rId4"/>
    <p:sldId id="301" r:id="rId5"/>
    <p:sldId id="302" r:id="rId6"/>
    <p:sldId id="278" r:id="rId7"/>
    <p:sldId id="279" r:id="rId8"/>
    <p:sldId id="280" r:id="rId9"/>
    <p:sldId id="281" r:id="rId10"/>
    <p:sldId id="282" r:id="rId11"/>
    <p:sldId id="284" r:id="rId12"/>
    <p:sldId id="285" r:id="rId13"/>
    <p:sldId id="286" r:id="rId14"/>
    <p:sldId id="296" r:id="rId15"/>
    <p:sldId id="287" r:id="rId16"/>
    <p:sldId id="300" r:id="rId17"/>
    <p:sldId id="295" r:id="rId18"/>
    <p:sldId id="297" r:id="rId1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varScale="1">
        <p:scale>
          <a:sx n="59" d="100"/>
          <a:sy n="59" d="100"/>
        </p:scale>
        <p:origin x="-16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6B4573-F5AD-4AB9-AD8C-DFF78C1DA353}"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038E7-0560-42F8-873A-84225D8AB16F}" type="slidenum">
              <a:rPr lang="en-AU"/>
              <a:pPr/>
              <a:t>1</a:t>
            </a:fld>
            <a:endParaRPr lang="en-AU"/>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t>In virtually all distributed environments, electronic mail is the most heavily used network-based application. But </a:t>
            </a:r>
            <a:r>
              <a:rPr lang="en-AU"/>
              <a:t>current email services are roughly like "postcards”, anyone who wants could pick it up and have a look as its in transit or sitting in the recipients mailbox.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4A29E-B143-48A0-B73C-407B8D300C78}" type="slidenum">
              <a:rPr lang="en-AU"/>
              <a:pPr/>
              <a:t>12</a:t>
            </a:fld>
            <a:endParaRPr lang="en-AU"/>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PGP makes use of four types of keys: one-time session symmetric keys, public keys, private keys, and passphrase-based symmetric keys.</a:t>
            </a:r>
          </a:p>
          <a:p>
            <a:r>
              <a:rPr lang="en-US"/>
              <a:t>Each session key is associated with a single message and is used only for the purpose of encrypting and decrypting that message. Random numbers are generated using the ANSI X12.17 generator, with inputs based on keystroke input from the user, where both the keystroke timing and the actual keys struck are used to generate a randomized stream of numbers. Stallings Appendix 15C discusses PGP random number generation techniques in more detail.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4D86B-7B00-4EDE-801A-794B0E6DB0BF}" type="slidenum">
              <a:rPr lang="en-AU"/>
              <a:pPr/>
              <a:t>13</a:t>
            </a:fld>
            <a:endParaRPr lang="en-AU"/>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8FBCD-E7FC-4CDF-B60C-21BB8253EEE4}" type="slidenum">
              <a:rPr lang="en-AU"/>
              <a:pPr/>
              <a:t>14</a:t>
            </a:fld>
            <a:endParaRPr lang="en-AU"/>
          </a:p>
        </p:txBody>
      </p:sp>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Stallings Figure 15.3 shows the format of a transmitted PGP message. A message consists of three components: the message component, a signature (optional), and a session key component (optional). </a:t>
            </a:r>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FD07-6E81-4292-A74C-D322DB9A73AF}" type="slidenum">
              <a:rPr lang="en-AU"/>
              <a:pPr/>
              <a:t>15</a:t>
            </a:fld>
            <a:endParaRPr lang="en-AU"/>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t>Keys &amp; key IDs are critical to the operation of PGP. These keys need to be stored and organized in a systematic way for efficient and effective use by all parties.  PGP uses a pair of data structures, one to store the users public/private key pairs - their private-key ring; and one to store the public keys of other known users, their public-key ring. The private keys are kept encrypted using a block cipher, with a key derived by hashing a pass-phrase which the user enters whenever that key needs to be used. As in any system based on passwords, the security of this system depends on the security of the password, which should be not easily guessed but easily remembered.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DBDB8-004C-42E5-99A2-547181FFE50D}" type="slidenum">
              <a:rPr lang="en-AU"/>
              <a:pPr/>
              <a:t>17</a:t>
            </a:fld>
            <a:endParaRPr lang="en-AU"/>
          </a:p>
        </p:txBody>
      </p:sp>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Stallings Figure 15.5 illustrates how these key rings are used in message transmission to implement the various PGP crypto services (ignoring compression and radix-64 conversion for simplicity).</a:t>
            </a:r>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5B84B-1C4C-4E25-AC60-4A10178EFC6F}" type="slidenum">
              <a:rPr lang="en-AU"/>
              <a:pPr/>
              <a:t>18</a:t>
            </a:fld>
            <a:endParaRPr lang="en-AU"/>
          </a:p>
        </p:txBody>
      </p:sp>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Stallings Figure 15.6 then illustrates how these key rings are used in message reception to implement the various PGP crypto services (again ignoring compression and radix-64 conversion for simplicity).</a:t>
            </a:r>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CFFC3-2652-4FD4-A40D-662B5B02641A}" type="slidenum">
              <a:rPr lang="en-AU"/>
              <a:pPr/>
              <a:t>2</a:t>
            </a:fld>
            <a:endParaRPr lang="en-AU"/>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With the explosively growing reliance on electronic mail for every conceivable purpose, there grows a demand for authentication and confidentiality services. </a:t>
            </a:r>
            <a:r>
              <a:rPr lang="en-AU"/>
              <a:t>What we want is something more akin to standard mail (contents protected inside an envelope) if not registered mail (have confidence about the sender of the mail and its contents). That is, the “classic” security services listed are desired.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7605F-7DAF-4F8D-B506-03CBB353F4B9}" type="slidenum">
              <a:rPr lang="en-AU"/>
              <a:pPr/>
              <a:t>3</a:t>
            </a:fld>
            <a:endParaRPr lang="en-AU"/>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The </a:t>
            </a:r>
            <a:r>
              <a:rPr lang="en-AU"/>
              <a:t>Pretty Good Privacy (PGP) secure email program,</a:t>
            </a:r>
            <a:r>
              <a:rPr lang="en-US"/>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4273B-01D5-4F21-8782-E7BA68F3AE07}" type="slidenum">
              <a:rPr lang="en-AU"/>
              <a:pPr/>
              <a:t>6</a:t>
            </a:fld>
            <a:endParaRPr lang="en-AU"/>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The actual operation of PGP consists of five services: authentication, confidentiality, compression, e-mail compatibility, and segmentation.</a:t>
            </a:r>
          </a:p>
          <a:p>
            <a:r>
              <a:rPr lang="en-US"/>
              <a:t>Here see the digital signature service provided by PGP, using the steps as shown. Note this assumes use of RSA digital signatures, recent PGP versions also support the use of DSS signatures. Signatures can also be detached from a message/file and sent/stored separately.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2CD28-F0E3-4EBF-A2BB-53BC92687F0E}" type="slidenum">
              <a:rPr lang="en-AU"/>
              <a:pPr/>
              <a:t>7</a:t>
            </a:fld>
            <a:endParaRPr lang="en-AU"/>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shown. Recent PGP versions also support the use of ElGamal (a Diffie-Hellman variant) for session-key exchange.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730D9-3209-4F8F-8E81-519221A89D92}" type="slidenum">
              <a:rPr lang="en-AU"/>
              <a:pPr/>
              <a:t>8</a:t>
            </a:fld>
            <a:endParaRPr lang="en-AU"/>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t>Both </a:t>
            </a:r>
            <a:r>
              <a:rPr lang="en-US" sz="1000"/>
              <a:t>confidentiality &amp; authentication </a:t>
            </a:r>
            <a:r>
              <a:rPr lang="en-US"/>
              <a:t>services may be used for the same message. Firstly a signature is generated for the plaintext message and prepended to the it. Then the plaintext message plus signature is encrypted using CAST-128 (or IDEA or 3DES), and the session key is encrypted using RSA (or ElGamal).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961C7-F0A9-4B03-B203-D0207D0C3541}" type="slidenum">
              <a:rPr lang="en-AU"/>
              <a:pPr/>
              <a:t>9</a:t>
            </a:fld>
            <a:endParaRPr lang="en-AU"/>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which is described in Stallings Appendix 15A.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7AC2-3896-40DA-839B-674FCCEDFB3A}" type="slidenum">
              <a:rPr lang="en-AU"/>
              <a:pPr/>
              <a:t>10</a:t>
            </a:fld>
            <a:endParaRPr lang="en-AU"/>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This format also appends a CRC to detect transmission errors. See Stallings Appendix 15B for a description. </a:t>
            </a:r>
          </a:p>
          <a:p>
            <a:r>
              <a:rPr lang="en-US"/>
              <a:t>PGP also automatically subdivides a message that is too large for a single email, into segments that are small enough to send.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8106C-A9B1-4948-AE4E-A5E320502C9F}" type="slidenum">
              <a:rPr lang="en-AU"/>
              <a:pPr/>
              <a:t>11</a:t>
            </a:fld>
            <a:endParaRPr lang="en-AU"/>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Stallings Figure 15.2 illustrates the general operation of PGP, and the relationship between the services discussed.</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9634" name="Group 1026"/>
          <p:cNvGrpSpPr>
            <a:grpSpLocks/>
          </p:cNvGrpSpPr>
          <p:nvPr/>
        </p:nvGrpSpPr>
        <p:grpSpPr bwMode="auto">
          <a:xfrm>
            <a:off x="3175" y="4267200"/>
            <a:ext cx="9140825" cy="2590800"/>
            <a:chOff x="2" y="2688"/>
            <a:chExt cx="5758" cy="1632"/>
          </a:xfrm>
        </p:grpSpPr>
        <p:sp>
          <p:nvSpPr>
            <p:cNvPr id="6963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69636" name="Group 1028"/>
            <p:cNvGrpSpPr>
              <a:grpSpLocks/>
            </p:cNvGrpSpPr>
            <p:nvPr/>
          </p:nvGrpSpPr>
          <p:grpSpPr bwMode="auto">
            <a:xfrm>
              <a:off x="1776" y="3024"/>
              <a:ext cx="3929" cy="1290"/>
              <a:chOff x="1776" y="3024"/>
              <a:chExt cx="3929" cy="1290"/>
            </a:xfrm>
          </p:grpSpPr>
          <p:grpSp>
            <p:nvGrpSpPr>
              <p:cNvPr id="69637" name="Group 1029"/>
              <p:cNvGrpSpPr>
                <a:grpSpLocks/>
              </p:cNvGrpSpPr>
              <p:nvPr/>
            </p:nvGrpSpPr>
            <p:grpSpPr bwMode="auto">
              <a:xfrm>
                <a:off x="2268" y="3934"/>
                <a:ext cx="638" cy="377"/>
                <a:chOff x="2268" y="3934"/>
                <a:chExt cx="638" cy="377"/>
              </a:xfrm>
            </p:grpSpPr>
            <p:sp>
              <p:nvSpPr>
                <p:cNvPr id="6963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6963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6964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6964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964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964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964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6964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6964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6964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6964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964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6965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965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6965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6965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965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6965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6965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6965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6965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6965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6966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6966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6966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6966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966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966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966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6966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966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966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6967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967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967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967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967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6967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6967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967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967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967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968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968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968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968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968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968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69686" name="Group 1078"/>
              <p:cNvGrpSpPr>
                <a:grpSpLocks/>
              </p:cNvGrpSpPr>
              <p:nvPr/>
            </p:nvGrpSpPr>
            <p:grpSpPr bwMode="auto">
              <a:xfrm>
                <a:off x="4546" y="3608"/>
                <a:ext cx="518" cy="319"/>
                <a:chOff x="4546" y="3608"/>
                <a:chExt cx="518" cy="319"/>
              </a:xfrm>
            </p:grpSpPr>
            <p:sp>
              <p:nvSpPr>
                <p:cNvPr id="6968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6968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6968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969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969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969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69693" name="Group 1085"/>
              <p:cNvGrpSpPr>
                <a:grpSpLocks/>
              </p:cNvGrpSpPr>
              <p:nvPr/>
            </p:nvGrpSpPr>
            <p:grpSpPr bwMode="auto">
              <a:xfrm>
                <a:off x="5381" y="3085"/>
                <a:ext cx="227" cy="132"/>
                <a:chOff x="5381" y="3085"/>
                <a:chExt cx="227" cy="132"/>
              </a:xfrm>
            </p:grpSpPr>
            <p:sp>
              <p:nvSpPr>
                <p:cNvPr id="6969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969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6969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969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9700" name="Rectangle 1092"/>
          <p:cNvSpPr>
            <a:spLocks noGrp="1" noChangeArrowheads="1"/>
          </p:cNvSpPr>
          <p:nvPr>
            <p:ph type="dt" sz="quarter" idx="2"/>
          </p:nvPr>
        </p:nvSpPr>
        <p:spPr/>
        <p:txBody>
          <a:bodyPr/>
          <a:lstStyle>
            <a:lvl1pPr>
              <a:defRPr/>
            </a:lvl1pPr>
          </a:lstStyle>
          <a:p>
            <a:endParaRPr lang="en-US"/>
          </a:p>
        </p:txBody>
      </p:sp>
      <p:sp>
        <p:nvSpPr>
          <p:cNvPr id="69701" name="Rectangle 1093"/>
          <p:cNvSpPr>
            <a:spLocks noGrp="1" noChangeArrowheads="1"/>
          </p:cNvSpPr>
          <p:nvPr>
            <p:ph type="ftr" sz="quarter" idx="3"/>
          </p:nvPr>
        </p:nvSpPr>
        <p:spPr/>
        <p:txBody>
          <a:bodyPr/>
          <a:lstStyle>
            <a:lvl1pPr>
              <a:defRPr/>
            </a:lvl1pPr>
          </a:lstStyle>
          <a:p>
            <a:endParaRPr lang="en-US"/>
          </a:p>
        </p:txBody>
      </p:sp>
      <p:sp>
        <p:nvSpPr>
          <p:cNvPr id="69702" name="Rectangle 1094"/>
          <p:cNvSpPr>
            <a:spLocks noGrp="1" noChangeArrowheads="1"/>
          </p:cNvSpPr>
          <p:nvPr>
            <p:ph type="sldNum" sz="quarter" idx="4"/>
          </p:nvPr>
        </p:nvSpPr>
        <p:spPr/>
        <p:txBody>
          <a:bodyPr/>
          <a:lstStyle>
            <a:lvl1pPr>
              <a:defRPr/>
            </a:lvl1pPr>
          </a:lstStyle>
          <a:p>
            <a:fld id="{52763BC2-D8F7-4C03-A8B5-B01300BBA049}"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2D7079-28CE-4E15-8E00-8AAB517C9DC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C05376-267F-4091-A112-4FD8038C47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7D2835-E10F-4EA9-A6D1-49436378EAB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30B7BF-E508-4280-927D-06FB116F4D6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429CF0-7535-4D67-B58C-7C50ECA1509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F78B072-BB15-4640-9E42-913E2183DDF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F2F8C02-F5D0-4334-80D1-7141C9B289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855A0C4-2A02-48CD-9753-D9193A1A036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7448B8-FADB-4180-A9C6-5BD252155F6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A9B639-488A-428E-BB5D-AF58BB647B2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610"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68612" name="Group 4"/>
            <p:cNvGrpSpPr>
              <a:grpSpLocks/>
            </p:cNvGrpSpPr>
            <p:nvPr/>
          </p:nvGrpSpPr>
          <p:grpSpPr bwMode="auto">
            <a:xfrm>
              <a:off x="1776" y="3024"/>
              <a:ext cx="3929" cy="1290"/>
              <a:chOff x="1776" y="3024"/>
              <a:chExt cx="3929" cy="1290"/>
            </a:xfrm>
          </p:grpSpPr>
          <p:grpSp>
            <p:nvGrpSpPr>
              <p:cNvPr id="68613"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68662"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68669"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B7719EA7-69CB-4402-9C28-4A464273C274}" type="slidenum">
              <a:rPr lang="en-US"/>
              <a:pPr/>
              <a:t>‹#›</a:t>
            </a:fld>
            <a:endParaRPr lang="en-US"/>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80000"/>
        <a:buFont typeface="Wingdings"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Email Security</a:t>
            </a:r>
          </a:p>
        </p:txBody>
      </p:sp>
      <p:sp>
        <p:nvSpPr>
          <p:cNvPr id="46083" name="Rectangle 3"/>
          <p:cNvSpPr>
            <a:spLocks noGrp="1" noChangeArrowheads="1"/>
          </p:cNvSpPr>
          <p:nvPr>
            <p:ph type="body" idx="1"/>
          </p:nvPr>
        </p:nvSpPr>
        <p:spPr/>
        <p:txBody>
          <a:bodyPr/>
          <a:lstStyle/>
          <a:p>
            <a:r>
              <a:rPr lang="en-AU" dirty="0" smtClean="0"/>
              <a:t> </a:t>
            </a:r>
            <a:r>
              <a:rPr lang="en-AU" dirty="0" smtClean="0"/>
              <a:t>email </a:t>
            </a:r>
            <a:r>
              <a:rPr lang="en-AU" dirty="0"/>
              <a:t>contents are not secure </a:t>
            </a:r>
          </a:p>
          <a:p>
            <a:pPr lvl="1"/>
            <a:r>
              <a:rPr lang="en-AU" dirty="0"/>
              <a:t>may be inspected either in transit </a:t>
            </a:r>
          </a:p>
          <a:p>
            <a:pPr lvl="1"/>
            <a:r>
              <a:rPr lang="en-AU" dirty="0"/>
              <a:t>or by suitably privileged users on destination </a:t>
            </a:r>
            <a:r>
              <a:rPr lang="en-AU" dirty="0" smtClean="0"/>
              <a:t>system </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a:t>PGP Operation – Email Compatibility</a:t>
            </a:r>
            <a:endParaRPr lang="en-AU" sz="4000"/>
          </a:p>
        </p:txBody>
      </p:sp>
      <p:sp>
        <p:nvSpPr>
          <p:cNvPr id="55299" name="Rectangle 3"/>
          <p:cNvSpPr>
            <a:spLocks noGrp="1" noChangeArrowheads="1"/>
          </p:cNvSpPr>
          <p:nvPr>
            <p:ph type="body" idx="1"/>
          </p:nvPr>
        </p:nvSpPr>
        <p:spPr>
          <a:xfrm>
            <a:off x="457200" y="1676400"/>
            <a:ext cx="8686800" cy="4454525"/>
          </a:xfrm>
        </p:spPr>
        <p:txBody>
          <a:bodyPr/>
          <a:lstStyle/>
          <a:p>
            <a:r>
              <a:rPr lang="en-US" sz="2800" dirty="0" smtClean="0"/>
              <a:t>PGP </a:t>
            </a:r>
            <a:r>
              <a:rPr lang="en-US" sz="2800" dirty="0"/>
              <a:t>will have binary </a:t>
            </a:r>
            <a:r>
              <a:rPr lang="en-US" sz="2800" dirty="0" smtClean="0"/>
              <a:t>data </a:t>
            </a:r>
            <a:r>
              <a:rPr lang="en-US" sz="2800" dirty="0" smtClean="0"/>
              <a:t>( </a:t>
            </a:r>
            <a:r>
              <a:rPr lang="en-US" sz="2800" dirty="0" err="1" smtClean="0"/>
              <a:t>eg</a:t>
            </a:r>
            <a:r>
              <a:rPr lang="en-US" sz="2800" dirty="0" smtClean="0"/>
              <a:t>., encrypted </a:t>
            </a:r>
            <a:r>
              <a:rPr lang="en-US" sz="2800" dirty="0" smtClean="0"/>
              <a:t>message </a:t>
            </a:r>
            <a:r>
              <a:rPr lang="en-US" sz="2800" dirty="0" smtClean="0"/>
              <a:t>) </a:t>
            </a:r>
            <a:r>
              <a:rPr lang="en-US" sz="2800" dirty="0"/>
              <a:t>to </a:t>
            </a:r>
            <a:r>
              <a:rPr lang="en-US" sz="2800" dirty="0" smtClean="0"/>
              <a:t>send</a:t>
            </a:r>
            <a:endParaRPr lang="en-US" sz="2800" dirty="0"/>
          </a:p>
          <a:p>
            <a:r>
              <a:rPr lang="en-US" sz="2800" dirty="0"/>
              <a:t>however email was designed only for </a:t>
            </a:r>
            <a:r>
              <a:rPr lang="en-US" sz="2800" dirty="0" smtClean="0"/>
              <a:t>text (ASCII)</a:t>
            </a:r>
            <a:endParaRPr lang="en-US" sz="2800" dirty="0"/>
          </a:p>
          <a:p>
            <a:r>
              <a:rPr lang="en-US" sz="2800" dirty="0"/>
              <a:t>hence PGP must encode raw binary data into printable ASCII characters</a:t>
            </a:r>
          </a:p>
          <a:p>
            <a:r>
              <a:rPr lang="en-US" sz="2800" dirty="0" smtClean="0"/>
              <a:t>PGP uses </a:t>
            </a:r>
            <a:r>
              <a:rPr lang="en-US" sz="2800" dirty="0"/>
              <a:t>radix-64 algorithm</a:t>
            </a:r>
          </a:p>
          <a:p>
            <a:pPr lvl="1"/>
            <a:r>
              <a:rPr lang="en-US" sz="2400" dirty="0"/>
              <a:t>maps 3 bytes to 4 printable chars</a:t>
            </a:r>
          </a:p>
          <a:p>
            <a:pPr lvl="1"/>
            <a:r>
              <a:rPr lang="en-US" sz="2400" dirty="0"/>
              <a:t>also appends a CRC</a:t>
            </a:r>
          </a:p>
          <a:p>
            <a:r>
              <a:rPr lang="en-US" sz="2800" dirty="0"/>
              <a:t>PGP also segments </a:t>
            </a:r>
            <a:r>
              <a:rPr lang="en-US" sz="2800" dirty="0" smtClean="0"/>
              <a:t>message </a:t>
            </a:r>
            <a:r>
              <a:rPr lang="en-US" sz="2800" dirty="0"/>
              <a:t>if </a:t>
            </a:r>
            <a:r>
              <a:rPr lang="en-US" sz="2800" dirty="0" smtClean="0"/>
              <a:t>it is too </a:t>
            </a:r>
            <a:r>
              <a:rPr lang="en-US" sz="2800" dirty="0"/>
              <a:t>big</a:t>
            </a:r>
            <a:endParaRPr lang="en-AU"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71400"/>
            <a:ext cx="8229600" cy="1139825"/>
          </a:xfrm>
        </p:spPr>
        <p:txBody>
          <a:bodyPr/>
          <a:lstStyle/>
          <a:p>
            <a:r>
              <a:rPr lang="en-US"/>
              <a:t>PGP Operation – Summary</a:t>
            </a:r>
            <a:endParaRPr lang="en-AU"/>
          </a:p>
        </p:txBody>
      </p:sp>
      <p:pic>
        <p:nvPicPr>
          <p:cNvPr id="57349" name="Picture 5" descr="Ch15. PGP Flowcharts.pdf                                       002F6F4DMacintosh HD                   B83AE914:"/>
          <p:cNvPicPr>
            <a:picLocks noChangeAspect="1" noChangeArrowheads="1"/>
          </p:cNvPicPr>
          <p:nvPr/>
        </p:nvPicPr>
        <p:blipFill>
          <a:blip r:embed="rId3" cstate="print"/>
          <a:srcRect t="4633" b="18529"/>
          <a:stretch>
            <a:fillRect/>
          </a:stretch>
        </p:blipFill>
        <p:spPr bwMode="auto">
          <a:xfrm>
            <a:off x="0" y="692696"/>
            <a:ext cx="9144000" cy="616530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PGP Session Keys</a:t>
            </a:r>
            <a:endParaRPr lang="en-AU"/>
          </a:p>
        </p:txBody>
      </p:sp>
      <p:sp>
        <p:nvSpPr>
          <p:cNvPr id="58371" name="Rectangle 3"/>
          <p:cNvSpPr>
            <a:spLocks noGrp="1" noChangeArrowheads="1"/>
          </p:cNvSpPr>
          <p:nvPr>
            <p:ph type="body" idx="1"/>
          </p:nvPr>
        </p:nvSpPr>
        <p:spPr>
          <a:xfrm>
            <a:off x="457200" y="1676400"/>
            <a:ext cx="8435280" cy="4454525"/>
          </a:xfrm>
        </p:spPr>
        <p:txBody>
          <a:bodyPr/>
          <a:lstStyle/>
          <a:p>
            <a:r>
              <a:rPr lang="en-US" dirty="0"/>
              <a:t>need a session key for each message</a:t>
            </a:r>
          </a:p>
          <a:p>
            <a:pPr lvl="1"/>
            <a:r>
              <a:rPr lang="en-US" dirty="0"/>
              <a:t>of varying sizes: 56-bit DES, 128-bit CAST or IDEA, 168-bit Triple-DES</a:t>
            </a:r>
          </a:p>
          <a:p>
            <a:r>
              <a:rPr lang="en-US" dirty="0"/>
              <a:t>generated using ANSI X12.17 </a:t>
            </a:r>
            <a:r>
              <a:rPr lang="en-US" dirty="0" smtClean="0"/>
              <a:t>mode(RNG)</a:t>
            </a:r>
            <a:endParaRPr lang="en-US" dirty="0"/>
          </a:p>
          <a:p>
            <a:r>
              <a:rPr lang="en-US" dirty="0"/>
              <a:t>uses random inputs taken from previous uses and from keystroke timing of user</a:t>
            </a: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PGP Public &amp; Private Keys</a:t>
            </a:r>
            <a:endParaRPr lang="en-AU"/>
          </a:p>
        </p:txBody>
      </p:sp>
      <p:sp>
        <p:nvSpPr>
          <p:cNvPr id="59395" name="Rectangle 3"/>
          <p:cNvSpPr>
            <a:spLocks noGrp="1" noChangeArrowheads="1"/>
          </p:cNvSpPr>
          <p:nvPr>
            <p:ph type="body" idx="1"/>
          </p:nvPr>
        </p:nvSpPr>
        <p:spPr/>
        <p:txBody>
          <a:bodyPr/>
          <a:lstStyle/>
          <a:p>
            <a:pPr>
              <a:lnSpc>
                <a:spcPct val="90000"/>
              </a:lnSpc>
            </a:pPr>
            <a:r>
              <a:rPr lang="en-US" sz="2800" dirty="0"/>
              <a:t>since many public/private keys may be in use, need to identify which is actually used to encrypt session key in a message</a:t>
            </a:r>
          </a:p>
          <a:p>
            <a:pPr lvl="1">
              <a:lnSpc>
                <a:spcPct val="90000"/>
              </a:lnSpc>
            </a:pPr>
            <a:r>
              <a:rPr lang="en-US" sz="2400" dirty="0"/>
              <a:t>could send full public-key with every message</a:t>
            </a:r>
          </a:p>
          <a:p>
            <a:pPr lvl="1">
              <a:lnSpc>
                <a:spcPct val="90000"/>
              </a:lnSpc>
            </a:pPr>
            <a:r>
              <a:rPr lang="en-US" sz="2400" dirty="0"/>
              <a:t>but this is inefficient</a:t>
            </a:r>
          </a:p>
          <a:p>
            <a:pPr>
              <a:lnSpc>
                <a:spcPct val="90000"/>
              </a:lnSpc>
            </a:pPr>
            <a:r>
              <a:rPr lang="en-US" sz="2800" dirty="0"/>
              <a:t>rather use a key identifier based on key</a:t>
            </a:r>
          </a:p>
          <a:p>
            <a:pPr lvl="1">
              <a:lnSpc>
                <a:spcPct val="90000"/>
              </a:lnSpc>
            </a:pPr>
            <a:r>
              <a:rPr lang="en-US" sz="2400" dirty="0"/>
              <a:t>is least significant 64-bits of the key</a:t>
            </a:r>
          </a:p>
          <a:p>
            <a:pPr lvl="1">
              <a:lnSpc>
                <a:spcPct val="90000"/>
              </a:lnSpc>
            </a:pPr>
            <a:r>
              <a:rPr lang="en-US" sz="2400" dirty="0"/>
              <a:t>will very </a:t>
            </a:r>
            <a:r>
              <a:rPr lang="en-US" sz="2400" dirty="0" smtClean="0"/>
              <a:t>likely to </a:t>
            </a:r>
            <a:r>
              <a:rPr lang="en-US" sz="2400" dirty="0"/>
              <a:t>be unique</a:t>
            </a:r>
          </a:p>
          <a:p>
            <a:pPr>
              <a:lnSpc>
                <a:spcPct val="90000"/>
              </a:lnSpc>
            </a:pPr>
            <a:r>
              <a:rPr lang="en-US" sz="2800" dirty="0"/>
              <a:t>also use key ID in signatures</a:t>
            </a:r>
          </a:p>
          <a:p>
            <a:pPr>
              <a:lnSpc>
                <a:spcPct val="90000"/>
              </a:lnSpc>
            </a:pPr>
            <a:endParaRPr lang="en-AU"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43408"/>
            <a:ext cx="8229600" cy="1139825"/>
          </a:xfrm>
        </p:spPr>
        <p:txBody>
          <a:bodyPr/>
          <a:lstStyle/>
          <a:p>
            <a:r>
              <a:rPr lang="en-US" dirty="0"/>
              <a:t>PGP Message Format</a:t>
            </a:r>
            <a:endParaRPr lang="en-AU" dirty="0"/>
          </a:p>
        </p:txBody>
      </p:sp>
      <p:pic>
        <p:nvPicPr>
          <p:cNvPr id="84995" name="Picture 3" descr="Ch15. PGP Message Format.pdf                                   002F6F4DMacintosh HD                   B83AE914:"/>
          <p:cNvPicPr>
            <a:picLocks noChangeAspect="1" noChangeArrowheads="1"/>
          </p:cNvPicPr>
          <p:nvPr/>
        </p:nvPicPr>
        <p:blipFill>
          <a:blip r:embed="rId3" cstate="print"/>
          <a:srcRect t="5370" b="28636"/>
          <a:stretch>
            <a:fillRect/>
          </a:stretch>
        </p:blipFill>
        <p:spPr bwMode="auto">
          <a:xfrm>
            <a:off x="0" y="692696"/>
            <a:ext cx="9144000" cy="61653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PGP Key Rings</a:t>
            </a:r>
            <a:endParaRPr lang="en-AU"/>
          </a:p>
        </p:txBody>
      </p:sp>
      <p:sp>
        <p:nvSpPr>
          <p:cNvPr id="60419" name="Rectangle 3"/>
          <p:cNvSpPr>
            <a:spLocks noGrp="1" noChangeArrowheads="1"/>
          </p:cNvSpPr>
          <p:nvPr>
            <p:ph type="body" idx="1"/>
          </p:nvPr>
        </p:nvSpPr>
        <p:spPr/>
        <p:txBody>
          <a:bodyPr/>
          <a:lstStyle/>
          <a:p>
            <a:r>
              <a:rPr lang="en-US" dirty="0"/>
              <a:t>each PGP user has a pair of </a:t>
            </a:r>
            <a:r>
              <a:rPr lang="en-US" dirty="0" err="1"/>
              <a:t>keyrings</a:t>
            </a:r>
            <a:r>
              <a:rPr lang="en-US" dirty="0"/>
              <a:t>:</a:t>
            </a:r>
          </a:p>
          <a:p>
            <a:pPr lvl="1"/>
            <a:r>
              <a:rPr lang="en-US" dirty="0"/>
              <a:t>public-key ring contains all the public-keys of other PGP users known to this user, indexed by key ID</a:t>
            </a:r>
          </a:p>
          <a:p>
            <a:pPr lvl="1"/>
            <a:r>
              <a:rPr lang="en-US" dirty="0"/>
              <a:t>private-key ring contains the public/private key pair(s) for this user, indexed by key ID &amp; encrypted keyed from a hashed passphrase</a:t>
            </a:r>
          </a:p>
          <a:p>
            <a:r>
              <a:rPr lang="en-AU" dirty="0"/>
              <a:t>security of private keys thus depends on </a:t>
            </a:r>
            <a:r>
              <a:rPr lang="en-AU" dirty="0" smtClean="0"/>
              <a:t>the  security of</a:t>
            </a:r>
            <a:r>
              <a:rPr lang="en-AU" dirty="0" smtClean="0"/>
              <a:t> pass-phrase</a:t>
            </a:r>
            <a:endParaRPr lang="en-A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03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43408"/>
            <a:ext cx="8229600" cy="1139825"/>
          </a:xfrm>
        </p:spPr>
        <p:txBody>
          <a:bodyPr/>
          <a:lstStyle/>
          <a:p>
            <a:r>
              <a:rPr lang="en-US" dirty="0"/>
              <a:t>PGP Message Generation</a:t>
            </a:r>
            <a:endParaRPr lang="en-AU" dirty="0"/>
          </a:p>
        </p:txBody>
      </p:sp>
      <p:pic>
        <p:nvPicPr>
          <p:cNvPr id="82948" name="Picture 4" descr="Ch15. PGP Sender.pdf                                           002F6F4DMacintosh HD                   B83AE914:"/>
          <p:cNvPicPr>
            <a:picLocks noChangeAspect="1" noChangeArrowheads="1"/>
          </p:cNvPicPr>
          <p:nvPr/>
        </p:nvPicPr>
        <p:blipFill>
          <a:blip r:embed="rId3" cstate="print"/>
          <a:srcRect t="4633" b="13898"/>
          <a:stretch>
            <a:fillRect/>
          </a:stretch>
        </p:blipFill>
        <p:spPr bwMode="auto">
          <a:xfrm>
            <a:off x="0" y="678777"/>
            <a:ext cx="9144000" cy="617922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43408"/>
            <a:ext cx="8229600" cy="1139825"/>
          </a:xfrm>
        </p:spPr>
        <p:txBody>
          <a:bodyPr/>
          <a:lstStyle/>
          <a:p>
            <a:r>
              <a:rPr lang="en-US" dirty="0"/>
              <a:t>PGP Message Reception</a:t>
            </a:r>
            <a:endParaRPr lang="en-AU" dirty="0"/>
          </a:p>
        </p:txBody>
      </p:sp>
      <p:pic>
        <p:nvPicPr>
          <p:cNvPr id="88068" name="Picture 4" descr="Ch15. PGP Receiver.pdf                                         00156198  Mnementh                      BEAE7A2F:"/>
          <p:cNvPicPr>
            <a:picLocks noChangeAspect="1" noChangeArrowheads="1"/>
          </p:cNvPicPr>
          <p:nvPr/>
        </p:nvPicPr>
        <p:blipFill>
          <a:blip r:embed="rId3" cstate="print"/>
          <a:srcRect t="4633" b="13898"/>
          <a:stretch>
            <a:fillRect/>
          </a:stretch>
        </p:blipFill>
        <p:spPr bwMode="auto">
          <a:xfrm>
            <a:off x="0" y="764704"/>
            <a:ext cx="9153077" cy="609329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a:t>Email Security Enhancements</a:t>
            </a:r>
          </a:p>
        </p:txBody>
      </p:sp>
      <p:sp>
        <p:nvSpPr>
          <p:cNvPr id="48131" name="Rectangle 3"/>
          <p:cNvSpPr>
            <a:spLocks noGrp="1" noChangeArrowheads="1"/>
          </p:cNvSpPr>
          <p:nvPr>
            <p:ph type="body" idx="1"/>
          </p:nvPr>
        </p:nvSpPr>
        <p:spPr/>
        <p:txBody>
          <a:bodyPr/>
          <a:lstStyle/>
          <a:p>
            <a:r>
              <a:rPr lang="en-AU" dirty="0"/>
              <a:t>confidentiality</a:t>
            </a:r>
          </a:p>
          <a:p>
            <a:pPr lvl="1"/>
            <a:r>
              <a:rPr lang="en-AU" dirty="0"/>
              <a:t>protection from disclosure</a:t>
            </a:r>
          </a:p>
          <a:p>
            <a:r>
              <a:rPr lang="en-AU" dirty="0"/>
              <a:t>authentication</a:t>
            </a:r>
          </a:p>
          <a:p>
            <a:pPr lvl="1"/>
            <a:r>
              <a:rPr lang="en-AU" dirty="0"/>
              <a:t>of sender of message</a:t>
            </a:r>
          </a:p>
          <a:p>
            <a:r>
              <a:rPr lang="en-AU" dirty="0"/>
              <a:t>message integrity</a:t>
            </a:r>
          </a:p>
          <a:p>
            <a:pPr lvl="1"/>
            <a:r>
              <a:rPr lang="en-AU" dirty="0"/>
              <a:t>protection from modification </a:t>
            </a:r>
          </a:p>
          <a:p>
            <a:r>
              <a:rPr lang="en-AU" dirty="0"/>
              <a:t>non-repudiation of origin</a:t>
            </a:r>
          </a:p>
          <a:p>
            <a:pPr lvl="1"/>
            <a:r>
              <a:rPr lang="en-AU" dirty="0"/>
              <a:t>protection from denial by sender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t>Pretty Good Privacy (PGP)</a:t>
            </a:r>
          </a:p>
        </p:txBody>
      </p:sp>
      <p:sp>
        <p:nvSpPr>
          <p:cNvPr id="50179" name="Rectangle 3"/>
          <p:cNvSpPr>
            <a:spLocks noGrp="1" noChangeArrowheads="1"/>
          </p:cNvSpPr>
          <p:nvPr>
            <p:ph type="body" idx="1"/>
          </p:nvPr>
        </p:nvSpPr>
        <p:spPr/>
        <p:txBody>
          <a:bodyPr/>
          <a:lstStyle/>
          <a:p>
            <a:pPr>
              <a:lnSpc>
                <a:spcPct val="90000"/>
              </a:lnSpc>
            </a:pPr>
            <a:r>
              <a:rPr lang="en-AU" dirty="0" smtClean="0"/>
              <a:t>widely used de facto secure email</a:t>
            </a:r>
          </a:p>
          <a:p>
            <a:pPr>
              <a:lnSpc>
                <a:spcPct val="90000"/>
              </a:lnSpc>
            </a:pPr>
            <a:r>
              <a:rPr lang="en-AU" dirty="0" smtClean="0"/>
              <a:t>developed </a:t>
            </a:r>
            <a:r>
              <a:rPr lang="en-AU" dirty="0"/>
              <a:t>by Phil Zimmermann</a:t>
            </a:r>
          </a:p>
          <a:p>
            <a:pPr>
              <a:lnSpc>
                <a:spcPct val="90000"/>
              </a:lnSpc>
            </a:pPr>
            <a:r>
              <a:rPr lang="en-US" dirty="0"/>
              <a:t>selected best </a:t>
            </a:r>
            <a:r>
              <a:rPr lang="en-US" dirty="0" smtClean="0"/>
              <a:t>crypto </a:t>
            </a:r>
            <a:r>
              <a:rPr lang="en-US" dirty="0" smtClean="0"/>
              <a:t>algorithms are </a:t>
            </a:r>
            <a:r>
              <a:rPr lang="en-US" dirty="0" smtClean="0"/>
              <a:t>used to provide: authentication, confidentiality, compression, email compatibility and segmentation</a:t>
            </a:r>
            <a:endParaRPr lang="en-US" dirty="0"/>
          </a:p>
          <a:p>
            <a:pPr>
              <a:lnSpc>
                <a:spcPct val="90000"/>
              </a:lnSpc>
            </a:pPr>
            <a:r>
              <a:rPr lang="en-US" dirty="0" smtClean="0"/>
              <a:t>All algorithms are integrated </a:t>
            </a:r>
            <a:r>
              <a:rPr lang="en-US" dirty="0"/>
              <a:t>into a </a:t>
            </a:r>
            <a:r>
              <a:rPr lang="en-US" dirty="0" smtClean="0"/>
              <a:t>single framework</a:t>
            </a:r>
            <a:endParaRPr lang="en-AU" dirty="0"/>
          </a:p>
          <a:p>
            <a:pPr>
              <a:lnSpc>
                <a:spcPct val="90000"/>
              </a:lnSpc>
            </a:pP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830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9330" name="Picture 2"/>
          <p:cNvPicPr>
            <a:picLocks noChangeAspect="1" noChangeArrowheads="1"/>
          </p:cNvPicPr>
          <p:nvPr/>
        </p:nvPicPr>
        <p:blipFill>
          <a:blip r:embed="rId2" cstate="print"/>
          <a:srcRect/>
          <a:stretch>
            <a:fillRect/>
          </a:stretch>
        </p:blipFill>
        <p:spPr bwMode="auto">
          <a:xfrm>
            <a:off x="1" y="1"/>
            <a:ext cx="9143999"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PGP Operation – Authentication</a:t>
            </a:r>
            <a:endParaRPr lang="en-AU"/>
          </a:p>
        </p:txBody>
      </p:sp>
      <p:sp>
        <p:nvSpPr>
          <p:cNvPr id="51203" name="Rectangle 3"/>
          <p:cNvSpPr>
            <a:spLocks noGrp="1" noChangeArrowheads="1"/>
          </p:cNvSpPr>
          <p:nvPr>
            <p:ph type="body" idx="1"/>
          </p:nvPr>
        </p:nvSpPr>
        <p:spPr/>
        <p:txBody>
          <a:bodyPr/>
          <a:lstStyle/>
          <a:p>
            <a:pPr marL="457200" indent="-457200">
              <a:lnSpc>
                <a:spcPct val="80000"/>
              </a:lnSpc>
              <a:buFontTx/>
              <a:buAutoNum type="arabicPeriod"/>
            </a:pPr>
            <a:r>
              <a:rPr lang="en-AU"/>
              <a:t>sender creates message</a:t>
            </a:r>
          </a:p>
          <a:p>
            <a:pPr marL="457200" indent="-457200">
              <a:lnSpc>
                <a:spcPct val="80000"/>
              </a:lnSpc>
              <a:buFontTx/>
              <a:buAutoNum type="arabicPeriod"/>
            </a:pPr>
            <a:r>
              <a:rPr lang="en-AU"/>
              <a:t>use SHA-1 to generate 160-bit hash of message </a:t>
            </a:r>
          </a:p>
          <a:p>
            <a:pPr marL="457200" indent="-457200">
              <a:lnSpc>
                <a:spcPct val="80000"/>
              </a:lnSpc>
              <a:buFontTx/>
              <a:buAutoNum type="arabicPeriod"/>
            </a:pPr>
            <a:r>
              <a:rPr lang="en-AU"/>
              <a:t>signed hash with RSA using sender's private key, and is attached to message</a:t>
            </a:r>
          </a:p>
          <a:p>
            <a:pPr marL="457200" indent="-457200">
              <a:lnSpc>
                <a:spcPct val="80000"/>
              </a:lnSpc>
              <a:buFontTx/>
              <a:buAutoNum type="arabicPeriod"/>
            </a:pPr>
            <a:r>
              <a:rPr lang="en-AU"/>
              <a:t>receiver uses RSA with sender's public key to decrypt and recover hash code</a:t>
            </a:r>
          </a:p>
          <a:p>
            <a:pPr marL="457200" indent="-457200">
              <a:lnSpc>
                <a:spcPct val="80000"/>
              </a:lnSpc>
              <a:buFontTx/>
              <a:buAutoNum type="arabicPeriod"/>
            </a:pPr>
            <a:r>
              <a:rPr lang="en-AU"/>
              <a:t>receiver verifies received message using hash of it and compares with decrypted hash code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PGP Operation – Confidentiality</a:t>
            </a:r>
            <a:endParaRPr lang="en-AU"/>
          </a:p>
        </p:txBody>
      </p:sp>
      <p:sp>
        <p:nvSpPr>
          <p:cNvPr id="52227" name="Rectangle 3"/>
          <p:cNvSpPr>
            <a:spLocks noGrp="1" noChangeArrowheads="1"/>
          </p:cNvSpPr>
          <p:nvPr>
            <p:ph type="body" idx="1"/>
          </p:nvPr>
        </p:nvSpPr>
        <p:spPr/>
        <p:txBody>
          <a:bodyPr/>
          <a:lstStyle/>
          <a:p>
            <a:pPr marL="457200" indent="-457200">
              <a:lnSpc>
                <a:spcPct val="90000"/>
              </a:lnSpc>
              <a:buFontTx/>
              <a:buAutoNum type="arabicPeriod"/>
            </a:pPr>
            <a:r>
              <a:rPr lang="en-AU" dirty="0"/>
              <a:t>sender generates message and 128-bit random number as session key for it</a:t>
            </a:r>
          </a:p>
          <a:p>
            <a:pPr marL="457200" indent="-457200">
              <a:lnSpc>
                <a:spcPct val="90000"/>
              </a:lnSpc>
              <a:buFontTx/>
              <a:buAutoNum type="arabicPeriod"/>
            </a:pPr>
            <a:r>
              <a:rPr lang="en-AU" dirty="0"/>
              <a:t>encrypt message using CAST-128 / IDEA / 3DES in CBC mode with session key</a:t>
            </a:r>
          </a:p>
          <a:p>
            <a:pPr marL="457200" indent="-457200">
              <a:lnSpc>
                <a:spcPct val="90000"/>
              </a:lnSpc>
              <a:buFontTx/>
              <a:buAutoNum type="arabicPeriod"/>
            </a:pPr>
            <a:r>
              <a:rPr lang="en-AU" dirty="0"/>
              <a:t>session key </a:t>
            </a:r>
            <a:r>
              <a:rPr lang="en-AU" dirty="0" smtClean="0"/>
              <a:t>is encrypted </a:t>
            </a:r>
            <a:r>
              <a:rPr lang="en-AU" dirty="0"/>
              <a:t>using RSA with recipient's public key, &amp; attached to </a:t>
            </a:r>
            <a:r>
              <a:rPr lang="en-AU" dirty="0" err="1"/>
              <a:t>msg</a:t>
            </a:r>
            <a:endParaRPr lang="en-AU" dirty="0"/>
          </a:p>
          <a:p>
            <a:pPr marL="457200" indent="-457200">
              <a:lnSpc>
                <a:spcPct val="90000"/>
              </a:lnSpc>
              <a:buFontTx/>
              <a:buAutoNum type="arabicPeriod"/>
            </a:pPr>
            <a:r>
              <a:rPr lang="en-AU" dirty="0"/>
              <a:t>receiver uses RSA with private key to decrypt and recover session key</a:t>
            </a:r>
          </a:p>
          <a:p>
            <a:pPr marL="457200" indent="-457200">
              <a:lnSpc>
                <a:spcPct val="90000"/>
              </a:lnSpc>
              <a:buFontTx/>
              <a:buAutoNum type="arabicPeriod"/>
            </a:pPr>
            <a:r>
              <a:rPr lang="en-AU" dirty="0"/>
              <a:t>session key is used to decrypt message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PGP Operation – Confidentiality &amp; Authentication </a:t>
            </a:r>
            <a:endParaRPr lang="en-AU" sz="4000"/>
          </a:p>
        </p:txBody>
      </p:sp>
      <p:sp>
        <p:nvSpPr>
          <p:cNvPr id="53251" name="Rectangle 3"/>
          <p:cNvSpPr>
            <a:spLocks noGrp="1" noChangeArrowheads="1"/>
          </p:cNvSpPr>
          <p:nvPr>
            <p:ph type="body" idx="1"/>
          </p:nvPr>
        </p:nvSpPr>
        <p:spPr/>
        <p:txBody>
          <a:bodyPr/>
          <a:lstStyle/>
          <a:p>
            <a:r>
              <a:rPr lang="en-US"/>
              <a:t>can use both services on same message</a:t>
            </a:r>
          </a:p>
          <a:p>
            <a:pPr lvl="1"/>
            <a:r>
              <a:rPr lang="en-US"/>
              <a:t>create signature &amp; attach to message</a:t>
            </a:r>
          </a:p>
          <a:p>
            <a:pPr lvl="1"/>
            <a:r>
              <a:rPr lang="en-US"/>
              <a:t>encrypt both message &amp; signature</a:t>
            </a:r>
          </a:p>
          <a:p>
            <a:pPr lvl="1"/>
            <a:r>
              <a:rPr lang="en-US"/>
              <a:t>attach RSA/ElGamal encrypted session key</a:t>
            </a:r>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PGP Operation – Compression</a:t>
            </a:r>
            <a:endParaRPr lang="en-AU"/>
          </a:p>
        </p:txBody>
      </p:sp>
      <p:sp>
        <p:nvSpPr>
          <p:cNvPr id="54275" name="Rectangle 3"/>
          <p:cNvSpPr>
            <a:spLocks noGrp="1" noChangeArrowheads="1"/>
          </p:cNvSpPr>
          <p:nvPr>
            <p:ph type="body" idx="1"/>
          </p:nvPr>
        </p:nvSpPr>
        <p:spPr/>
        <p:txBody>
          <a:bodyPr/>
          <a:lstStyle/>
          <a:p>
            <a:r>
              <a:rPr lang="en-US"/>
              <a:t>by default PGP compresses message after signing but before encrypting</a:t>
            </a:r>
          </a:p>
          <a:p>
            <a:pPr lvl="1"/>
            <a:r>
              <a:rPr lang="en-US"/>
              <a:t>so can store uncompressed message &amp; signature for later verification</a:t>
            </a:r>
          </a:p>
          <a:p>
            <a:pPr lvl="1"/>
            <a:r>
              <a:rPr lang="en-US"/>
              <a:t>&amp; because compression is non deterministic</a:t>
            </a:r>
          </a:p>
          <a:p>
            <a:r>
              <a:rPr lang="en-US"/>
              <a:t>uses ZIP compression algorithm</a:t>
            </a:r>
            <a:endParaRPr lang="en-A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535</TotalTime>
  <Words>1590</Words>
  <Application>Microsoft Office PowerPoint</Application>
  <PresentationFormat>On-screen Show (4:3)</PresentationFormat>
  <Paragraphs>103</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ch01</vt:lpstr>
      <vt:lpstr>Email Security</vt:lpstr>
      <vt:lpstr>Email Security Enhancements</vt:lpstr>
      <vt:lpstr>Pretty Good Privacy (PGP)</vt:lpstr>
      <vt:lpstr>Slide 4</vt:lpstr>
      <vt:lpstr>Slide 5</vt:lpstr>
      <vt:lpstr>PGP Operation – Authentication</vt:lpstr>
      <vt:lpstr>PGP Operation – Confidentiality</vt:lpstr>
      <vt:lpstr>PGP Operation – Confidentiality &amp; Authentication </vt:lpstr>
      <vt:lpstr>PGP Operation – Compression</vt:lpstr>
      <vt:lpstr>PGP Operation – Email Compatibility</vt:lpstr>
      <vt:lpstr>PGP Operation – Summary</vt:lpstr>
      <vt:lpstr>PGP Session Keys</vt:lpstr>
      <vt:lpstr>PGP Public &amp; Private Keys</vt:lpstr>
      <vt:lpstr>PGP Message Format</vt:lpstr>
      <vt:lpstr>PGP Key Rings</vt:lpstr>
      <vt:lpstr>Slide 16</vt:lpstr>
      <vt:lpstr>PGP Message Generation</vt:lpstr>
      <vt:lpstr>PGP Message Reception</vt:lpstr>
    </vt:vector>
  </TitlesOfParts>
  <Company>School of IT&amp;EE,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4/e</dc:title>
  <dc:subject>Lecture Overheads - Ch 15</dc:subject>
  <dc:creator>Dr Lawrie Brown</dc:creator>
  <cp:lastModifiedBy>Saravanan</cp:lastModifiedBy>
  <cp:revision>40</cp:revision>
  <dcterms:created xsi:type="dcterms:W3CDTF">2002-03-28T02:06:54Z</dcterms:created>
  <dcterms:modified xsi:type="dcterms:W3CDTF">2015-09-22T14:46:07Z</dcterms:modified>
</cp:coreProperties>
</file>