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2" r:id="rId2"/>
    <p:sldId id="299" r:id="rId3"/>
    <p:sldId id="300" r:id="rId4"/>
    <p:sldId id="283" r:id="rId5"/>
    <p:sldId id="314" r:id="rId6"/>
    <p:sldId id="315" r:id="rId7"/>
    <p:sldId id="316" r:id="rId8"/>
    <p:sldId id="318" r:id="rId9"/>
    <p:sldId id="319" r:id="rId10"/>
    <p:sldId id="284" r:id="rId11"/>
    <p:sldId id="285" r:id="rId12"/>
    <p:sldId id="320" r:id="rId13"/>
    <p:sldId id="321" r:id="rId14"/>
    <p:sldId id="324" r:id="rId15"/>
    <p:sldId id="322" r:id="rId16"/>
    <p:sldId id="323" r:id="rId17"/>
    <p:sldId id="287"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varScale="1">
        <p:scale>
          <a:sx n="59" d="100"/>
          <a:sy n="59" d="100"/>
        </p:scale>
        <p:origin x="-16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E0B784E-B006-4BA4-A267-A0CFFECA8DA2}" type="slidenum">
              <a:rPr lang="en-AU"/>
              <a:pPr>
                <a:defRPr/>
              </a:pPr>
              <a:t>‹#›</a:t>
            </a:fld>
            <a:endParaRPr lang="en-AU"/>
          </a:p>
        </p:txBody>
      </p:sp>
    </p:spTree>
    <p:extLst>
      <p:ext uri="{BB962C8B-B14F-4D97-AF65-F5344CB8AC3E}">
        <p14:creationId xmlns:p14="http://schemas.microsoft.com/office/powerpoint/2010/main" val="2811245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20AD170-7F70-4ECB-80EC-D1F196B263B4}" type="slidenum">
              <a:rPr lang="en-AU" smtClean="0"/>
              <a:pPr/>
              <a:t>1</a:t>
            </a:fld>
            <a:endParaRPr lang="en-AU"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AU" smtClean="0"/>
              <a:t>SHA is one of the newer generation of hash functions, more resistant to cryptanalysis, and now probably preferred for new applications.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1078AE9-6284-4E2D-A5AE-953D7E2914FB}" type="slidenum">
              <a:rPr lang="en-AU" smtClean="0"/>
              <a:pPr/>
              <a:t>4</a:t>
            </a:fld>
            <a:endParaRPr lang="en-AU"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t>Note that the SHA-1 Overview is very similar to that of MD5.</a:t>
            </a:r>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1B9ADF5-31F0-4C09-947F-5D6693C6EA2B}" type="slidenum">
              <a:rPr lang="en-AU" smtClean="0"/>
              <a:pPr/>
              <a:t>5</a:t>
            </a:fld>
            <a:endParaRPr lang="en-AU"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AU" smtClean="0"/>
              <a:t>The padded message is broken into 512-bit blocks, processed along with the buffer value using 4 rounds, and the result added to the input buffer to make the new buffer value. Repeat till run out of message, and use final buffer value as hash. nb. due to padding always have a full final block (with length in 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ED20821-0778-440E-8C2B-D760367462DC}" type="slidenum">
              <a:rPr lang="en-AU" smtClean="0"/>
              <a:pPr/>
              <a:t>10</a:t>
            </a:fld>
            <a:endParaRPr lang="en-AU"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AU" smtClean="0"/>
              <a:t>Can see SHA shares much in common with MD4/5, but with 20 instead of 16 steps in each of the 4 rounds. Note the 4 constants are based on sqrt(2,3,5,10). Note also that instead of just splitting the input block into 32-bit words and using them directly, SHA-1 shuffles and mixes them using rotates &amp; XOR’s to form a more complex input, and greatly increases the difficulty of finding collisions.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86B8D61-CC1C-4098-AB3C-82619EDE41A1}" type="slidenum">
              <a:rPr lang="en-AU" smtClean="0"/>
              <a:pPr/>
              <a:t>17</a:t>
            </a:fld>
            <a:endParaRPr lang="en-AU"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t>Compare using the design goals listed earlier.</a:t>
            </a:r>
          </a:p>
          <a:p>
            <a:pPr eaLnBrk="1" hangingPunct="1"/>
            <a:r>
              <a:rPr lang="en-AU" smtClean="0"/>
              <a:t>SHA-1 is probbaly the preferred hash function for new applications. Currently no problems are known with it.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2A8E9B87-1ECF-4828-A5C5-41B61599AFBB}" type="slidenum">
              <a:rPr lang="en-AU"/>
              <a:pPr>
                <a:defRPr/>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51A7E882-E6D4-42B1-8CD7-520E2B02FA48}"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2800390-B2C2-49B5-86F8-894667EC4326}"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C4380F42-DE11-4618-AA60-E3D28905CAF0}"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5AB4A561-5AED-4ABA-A76C-DC4922D67E6E}"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5E780F3B-3D9A-4A4C-9A1C-E28397B323E0}"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pPr>
              <a:defRPr/>
            </a:pPr>
            <a:fld id="{40DC5767-32DF-40B7-BC96-AC70CAE97F4D}"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1C2B4242-F458-4602-9B62-2001FE11DCB1}"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pPr>
              <a:defRPr/>
            </a:pPr>
            <a:fld id="{12BA131D-A410-4005-85BC-A20DE1119E9E}"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06C95724-0DC1-426E-8C7C-F71F60A0AAB4}"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A1616783-5874-475C-8897-B2C7DE834BC8}"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A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A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6B1C764-02F3-4280-9C04-52EB8EF2E20C}"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Secure Hash Algorithm (SHA-1)</a:t>
            </a:r>
            <a:endParaRPr lang="en-AU" smtClean="0"/>
          </a:p>
        </p:txBody>
      </p:sp>
      <p:sp>
        <p:nvSpPr>
          <p:cNvPr id="12291" name="Rectangle 3"/>
          <p:cNvSpPr>
            <a:spLocks noGrp="1" noChangeArrowheads="1"/>
          </p:cNvSpPr>
          <p:nvPr>
            <p:ph type="body" idx="1"/>
          </p:nvPr>
        </p:nvSpPr>
        <p:spPr/>
        <p:txBody>
          <a:bodyPr/>
          <a:lstStyle/>
          <a:p>
            <a:pPr eaLnBrk="1" hangingPunct="1"/>
            <a:r>
              <a:rPr lang="en-AU" sz="2800" dirty="0" smtClean="0"/>
              <a:t>SHA was designed by NIST &amp; NSA in 1993, revised 1995 as SHA-1</a:t>
            </a:r>
          </a:p>
          <a:p>
            <a:pPr eaLnBrk="1" hangingPunct="1"/>
            <a:r>
              <a:rPr lang="en-AU" sz="2800" dirty="0" smtClean="0"/>
              <a:t>produces 160-bit hash values </a:t>
            </a:r>
          </a:p>
          <a:p>
            <a:pPr eaLnBrk="1" hangingPunct="1"/>
            <a:r>
              <a:rPr lang="en-AU" sz="2800" dirty="0" smtClean="0"/>
              <a:t>generally preferred hash algorithm </a:t>
            </a:r>
          </a:p>
          <a:p>
            <a:pPr eaLnBrk="1" hangingPunct="1"/>
            <a:r>
              <a:rPr lang="en-AU" sz="2800" dirty="0" smtClean="0"/>
              <a:t>based on design of MD5</a:t>
            </a:r>
          </a:p>
          <a:p>
            <a:pPr eaLnBrk="1" hangingPunct="1"/>
            <a:r>
              <a:rPr lang="en-AU" sz="2800" dirty="0" smtClean="0"/>
              <a:t>Message Size &lt; 2</a:t>
            </a:r>
            <a:r>
              <a:rPr lang="en-AU" sz="2800" baseline="30000" dirty="0" smtClean="0"/>
              <a:t>64</a:t>
            </a:r>
            <a:endParaRPr lang="en-AU" sz="2800" dirty="0" smtClean="0"/>
          </a:p>
          <a:p>
            <a:pPr eaLnBrk="1" hangingPunct="1"/>
            <a:r>
              <a:rPr lang="en-US" sz="2800" dirty="0" smtClean="0"/>
              <a:t>Input: block of message: 512 bits </a:t>
            </a:r>
          </a:p>
          <a:p>
            <a:pPr eaLnBrk="1" hangingPunct="1"/>
            <a:r>
              <a:rPr lang="en-US" sz="2800" dirty="0" smtClean="0"/>
              <a:t>Output : 160 bits- message digest</a:t>
            </a:r>
          </a:p>
          <a:p>
            <a:pPr eaLnBrk="1" hangingPunct="1"/>
            <a:endParaRPr lang="en-AU"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260648"/>
            <a:ext cx="9144000" cy="5865515"/>
          </a:xfrm>
        </p:spPr>
        <p:txBody>
          <a:bodyPr/>
          <a:lstStyle/>
          <a:p>
            <a:pPr eaLnBrk="1" hangingPunct="1">
              <a:lnSpc>
                <a:spcPct val="90000"/>
              </a:lnSpc>
            </a:pPr>
            <a:r>
              <a:rPr lang="en-AU" dirty="0" smtClean="0"/>
              <a:t>Each round has 20 steps. </a:t>
            </a:r>
          </a:p>
          <a:p>
            <a:pPr eaLnBrk="1" hangingPunct="1">
              <a:lnSpc>
                <a:spcPct val="90000"/>
              </a:lnSpc>
            </a:pPr>
            <a:r>
              <a:rPr lang="en-AU" dirty="0" smtClean="0"/>
              <a:t>Following operations are performed in each step: </a:t>
            </a:r>
          </a:p>
          <a:p>
            <a:pPr lvl="1" eaLnBrk="1" hangingPunct="1">
              <a:lnSpc>
                <a:spcPct val="90000"/>
              </a:lnSpc>
              <a:buFontTx/>
              <a:buNone/>
            </a:pPr>
            <a:r>
              <a:rPr lang="en-AU" sz="2000" dirty="0" smtClean="0">
                <a:latin typeface="Courier New" charset="0"/>
              </a:rPr>
              <a:t>(A,B,C,D,E) &lt;-(</a:t>
            </a:r>
            <a:r>
              <a:rPr lang="en-AU" sz="2000" dirty="0" err="1" smtClean="0">
                <a:latin typeface="Courier New" charset="0"/>
              </a:rPr>
              <a:t>E+f</a:t>
            </a:r>
            <a:r>
              <a:rPr lang="en-AU" sz="2000" dirty="0" smtClean="0">
                <a:latin typeface="Courier New" charset="0"/>
              </a:rPr>
              <a:t>(</a:t>
            </a:r>
            <a:r>
              <a:rPr lang="en-AU" sz="2000" dirty="0" err="1" smtClean="0">
                <a:latin typeface="Courier New" charset="0"/>
              </a:rPr>
              <a:t>t,B,C,D</a:t>
            </a:r>
            <a:r>
              <a:rPr lang="en-AU" sz="2000" dirty="0" smtClean="0">
                <a:latin typeface="Courier New" charset="0"/>
              </a:rPr>
              <a:t>)+(A&lt;&lt;5)+</a:t>
            </a:r>
            <a:r>
              <a:rPr lang="en-AU" sz="2000" dirty="0" err="1" smtClean="0">
                <a:latin typeface="Courier New" charset="0"/>
              </a:rPr>
              <a:t>W</a:t>
            </a:r>
            <a:r>
              <a:rPr lang="en-AU" sz="2000" baseline="-25000" dirty="0" err="1" smtClean="0">
                <a:latin typeface="Courier New" charset="0"/>
              </a:rPr>
              <a:t>t</a:t>
            </a:r>
            <a:r>
              <a:rPr lang="en-AU" sz="2000" dirty="0" err="1" smtClean="0">
                <a:latin typeface="Courier New" charset="0"/>
              </a:rPr>
              <a:t>+K</a:t>
            </a:r>
            <a:r>
              <a:rPr lang="en-AU" sz="2000" baseline="-25000" dirty="0" err="1" smtClean="0">
                <a:latin typeface="Courier New" charset="0"/>
              </a:rPr>
              <a:t>t</a:t>
            </a:r>
            <a:r>
              <a:rPr lang="en-AU" sz="2000" dirty="0" smtClean="0">
                <a:latin typeface="Courier New" charset="0"/>
              </a:rPr>
              <a:t>),A,(B&lt;&lt;30),C,D)</a:t>
            </a:r>
          </a:p>
          <a:p>
            <a:pPr eaLnBrk="1" hangingPunct="1">
              <a:lnSpc>
                <a:spcPct val="90000"/>
              </a:lnSpc>
            </a:pPr>
            <a:r>
              <a:rPr lang="en-AU" dirty="0" smtClean="0"/>
              <a:t> </a:t>
            </a:r>
            <a:r>
              <a:rPr lang="en-AU" dirty="0" smtClean="0">
                <a:latin typeface="Times New Roman" pitchFamily="18" charset="0"/>
                <a:cs typeface="Times New Roman" pitchFamily="18" charset="0"/>
              </a:rPr>
              <a:t>A,B,C,D,E</a:t>
            </a:r>
            <a:r>
              <a:rPr lang="en-AU" dirty="0" smtClean="0"/>
              <a:t> are the words (registers) of the buffer</a:t>
            </a:r>
          </a:p>
          <a:p>
            <a:pPr eaLnBrk="1" hangingPunct="1">
              <a:lnSpc>
                <a:spcPct val="90000"/>
              </a:lnSpc>
            </a:pPr>
            <a:r>
              <a:rPr lang="en-US" dirty="0" smtClean="0"/>
              <a:t>t is the step number</a:t>
            </a:r>
            <a:endParaRPr lang="en-AU" dirty="0" smtClean="0"/>
          </a:p>
          <a:p>
            <a:pPr eaLnBrk="1" hangingPunct="1">
              <a:lnSpc>
                <a:spcPct val="90000"/>
              </a:lnSpc>
            </a:pPr>
            <a:r>
              <a:rPr lang="en-AU" sz="2800" dirty="0" smtClean="0">
                <a:latin typeface="Courier New" charset="0"/>
              </a:rPr>
              <a:t>f(</a:t>
            </a:r>
            <a:r>
              <a:rPr lang="en-AU" sz="2800" dirty="0" err="1" smtClean="0">
                <a:latin typeface="Courier New" charset="0"/>
              </a:rPr>
              <a:t>t,B,C,D</a:t>
            </a:r>
            <a:r>
              <a:rPr lang="en-AU" sz="2800" dirty="0" smtClean="0">
                <a:latin typeface="Courier New" charset="0"/>
              </a:rPr>
              <a:t>) </a:t>
            </a:r>
            <a:r>
              <a:rPr lang="en-AU" dirty="0" smtClean="0"/>
              <a:t>is nonlinear logical function for round</a:t>
            </a:r>
          </a:p>
          <a:p>
            <a:pPr eaLnBrk="1" hangingPunct="1">
              <a:lnSpc>
                <a:spcPct val="90000"/>
              </a:lnSpc>
            </a:pPr>
            <a:r>
              <a:rPr lang="en-AU" sz="2400" dirty="0" smtClean="0">
                <a:latin typeface="Courier New" charset="0"/>
              </a:rPr>
              <a:t>W</a:t>
            </a:r>
            <a:r>
              <a:rPr lang="en-AU" sz="2400" baseline="-25000" dirty="0" smtClean="0">
                <a:latin typeface="Courier New" charset="0"/>
              </a:rPr>
              <a:t>t </a:t>
            </a:r>
            <a:r>
              <a:rPr lang="en-AU" dirty="0" smtClean="0"/>
              <a:t>is derived from the message block </a:t>
            </a:r>
            <a:endParaRPr lang="en-AU" sz="2800" dirty="0" smtClean="0">
              <a:latin typeface="Courier New" charset="0"/>
            </a:endParaRPr>
          </a:p>
          <a:p>
            <a:pPr eaLnBrk="1" hangingPunct="1">
              <a:lnSpc>
                <a:spcPct val="90000"/>
              </a:lnSpc>
            </a:pPr>
            <a:r>
              <a:rPr lang="en-AU" sz="2800" dirty="0" smtClean="0">
                <a:latin typeface="Courier New" charset="0"/>
              </a:rPr>
              <a:t>K</a:t>
            </a:r>
            <a:r>
              <a:rPr lang="en-AU" sz="2800" baseline="-25000" dirty="0" smtClean="0">
                <a:latin typeface="Courier New" charset="0"/>
              </a:rPr>
              <a:t>t</a:t>
            </a:r>
            <a:r>
              <a:rPr lang="en-AU" dirty="0" smtClean="0"/>
              <a:t> is a constant value</a:t>
            </a:r>
          </a:p>
          <a:p>
            <a:pPr eaLnBrk="1" hangingPunct="1">
              <a:lnSpc>
                <a:spcPct val="90000"/>
              </a:lnSpc>
            </a:pPr>
            <a:endParaRPr lang="en-AU"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SHA-1 Compression Function</a:t>
            </a:r>
          </a:p>
        </p:txBody>
      </p:sp>
      <p:pic>
        <p:nvPicPr>
          <p:cNvPr id="17411" name="Picture 3"/>
          <p:cNvPicPr>
            <a:picLocks noGrp="1" noChangeAspect="1" noChangeArrowheads="1"/>
          </p:cNvPicPr>
          <p:nvPr>
            <p:ph type="body" idx="1"/>
          </p:nvPr>
        </p:nvPicPr>
        <p:blipFill>
          <a:blip r:embed="rId2" cstate="print"/>
          <a:srcRect/>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K used in rounds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441748"/>
            <a:ext cx="9144000" cy="5416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lstStyle/>
          <a:p>
            <a:r>
              <a:rPr lang="en-US" dirty="0" smtClean="0"/>
              <a:t>Logical functions f </a:t>
            </a:r>
            <a:br>
              <a:rPr lang="en-US" dirty="0" smtClean="0"/>
            </a:br>
            <a:r>
              <a:rPr lang="en-US" dirty="0" smtClean="0"/>
              <a:t>used in rounds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2085975"/>
            <a:ext cx="914400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srcRect/>
          <a:stretch>
            <a:fillRect/>
          </a:stretch>
        </p:blipFill>
        <p:spPr bwMode="auto">
          <a:xfrm>
            <a:off x="0" y="1052736"/>
            <a:ext cx="9054232"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533400"/>
            <a:ext cx="914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SHA-1 verses MD5</a:t>
            </a:r>
            <a:endParaRPr lang="en-AU" smtClean="0"/>
          </a:p>
        </p:txBody>
      </p:sp>
      <p:sp>
        <p:nvSpPr>
          <p:cNvPr id="18435" name="Rectangle 3"/>
          <p:cNvSpPr>
            <a:spLocks noGrp="1" noChangeArrowheads="1"/>
          </p:cNvSpPr>
          <p:nvPr>
            <p:ph type="body" idx="1"/>
          </p:nvPr>
        </p:nvSpPr>
        <p:spPr/>
        <p:txBody>
          <a:bodyPr/>
          <a:lstStyle/>
          <a:p>
            <a:pPr eaLnBrk="1" hangingPunct="1"/>
            <a:r>
              <a:rPr lang="en-AU" smtClean="0"/>
              <a:t>brute force attack is harder (160 vs 128 bits for MD5) </a:t>
            </a:r>
          </a:p>
          <a:p>
            <a:pPr eaLnBrk="1" hangingPunct="1"/>
            <a:r>
              <a:rPr lang="en-AU" smtClean="0"/>
              <a:t>not vulnerable to any known attacks (compared to MD4/5) </a:t>
            </a:r>
          </a:p>
          <a:p>
            <a:pPr eaLnBrk="1" hangingPunct="1"/>
            <a:r>
              <a:rPr lang="en-AU" smtClean="0"/>
              <a:t>a little slower than MD5 (80 vs 64 steps) </a:t>
            </a:r>
          </a:p>
          <a:p>
            <a:pPr eaLnBrk="1" hangingPunct="1"/>
            <a:r>
              <a:rPr lang="en-US" smtClean="0"/>
              <a:t>both designed as simple and compact</a:t>
            </a:r>
            <a:endParaRPr lang="en-AU" smtClean="0"/>
          </a:p>
          <a:p>
            <a:pPr eaLnBrk="1" hangingPunct="1"/>
            <a:r>
              <a:rPr lang="en-AU" smtClean="0"/>
              <a:t>optimised for big endian CPU's (vs MD5 which is optimised for little endian CPU’s)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340768"/>
          </a:xfrm>
        </p:spPr>
        <p:txBody>
          <a:bodyPr/>
          <a:lstStyle/>
          <a:p>
            <a:pPr eaLnBrk="1" hangingPunct="1"/>
            <a:r>
              <a:rPr lang="en-US" dirty="0" smtClean="0"/>
              <a:t>SHA – 1 Logic</a:t>
            </a:r>
          </a:p>
        </p:txBody>
      </p:sp>
      <p:sp>
        <p:nvSpPr>
          <p:cNvPr id="13315" name="Content Placeholder 2"/>
          <p:cNvSpPr>
            <a:spLocks noGrp="1"/>
          </p:cNvSpPr>
          <p:nvPr>
            <p:ph idx="1"/>
          </p:nvPr>
        </p:nvSpPr>
        <p:spPr>
          <a:xfrm>
            <a:off x="323528" y="1700808"/>
            <a:ext cx="8460432" cy="4392488"/>
          </a:xfrm>
        </p:spPr>
        <p:txBody>
          <a:bodyPr/>
          <a:lstStyle/>
          <a:p>
            <a:pPr eaLnBrk="1" hangingPunct="1"/>
            <a:r>
              <a:rPr lang="en-US" dirty="0" smtClean="0"/>
              <a:t>1.Append padding bits 10…0 (1 to 512 bits)</a:t>
            </a:r>
          </a:p>
          <a:p>
            <a:pPr eaLnBrk="1" hangingPunct="1"/>
            <a:r>
              <a:rPr lang="en-US" dirty="0" smtClean="0"/>
              <a:t>2.Append length of original message</a:t>
            </a:r>
          </a:p>
          <a:p>
            <a:pPr eaLnBrk="1" hangingPunct="1"/>
            <a:r>
              <a:rPr lang="en-US" dirty="0" smtClean="0"/>
              <a:t>3. </a:t>
            </a:r>
            <a:r>
              <a:rPr lang="en-US" dirty="0" err="1" smtClean="0"/>
              <a:t>Initialise</a:t>
            </a:r>
            <a:r>
              <a:rPr lang="en-US" dirty="0" smtClean="0"/>
              <a:t> Message Digest Buffer: A B C D E  (like in MD5)</a:t>
            </a:r>
          </a:p>
          <a:p>
            <a:pPr eaLnBrk="1" hangingPunct="1"/>
            <a:r>
              <a:rPr lang="en-US" dirty="0" smtClean="0"/>
              <a:t>4. Process message in blocks</a:t>
            </a:r>
          </a:p>
          <a:p>
            <a:pPr eaLnBrk="1" hangingPunct="1"/>
            <a:r>
              <a:rPr lang="en-US" dirty="0" smtClean="0"/>
              <a:t>5. Output hash value</a:t>
            </a:r>
          </a:p>
          <a:p>
            <a:pPr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MD5 structure</a:t>
            </a:r>
            <a:br>
              <a:rPr lang="en-US" smtClean="0"/>
            </a:br>
            <a:endParaRPr lang="en-US" smtClean="0"/>
          </a:p>
        </p:txBody>
      </p:sp>
      <p:pic>
        <p:nvPicPr>
          <p:cNvPr id="14339" name="Content Placeholder 3"/>
          <p:cNvPicPr>
            <a:picLocks noGrp="1" noChangeAspect="1" noChangeArrowheads="1"/>
          </p:cNvPicPr>
          <p:nvPr>
            <p:ph idx="1"/>
          </p:nvPr>
        </p:nvPicPr>
        <p:blipFill>
          <a:blip r:embed="rId2" cstate="print"/>
          <a:srcRect/>
          <a:stretch>
            <a:fillRect/>
          </a:stretch>
        </p:blipFill>
        <p:spPr>
          <a:xfrm>
            <a:off x="1250950" y="1600200"/>
            <a:ext cx="6642100"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t>SHA Overview</a:t>
            </a:r>
          </a:p>
        </p:txBody>
      </p:sp>
      <p:sp>
        <p:nvSpPr>
          <p:cNvPr id="15363" name="Rectangle 3"/>
          <p:cNvSpPr>
            <a:spLocks noGrp="1" noChangeArrowheads="1"/>
          </p:cNvSpPr>
          <p:nvPr>
            <p:ph type="body" idx="1"/>
          </p:nvPr>
        </p:nvSpPr>
        <p:spPr>
          <a:xfrm>
            <a:off x="457200" y="1268413"/>
            <a:ext cx="8229600" cy="5256212"/>
          </a:xfrm>
        </p:spPr>
        <p:txBody>
          <a:bodyPr/>
          <a:lstStyle/>
          <a:p>
            <a:pPr marL="533400" indent="-533400" eaLnBrk="1" hangingPunct="1">
              <a:buFontTx/>
              <a:buAutoNum type="arabicPeriod"/>
            </a:pPr>
            <a:r>
              <a:rPr lang="en-AU" sz="2800" dirty="0" smtClean="0"/>
              <a:t>pad message so that its length </a:t>
            </a:r>
            <a:r>
              <a:rPr lang="en-AU" sz="2800" smtClean="0"/>
              <a:t>is congruent to </a:t>
            </a:r>
            <a:r>
              <a:rPr lang="en-AU" sz="2800" dirty="0" smtClean="0"/>
              <a:t>448 mod 512 </a:t>
            </a:r>
          </a:p>
          <a:p>
            <a:pPr marL="533400" indent="-533400" eaLnBrk="1" hangingPunct="1">
              <a:buFontTx/>
              <a:buAutoNum type="arabicPeriod"/>
            </a:pPr>
            <a:r>
              <a:rPr lang="en-AU" sz="2800" dirty="0" smtClean="0"/>
              <a:t>append a 64-bit length value to message</a:t>
            </a:r>
          </a:p>
          <a:p>
            <a:pPr marL="533400" indent="-533400" eaLnBrk="1" hangingPunct="1">
              <a:buFontTx/>
              <a:buAutoNum type="arabicPeriod"/>
            </a:pPr>
            <a:r>
              <a:rPr lang="en-AU" sz="2800" dirty="0" smtClean="0"/>
              <a:t>initialise 5-word (160-bit) buffer (A,B,C,D,E) to </a:t>
            </a:r>
          </a:p>
          <a:p>
            <a:pPr marL="914400" lvl="1" indent="-457200" eaLnBrk="1" hangingPunct="1">
              <a:buFontTx/>
              <a:buNone/>
            </a:pPr>
            <a:r>
              <a:rPr lang="en-AU" sz="2400" dirty="0" smtClean="0"/>
              <a:t>(67452301,efcdab89,98badcfe,10325476,c3d2e1f0) </a:t>
            </a:r>
          </a:p>
          <a:p>
            <a:pPr marL="533400" indent="-533400" eaLnBrk="1" hangingPunct="1">
              <a:buFontTx/>
              <a:buAutoNum type="arabicPeriod"/>
            </a:pPr>
            <a:r>
              <a:rPr lang="en-AU" sz="2800" dirty="0" smtClean="0"/>
              <a:t>process message in 16-word (512-bit) chunks:</a:t>
            </a:r>
          </a:p>
          <a:p>
            <a:pPr marL="914400" lvl="1" indent="-457200" eaLnBrk="1" hangingPunct="1"/>
            <a:r>
              <a:rPr lang="en-AU" sz="2400" dirty="0" smtClean="0"/>
              <a:t>expand 16 words into 80 words by mixing &amp; shifting </a:t>
            </a:r>
          </a:p>
          <a:p>
            <a:pPr marL="914400" lvl="1" indent="-457200" eaLnBrk="1" hangingPunct="1"/>
            <a:r>
              <a:rPr lang="en-AU" sz="2400" dirty="0" smtClean="0"/>
              <a:t>use 4 rounds of 20 steps of bit operations on message block &amp; buffer </a:t>
            </a:r>
          </a:p>
          <a:p>
            <a:pPr marL="914400" lvl="1" indent="-457200" eaLnBrk="1" hangingPunct="1"/>
            <a:r>
              <a:rPr lang="en-AU" sz="2400" dirty="0" smtClean="0"/>
              <a:t>add output to input to form new buffer value </a:t>
            </a:r>
          </a:p>
          <a:p>
            <a:pPr marL="533400" indent="-533400" eaLnBrk="1" hangingPunct="1">
              <a:buFontTx/>
              <a:buAutoNum type="arabicPeriod"/>
            </a:pPr>
            <a:r>
              <a:rPr lang="en-AU" sz="2800" dirty="0" smtClean="0"/>
              <a:t>output hash value is the final buffer value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0"/>
            <a:ext cx="8229600" cy="1143000"/>
          </a:xfrm>
        </p:spPr>
        <p:txBody>
          <a:bodyPr/>
          <a:lstStyle/>
          <a:p>
            <a:pPr eaLnBrk="1" hangingPunct="1"/>
            <a:r>
              <a:rPr lang="en-US" dirty="0" smtClean="0"/>
              <a:t>SHA 1 Algorithm</a:t>
            </a:r>
            <a:endParaRPr lang="en-AU" dirty="0" smtClean="0"/>
          </a:p>
        </p:txBody>
      </p:sp>
      <p:sp>
        <p:nvSpPr>
          <p:cNvPr id="6147" name="Rectangle 3"/>
          <p:cNvSpPr>
            <a:spLocks noGrp="1" noChangeArrowheads="1"/>
          </p:cNvSpPr>
          <p:nvPr>
            <p:ph type="body" idx="1"/>
          </p:nvPr>
        </p:nvSpPr>
        <p:spPr>
          <a:xfrm>
            <a:off x="323528" y="836712"/>
            <a:ext cx="8229600" cy="4525963"/>
          </a:xfrm>
        </p:spPr>
        <p:txBody>
          <a:bodyPr/>
          <a:lstStyle/>
          <a:p>
            <a:pPr marL="533400" indent="-533400" eaLnBrk="1" hangingPunct="1">
              <a:buFontTx/>
              <a:buAutoNum type="arabicPeriod"/>
            </a:pPr>
            <a:r>
              <a:rPr lang="en-AU" sz="2800" b="1" dirty="0" smtClean="0"/>
              <a:t>Append Padding bits. </a:t>
            </a:r>
            <a:r>
              <a:rPr lang="en-AU" sz="2800" dirty="0" smtClean="0"/>
              <a:t>Pad message so that its length is congruent to 448 mod 512. </a:t>
            </a:r>
          </a:p>
          <a:p>
            <a:pPr marL="933450" lvl="1" indent="-533400" eaLnBrk="1" hangingPunct="1">
              <a:buFont typeface="Wingdings" pitchFamily="2" charset="2"/>
              <a:buChar char="§"/>
            </a:pPr>
            <a:r>
              <a:rPr lang="en-AU" sz="2400" dirty="0" smtClean="0"/>
              <a:t>(i.e., length of the message is = n*512+448). </a:t>
            </a:r>
          </a:p>
          <a:p>
            <a:pPr marL="933450" lvl="1" indent="-533400" eaLnBrk="1" hangingPunct="1">
              <a:buFont typeface="Wingdings" pitchFamily="2" charset="2"/>
              <a:buChar char="§"/>
            </a:pPr>
            <a:r>
              <a:rPr lang="en-AU" sz="2400" dirty="0" smtClean="0"/>
              <a:t>Padding bits are 100...0</a:t>
            </a:r>
          </a:p>
          <a:p>
            <a:pPr marL="933450" lvl="1" indent="-533400" eaLnBrk="1" hangingPunct="1">
              <a:buFont typeface="Wingdings" pitchFamily="2" charset="2"/>
              <a:buChar char="§"/>
            </a:pPr>
            <a:r>
              <a:rPr lang="en-AU" sz="2400" dirty="0" smtClean="0"/>
              <a:t>Number of bits padded will be 1 to 512</a:t>
            </a:r>
          </a:p>
          <a:p>
            <a:pPr marL="933450" lvl="1" indent="-533400" eaLnBrk="1" hangingPunct="1">
              <a:buFont typeface="Wingdings" pitchFamily="2" charset="2"/>
              <a:buChar char="§"/>
            </a:pPr>
            <a:r>
              <a:rPr lang="en-AU" sz="2400" dirty="0" smtClean="0"/>
              <a:t>Padding is mandatory  even if the message is having desired length already</a:t>
            </a:r>
          </a:p>
          <a:p>
            <a:pPr marL="533400" indent="-533400" eaLnBrk="1" hangingPunct="1">
              <a:buFontTx/>
              <a:buAutoNum type="arabicPeriod"/>
            </a:pPr>
            <a:r>
              <a:rPr lang="en-AU" sz="2800" dirty="0" smtClean="0"/>
              <a:t>Append length of original message in 64 bits format. Note</a:t>
            </a:r>
            <a:r>
              <a:rPr lang="en-AU" sz="2400" dirty="0" smtClean="0"/>
              <a:t> length of original message &lt; 2 ^64 bits. </a:t>
            </a:r>
          </a:p>
        </p:txBody>
      </p:sp>
      <p:pic>
        <p:nvPicPr>
          <p:cNvPr id="1026" name="Picture 2"/>
          <p:cNvPicPr>
            <a:picLocks noChangeAspect="1" noChangeArrowheads="1"/>
          </p:cNvPicPr>
          <p:nvPr/>
        </p:nvPicPr>
        <p:blipFill>
          <a:blip r:embed="rId3" cstate="print"/>
          <a:srcRect/>
          <a:stretch>
            <a:fillRect/>
          </a:stretch>
        </p:blipFill>
        <p:spPr bwMode="auto">
          <a:xfrm>
            <a:off x="539552" y="5157192"/>
            <a:ext cx="7848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33400" indent="-533400" eaLnBrk="1" hangingPunct="1">
              <a:buNone/>
            </a:pPr>
            <a:r>
              <a:rPr lang="en-AU" sz="2800" dirty="0" smtClean="0"/>
              <a:t>3. </a:t>
            </a:r>
            <a:r>
              <a:rPr lang="en-AU" sz="2800" b="1" dirty="0" smtClean="0"/>
              <a:t>Initialise MD buffer</a:t>
            </a:r>
            <a:r>
              <a:rPr lang="en-AU" sz="2800" dirty="0" smtClean="0"/>
              <a:t>. Five ‘32’ bit registers   (A,B,C,D, E) are used to store 128-bits buffer data. Initialise registers as:</a:t>
            </a:r>
          </a:p>
          <a:p>
            <a:pPr marL="533400" indent="-533400" eaLnBrk="1" hangingPunct="1">
              <a:buNone/>
            </a:pPr>
            <a:r>
              <a:rPr lang="en-AU" sz="2800" dirty="0" smtClean="0"/>
              <a:t>	 A=67452301</a:t>
            </a:r>
          </a:p>
          <a:p>
            <a:pPr marL="533400" indent="-533400" eaLnBrk="1" hangingPunct="1">
              <a:buNone/>
            </a:pPr>
            <a:r>
              <a:rPr lang="en-AU" sz="2800" dirty="0" smtClean="0"/>
              <a:t>	 B=EFCDAB89</a:t>
            </a:r>
          </a:p>
          <a:p>
            <a:pPr marL="533400" indent="-533400" eaLnBrk="1" hangingPunct="1">
              <a:buNone/>
            </a:pPr>
            <a:r>
              <a:rPr lang="en-AU" sz="2800" dirty="0" smtClean="0"/>
              <a:t>	 C=98BADCFE</a:t>
            </a:r>
          </a:p>
          <a:p>
            <a:pPr marL="533400" indent="-533400" eaLnBrk="1" hangingPunct="1">
              <a:buNone/>
            </a:pPr>
            <a:r>
              <a:rPr lang="en-AU" sz="2800" dirty="0" smtClean="0"/>
              <a:t>	 D=10325476</a:t>
            </a:r>
          </a:p>
          <a:p>
            <a:pPr marL="533400" indent="-533400" eaLnBrk="1" hangingPunct="1">
              <a:buNone/>
            </a:pPr>
            <a:r>
              <a:rPr lang="en-AU" sz="2800" dirty="0" smtClean="0"/>
              <a:t>	 E= C3D2E1F0</a:t>
            </a:r>
          </a:p>
          <a:p>
            <a:pPr marL="533400" indent="-533400" eaLnBrk="1" hangingPunct="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4525963"/>
          </a:xfrm>
        </p:spPr>
        <p:txBody>
          <a:bodyPr/>
          <a:lstStyle/>
          <a:p>
            <a:pPr marL="533400" indent="-533400" eaLnBrk="1" hangingPunct="1">
              <a:buNone/>
            </a:pPr>
            <a:r>
              <a:rPr lang="en-AU" sz="2800" b="1" dirty="0" smtClean="0"/>
              <a:t>4. Process message in 512-bit blocks: </a:t>
            </a:r>
          </a:p>
          <a:p>
            <a:pPr marL="933450" lvl="1" indent="-533400" eaLnBrk="1" hangingPunct="1">
              <a:buFont typeface="Wingdings" pitchFamily="2" charset="2"/>
              <a:buChar char="§"/>
            </a:pPr>
            <a:r>
              <a:rPr lang="en-AU" sz="2400" dirty="0" smtClean="0"/>
              <a:t>Divide message into blocks of size 512 bits.</a:t>
            </a:r>
          </a:p>
          <a:p>
            <a:pPr marL="933450" lvl="1" indent="-533400" eaLnBrk="1" hangingPunct="1">
              <a:buFont typeface="Wingdings" pitchFamily="2" charset="2"/>
              <a:buChar char="§"/>
            </a:pPr>
            <a:r>
              <a:rPr lang="en-AU" sz="2400" dirty="0" smtClean="0"/>
              <a:t>Apply  Compression function (</a:t>
            </a:r>
            <a:r>
              <a:rPr lang="en-US" sz="2400" baseline="-25000" dirty="0" smtClean="0"/>
              <a:t> </a:t>
            </a:r>
            <a:r>
              <a:rPr lang="en-AU" sz="2400" dirty="0" smtClean="0"/>
              <a:t>round function) on each block. </a:t>
            </a:r>
          </a:p>
          <a:p>
            <a:pPr marL="933450" lvl="1" indent="-533400" eaLnBrk="1" hangingPunct="1">
              <a:buFont typeface="Wingdings" pitchFamily="2" charset="2"/>
              <a:buChar char="§"/>
            </a:pPr>
            <a:r>
              <a:rPr lang="en-AU" sz="2400" dirty="0" smtClean="0"/>
              <a:t>If  Z is the buffer value before applying function and Z’ is the buffer value after applying function, then update buffer as Z+Z’</a:t>
            </a:r>
          </a:p>
          <a:p>
            <a:pPr marL="533400" indent="-533400" eaLnBrk="1" hangingPunct="1">
              <a:buNone/>
            </a:pPr>
            <a:r>
              <a:rPr lang="en-AU" sz="2800" dirty="0" smtClean="0"/>
              <a:t>5. </a:t>
            </a:r>
            <a:r>
              <a:rPr lang="en-AU" sz="2800" b="1" dirty="0" smtClean="0"/>
              <a:t>Output. </a:t>
            </a:r>
            <a:r>
              <a:rPr lang="en-AU" sz="2800" dirty="0" smtClean="0"/>
              <a:t> After processing all blocks, output of final block is the message digest of size 160 bits. </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4038600"/>
            <a:ext cx="8676456"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lstStyle/>
          <a:p>
            <a:pPr algn="l"/>
            <a:r>
              <a:rPr lang="en-US" dirty="0" smtClean="0"/>
              <a:t>Compression function (H</a:t>
            </a:r>
            <a:r>
              <a:rPr lang="en-US" baseline="-25000" dirty="0" smtClean="0"/>
              <a:t>MD5</a:t>
            </a:r>
            <a:r>
              <a:rPr lang="en-US" dirty="0" smtClean="0"/>
              <a:t>)</a:t>
            </a:r>
            <a:endParaRPr lang="en-US" dirty="0"/>
          </a:p>
        </p:txBody>
      </p:sp>
      <p:sp>
        <p:nvSpPr>
          <p:cNvPr id="3" name="Content Placeholder 2"/>
          <p:cNvSpPr>
            <a:spLocks noGrp="1"/>
          </p:cNvSpPr>
          <p:nvPr>
            <p:ph idx="1"/>
          </p:nvPr>
        </p:nvSpPr>
        <p:spPr>
          <a:xfrm>
            <a:off x="0" y="908720"/>
            <a:ext cx="9144000" cy="5949280"/>
          </a:xfrm>
        </p:spPr>
        <p:txBody>
          <a:bodyPr/>
          <a:lstStyle/>
          <a:p>
            <a:pPr marL="533400" indent="-533400" eaLnBrk="1" hangingPunct="1">
              <a:buFont typeface="Wingdings" pitchFamily="2" charset="2"/>
              <a:buChar char="§"/>
            </a:pPr>
            <a:r>
              <a:rPr lang="en-AU" dirty="0" smtClean="0"/>
              <a:t>Input : message block (512 bits)  and buffer data (160 bits)</a:t>
            </a:r>
          </a:p>
          <a:p>
            <a:pPr marL="533400" indent="-533400" eaLnBrk="1" hangingPunct="1">
              <a:buFont typeface="Wingdings" pitchFamily="2" charset="2"/>
              <a:buChar char="§"/>
            </a:pPr>
            <a:r>
              <a:rPr lang="en-AU" dirty="0" smtClean="0"/>
              <a:t>Output:  160 bits (updated value in buffer)</a:t>
            </a:r>
          </a:p>
          <a:p>
            <a:pPr marL="533400" indent="-533400" eaLnBrk="1" hangingPunct="1">
              <a:buFont typeface="Wingdings" pitchFamily="2" charset="2"/>
              <a:buChar char="§"/>
            </a:pPr>
            <a:r>
              <a:rPr lang="en-AU" dirty="0" smtClean="0"/>
              <a:t>The compression function has 4 rounds.</a:t>
            </a:r>
          </a:p>
          <a:p>
            <a:pPr marL="533400" indent="-533400" eaLnBrk="1" hangingPunct="1">
              <a:buFont typeface="Wingdings" pitchFamily="2" charset="2"/>
              <a:buChar char="§"/>
            </a:pPr>
            <a:r>
              <a:rPr lang="en-AU" dirty="0" smtClean="0"/>
              <a:t>Each round uses one of the logical function f1, f2, f3, f4 and  a constant K</a:t>
            </a:r>
          </a:p>
          <a:p>
            <a:pPr marL="933450" lvl="1" indent="-533400" eaLnBrk="1" hangingPunct="1">
              <a:buNone/>
            </a:pPr>
            <a:endParaRPr lang="en-AU" sz="2400" dirty="0" smtClean="0"/>
          </a:p>
          <a:p>
            <a:pPr marL="933450" lvl="1" indent="-533400" eaLnBrk="1" hangingPunct="1">
              <a:buFont typeface="Wingdings" pitchFamily="2" charset="2"/>
              <a:buChar char="§"/>
            </a:pPr>
            <a:endParaRPr lang="en-AU" sz="24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3528" y="0"/>
            <a:ext cx="8229600" cy="5573216"/>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832</TotalTime>
  <Words>776</Words>
  <Application>Microsoft Office PowerPoint</Application>
  <PresentationFormat>On-screen Show (4:3)</PresentationFormat>
  <Paragraphs>77</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Secure Hash Algorithm (SHA-1)</vt:lpstr>
      <vt:lpstr>SHA – 1 Logic</vt:lpstr>
      <vt:lpstr>MD5 structure </vt:lpstr>
      <vt:lpstr>SHA Overview</vt:lpstr>
      <vt:lpstr>SHA 1 Algorithm</vt:lpstr>
      <vt:lpstr>PowerPoint Presentation</vt:lpstr>
      <vt:lpstr>PowerPoint Presentation</vt:lpstr>
      <vt:lpstr>Compression function (HMD5)</vt:lpstr>
      <vt:lpstr>PowerPoint Presentation</vt:lpstr>
      <vt:lpstr>PowerPoint Presentation</vt:lpstr>
      <vt:lpstr>SHA-1 Compression Function</vt:lpstr>
      <vt:lpstr>Constant K used in rounds</vt:lpstr>
      <vt:lpstr>Logical functions f  used in rounds</vt:lpstr>
      <vt:lpstr>PowerPoint Presentation</vt:lpstr>
      <vt:lpstr>PowerPoint Presentation</vt:lpstr>
      <vt:lpstr>PowerPoint Presentation</vt:lpstr>
      <vt:lpstr>SHA-1 verses MD5</vt:lpstr>
    </vt:vector>
  </TitlesOfParts>
  <Company>Computer Science, 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3/e</dc:title>
  <dc:subject>Lecture Overheads</dc:subject>
  <dc:creator>Dr Lawrie Brown</dc:creator>
  <cp:lastModifiedBy>Saravana</cp:lastModifiedBy>
  <cp:revision>58</cp:revision>
  <dcterms:created xsi:type="dcterms:W3CDTF">2002-03-28T02:06:54Z</dcterms:created>
  <dcterms:modified xsi:type="dcterms:W3CDTF">2016-06-15T10:05:14Z</dcterms:modified>
</cp:coreProperties>
</file>