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F088-2374-4FAC-9516-4853038AFF48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84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F088-2374-4FAC-9516-4853038AFF48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76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F088-2374-4FAC-9516-4853038AFF48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40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F088-2374-4FAC-9516-4853038AFF48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22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F088-2374-4FAC-9516-4853038AFF48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54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F088-2374-4FAC-9516-4853038AFF48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74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F088-2374-4FAC-9516-4853038AFF48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6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F088-2374-4FAC-9516-4853038AFF48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25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F088-2374-4FAC-9516-4853038AFF48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33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F088-2374-4FAC-9516-4853038AFF48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73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F088-2374-4FAC-9516-4853038AFF48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2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BF088-2374-4FAC-9516-4853038AFF48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5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4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633" y="381000"/>
            <a:ext cx="9205267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33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743002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2523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7990441" cy="4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59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721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3633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Network Operating Systems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524000"/>
            <a:ext cx="7219950" cy="207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4413" y="3698875"/>
            <a:ext cx="7215187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29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Service Applications and Protocols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 t="10606" r="3322" b="10606"/>
          <a:stretch>
            <a:fillRect/>
          </a:stretch>
        </p:blipFill>
        <p:spPr bwMode="auto">
          <a:xfrm>
            <a:off x="762000" y="1905000"/>
            <a:ext cx="7543800" cy="19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27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TCP/I</a:t>
            </a:r>
            <a:r>
              <a:rPr lang="en-GB" smtClean="0"/>
              <a:t>P </a:t>
            </a:r>
            <a:r>
              <a:rPr lang="en-US" smtClean="0"/>
              <a:t>Based Services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7391400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96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Network Management Requirements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2075" y="1547813"/>
            <a:ext cx="64865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3025" y="3871913"/>
            <a:ext cx="650557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20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N" dirty="0" err="1" smtClean="0"/>
              <a:t>IoT</a:t>
            </a:r>
            <a:r>
              <a:rPr lang="en-IN" dirty="0" smtClean="0"/>
              <a:t> and Networking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3528" y="1196752"/>
            <a:ext cx="84969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There </a:t>
            </a:r>
            <a:r>
              <a:rPr lang="en-IN" sz="2400" dirty="0"/>
              <a:t>are four main components of an </a:t>
            </a:r>
            <a:r>
              <a:rPr lang="en-IN" sz="2400" dirty="0" err="1"/>
              <a:t>IoT</a:t>
            </a:r>
            <a:r>
              <a:rPr lang="en-IN" sz="2400" dirty="0"/>
              <a:t> system: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Thing itself (the device)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B050"/>
                </a:solidFill>
              </a:rPr>
              <a:t>The </a:t>
            </a:r>
            <a:r>
              <a:rPr lang="en-IN" sz="2400" b="1" dirty="0">
                <a:solidFill>
                  <a:srgbClr val="00B050"/>
                </a:solidFill>
              </a:rPr>
              <a:t>Local Network</a:t>
            </a:r>
            <a:r>
              <a:rPr lang="en-IN" sz="2400" dirty="0"/>
              <a:t>; this can include a gateway, which </a:t>
            </a:r>
            <a:r>
              <a:rPr lang="en-IN" sz="2400" dirty="0">
                <a:solidFill>
                  <a:srgbClr val="FF0000"/>
                </a:solidFill>
              </a:rPr>
              <a:t>translates proprietary communication protocols to Internet Protocol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B050"/>
                </a:solidFill>
              </a:rPr>
              <a:t>The </a:t>
            </a:r>
            <a:r>
              <a:rPr lang="en-IN" sz="2400" b="1" dirty="0">
                <a:solidFill>
                  <a:srgbClr val="00B050"/>
                </a:solidFill>
              </a:rPr>
              <a:t>Internet</a:t>
            </a:r>
          </a:p>
          <a:p>
            <a:endParaRPr lang="en-IN" sz="2400" dirty="0" smtClean="0"/>
          </a:p>
          <a:p>
            <a:r>
              <a:rPr lang="en-IN" sz="2400" dirty="0" smtClean="0">
                <a:solidFill>
                  <a:srgbClr val="FF0000"/>
                </a:solidFill>
              </a:rPr>
              <a:t>Back-End </a:t>
            </a:r>
            <a:r>
              <a:rPr lang="en-IN" sz="2400" dirty="0">
                <a:solidFill>
                  <a:srgbClr val="FF0000"/>
                </a:solidFill>
              </a:rPr>
              <a:t>Services; enterprise data systems, or PCs and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2212467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icrium.com/wp-content/uploads/2014/03/internet-of-th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9192"/>
            <a:ext cx="9161551" cy="392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00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Network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accent1"/>
                </a:solidFill>
              </a:rPr>
              <a:t>Administration?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1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Workstations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4114800" y="23622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alibri" pitchFamily="34" charset="0"/>
            </a:endParaRP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609600" y="1447800"/>
            <a:ext cx="79248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600" b="1" dirty="0">
                <a:cs typeface="Arial" charset="0"/>
              </a:rPr>
              <a:t>A </a:t>
            </a:r>
            <a:r>
              <a:rPr lang="en-US" sz="2600" b="1" dirty="0">
                <a:solidFill>
                  <a:srgbClr val="FF0000"/>
                </a:solidFill>
                <a:cs typeface="Arial" charset="0"/>
              </a:rPr>
              <a:t>workstation is a client computer </a:t>
            </a:r>
            <a:r>
              <a:rPr lang="en-US" sz="2600" b="1" dirty="0">
                <a:cs typeface="Arial" charset="0"/>
              </a:rPr>
              <a:t>that is used to </a:t>
            </a:r>
            <a:r>
              <a:rPr lang="en-US" sz="2600" b="1" dirty="0">
                <a:solidFill>
                  <a:srgbClr val="FF0000"/>
                </a:solidFill>
                <a:cs typeface="Arial" charset="0"/>
              </a:rPr>
              <a:t>run applications </a:t>
            </a:r>
            <a:r>
              <a:rPr lang="en-US" sz="2600" b="1" dirty="0">
                <a:cs typeface="Arial" charset="0"/>
              </a:rPr>
              <a:t>and is connected to a server from which it obtains data shared with other computers.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3083211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workstation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 special computer designed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or scientific applications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Intended primarily to be used by one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 at a time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they are commonly connected to a 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area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 and run 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multi-user operating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</a:p>
        </p:txBody>
      </p:sp>
    </p:spTree>
    <p:extLst>
      <p:ext uri="{BB962C8B-B14F-4D97-AF65-F5344CB8AC3E}">
        <p14:creationId xmlns:p14="http://schemas.microsoft.com/office/powerpoint/2010/main" val="36757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Servers: Connecting Computer Systems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30388"/>
            <a:ext cx="6477000" cy="426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90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Network Server Environment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39913"/>
            <a:ext cx="65532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18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Oct-03 ©Cisco Systems - CCNA Semester 4 Version 3 Comp14 Mod6 – St. Lawrence College – Cornwall ON Canada – Clark slide </a:t>
            </a:r>
            <a:fld id="{71960664-55E1-4CCA-B62A-A0EB3C563A96}" type="slidenum">
              <a:rPr lang="en-US"/>
              <a:pPr/>
              <a:t>6</a:t>
            </a:fld>
            <a:endParaRPr lang="en-US"/>
          </a:p>
        </p:txBody>
      </p:sp>
      <p:pic>
        <p:nvPicPr>
          <p:cNvPr id="830492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29363"/>
          </a:xfrm>
          <a:prstGeom prst="rect">
            <a:avLst/>
          </a:prstGeom>
          <a:noFill/>
        </p:spPr>
      </p:pic>
      <p:sp>
        <p:nvSpPr>
          <p:cNvPr id="830485" name="Rectangle 21"/>
          <p:cNvSpPr>
            <a:spLocks noChangeArrowheads="1"/>
          </p:cNvSpPr>
          <p:nvPr/>
        </p:nvSpPr>
        <p:spPr bwMode="auto">
          <a:xfrm>
            <a:off x="5219700" y="279400"/>
            <a:ext cx="1801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/>
              <a:t> 6.1.2  Servers </a:t>
            </a:r>
          </a:p>
        </p:txBody>
      </p:sp>
      <p:sp>
        <p:nvSpPr>
          <p:cNvPr id="830486" name="Rectangle 22"/>
          <p:cNvSpPr>
            <a:spLocks noChangeArrowheads="1"/>
          </p:cNvSpPr>
          <p:nvPr/>
        </p:nvSpPr>
        <p:spPr bwMode="auto">
          <a:xfrm>
            <a:off x="323850" y="5300663"/>
            <a:ext cx="8569325" cy="581025"/>
          </a:xfrm>
          <a:prstGeom prst="rect">
            <a:avLst/>
          </a:prstGeom>
          <a:solidFill>
            <a:srgbClr val="FFFF00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r>
              <a:rPr lang="en-US" sz="1600"/>
              <a:t>Some Windows operating systems may be installed on both workstations </a:t>
            </a:r>
            <a:r>
              <a:rPr lang="en-US" sz="1600" b="1">
                <a:solidFill>
                  <a:schemeClr val="accent2"/>
                </a:solidFill>
              </a:rPr>
              <a:t>and</a:t>
            </a:r>
            <a:r>
              <a:rPr lang="en-US" sz="1600"/>
              <a:t> servers. </a:t>
            </a:r>
          </a:p>
          <a:p>
            <a:r>
              <a:rPr lang="en-US" sz="1600"/>
              <a:t>The NT/2000/XP versions of Windows software provide network server capability. </a:t>
            </a:r>
          </a:p>
        </p:txBody>
      </p:sp>
      <p:pic>
        <p:nvPicPr>
          <p:cNvPr id="830488" name="Picture 24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9988" y="3276600"/>
            <a:ext cx="114300" cy="114300"/>
          </a:xfrm>
          <a:prstGeom prst="rect">
            <a:avLst/>
          </a:prstGeom>
          <a:noFill/>
        </p:spPr>
      </p:pic>
      <p:sp>
        <p:nvSpPr>
          <p:cNvPr id="830489" name="Rectangle 25"/>
          <p:cNvSpPr>
            <a:spLocks noChangeArrowheads="1"/>
          </p:cNvSpPr>
          <p:nvPr/>
        </p:nvSpPr>
        <p:spPr bwMode="auto">
          <a:xfrm>
            <a:off x="3203575" y="1196975"/>
            <a:ext cx="5724525" cy="3025775"/>
          </a:xfrm>
          <a:prstGeom prst="rect">
            <a:avLst/>
          </a:prstGeom>
          <a:solidFill>
            <a:srgbClr val="FFFF00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buFontTx/>
              <a:buChar char="•"/>
            </a:pPr>
            <a:r>
              <a:rPr lang="en-US" sz="1600" dirty="0"/>
              <a:t>Hypertext Transfer Protocol (HTTP)</a:t>
            </a:r>
          </a:p>
          <a:p>
            <a:pPr>
              <a:buFontTx/>
              <a:buChar char="•"/>
            </a:pPr>
            <a:r>
              <a:rPr lang="en-US" sz="1600" dirty="0"/>
              <a:t>File Transfer Protocol (FTP)</a:t>
            </a:r>
          </a:p>
          <a:p>
            <a:pPr>
              <a:buFontTx/>
              <a:buChar char="•"/>
            </a:pPr>
            <a:r>
              <a:rPr lang="en-US" sz="1600" dirty="0"/>
              <a:t>Domain Name System (DNS)</a:t>
            </a:r>
          </a:p>
          <a:p>
            <a:pPr>
              <a:buFontTx/>
              <a:buChar char="•"/>
            </a:pPr>
            <a:r>
              <a:rPr lang="en-US" sz="1600" dirty="0"/>
              <a:t>Simple Mail Transfer Protocol (SMTP)</a:t>
            </a:r>
          </a:p>
          <a:p>
            <a:pPr>
              <a:buFontTx/>
              <a:buChar char="•"/>
            </a:pPr>
            <a:r>
              <a:rPr lang="en-US" sz="1600" dirty="0"/>
              <a:t>Post Office Protocol 3 (POP3)</a:t>
            </a:r>
          </a:p>
          <a:p>
            <a:pPr>
              <a:buFontTx/>
              <a:buChar char="•"/>
            </a:pPr>
            <a:r>
              <a:rPr lang="en-US" sz="1600" dirty="0"/>
              <a:t>Internet Messaging Access Protocol (IMAP)</a:t>
            </a:r>
          </a:p>
          <a:p>
            <a:pPr>
              <a:buFontTx/>
              <a:buChar char="•"/>
            </a:pPr>
            <a:r>
              <a:rPr lang="en-US" sz="1600" dirty="0"/>
              <a:t>File sharing protocols include Sun Microsystems Network File System (NFS)</a:t>
            </a:r>
          </a:p>
          <a:p>
            <a:pPr>
              <a:buFontTx/>
              <a:buChar char="•"/>
            </a:pPr>
            <a:r>
              <a:rPr lang="en-US" sz="1600" dirty="0"/>
              <a:t>Microsoft Server Message Block (SMB).    </a:t>
            </a:r>
          </a:p>
          <a:p>
            <a:pPr>
              <a:buFontTx/>
              <a:buChar char="•"/>
            </a:pPr>
            <a:r>
              <a:rPr lang="en-US" sz="1600" dirty="0"/>
              <a:t>Print services</a:t>
            </a:r>
          </a:p>
          <a:p>
            <a:pPr>
              <a:buFontTx/>
              <a:buChar char="•"/>
            </a:pPr>
            <a:r>
              <a:rPr lang="en-US" sz="1600" dirty="0"/>
              <a:t>Dynamic Host Configuration Protocol (DHCP)</a:t>
            </a:r>
          </a:p>
          <a:p>
            <a:pPr>
              <a:buFontTx/>
              <a:buChar char="•"/>
            </a:pPr>
            <a:r>
              <a:rPr lang="en-US" sz="1600" dirty="0"/>
              <a:t>Firewall: Proxy or Network Address Translation (NAT) </a:t>
            </a:r>
          </a:p>
        </p:txBody>
      </p:sp>
      <p:pic>
        <p:nvPicPr>
          <p:cNvPr id="830491" name="Picture 27" descr="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227263" y="4524375"/>
            <a:ext cx="114300" cy="114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408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Private Network</a:t>
            </a:r>
          </a:p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FF0000"/>
                </a:solidFill>
              </a:rPr>
              <a:t>Private IP network is an IP network that is not directly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connected to the Internet</a:t>
            </a:r>
          </a:p>
          <a:p>
            <a:r>
              <a:rPr lang="en-US" sz="2400" dirty="0" smtClean="0"/>
              <a:t>• IP addresses in a private network can be assigned arbitrarily. </a:t>
            </a:r>
          </a:p>
          <a:p>
            <a:r>
              <a:rPr lang="en-US" sz="2400" dirty="0" smtClean="0"/>
              <a:t>– Not registered and </a:t>
            </a:r>
            <a:r>
              <a:rPr lang="en-US" sz="2400" dirty="0" smtClean="0">
                <a:solidFill>
                  <a:srgbClr val="FF0000"/>
                </a:solidFill>
              </a:rPr>
              <a:t>not guaranteed </a:t>
            </a:r>
            <a:r>
              <a:rPr lang="en-US" sz="2400" dirty="0" smtClean="0"/>
              <a:t>to </a:t>
            </a:r>
            <a:r>
              <a:rPr lang="en-US" sz="2400" dirty="0" smtClean="0">
                <a:solidFill>
                  <a:srgbClr val="FF0000"/>
                </a:solidFill>
              </a:rPr>
              <a:t>be globally unique</a:t>
            </a:r>
          </a:p>
          <a:p>
            <a:r>
              <a:rPr lang="en-US" sz="2400" dirty="0" smtClean="0"/>
              <a:t>• Generally, private networks use addresses from the following </a:t>
            </a:r>
          </a:p>
          <a:p>
            <a:r>
              <a:rPr lang="en-US" sz="2400" dirty="0" smtClean="0"/>
              <a:t>experimental address ranges (non-routable addresses): </a:t>
            </a:r>
          </a:p>
          <a:p>
            <a:r>
              <a:rPr lang="en-US" sz="2400" dirty="0" smtClean="0"/>
              <a:t>– 10.0.0.0 – 10.255.255.255</a:t>
            </a:r>
          </a:p>
          <a:p>
            <a:r>
              <a:rPr lang="en-US" sz="2400" dirty="0" smtClean="0"/>
              <a:t>– 172.16.0.0 – 172.31.255.255</a:t>
            </a:r>
          </a:p>
          <a:p>
            <a:r>
              <a:rPr lang="en-US" sz="2400" dirty="0" smtClean="0"/>
              <a:t>– 192.168.0.0 – 192.168.255.255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062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1" y="1371600"/>
            <a:ext cx="8929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9912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Client</a:t>
            </a:r>
            <a:r>
              <a:rPr lang="en-GB" smtClean="0"/>
              <a:t>-</a:t>
            </a:r>
            <a:r>
              <a:rPr lang="en-US" smtClean="0"/>
              <a:t>Server Interaction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38313"/>
            <a:ext cx="67056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02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291</Words>
  <Application>Microsoft Office PowerPoint</Application>
  <PresentationFormat>On-screen Show (4:3)</PresentationFormat>
  <Paragraphs>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Introduction</vt:lpstr>
      <vt:lpstr>Network Administration?</vt:lpstr>
      <vt:lpstr>Workstations</vt:lpstr>
      <vt:lpstr>Servers: Connecting Computer Systems</vt:lpstr>
      <vt:lpstr>Network Server Environment</vt:lpstr>
      <vt:lpstr>PowerPoint Presentation</vt:lpstr>
      <vt:lpstr>PowerPoint Presentation</vt:lpstr>
      <vt:lpstr>PowerPoint Presentation</vt:lpstr>
      <vt:lpstr>Client-Server Interaction</vt:lpstr>
      <vt:lpstr>PowerPoint Presentation</vt:lpstr>
      <vt:lpstr>PowerPoint Presentation</vt:lpstr>
      <vt:lpstr>PowerPoint Presentation</vt:lpstr>
      <vt:lpstr>PowerPoint Presentation</vt:lpstr>
      <vt:lpstr>Network Operating Systems</vt:lpstr>
      <vt:lpstr>Service Applications and Protocols</vt:lpstr>
      <vt:lpstr>TCP/IP Based Services</vt:lpstr>
      <vt:lpstr>Network Management Requirements</vt:lpstr>
      <vt:lpstr>IoT and Networking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admin</dc:creator>
  <cp:lastModifiedBy>ANAND UJJWAL</cp:lastModifiedBy>
  <cp:revision>12</cp:revision>
  <dcterms:created xsi:type="dcterms:W3CDTF">2015-07-07T11:47:45Z</dcterms:created>
  <dcterms:modified xsi:type="dcterms:W3CDTF">2016-11-23T11:06:20Z</dcterms:modified>
</cp:coreProperties>
</file>