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96" r:id="rId2"/>
    <p:sldId id="256" r:id="rId3"/>
    <p:sldId id="264" r:id="rId4"/>
    <p:sldId id="267" r:id="rId5"/>
    <p:sldId id="265" r:id="rId6"/>
    <p:sldId id="266" r:id="rId7"/>
    <p:sldId id="268" r:id="rId8"/>
    <p:sldId id="270" r:id="rId9"/>
    <p:sldId id="269" r:id="rId10"/>
    <p:sldId id="271" r:id="rId11"/>
    <p:sldId id="272" r:id="rId12"/>
    <p:sldId id="273" r:id="rId13"/>
    <p:sldId id="274" r:id="rId14"/>
    <p:sldId id="275" r:id="rId15"/>
    <p:sldId id="339" r:id="rId16"/>
    <p:sldId id="338" r:id="rId17"/>
    <p:sldId id="340" r:id="rId18"/>
    <p:sldId id="260" r:id="rId19"/>
    <p:sldId id="257" r:id="rId20"/>
    <p:sldId id="258" r:id="rId21"/>
    <p:sldId id="259" r:id="rId22"/>
    <p:sldId id="261" r:id="rId23"/>
    <p:sldId id="263" r:id="rId24"/>
    <p:sldId id="262" r:id="rId25"/>
    <p:sldId id="297" r:id="rId26"/>
    <p:sldId id="298" r:id="rId27"/>
    <p:sldId id="299" r:id="rId28"/>
    <p:sldId id="300" r:id="rId29"/>
    <p:sldId id="301" r:id="rId30"/>
    <p:sldId id="303" r:id="rId31"/>
    <p:sldId id="304" r:id="rId32"/>
    <p:sldId id="318" r:id="rId33"/>
    <p:sldId id="309" r:id="rId34"/>
    <p:sldId id="310" r:id="rId35"/>
    <p:sldId id="319" r:id="rId36"/>
    <p:sldId id="320" r:id="rId37"/>
    <p:sldId id="321" r:id="rId38"/>
    <p:sldId id="322" r:id="rId39"/>
    <p:sldId id="323" r:id="rId40"/>
    <p:sldId id="324" r:id="rId41"/>
    <p:sldId id="325" r:id="rId42"/>
    <p:sldId id="315" r:id="rId43"/>
    <p:sldId id="328" r:id="rId44"/>
    <p:sldId id="316" r:id="rId45"/>
    <p:sldId id="326" r:id="rId46"/>
    <p:sldId id="329" r:id="rId47"/>
    <p:sldId id="334" r:id="rId48"/>
    <p:sldId id="332" r:id="rId49"/>
    <p:sldId id="333" r:id="rId50"/>
    <p:sldId id="335" r:id="rId51"/>
    <p:sldId id="331" r:id="rId52"/>
    <p:sldId id="330" r:id="rId53"/>
    <p:sldId id="327" r:id="rId54"/>
    <p:sldId id="336" r:id="rId55"/>
    <p:sldId id="337" r:id="rId5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8613" autoAdjust="0"/>
  </p:normalViewPr>
  <p:slideViewPr>
    <p:cSldViewPr snapToGrid="0">
      <p:cViewPr varScale="1">
        <p:scale>
          <a:sx n="65" d="100"/>
          <a:sy n="65" d="100"/>
        </p:scale>
        <p:origin x="1358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D6602-5AEF-47D5-8D5F-8BC7DC09E59A}" type="datetimeFigureOut">
              <a:rPr lang="ko-KR" altLang="en-US" smtClean="0"/>
              <a:t>2025-07-16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03140-E8D1-470D-AF75-D1B2073FCA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6772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D6602-5AEF-47D5-8D5F-8BC7DC09E59A}" type="datetimeFigureOut">
              <a:rPr lang="ko-KR" altLang="en-US" smtClean="0"/>
              <a:t>2025-07-16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03140-E8D1-470D-AF75-D1B2073FCA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3819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D6602-5AEF-47D5-8D5F-8BC7DC09E59A}" type="datetimeFigureOut">
              <a:rPr lang="ko-KR" altLang="en-US" smtClean="0"/>
              <a:t>2025-07-16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03140-E8D1-470D-AF75-D1B2073FCA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3980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D6602-5AEF-47D5-8D5F-8BC7DC09E59A}" type="datetimeFigureOut">
              <a:rPr lang="ko-KR" altLang="en-US" smtClean="0"/>
              <a:t>2025-07-16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03140-E8D1-470D-AF75-D1B2073FCA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6257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D6602-5AEF-47D5-8D5F-8BC7DC09E59A}" type="datetimeFigureOut">
              <a:rPr lang="ko-KR" altLang="en-US" smtClean="0"/>
              <a:t>2025-07-16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03140-E8D1-470D-AF75-D1B2073FCA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0592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D6602-5AEF-47D5-8D5F-8BC7DC09E59A}" type="datetimeFigureOut">
              <a:rPr lang="ko-KR" altLang="en-US" smtClean="0"/>
              <a:t>2025-07-16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03140-E8D1-470D-AF75-D1B2073FCA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5544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D6602-5AEF-47D5-8D5F-8BC7DC09E59A}" type="datetimeFigureOut">
              <a:rPr lang="ko-KR" altLang="en-US" smtClean="0"/>
              <a:t>2025-07-16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03140-E8D1-470D-AF75-D1B2073FCA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3361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D6602-5AEF-47D5-8D5F-8BC7DC09E59A}" type="datetimeFigureOut">
              <a:rPr lang="ko-KR" altLang="en-US" smtClean="0"/>
              <a:t>2025-07-16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03140-E8D1-470D-AF75-D1B2073FCA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2295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D6602-5AEF-47D5-8D5F-8BC7DC09E59A}" type="datetimeFigureOut">
              <a:rPr lang="ko-KR" altLang="en-US" smtClean="0"/>
              <a:t>2025-07-16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03140-E8D1-470D-AF75-D1B2073FCA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3513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D6602-5AEF-47D5-8D5F-8BC7DC09E59A}" type="datetimeFigureOut">
              <a:rPr lang="ko-KR" altLang="en-US" smtClean="0"/>
              <a:t>2025-07-16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03140-E8D1-470D-AF75-D1B2073FCA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4770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D6602-5AEF-47D5-8D5F-8BC7DC09E59A}" type="datetimeFigureOut">
              <a:rPr lang="ko-KR" altLang="en-US" smtClean="0"/>
              <a:t>2025-07-16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03140-E8D1-470D-AF75-D1B2073FCA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1876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ED6602-5AEF-47D5-8D5F-8BC7DC09E59A}" type="datetimeFigureOut">
              <a:rPr lang="ko-KR" altLang="en-US" smtClean="0"/>
              <a:t>2025-07-16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B03140-E8D1-470D-AF75-D1B2073FCA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7171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kpaj.or.kr/_PR/view/?aidx=32300&amp;bidx=2864#JKPA_2022_v57n1_42_B18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D30C1E-00B5-2256-A94E-3F4EE17D5C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1C4AD77-5199-0E16-1998-6A149B30AB11}"/>
              </a:ext>
            </a:extLst>
          </p:cNvPr>
          <p:cNvSpPr/>
          <p:nvPr/>
        </p:nvSpPr>
        <p:spPr>
          <a:xfrm>
            <a:off x="59871" y="1981200"/>
            <a:ext cx="12072257" cy="2536372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M1_model : </a:t>
            </a:r>
            <a:r>
              <a:rPr lang="ko-KR" altLang="en-US" sz="4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공공자전거 수요 예측 모델</a:t>
            </a:r>
          </a:p>
        </p:txBody>
      </p:sp>
    </p:spTree>
    <p:extLst>
      <p:ext uri="{BB962C8B-B14F-4D97-AF65-F5344CB8AC3E}">
        <p14:creationId xmlns:p14="http://schemas.microsoft.com/office/powerpoint/2010/main" val="33890686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AC5572-4DBE-4364-2247-B585ED6E85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4F0D5A5-A29B-BEC7-0C28-AB8A4FD39AB3}"/>
              </a:ext>
            </a:extLst>
          </p:cNvPr>
          <p:cNvSpPr/>
          <p:nvPr/>
        </p:nvSpPr>
        <p:spPr>
          <a:xfrm>
            <a:off x="0" y="0"/>
            <a:ext cx="12192000" cy="729343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0 - 2. Feature </a:t>
            </a:r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상관관계 분석</a:t>
            </a:r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(3/3)</a:t>
            </a:r>
            <a:endParaRPr lang="ko-KR" altLang="en-US" sz="4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63BC64-4834-6AD1-9652-A2AF57BE7851}"/>
              </a:ext>
            </a:extLst>
          </p:cNvPr>
          <p:cNvSpPr txBox="1"/>
          <p:nvPr/>
        </p:nvSpPr>
        <p:spPr>
          <a:xfrm>
            <a:off x="413657" y="1118089"/>
            <a:ext cx="114517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라</a:t>
            </a:r>
            <a:r>
              <a:rPr lang="en-US" altLang="ko-KR" dirty="0"/>
              <a:t>. </a:t>
            </a:r>
            <a:r>
              <a:rPr lang="ko-KR" altLang="en-US" dirty="0"/>
              <a:t>시간대와 </a:t>
            </a:r>
            <a:r>
              <a:rPr lang="ko-KR" altLang="en-US" dirty="0" err="1"/>
              <a:t>대여량의</a:t>
            </a:r>
            <a:r>
              <a:rPr lang="ko-KR" altLang="en-US" dirty="0"/>
              <a:t> 상관관계</a:t>
            </a:r>
            <a:endParaRPr lang="en-US" altLang="ko-KR" dirty="0"/>
          </a:p>
          <a:p>
            <a:r>
              <a:rPr lang="en-US" altLang="ko-KR" dirty="0"/>
              <a:t>	- </a:t>
            </a:r>
            <a:r>
              <a:rPr lang="ko-KR" altLang="en-US" dirty="0"/>
              <a:t>아래 그래프를 확인하면 행정구에 따라 </a:t>
            </a:r>
            <a:r>
              <a:rPr lang="ko-KR" altLang="en-US" dirty="0" err="1"/>
              <a:t>대여량이</a:t>
            </a:r>
            <a:r>
              <a:rPr lang="ko-KR" altLang="en-US" dirty="0"/>
              <a:t> 변화하는 분포를 보임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AA85FF5-E854-267B-A681-47864D9BBE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84" y="1764420"/>
            <a:ext cx="8150613" cy="48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7565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CC3DA2-730A-4CD0-9B0D-8E81ABFCC1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B68D038-9CD3-1FD4-03CC-193EF30A2E41}"/>
              </a:ext>
            </a:extLst>
          </p:cNvPr>
          <p:cNvSpPr/>
          <p:nvPr/>
        </p:nvSpPr>
        <p:spPr>
          <a:xfrm>
            <a:off x="0" y="0"/>
            <a:ext cx="12192000" cy="729343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0 - 2. Feature </a:t>
            </a:r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상관관계 분석</a:t>
            </a:r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(3/3)</a:t>
            </a:r>
            <a:endParaRPr lang="ko-KR" altLang="en-US" sz="4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3BA242-720B-DBA7-1983-D1E2A49A27DA}"/>
              </a:ext>
            </a:extLst>
          </p:cNvPr>
          <p:cNvSpPr txBox="1"/>
          <p:nvPr/>
        </p:nvSpPr>
        <p:spPr>
          <a:xfrm>
            <a:off x="413657" y="1118089"/>
            <a:ext cx="114517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마</a:t>
            </a:r>
            <a:r>
              <a:rPr lang="en-US" altLang="ko-KR" dirty="0"/>
              <a:t>. </a:t>
            </a:r>
            <a:r>
              <a:rPr lang="ko-KR" altLang="en-US" dirty="0"/>
              <a:t>노선길이에 따른 평균 </a:t>
            </a:r>
            <a:r>
              <a:rPr lang="ko-KR" altLang="en-US" dirty="0" err="1"/>
              <a:t>대여량과</a:t>
            </a:r>
            <a:r>
              <a:rPr lang="ko-KR" altLang="en-US" dirty="0"/>
              <a:t> 상관 관계</a:t>
            </a:r>
            <a:endParaRPr lang="en-US" altLang="ko-KR" dirty="0"/>
          </a:p>
          <a:p>
            <a:r>
              <a:rPr lang="en-US" altLang="ko-KR" dirty="0"/>
              <a:t>	- </a:t>
            </a:r>
            <a:r>
              <a:rPr lang="ko-KR" altLang="en-US" dirty="0"/>
              <a:t>아래 그래프를 확인하면 현재 노선의 길이와 </a:t>
            </a:r>
            <a:r>
              <a:rPr lang="ko-KR" altLang="en-US" dirty="0" err="1"/>
              <a:t>대여량의</a:t>
            </a:r>
            <a:r>
              <a:rPr lang="ko-KR" altLang="en-US" dirty="0"/>
              <a:t> 관계가 보이질 않으며 </a:t>
            </a:r>
            <a:endParaRPr lang="en-US" altLang="ko-KR" dirty="0"/>
          </a:p>
          <a:p>
            <a:r>
              <a:rPr lang="en-US" altLang="ko-KR" dirty="0"/>
              <a:t>	   </a:t>
            </a:r>
            <a:r>
              <a:rPr lang="ko-KR" altLang="en-US" dirty="0" err="1"/>
              <a:t>피어슨</a:t>
            </a:r>
            <a:r>
              <a:rPr lang="ko-KR" altLang="en-US" dirty="0"/>
              <a:t> 상관계수 </a:t>
            </a:r>
            <a:r>
              <a:rPr lang="en-US" altLang="ko-KR" dirty="0"/>
              <a:t>0.33</a:t>
            </a:r>
            <a:r>
              <a:rPr lang="ko-KR" altLang="en-US" dirty="0"/>
              <a:t>으로 약한 상관관계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91EF705-A35F-813B-AF27-BE6CC5DBD6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051" y="2030880"/>
            <a:ext cx="5848349" cy="3429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9463E6F-01F0-E28A-774F-0F73090C96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5039" y="2149190"/>
            <a:ext cx="4436475" cy="320291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3F658E7-EACC-A136-0341-BF39A8E45C20}"/>
              </a:ext>
            </a:extLst>
          </p:cNvPr>
          <p:cNvSpPr txBox="1"/>
          <p:nvPr/>
        </p:nvSpPr>
        <p:spPr>
          <a:xfrm>
            <a:off x="413658" y="5553626"/>
            <a:ext cx="114517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바</a:t>
            </a:r>
            <a:r>
              <a:rPr lang="en-US" altLang="ko-KR" dirty="0"/>
              <a:t>. </a:t>
            </a:r>
            <a:r>
              <a:rPr lang="ko-KR" altLang="en-US" dirty="0"/>
              <a:t>데이터를 점검하면 연간 변동 사항만 적용되며 다른 </a:t>
            </a:r>
            <a:r>
              <a:rPr lang="en-US" altLang="ko-KR" dirty="0"/>
              <a:t>feature</a:t>
            </a:r>
            <a:r>
              <a:rPr lang="ko-KR" altLang="en-US" dirty="0"/>
              <a:t>가 시간 단위로 작동하는 점에 대비하여 문제 발생</a:t>
            </a:r>
            <a:endParaRPr lang="en-US" altLang="ko-KR" dirty="0"/>
          </a:p>
          <a:p>
            <a:r>
              <a:rPr lang="en-US" altLang="ko-KR" dirty="0"/>
              <a:t>	=&gt; feature</a:t>
            </a:r>
            <a:r>
              <a:rPr lang="ko-KR" altLang="en-US" dirty="0"/>
              <a:t>간 시간 해상도 불일치로 노선의 길이는 </a:t>
            </a:r>
            <a:r>
              <a:rPr lang="en-US" altLang="ko-KR" dirty="0"/>
              <a:t>feature</a:t>
            </a:r>
            <a:r>
              <a:rPr lang="ko-KR" altLang="en-US" dirty="0"/>
              <a:t>에서 제거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636317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C57771B-28D9-5D60-3707-99CD0F1D73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56" y="952596"/>
            <a:ext cx="2051681" cy="302622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50327B8-192A-AD33-8D9B-3DEDF9F6A8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6013" y="952596"/>
            <a:ext cx="2051681" cy="307986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CCE3EFB-FCDB-1CFB-0967-FFF2185A43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6970" y="952596"/>
            <a:ext cx="2080533" cy="302622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0F1EF7B-24B6-5C09-9779-CCEBA9AD96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7503" y="890565"/>
            <a:ext cx="2080533" cy="304865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4F2C332-5A23-6589-7CE0-660CE680DDB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68036" y="952596"/>
            <a:ext cx="2056376" cy="307986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543745EF-B76E-679E-965B-760A6754974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24038" y="3699651"/>
            <a:ext cx="2027524" cy="302069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0454536D-8C7B-288D-DC64-94055D9C733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30633" y="3730877"/>
            <a:ext cx="1996248" cy="2958238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790C408A-D92B-3A73-CEEF-C94B310AAA6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14803" y="3649078"/>
            <a:ext cx="2080533" cy="3071263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0003B8EC-FF1F-A539-F605-F040F4FD57F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500103" y="3649078"/>
            <a:ext cx="2086266" cy="1047896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C37E776D-15CF-E1CE-AA16-89865D34BB13}"/>
              </a:ext>
            </a:extLst>
          </p:cNvPr>
          <p:cNvSpPr/>
          <p:nvPr/>
        </p:nvSpPr>
        <p:spPr>
          <a:xfrm>
            <a:off x="0" y="0"/>
            <a:ext cx="12192000" cy="729343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0 - 2. Feature </a:t>
            </a:r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상관관계 분석</a:t>
            </a:r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_</a:t>
            </a:r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도움자료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0C23B89-40C2-451E-90EE-60EC0C62D9E1}"/>
              </a:ext>
            </a:extLst>
          </p:cNvPr>
          <p:cNvSpPr txBox="1"/>
          <p:nvPr/>
        </p:nvSpPr>
        <p:spPr>
          <a:xfrm>
            <a:off x="7587854" y="5007429"/>
            <a:ext cx="4604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각 </a:t>
            </a:r>
            <a:r>
              <a:rPr lang="ko-KR" altLang="en-US" dirty="0" err="1"/>
              <a:t>행정구</a:t>
            </a:r>
            <a:r>
              <a:rPr lang="ko-KR" altLang="en-US" dirty="0"/>
              <a:t> 별 </a:t>
            </a:r>
            <a:r>
              <a:rPr lang="ko-KR" altLang="en-US" dirty="0" err="1"/>
              <a:t>대여량과</a:t>
            </a:r>
            <a:r>
              <a:rPr lang="ko-KR" altLang="en-US" dirty="0"/>
              <a:t> 노선길이의 변화추세</a:t>
            </a:r>
          </a:p>
        </p:txBody>
      </p:sp>
    </p:spTree>
    <p:extLst>
      <p:ext uri="{BB962C8B-B14F-4D97-AF65-F5344CB8AC3E}">
        <p14:creationId xmlns:p14="http://schemas.microsoft.com/office/powerpoint/2010/main" val="39462575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7E75F6-3DE6-1948-263D-3E338C8107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BD14DFE-FCD4-5356-F95E-75680C9EA4C1}"/>
              </a:ext>
            </a:extLst>
          </p:cNvPr>
          <p:cNvSpPr/>
          <p:nvPr/>
        </p:nvSpPr>
        <p:spPr>
          <a:xfrm>
            <a:off x="59871" y="1981200"/>
            <a:ext cx="12072257" cy="2536372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0 - 3. Feature </a:t>
            </a:r>
            <a:r>
              <a:rPr lang="ko-KR" altLang="en-US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시계열 특성 점검</a:t>
            </a:r>
          </a:p>
        </p:txBody>
      </p:sp>
    </p:spTree>
    <p:extLst>
      <p:ext uri="{BB962C8B-B14F-4D97-AF65-F5344CB8AC3E}">
        <p14:creationId xmlns:p14="http://schemas.microsoft.com/office/powerpoint/2010/main" val="18500087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7C979F-3250-432B-1603-E681947CCC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45D7EE4-BBC8-D2B4-02A0-356F43807731}"/>
              </a:ext>
            </a:extLst>
          </p:cNvPr>
          <p:cNvSpPr/>
          <p:nvPr/>
        </p:nvSpPr>
        <p:spPr>
          <a:xfrm>
            <a:off x="0" y="0"/>
            <a:ext cx="12192000" cy="729343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0 - 3. Feature </a:t>
            </a:r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시계열 특성 점검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F9308E-BFD0-9996-85D4-E164478FC478}"/>
              </a:ext>
            </a:extLst>
          </p:cNvPr>
          <p:cNvSpPr txBox="1"/>
          <p:nvPr/>
        </p:nvSpPr>
        <p:spPr>
          <a:xfrm>
            <a:off x="413657" y="799804"/>
            <a:ext cx="4305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가</a:t>
            </a:r>
            <a:r>
              <a:rPr lang="en-US" altLang="ko-KR" dirty="0"/>
              <a:t>.  </a:t>
            </a:r>
            <a:r>
              <a:rPr lang="ko-KR" altLang="en-US" dirty="0"/>
              <a:t>시간의 변화에 따른 </a:t>
            </a:r>
            <a:r>
              <a:rPr lang="ko-KR" altLang="en-US" dirty="0" err="1"/>
              <a:t>대여량</a:t>
            </a:r>
            <a:r>
              <a:rPr lang="ko-KR" altLang="en-US" dirty="0"/>
              <a:t> 변화 추이</a:t>
            </a:r>
            <a:endParaRPr lang="en-US" altLang="ko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A5B9FD-D62C-0C98-A618-7878BFA0C7AD}"/>
              </a:ext>
            </a:extLst>
          </p:cNvPr>
          <p:cNvSpPr txBox="1"/>
          <p:nvPr/>
        </p:nvSpPr>
        <p:spPr>
          <a:xfrm>
            <a:off x="413657" y="3743167"/>
            <a:ext cx="3850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나</a:t>
            </a:r>
            <a:r>
              <a:rPr lang="en-US" altLang="ko-KR" dirty="0"/>
              <a:t>.  Prophet</a:t>
            </a:r>
            <a:r>
              <a:rPr lang="ko-KR" altLang="en-US" dirty="0"/>
              <a:t>을 통한 시간 주기성 체크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D834F12-49F8-70B7-89CE-38CD9038A9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843" y="1168766"/>
            <a:ext cx="4335581" cy="257440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BE4066F-3716-D698-3665-C81CA26C1A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843" y="4182590"/>
            <a:ext cx="4441317" cy="25736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84C16B1-840E-83DE-913E-385AF93EFF00}"/>
              </a:ext>
            </a:extLst>
          </p:cNvPr>
          <p:cNvSpPr txBox="1"/>
          <p:nvPr/>
        </p:nvSpPr>
        <p:spPr>
          <a:xfrm>
            <a:off x="5551714" y="1312925"/>
            <a:ext cx="44951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검정색 선 </a:t>
            </a:r>
            <a:r>
              <a:rPr lang="en-US" altLang="ko-KR" dirty="0"/>
              <a:t>=&gt; </a:t>
            </a:r>
            <a:r>
              <a:rPr lang="ko-KR" altLang="en-US" dirty="0"/>
              <a:t>각 연도의 </a:t>
            </a:r>
            <a:r>
              <a:rPr lang="en-US" altLang="ko-KR" dirty="0"/>
              <a:t>7</a:t>
            </a:r>
            <a:r>
              <a:rPr lang="ko-KR" altLang="en-US" dirty="0"/>
              <a:t>월을 의미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7</a:t>
            </a:r>
            <a:r>
              <a:rPr lang="ko-KR" altLang="en-US" dirty="0"/>
              <a:t>월을 기준으로 비슷한 파동형태 그래프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주기성 점검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AC7216-6130-BF84-22AF-FA3338F5EAE2}"/>
              </a:ext>
            </a:extLst>
          </p:cNvPr>
          <p:cNvSpPr txBox="1"/>
          <p:nvPr/>
        </p:nvSpPr>
        <p:spPr>
          <a:xfrm>
            <a:off x="5704114" y="4262954"/>
            <a:ext cx="615457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검정색 점 </a:t>
            </a:r>
            <a:r>
              <a:rPr lang="en-US" altLang="ko-KR" dirty="0"/>
              <a:t>=&gt; </a:t>
            </a:r>
            <a:r>
              <a:rPr lang="ko-KR" altLang="en-US" dirty="0" err="1"/>
              <a:t>실제값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파란 파동 모양 </a:t>
            </a:r>
            <a:r>
              <a:rPr lang="en-US" altLang="ko-KR" dirty="0"/>
              <a:t>: Prophet</a:t>
            </a:r>
            <a:r>
              <a:rPr lang="ko-KR" altLang="en-US" dirty="0"/>
              <a:t>모델의 예측 결과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하늘색 파동 외곽선 </a:t>
            </a:r>
            <a:r>
              <a:rPr lang="en-US" altLang="ko-KR" dirty="0"/>
              <a:t>: Prophet </a:t>
            </a:r>
            <a:r>
              <a:rPr lang="ko-KR" altLang="en-US" dirty="0"/>
              <a:t>모델의 편차 표현과 </a:t>
            </a:r>
            <a:r>
              <a:rPr lang="en-US" altLang="ko-KR" dirty="0"/>
              <a:t>forecast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주기성을 확인할 수 있음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표준편차의 폭이 커 </a:t>
            </a:r>
            <a:r>
              <a:rPr lang="en-US" altLang="ko-KR" dirty="0"/>
              <a:t>Prophet</a:t>
            </a:r>
            <a:r>
              <a:rPr lang="ko-KR" altLang="en-US" dirty="0"/>
              <a:t>만으로 예측하는 건 불가</a:t>
            </a:r>
          </a:p>
        </p:txBody>
      </p:sp>
    </p:spTree>
    <p:extLst>
      <p:ext uri="{BB962C8B-B14F-4D97-AF65-F5344CB8AC3E}">
        <p14:creationId xmlns:p14="http://schemas.microsoft.com/office/powerpoint/2010/main" val="26703784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A20339-301B-0D71-4389-40DE2AF2BD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69C8CE2-C162-BF63-4501-9B54BDEBFB4C}"/>
              </a:ext>
            </a:extLst>
          </p:cNvPr>
          <p:cNvSpPr/>
          <p:nvPr/>
        </p:nvSpPr>
        <p:spPr>
          <a:xfrm>
            <a:off x="59871" y="1981200"/>
            <a:ext cx="12072257" cy="2536372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0 - 4. </a:t>
            </a:r>
            <a:r>
              <a:rPr lang="ko-KR" altLang="en-US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데이터 분포 확인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A25499-4F23-AE3E-8745-DEC4D14A5F07}"/>
              </a:ext>
            </a:extLst>
          </p:cNvPr>
          <p:cNvSpPr txBox="1"/>
          <p:nvPr/>
        </p:nvSpPr>
        <p:spPr>
          <a:xfrm>
            <a:off x="914400" y="1019908"/>
            <a:ext cx="132600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/>
              <a:t>NEW</a:t>
            </a:r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32211316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352664-1E72-00FF-8492-C89CF548FB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5C9A927-0DEE-B949-FA9A-51C38CFA7DAB}"/>
              </a:ext>
            </a:extLst>
          </p:cNvPr>
          <p:cNvSpPr/>
          <p:nvPr/>
        </p:nvSpPr>
        <p:spPr>
          <a:xfrm>
            <a:off x="0" y="0"/>
            <a:ext cx="12192000" cy="729343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0 - 4. </a:t>
            </a:r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데이터 분포 확인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6C29B7-5A63-69C7-7A16-107049EE6C95}"/>
              </a:ext>
            </a:extLst>
          </p:cNvPr>
          <p:cNvSpPr txBox="1"/>
          <p:nvPr/>
        </p:nvSpPr>
        <p:spPr>
          <a:xfrm>
            <a:off x="413657" y="799804"/>
            <a:ext cx="4483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가</a:t>
            </a:r>
            <a:r>
              <a:rPr lang="en-US" altLang="ko-KR" dirty="0"/>
              <a:t>. </a:t>
            </a:r>
            <a:r>
              <a:rPr lang="ko-KR" altLang="en-US" dirty="0"/>
              <a:t>입력변수 데이터 시각화 후 분포를 확인</a:t>
            </a:r>
            <a:endParaRPr lang="en-US" altLang="ko-K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3DDAAA-6B33-662B-DFF7-4A4CA5E337CD}"/>
              </a:ext>
            </a:extLst>
          </p:cNvPr>
          <p:cNvSpPr txBox="1"/>
          <p:nvPr/>
        </p:nvSpPr>
        <p:spPr>
          <a:xfrm>
            <a:off x="413657" y="4934823"/>
            <a:ext cx="105683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b="1" dirty="0"/>
              <a:t>입력변수의 분포가 모두 “비정규성”</a:t>
            </a:r>
            <a:r>
              <a:rPr lang="en-US" altLang="ko-KR" b="1" dirty="0"/>
              <a:t>, “</a:t>
            </a:r>
            <a:r>
              <a:rPr lang="ko-KR" altLang="en-US" b="1" dirty="0" err="1"/>
              <a:t>극단값</a:t>
            </a:r>
            <a:r>
              <a:rPr lang="en-US" altLang="ko-KR" b="1" dirty="0"/>
              <a:t>(</a:t>
            </a:r>
            <a:r>
              <a:rPr lang="ko-KR" altLang="en-US" b="1" dirty="0"/>
              <a:t>이상치</a:t>
            </a:r>
            <a:r>
              <a:rPr lang="en-US" altLang="ko-KR" b="1" dirty="0"/>
              <a:t>)”, “</a:t>
            </a:r>
            <a:r>
              <a:rPr lang="ko-KR" altLang="en-US" b="1" dirty="0"/>
              <a:t>불균형 분포” 특징</a:t>
            </a: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스케일 조정을 통해 입력변수의 변동성을 해소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/>
              <a:t>1. </a:t>
            </a:r>
            <a:r>
              <a:rPr lang="en-US" altLang="ko-KR" dirty="0" err="1"/>
              <a:t>MinMaxScaler</a:t>
            </a:r>
            <a:r>
              <a:rPr lang="en-US" altLang="ko-KR" dirty="0"/>
              <a:t> 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2. </a:t>
            </a:r>
            <a:r>
              <a:rPr lang="en-US" altLang="ko-KR" dirty="0" err="1"/>
              <a:t>RobustScaler</a:t>
            </a:r>
            <a:endParaRPr lang="en-US" altLang="ko-KR" dirty="0"/>
          </a:p>
        </p:txBody>
      </p:sp>
      <p:pic>
        <p:nvPicPr>
          <p:cNvPr id="5" name="그림 4" descr="스크린샷, 그래프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58C93568-E20F-E76E-EC6B-7CDB068BEB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03" y="1276549"/>
            <a:ext cx="3960000" cy="3397587"/>
          </a:xfrm>
          <a:prstGeom prst="rect">
            <a:avLst/>
          </a:prstGeom>
        </p:spPr>
      </p:pic>
      <p:pic>
        <p:nvPicPr>
          <p:cNvPr id="8" name="그림 7" descr="스크린샷, 텍스트, 라인, 직사각형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64EAA5B6-4BA3-C7D9-A56B-8B30C5AE63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7503" y="1297815"/>
            <a:ext cx="3960000" cy="3142815"/>
          </a:xfrm>
          <a:prstGeom prst="rect">
            <a:avLst/>
          </a:prstGeom>
        </p:spPr>
      </p:pic>
      <p:pic>
        <p:nvPicPr>
          <p:cNvPr id="13" name="그림 12" descr="도표, 그래프, 텍스트, 스크린샷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445C3E76-7985-432C-8770-9BC62B4C45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4499" y="1245010"/>
            <a:ext cx="3960000" cy="3174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9878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AF4B36-FC4F-613A-7D00-1D9A52FE0C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F03143B-5065-A72A-4856-0E18E5D4DF7A}"/>
              </a:ext>
            </a:extLst>
          </p:cNvPr>
          <p:cNvSpPr/>
          <p:nvPr/>
        </p:nvSpPr>
        <p:spPr>
          <a:xfrm>
            <a:off x="0" y="0"/>
            <a:ext cx="12192000" cy="729343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0 - 4. </a:t>
            </a:r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데이터 분포 확인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AC4EF5-C654-1767-896C-6382F9DDD788}"/>
              </a:ext>
            </a:extLst>
          </p:cNvPr>
          <p:cNvSpPr txBox="1"/>
          <p:nvPr/>
        </p:nvSpPr>
        <p:spPr>
          <a:xfrm>
            <a:off x="413657" y="799804"/>
            <a:ext cx="3687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나</a:t>
            </a:r>
            <a:r>
              <a:rPr lang="en-US" altLang="ko-KR" dirty="0"/>
              <a:t>. </a:t>
            </a:r>
            <a:r>
              <a:rPr lang="en-US" altLang="ko-KR" dirty="0" err="1"/>
              <a:t>Dataprep</a:t>
            </a:r>
            <a:r>
              <a:rPr lang="ko-KR" altLang="en-US" dirty="0"/>
              <a:t>을</a:t>
            </a:r>
            <a:r>
              <a:rPr lang="en-US" altLang="ko-KR" dirty="0"/>
              <a:t> </a:t>
            </a:r>
            <a:r>
              <a:rPr lang="ko-KR" altLang="en-US" dirty="0"/>
              <a:t>통한 타겟 변수 체크</a:t>
            </a:r>
            <a:endParaRPr lang="en-US" altLang="ko-K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D10FEF-9E93-8ECD-0559-96F449045F95}"/>
              </a:ext>
            </a:extLst>
          </p:cNvPr>
          <p:cNvSpPr txBox="1"/>
          <p:nvPr/>
        </p:nvSpPr>
        <p:spPr>
          <a:xfrm>
            <a:off x="568622" y="4922471"/>
            <a:ext cx="11623377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b="1" dirty="0"/>
              <a:t>“데이터의 </a:t>
            </a:r>
            <a:r>
              <a:rPr lang="en-US" altLang="ko-KR" b="1" dirty="0"/>
              <a:t>75%</a:t>
            </a:r>
            <a:r>
              <a:rPr lang="ko-KR" altLang="en-US" b="1" dirty="0"/>
              <a:t>가 </a:t>
            </a:r>
            <a:r>
              <a:rPr lang="en-US" altLang="ko-KR" b="1" dirty="0"/>
              <a:t>232 </a:t>
            </a:r>
            <a:r>
              <a:rPr lang="ko-KR" altLang="en-US" b="1" dirty="0"/>
              <a:t>이하”</a:t>
            </a:r>
            <a:r>
              <a:rPr lang="ko-KR" altLang="en-US" dirty="0"/>
              <a:t> → 서비스 대다수는 저수요 구간에 집중 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Skew : 3.3165, Kurtosis : 18.0422</a:t>
            </a:r>
          </a:p>
          <a:p>
            <a:pPr marL="285750" indent="-285750">
              <a:buFontTx/>
              <a:buChar char="-"/>
            </a:pPr>
            <a:r>
              <a:rPr lang="ko-KR" altLang="en-US" b="1" dirty="0"/>
              <a:t>상위 </a:t>
            </a:r>
            <a:r>
              <a:rPr lang="en-US" altLang="ko-KR" b="1" dirty="0"/>
              <a:t>5% </a:t>
            </a:r>
            <a:r>
              <a:rPr lang="ko-KR" altLang="en-US" b="1" dirty="0"/>
              <a:t>구간</a:t>
            </a:r>
            <a:r>
              <a:rPr lang="en-US" altLang="ko-KR" b="1" dirty="0"/>
              <a:t>(95th percentile: 593)~</a:t>
            </a:r>
            <a:r>
              <a:rPr lang="ko-KR" altLang="en-US" b="1" dirty="0"/>
              <a:t>최대치</a:t>
            </a:r>
            <a:r>
              <a:rPr lang="en-US" altLang="ko-KR" b="1" dirty="0"/>
              <a:t>(3258)</a:t>
            </a:r>
            <a:br>
              <a:rPr lang="ko-KR" altLang="en-US" dirty="0"/>
            </a:br>
            <a:r>
              <a:rPr lang="en-US" altLang="ko-KR" dirty="0"/>
              <a:t>: </a:t>
            </a:r>
            <a:r>
              <a:rPr lang="ko-KR" altLang="en-US" b="1" i="1" dirty="0"/>
              <a:t>상위 소수의 초고수요 구간</a:t>
            </a:r>
            <a:r>
              <a:rPr lang="ko-KR" altLang="en-US" dirty="0"/>
              <a:t>이 전체 수요 총합에 미치는 영향이 매우 큼 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=&gt; </a:t>
            </a:r>
            <a:r>
              <a:rPr lang="ko-KR" altLang="en-US" dirty="0"/>
              <a:t>사업성의 확보를 위해선 </a:t>
            </a:r>
            <a:r>
              <a:rPr lang="en-US" altLang="ko-KR" dirty="0"/>
              <a:t>“</a:t>
            </a:r>
            <a:r>
              <a:rPr lang="ko-KR" altLang="en-US" dirty="0"/>
              <a:t>이상치</a:t>
            </a:r>
            <a:r>
              <a:rPr lang="en-US" altLang="ko-KR" dirty="0"/>
              <a:t>”</a:t>
            </a:r>
            <a:r>
              <a:rPr lang="ko-KR" altLang="en-US" dirty="0"/>
              <a:t>를 예측하여야 극대화 가능</a:t>
            </a:r>
            <a:endParaRPr lang="en-US" altLang="ko-KR" dirty="0"/>
          </a:p>
          <a:p>
            <a:r>
              <a:rPr lang="en-US" altLang="ko-KR" sz="2000" b="1" dirty="0"/>
              <a:t>-&gt; </a:t>
            </a:r>
            <a:r>
              <a:rPr lang="en-US" altLang="ko-KR" sz="2000" b="1" dirty="0" err="1"/>
              <a:t>MinMaxScaler</a:t>
            </a:r>
            <a:r>
              <a:rPr lang="ko-KR" altLang="en-US" sz="2000" b="1" dirty="0"/>
              <a:t>와 </a:t>
            </a:r>
            <a:r>
              <a:rPr lang="en-US" altLang="ko-KR" sz="2000" b="1" dirty="0" err="1"/>
              <a:t>RobustScaler</a:t>
            </a:r>
            <a:r>
              <a:rPr lang="ko-KR" altLang="en-US" sz="2000" b="1" dirty="0"/>
              <a:t>를 각각 사용하여 </a:t>
            </a:r>
            <a:r>
              <a:rPr lang="en-US" altLang="ko-KR" sz="2000" b="1" dirty="0"/>
              <a:t>“</a:t>
            </a:r>
            <a:r>
              <a:rPr lang="ko-KR" altLang="en-US" sz="2000" b="1" dirty="0"/>
              <a:t>이상치</a:t>
            </a:r>
            <a:r>
              <a:rPr lang="en-US" altLang="ko-KR" sz="2000" b="1" dirty="0"/>
              <a:t>”</a:t>
            </a:r>
            <a:r>
              <a:rPr lang="ko-KR" altLang="en-US" sz="2000" b="1" dirty="0"/>
              <a:t>를 예측 가능한 모델을 구성 목표</a:t>
            </a:r>
            <a:endParaRPr lang="en-US" altLang="ko-KR" sz="2000" b="1" dirty="0"/>
          </a:p>
        </p:txBody>
      </p:sp>
      <p:pic>
        <p:nvPicPr>
          <p:cNvPr id="6" name="그림 5" descr="텍스트, 스크린샷, 번호, 라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BF89CB47-B393-2CBD-4CE9-8264824CC6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317" y="1601906"/>
            <a:ext cx="4128074" cy="3087326"/>
          </a:xfrm>
          <a:prstGeom prst="rect">
            <a:avLst/>
          </a:prstGeom>
        </p:spPr>
      </p:pic>
      <p:pic>
        <p:nvPicPr>
          <p:cNvPr id="12" name="그림 11" descr="텍스트, 스크린샷, 번호, 폰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319C6B7D-5346-1C59-AD5E-AA0B00C751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2232" y="1608928"/>
            <a:ext cx="3385346" cy="3172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0996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AD56EEF-7273-72AA-4332-63F63BF5DEB9}"/>
              </a:ext>
            </a:extLst>
          </p:cNvPr>
          <p:cNvSpPr/>
          <p:nvPr/>
        </p:nvSpPr>
        <p:spPr>
          <a:xfrm>
            <a:off x="59871" y="1981200"/>
            <a:ext cx="12072257" cy="2536372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1. </a:t>
            </a:r>
            <a:r>
              <a:rPr lang="ko-KR" altLang="en-US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분류분석 모델 결과</a:t>
            </a:r>
          </a:p>
        </p:txBody>
      </p:sp>
    </p:spTree>
    <p:extLst>
      <p:ext uri="{BB962C8B-B14F-4D97-AF65-F5344CB8AC3E}">
        <p14:creationId xmlns:p14="http://schemas.microsoft.com/office/powerpoint/2010/main" val="36124496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E8841C-DBED-7DB6-8BA3-BE451829DD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7E8AD4F-B039-B256-F12B-C9A01E3EF98D}"/>
              </a:ext>
            </a:extLst>
          </p:cNvPr>
          <p:cNvSpPr/>
          <p:nvPr/>
        </p:nvSpPr>
        <p:spPr>
          <a:xfrm>
            <a:off x="0" y="0"/>
            <a:ext cx="12192000" cy="729343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1. </a:t>
            </a:r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분류분석 모델 결과</a:t>
            </a:r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(1/3)</a:t>
            </a:r>
            <a:endParaRPr lang="ko-KR" altLang="en-US" sz="4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4E72F2D-CF4A-4C0E-45A9-90FB829D49FB}"/>
              </a:ext>
            </a:extLst>
          </p:cNvPr>
          <p:cNvSpPr txBox="1"/>
          <p:nvPr/>
        </p:nvSpPr>
        <p:spPr>
          <a:xfrm>
            <a:off x="87086" y="854528"/>
            <a:ext cx="3288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</a:t>
            </a:r>
            <a:r>
              <a:rPr lang="en-US" altLang="ko-KR" dirty="0" err="1"/>
              <a:t>LSTM_Classification</a:t>
            </a:r>
            <a:r>
              <a:rPr lang="en-US" altLang="ko-KR" dirty="0"/>
              <a:t> </a:t>
            </a:r>
            <a:r>
              <a:rPr lang="ko-KR" altLang="en-US" dirty="0"/>
              <a:t>모델 결과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DA0E7B1-A170-F44D-F8E0-D216F139F9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014" y="1349046"/>
            <a:ext cx="5136158" cy="262424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A996BFAA-7306-0DF2-36AB-7AD07BED2A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013" y="3172709"/>
            <a:ext cx="5246269" cy="342000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2DD07FDF-B4F5-CBC0-ED93-6B5FDC669D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8114" y="4725284"/>
            <a:ext cx="2394858" cy="1838306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219F5ED4-738E-5A4D-92CF-0481D83F31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25951" y="1223861"/>
            <a:ext cx="6866049" cy="3355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461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BCB463B-E267-5419-AABE-81CF5DF6EC2D}"/>
              </a:ext>
            </a:extLst>
          </p:cNvPr>
          <p:cNvSpPr/>
          <p:nvPr/>
        </p:nvSpPr>
        <p:spPr>
          <a:xfrm>
            <a:off x="0" y="0"/>
            <a:ext cx="12192000" cy="729343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M1_model : </a:t>
            </a:r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공공자전거 수요 예측 모델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CA24D1-AFDF-8EFF-C8C9-D4BECBADDADC}"/>
              </a:ext>
            </a:extLst>
          </p:cNvPr>
          <p:cNvSpPr txBox="1"/>
          <p:nvPr/>
        </p:nvSpPr>
        <p:spPr>
          <a:xfrm>
            <a:off x="108857" y="1027610"/>
            <a:ext cx="50706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1.</a:t>
            </a:r>
            <a:r>
              <a:rPr lang="ko-KR" altLang="en-US" sz="2400" dirty="0"/>
              <a:t> 시계열 속성을 고려한 모델의 선정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735D3E-467C-3827-066B-59E153AE9ADB}"/>
              </a:ext>
            </a:extLst>
          </p:cNvPr>
          <p:cNvSpPr txBox="1"/>
          <p:nvPr/>
        </p:nvSpPr>
        <p:spPr>
          <a:xfrm>
            <a:off x="108857" y="3186328"/>
            <a:ext cx="67796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2.</a:t>
            </a:r>
            <a:r>
              <a:rPr lang="ko-KR" altLang="en-US" sz="2400" dirty="0"/>
              <a:t> 모델 선정 결과 </a:t>
            </a:r>
            <a:r>
              <a:rPr lang="en-US" altLang="ko-KR" sz="2400" dirty="0"/>
              <a:t>: </a:t>
            </a:r>
            <a:r>
              <a:rPr lang="ko-KR" altLang="en-US" sz="2400" dirty="0"/>
              <a:t>선형회귀모델 </a:t>
            </a:r>
            <a:r>
              <a:rPr lang="en-US" altLang="ko-KR" sz="2400" dirty="0"/>
              <a:t>vs </a:t>
            </a:r>
            <a:r>
              <a:rPr lang="ko-KR" altLang="en-US" sz="2400" dirty="0"/>
              <a:t>분류분석모델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608FDC-EBC2-2992-33D8-F1E5AF95DC23}"/>
              </a:ext>
            </a:extLst>
          </p:cNvPr>
          <p:cNvSpPr txBox="1"/>
          <p:nvPr/>
        </p:nvSpPr>
        <p:spPr>
          <a:xfrm>
            <a:off x="417843" y="1576753"/>
            <a:ext cx="7399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가</a:t>
            </a:r>
            <a:r>
              <a:rPr lang="en-US" altLang="ko-KR" dirty="0"/>
              <a:t>. LSTM : </a:t>
            </a:r>
            <a:r>
              <a:rPr lang="ko-KR" altLang="en-US" dirty="0"/>
              <a:t>시퀀스의 값을 전달 받아 시계열 속성을 학습하는 딥러닝 모델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0E1DE5-F5E5-1F86-DCAD-18A8DE1D139D}"/>
              </a:ext>
            </a:extLst>
          </p:cNvPr>
          <p:cNvSpPr txBox="1"/>
          <p:nvPr/>
        </p:nvSpPr>
        <p:spPr>
          <a:xfrm>
            <a:off x="417843" y="2042298"/>
            <a:ext cx="5720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나</a:t>
            </a:r>
            <a:r>
              <a:rPr lang="en-US" altLang="ko-KR" dirty="0"/>
              <a:t>. DNN : </a:t>
            </a:r>
            <a:r>
              <a:rPr lang="ko-KR" altLang="en-US" dirty="0"/>
              <a:t>시계열 속성을 </a:t>
            </a:r>
            <a:r>
              <a:rPr lang="en-US" altLang="ko-KR" dirty="0"/>
              <a:t>feature</a:t>
            </a:r>
            <a:r>
              <a:rPr lang="ko-KR" altLang="en-US" dirty="0"/>
              <a:t>로 활용하는 딥러닝 모델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796E1A-6AA4-FB9C-30F7-ACFFD5DA4574}"/>
              </a:ext>
            </a:extLst>
          </p:cNvPr>
          <p:cNvSpPr txBox="1"/>
          <p:nvPr/>
        </p:nvSpPr>
        <p:spPr>
          <a:xfrm>
            <a:off x="417843" y="2507843"/>
            <a:ext cx="6327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다</a:t>
            </a:r>
            <a:r>
              <a:rPr lang="en-US" altLang="ko-KR" dirty="0"/>
              <a:t>. </a:t>
            </a:r>
            <a:r>
              <a:rPr lang="en-US" altLang="ko-KR" dirty="0" err="1"/>
              <a:t>LightGBM</a:t>
            </a:r>
            <a:r>
              <a:rPr lang="en-US" altLang="ko-KR" dirty="0"/>
              <a:t> : </a:t>
            </a:r>
            <a:r>
              <a:rPr lang="ko-KR" altLang="en-US" dirty="0"/>
              <a:t>시계열 속성을 </a:t>
            </a:r>
            <a:r>
              <a:rPr lang="en-US" altLang="ko-KR" dirty="0"/>
              <a:t>feature</a:t>
            </a:r>
            <a:r>
              <a:rPr lang="ko-KR" altLang="en-US" dirty="0"/>
              <a:t>로 활용하는 </a:t>
            </a:r>
            <a:r>
              <a:rPr lang="en-US" altLang="ko-KR" dirty="0"/>
              <a:t>Boosting </a:t>
            </a:r>
            <a:r>
              <a:rPr lang="ko-KR" altLang="en-US" dirty="0"/>
              <a:t>모델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5ACFE9-A24F-A63D-F3A1-6898F9448A91}"/>
              </a:ext>
            </a:extLst>
          </p:cNvPr>
          <p:cNvSpPr txBox="1"/>
          <p:nvPr/>
        </p:nvSpPr>
        <p:spPr>
          <a:xfrm>
            <a:off x="417841" y="3737703"/>
            <a:ext cx="10871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가</a:t>
            </a:r>
            <a:r>
              <a:rPr lang="en-US" altLang="ko-KR" dirty="0"/>
              <a:t>. </a:t>
            </a:r>
            <a:r>
              <a:rPr lang="ko-KR" altLang="en-US" dirty="0"/>
              <a:t>시간에 따른 행정구별 </a:t>
            </a:r>
            <a:r>
              <a:rPr lang="ko-KR" altLang="en-US" dirty="0" err="1"/>
              <a:t>대여량을</a:t>
            </a:r>
            <a:r>
              <a:rPr lang="ko-KR" altLang="en-US" dirty="0"/>
              <a:t> 통해 수요를 예측하는 모델로 연속형 종속</a:t>
            </a:r>
            <a:r>
              <a:rPr lang="en-US" altLang="ko-KR" dirty="0"/>
              <a:t> (</a:t>
            </a:r>
            <a:r>
              <a:rPr lang="ko-KR" altLang="en-US" dirty="0"/>
              <a:t>타겟</a:t>
            </a:r>
            <a:r>
              <a:rPr lang="en-US" altLang="ko-KR" dirty="0"/>
              <a:t>)  </a:t>
            </a:r>
            <a:r>
              <a:rPr lang="ko-KR" altLang="en-US" dirty="0"/>
              <a:t>변수를 예측 하는 모델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2B4FAD-4386-E556-0EC6-45207ADAE0CD}"/>
              </a:ext>
            </a:extLst>
          </p:cNvPr>
          <p:cNvSpPr txBox="1"/>
          <p:nvPr/>
        </p:nvSpPr>
        <p:spPr>
          <a:xfrm>
            <a:off x="417841" y="4167283"/>
            <a:ext cx="815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나</a:t>
            </a:r>
            <a:r>
              <a:rPr lang="en-US" altLang="ko-KR" dirty="0"/>
              <a:t>. </a:t>
            </a:r>
            <a:r>
              <a:rPr lang="ko-KR" altLang="en-US" dirty="0"/>
              <a:t>분류분석을 통해 범주형 결과를 반환하는 모델과 선형회귀 모델을 모두 설계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6A28320-82BE-4BB0-062F-A506899973E1}"/>
              </a:ext>
            </a:extLst>
          </p:cNvPr>
          <p:cNvSpPr txBox="1"/>
          <p:nvPr/>
        </p:nvSpPr>
        <p:spPr>
          <a:xfrm>
            <a:off x="417841" y="4596863"/>
            <a:ext cx="105548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dirty="0"/>
              <a:t>다</a:t>
            </a:r>
            <a:r>
              <a:rPr lang="en-US" altLang="ko-KR" dirty="0"/>
              <a:t>. </a:t>
            </a:r>
            <a:r>
              <a:rPr lang="ko-KR" altLang="en-US" dirty="0"/>
              <a:t>분류분석</a:t>
            </a:r>
            <a:r>
              <a:rPr lang="en-US" altLang="ko-KR" dirty="0"/>
              <a:t>, </a:t>
            </a:r>
            <a:r>
              <a:rPr lang="ko-KR" altLang="en-US" dirty="0"/>
              <a:t>선형회귀 모델 모두 양호한 결과를 나타냈으나 </a:t>
            </a:r>
            <a:r>
              <a:rPr lang="en-US" altLang="ko-KR" dirty="0"/>
              <a:t>M2 </a:t>
            </a:r>
            <a:r>
              <a:rPr lang="ko-KR" altLang="en-US" dirty="0"/>
              <a:t>모델에 </a:t>
            </a:r>
            <a:r>
              <a:rPr lang="en-US" altLang="ko-KR" dirty="0"/>
              <a:t>feature</a:t>
            </a:r>
            <a:r>
              <a:rPr lang="ko-KR" altLang="en-US" dirty="0"/>
              <a:t>로 사용할 때 보다 정확한</a:t>
            </a:r>
            <a:endParaRPr lang="en-US" altLang="ko-KR" dirty="0"/>
          </a:p>
          <a:p>
            <a:pPr algn="just"/>
            <a:r>
              <a:rPr lang="en-US" altLang="ko-KR" dirty="0"/>
              <a:t>	</a:t>
            </a:r>
            <a:r>
              <a:rPr lang="ko-KR" altLang="en-US" dirty="0"/>
              <a:t>예측을 위해 분류 분석 모델 대신 선형회귀 모델을 선택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CE2FD89-C0EA-091B-9CCD-FE5E461FC14A}"/>
              </a:ext>
            </a:extLst>
          </p:cNvPr>
          <p:cNvSpPr txBox="1"/>
          <p:nvPr/>
        </p:nvSpPr>
        <p:spPr>
          <a:xfrm>
            <a:off x="417843" y="6010022"/>
            <a:ext cx="117410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dirty="0"/>
              <a:t>마</a:t>
            </a:r>
            <a:r>
              <a:rPr lang="en-US" altLang="ko-KR" dirty="0"/>
              <a:t>. </a:t>
            </a:r>
            <a:r>
              <a:rPr lang="ko-KR" altLang="en-US" dirty="0"/>
              <a:t>결과 </a:t>
            </a:r>
            <a:r>
              <a:rPr lang="en-US" altLang="ko-KR" b="1" dirty="0"/>
              <a:t>: DNN </a:t>
            </a:r>
            <a:r>
              <a:rPr lang="ko-KR" altLang="en-US" b="1" dirty="0"/>
              <a:t>선형회귀모델에서 </a:t>
            </a:r>
            <a:r>
              <a:rPr lang="en-US" altLang="ko-KR" b="1" dirty="0" err="1"/>
              <a:t>mae</a:t>
            </a:r>
            <a:r>
              <a:rPr lang="en-US" altLang="ko-KR" b="1" dirty="0"/>
              <a:t>(</a:t>
            </a:r>
            <a:r>
              <a:rPr lang="ko-KR" altLang="en-US" b="1" dirty="0"/>
              <a:t>평균 절대값 오차</a:t>
            </a:r>
            <a:r>
              <a:rPr lang="en-US" altLang="ko-KR" b="1" dirty="0"/>
              <a:t>) = 0.32</a:t>
            </a:r>
            <a:r>
              <a:rPr lang="ko-KR" altLang="en-US" b="1" dirty="0"/>
              <a:t>를 기록하며 </a:t>
            </a:r>
            <a:r>
              <a:rPr lang="en-US" altLang="ko-KR" b="1" dirty="0"/>
              <a:t>M2</a:t>
            </a:r>
            <a:r>
              <a:rPr lang="ko-KR" altLang="en-US" b="1" dirty="0"/>
              <a:t>모델의 </a:t>
            </a:r>
            <a:r>
              <a:rPr lang="en-US" altLang="ko-KR" b="1" dirty="0"/>
              <a:t>feature </a:t>
            </a:r>
            <a:r>
              <a:rPr lang="ko-KR" altLang="en-US" b="1" dirty="0"/>
              <a:t>값으로 사용에 무리가 </a:t>
            </a:r>
            <a:endParaRPr lang="en-US" altLang="ko-KR" b="1" dirty="0"/>
          </a:p>
          <a:p>
            <a:r>
              <a:rPr lang="en-US" altLang="ko-KR" b="1" dirty="0"/>
              <a:t>		</a:t>
            </a:r>
            <a:r>
              <a:rPr lang="ko-KR" altLang="en-US" b="1" dirty="0"/>
              <a:t>없을 것으로 판단</a:t>
            </a:r>
            <a:r>
              <a:rPr lang="ko-KR" altLang="en-US" dirty="0"/>
              <a:t>하여 </a:t>
            </a:r>
            <a:r>
              <a:rPr lang="en-US" altLang="ko-KR" dirty="0"/>
              <a:t>DNN Linear Regression </a:t>
            </a:r>
            <a:r>
              <a:rPr lang="ko-KR" altLang="en-US" dirty="0"/>
              <a:t>활용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F0631B6-A1B5-607F-73FE-E9389E31D90A}"/>
              </a:ext>
            </a:extLst>
          </p:cNvPr>
          <p:cNvSpPr txBox="1"/>
          <p:nvPr/>
        </p:nvSpPr>
        <p:spPr>
          <a:xfrm>
            <a:off x="417841" y="5303442"/>
            <a:ext cx="105548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dirty="0"/>
              <a:t>라</a:t>
            </a:r>
            <a:r>
              <a:rPr lang="en-US" altLang="ko-KR" dirty="0"/>
              <a:t>. </a:t>
            </a:r>
            <a:r>
              <a:rPr lang="ko-KR" altLang="en-US" dirty="0" err="1"/>
              <a:t>타겟변수의</a:t>
            </a:r>
            <a:r>
              <a:rPr lang="ko-KR" altLang="en-US" dirty="0"/>
              <a:t> 최소값이 </a:t>
            </a:r>
            <a:r>
              <a:rPr lang="en-US" altLang="ko-KR" dirty="0"/>
              <a:t>4, </a:t>
            </a:r>
            <a:r>
              <a:rPr lang="ko-KR" altLang="en-US" dirty="0"/>
              <a:t>최대값이 </a:t>
            </a:r>
            <a:r>
              <a:rPr lang="en-US" altLang="ko-KR" dirty="0"/>
              <a:t>3800</a:t>
            </a:r>
            <a:r>
              <a:rPr lang="ko-KR" altLang="en-US" dirty="0"/>
              <a:t>대</a:t>
            </a:r>
            <a:r>
              <a:rPr lang="en-US" altLang="ko-KR" dirty="0"/>
              <a:t>, </a:t>
            </a:r>
            <a:r>
              <a:rPr lang="ko-KR" altLang="en-US" dirty="0"/>
              <a:t>평균 </a:t>
            </a:r>
            <a:r>
              <a:rPr lang="en-US" altLang="ko-KR" dirty="0"/>
              <a:t>340, </a:t>
            </a:r>
            <a:r>
              <a:rPr lang="ko-KR" altLang="en-US" dirty="0"/>
              <a:t>표준편차가 </a:t>
            </a:r>
            <a:r>
              <a:rPr lang="en-US" altLang="ko-KR" dirty="0"/>
              <a:t>180</a:t>
            </a:r>
            <a:r>
              <a:rPr lang="ko-KR" altLang="en-US" dirty="0"/>
              <a:t>으로 범주형으로 예측 시 범주를 </a:t>
            </a:r>
            <a:r>
              <a:rPr lang="en-US" altLang="ko-KR" dirty="0"/>
              <a:t>	</a:t>
            </a:r>
            <a:r>
              <a:rPr lang="ko-KR" altLang="en-US" dirty="0"/>
              <a:t>나눌 때 많은 범주가 필요하거나 기준이 모호해지며</a:t>
            </a:r>
            <a:r>
              <a:rPr lang="en-US" altLang="ko-KR" dirty="0"/>
              <a:t> </a:t>
            </a:r>
            <a:r>
              <a:rPr lang="ko-KR" altLang="en-US" dirty="0"/>
              <a:t>이에 따라 선형회귀의 필요성</a:t>
            </a:r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39628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A3629A-6E40-9391-7041-00F35C202B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74201CA9-4ACC-EB2F-0CFE-6B5D9B429D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014" y="1349046"/>
            <a:ext cx="4791744" cy="2448267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5EACCB23-9F08-C875-1D2E-89ECB6AD988C}"/>
              </a:ext>
            </a:extLst>
          </p:cNvPr>
          <p:cNvSpPr/>
          <p:nvPr/>
        </p:nvSpPr>
        <p:spPr>
          <a:xfrm>
            <a:off x="0" y="0"/>
            <a:ext cx="12192000" cy="729343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1. </a:t>
            </a:r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분류분석 모델 결과</a:t>
            </a:r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(2/3)</a:t>
            </a:r>
            <a:endParaRPr lang="ko-KR" altLang="en-US" sz="4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A5DBB3D-A314-7212-7945-7AC12C65F466}"/>
              </a:ext>
            </a:extLst>
          </p:cNvPr>
          <p:cNvSpPr txBox="1"/>
          <p:nvPr/>
        </p:nvSpPr>
        <p:spPr>
          <a:xfrm>
            <a:off x="87086" y="854528"/>
            <a:ext cx="3218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</a:t>
            </a:r>
            <a:r>
              <a:rPr lang="en-US" altLang="ko-KR" dirty="0" err="1"/>
              <a:t>DNN_Classification</a:t>
            </a:r>
            <a:r>
              <a:rPr lang="en-US" altLang="ko-KR" dirty="0"/>
              <a:t> </a:t>
            </a:r>
            <a:r>
              <a:rPr lang="ko-KR" altLang="en-US" dirty="0"/>
              <a:t>모델 결과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0267E0B-AA65-35B1-0267-9E73F2CA3F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645" y="1349045"/>
            <a:ext cx="4629796" cy="209579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DCF739A-49C8-8D27-1EAB-8ADCD3D49B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0756" y="1223860"/>
            <a:ext cx="7211244" cy="350468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9781603-4B29-5750-0D49-400BEFC0BF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5645" y="3355275"/>
            <a:ext cx="4999157" cy="31464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66FACF0D-DADF-DAFF-5508-D97628850D5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67600" y="5006176"/>
            <a:ext cx="2216169" cy="1494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2109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51B7D7-4F07-DE76-9D5D-4015D8972B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54F8466-02AD-FB98-E606-F97D2D5263CF}"/>
              </a:ext>
            </a:extLst>
          </p:cNvPr>
          <p:cNvSpPr/>
          <p:nvPr/>
        </p:nvSpPr>
        <p:spPr>
          <a:xfrm>
            <a:off x="0" y="0"/>
            <a:ext cx="12192000" cy="729343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1. </a:t>
            </a:r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분류분석 모델 결과</a:t>
            </a:r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(3/3)</a:t>
            </a:r>
            <a:endParaRPr lang="ko-KR" altLang="en-US" sz="4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44BF11B-3989-C1B8-A111-523FA346221A}"/>
              </a:ext>
            </a:extLst>
          </p:cNvPr>
          <p:cNvSpPr txBox="1"/>
          <p:nvPr/>
        </p:nvSpPr>
        <p:spPr>
          <a:xfrm>
            <a:off x="87086" y="854528"/>
            <a:ext cx="3701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3. </a:t>
            </a:r>
            <a:r>
              <a:rPr lang="en-US" altLang="ko-KR" dirty="0" err="1"/>
              <a:t>LightGBM_Classification</a:t>
            </a:r>
            <a:r>
              <a:rPr lang="en-US" altLang="ko-KR" dirty="0"/>
              <a:t> </a:t>
            </a:r>
            <a:r>
              <a:rPr lang="ko-KR" altLang="en-US" dirty="0"/>
              <a:t>모델 결과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D825C4F-8D99-5758-F1BA-B61EB0AD92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613" y="1344873"/>
            <a:ext cx="5576716" cy="465859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A029C39-E20F-922C-1A54-2C70E88C7C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17016"/>
            <a:ext cx="5697084" cy="406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2098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FBEA70-23BC-6097-C654-611FEF14C7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D423732-80DC-0209-994D-16B49E40E3C4}"/>
              </a:ext>
            </a:extLst>
          </p:cNvPr>
          <p:cNvSpPr/>
          <p:nvPr/>
        </p:nvSpPr>
        <p:spPr>
          <a:xfrm>
            <a:off x="59871" y="1981200"/>
            <a:ext cx="12072257" cy="2536372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2. </a:t>
            </a:r>
            <a:r>
              <a:rPr lang="ko-KR" altLang="en-US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선형회귀 모델 결과</a:t>
            </a:r>
          </a:p>
        </p:txBody>
      </p:sp>
    </p:spTree>
    <p:extLst>
      <p:ext uri="{BB962C8B-B14F-4D97-AF65-F5344CB8AC3E}">
        <p14:creationId xmlns:p14="http://schemas.microsoft.com/office/powerpoint/2010/main" val="37032031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61E7D5-563E-6E27-A524-8CBA6F8A97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CBFC6A6-A315-D8A6-88E0-AAD8A7E05BD3}"/>
              </a:ext>
            </a:extLst>
          </p:cNvPr>
          <p:cNvSpPr/>
          <p:nvPr/>
        </p:nvSpPr>
        <p:spPr>
          <a:xfrm>
            <a:off x="0" y="0"/>
            <a:ext cx="12192000" cy="729343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2. </a:t>
            </a:r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선형회귀 모델 결과</a:t>
            </a:r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(1/2)</a:t>
            </a:r>
            <a:endParaRPr lang="ko-KR" altLang="en-US" sz="4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05DFC6-93BF-B2EB-837F-DD9DEAF0D245}"/>
              </a:ext>
            </a:extLst>
          </p:cNvPr>
          <p:cNvSpPr txBox="1"/>
          <p:nvPr/>
        </p:nvSpPr>
        <p:spPr>
          <a:xfrm>
            <a:off x="87086" y="854528"/>
            <a:ext cx="3288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</a:t>
            </a:r>
            <a:r>
              <a:rPr lang="en-US" altLang="ko-KR" dirty="0" err="1"/>
              <a:t>LSTM_Classification</a:t>
            </a:r>
            <a:r>
              <a:rPr lang="en-US" altLang="ko-KR" dirty="0"/>
              <a:t> </a:t>
            </a:r>
            <a:r>
              <a:rPr lang="ko-KR" altLang="en-US" dirty="0"/>
              <a:t>모델 결과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ECE8496-9700-D3D3-2C1E-311EB1EE4C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86" y="2120363"/>
            <a:ext cx="9583191" cy="473763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0638CFA-372B-5B4F-DDB0-521E7F6751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4833" y="1060182"/>
            <a:ext cx="2143823" cy="72934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6CAF62D-B765-25BC-00DA-71F5157A6A44}"/>
              </a:ext>
            </a:extLst>
          </p:cNvPr>
          <p:cNvSpPr txBox="1"/>
          <p:nvPr/>
        </p:nvSpPr>
        <p:spPr>
          <a:xfrm>
            <a:off x="380999" y="1349045"/>
            <a:ext cx="14523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LOSS : 14.979</a:t>
            </a:r>
          </a:p>
          <a:p>
            <a:r>
              <a:rPr lang="en-US" altLang="ko-KR" dirty="0"/>
              <a:t>MAE : 2.0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31544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6E9058-4808-B6A6-2F49-A0D7E9A168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9131304-36F3-8822-76F9-EE1BA9502514}"/>
              </a:ext>
            </a:extLst>
          </p:cNvPr>
          <p:cNvSpPr/>
          <p:nvPr/>
        </p:nvSpPr>
        <p:spPr>
          <a:xfrm>
            <a:off x="0" y="0"/>
            <a:ext cx="12192000" cy="729343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2. </a:t>
            </a:r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선형회귀 모델 결과</a:t>
            </a:r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(2/2)</a:t>
            </a:r>
            <a:endParaRPr lang="ko-KR" altLang="en-US" sz="4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255A648-DA4C-C39F-D6E6-A7336EA44922}"/>
              </a:ext>
            </a:extLst>
          </p:cNvPr>
          <p:cNvSpPr txBox="1"/>
          <p:nvPr/>
        </p:nvSpPr>
        <p:spPr>
          <a:xfrm>
            <a:off x="87086" y="854528"/>
            <a:ext cx="3705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</a:t>
            </a:r>
            <a:r>
              <a:rPr lang="en-US" altLang="ko-KR" dirty="0" err="1"/>
              <a:t>DNN_Linear_Regression</a:t>
            </a:r>
            <a:r>
              <a:rPr lang="en-US" altLang="ko-KR" dirty="0"/>
              <a:t> </a:t>
            </a:r>
            <a:r>
              <a:rPr lang="ko-KR" altLang="en-US" dirty="0"/>
              <a:t>모델 결과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71DB004-747A-2FF0-7821-2C3A019A65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25" y="2120561"/>
            <a:ext cx="9764697" cy="473743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92B6BA6-9328-D98F-C381-0B4588F03B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6779" y="1134942"/>
            <a:ext cx="1862882" cy="9314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9CFF80F-FB5F-7FB0-27BC-7AE7434364D8}"/>
              </a:ext>
            </a:extLst>
          </p:cNvPr>
          <p:cNvSpPr txBox="1"/>
          <p:nvPr/>
        </p:nvSpPr>
        <p:spPr>
          <a:xfrm>
            <a:off x="380999" y="1349045"/>
            <a:ext cx="13353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LOSS : 0.289</a:t>
            </a:r>
          </a:p>
          <a:p>
            <a:r>
              <a:rPr lang="en-US" altLang="ko-KR" dirty="0"/>
              <a:t>MAE : 0.32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24948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7C67F5-3E93-C472-FB46-D467035358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54F81BA-F4E2-A32A-F521-50AC54E1AEF9}"/>
              </a:ext>
            </a:extLst>
          </p:cNvPr>
          <p:cNvSpPr/>
          <p:nvPr/>
        </p:nvSpPr>
        <p:spPr>
          <a:xfrm>
            <a:off x="59871" y="1981200"/>
            <a:ext cx="12072257" cy="2536372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M2_model : </a:t>
            </a:r>
            <a:r>
              <a:rPr lang="ko-KR" altLang="en-US" sz="4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민간 </a:t>
            </a:r>
            <a:r>
              <a:rPr lang="en-US" altLang="ko-KR" sz="4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PM </a:t>
            </a:r>
            <a:r>
              <a:rPr lang="ko-KR" altLang="en-US" sz="4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수요 예측 모델</a:t>
            </a:r>
          </a:p>
        </p:txBody>
      </p:sp>
    </p:spTree>
    <p:extLst>
      <p:ext uri="{BB962C8B-B14F-4D97-AF65-F5344CB8AC3E}">
        <p14:creationId xmlns:p14="http://schemas.microsoft.com/office/powerpoint/2010/main" val="4027911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BC2CCC-4E0E-A7D2-188C-211BC3C528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578E660-547E-E24C-7BAD-665BB7845D1E}"/>
              </a:ext>
            </a:extLst>
          </p:cNvPr>
          <p:cNvSpPr/>
          <p:nvPr/>
        </p:nvSpPr>
        <p:spPr>
          <a:xfrm>
            <a:off x="0" y="0"/>
            <a:ext cx="12192000" cy="72934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M2_model : </a:t>
            </a:r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민간 </a:t>
            </a:r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PM </a:t>
            </a:r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수요 예측 모델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21271A-A117-E4E0-376C-F8A3B3D81DA1}"/>
              </a:ext>
            </a:extLst>
          </p:cNvPr>
          <p:cNvSpPr txBox="1"/>
          <p:nvPr/>
        </p:nvSpPr>
        <p:spPr>
          <a:xfrm>
            <a:off x="108857" y="1027610"/>
            <a:ext cx="50706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1.</a:t>
            </a:r>
            <a:r>
              <a:rPr lang="ko-KR" altLang="en-US" sz="2400" dirty="0"/>
              <a:t> 시계열 속성을 고려한 모델의 선정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A8CD3F-099E-29A0-8D00-77BB4250063B}"/>
              </a:ext>
            </a:extLst>
          </p:cNvPr>
          <p:cNvSpPr txBox="1"/>
          <p:nvPr/>
        </p:nvSpPr>
        <p:spPr>
          <a:xfrm>
            <a:off x="417843" y="1576753"/>
            <a:ext cx="7399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가</a:t>
            </a:r>
            <a:r>
              <a:rPr lang="en-US" altLang="ko-KR" dirty="0"/>
              <a:t>. LSTM : </a:t>
            </a:r>
            <a:r>
              <a:rPr lang="ko-KR" altLang="en-US" dirty="0"/>
              <a:t>시퀀스의 값을 전달 받아 시계열 속성을 학습하는 딥러닝 모델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211F4F-E340-8AF2-49CD-59E8D6C77DB0}"/>
              </a:ext>
            </a:extLst>
          </p:cNvPr>
          <p:cNvSpPr txBox="1"/>
          <p:nvPr/>
        </p:nvSpPr>
        <p:spPr>
          <a:xfrm>
            <a:off x="417843" y="2152019"/>
            <a:ext cx="5720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나</a:t>
            </a:r>
            <a:r>
              <a:rPr lang="en-US" altLang="ko-KR" dirty="0"/>
              <a:t>. DNN : </a:t>
            </a:r>
            <a:r>
              <a:rPr lang="ko-KR" altLang="en-US" dirty="0"/>
              <a:t>시계열 속성을 </a:t>
            </a:r>
            <a:r>
              <a:rPr lang="en-US" altLang="ko-KR" dirty="0"/>
              <a:t>feature</a:t>
            </a:r>
            <a:r>
              <a:rPr lang="ko-KR" altLang="en-US" dirty="0"/>
              <a:t>로 활용하는 딥러닝 모델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B2130A-BBA3-AE99-2970-BE59B3BC1B1C}"/>
              </a:ext>
            </a:extLst>
          </p:cNvPr>
          <p:cNvSpPr txBox="1"/>
          <p:nvPr/>
        </p:nvSpPr>
        <p:spPr>
          <a:xfrm>
            <a:off x="417843" y="2727285"/>
            <a:ext cx="6486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다</a:t>
            </a:r>
            <a:r>
              <a:rPr lang="en-US" altLang="ko-KR" dirty="0"/>
              <a:t>. </a:t>
            </a:r>
            <a:r>
              <a:rPr lang="en-US" altLang="ko-KR" dirty="0" err="1"/>
              <a:t>LightGBM</a:t>
            </a:r>
            <a:r>
              <a:rPr lang="en-US" altLang="ko-KR" dirty="0"/>
              <a:t>  :  </a:t>
            </a:r>
            <a:r>
              <a:rPr lang="ko-KR" altLang="en-US" dirty="0"/>
              <a:t>시계열 속성을 </a:t>
            </a:r>
            <a:r>
              <a:rPr lang="en-US" altLang="ko-KR" dirty="0"/>
              <a:t>feature</a:t>
            </a:r>
            <a:r>
              <a:rPr lang="ko-KR" altLang="en-US" dirty="0"/>
              <a:t>로 활용하는 </a:t>
            </a:r>
            <a:r>
              <a:rPr lang="en-US" altLang="ko-KR" dirty="0"/>
              <a:t>Boosting </a:t>
            </a:r>
            <a:r>
              <a:rPr lang="ko-KR" altLang="en-US" dirty="0"/>
              <a:t>모델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B3F15BA-E766-F955-13C2-021CA36F36F5}"/>
              </a:ext>
            </a:extLst>
          </p:cNvPr>
          <p:cNvSpPr txBox="1"/>
          <p:nvPr/>
        </p:nvSpPr>
        <p:spPr>
          <a:xfrm>
            <a:off x="417843" y="3244334"/>
            <a:ext cx="7875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라</a:t>
            </a:r>
            <a:r>
              <a:rPr lang="en-US" altLang="ko-KR" dirty="0"/>
              <a:t>. </a:t>
            </a:r>
            <a:r>
              <a:rPr lang="en-US" altLang="ko-KR" dirty="0" err="1"/>
              <a:t>CatBoost</a:t>
            </a:r>
            <a:r>
              <a:rPr lang="en-US" altLang="ko-KR" dirty="0"/>
              <a:t>  : </a:t>
            </a:r>
            <a:r>
              <a:rPr lang="ko-KR" altLang="en-US" dirty="0"/>
              <a:t>시계열 속성을 </a:t>
            </a:r>
            <a:r>
              <a:rPr lang="en-US" altLang="ko-KR" dirty="0"/>
              <a:t>feature</a:t>
            </a:r>
            <a:r>
              <a:rPr lang="ko-KR" altLang="en-US" dirty="0"/>
              <a:t>로 활용하는 </a:t>
            </a:r>
            <a:r>
              <a:rPr lang="en-US" altLang="ko-KR" dirty="0"/>
              <a:t>Boosting </a:t>
            </a:r>
            <a:r>
              <a:rPr lang="ko-KR" altLang="en-US" dirty="0"/>
              <a:t>모델로 </a:t>
            </a:r>
            <a:r>
              <a:rPr lang="en-US" altLang="ko-KR" dirty="0"/>
              <a:t>Recall</a:t>
            </a:r>
            <a:r>
              <a:rPr lang="ko-KR" altLang="en-US" dirty="0"/>
              <a:t>에 특화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2FA0A3-CC8B-B067-024C-3F9FE62AC60B}"/>
              </a:ext>
            </a:extLst>
          </p:cNvPr>
          <p:cNvSpPr txBox="1"/>
          <p:nvPr/>
        </p:nvSpPr>
        <p:spPr>
          <a:xfrm>
            <a:off x="417843" y="3761383"/>
            <a:ext cx="7810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마</a:t>
            </a:r>
            <a:r>
              <a:rPr lang="en-US" altLang="ko-KR" dirty="0"/>
              <a:t>. </a:t>
            </a:r>
            <a:r>
              <a:rPr lang="en-US" altLang="ko-KR" dirty="0" err="1"/>
              <a:t>RandomForest</a:t>
            </a:r>
            <a:r>
              <a:rPr lang="en-US" altLang="ko-KR" dirty="0"/>
              <a:t>  : </a:t>
            </a:r>
            <a:r>
              <a:rPr lang="ko-KR" altLang="en-US" dirty="0"/>
              <a:t>시계열 속성을 </a:t>
            </a:r>
            <a:r>
              <a:rPr lang="en-US" altLang="ko-KR" dirty="0"/>
              <a:t>feature</a:t>
            </a:r>
            <a:r>
              <a:rPr lang="ko-KR" altLang="en-US" dirty="0"/>
              <a:t>로 활용하는 </a:t>
            </a:r>
            <a:r>
              <a:rPr lang="en-US" altLang="ko-KR" dirty="0"/>
              <a:t>bagging </a:t>
            </a:r>
            <a:r>
              <a:rPr lang="en-US" altLang="ko-KR" dirty="0" err="1"/>
              <a:t>algorythm</a:t>
            </a:r>
            <a:r>
              <a:rPr lang="en-US" altLang="ko-KR" dirty="0"/>
              <a:t> </a:t>
            </a:r>
            <a:r>
              <a:rPr lang="ko-KR" altLang="en-US" dirty="0"/>
              <a:t>모델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D73CBC-0A32-7CD5-64FA-D2410532DA24}"/>
              </a:ext>
            </a:extLst>
          </p:cNvPr>
          <p:cNvSpPr txBox="1"/>
          <p:nvPr/>
        </p:nvSpPr>
        <p:spPr>
          <a:xfrm>
            <a:off x="261257" y="4435061"/>
            <a:ext cx="17860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2.</a:t>
            </a:r>
            <a:r>
              <a:rPr lang="ko-KR" altLang="en-US" sz="2400" dirty="0"/>
              <a:t> 모델 결과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D8C541E-E7DB-FFEE-E9C6-6D98F20BBE76}"/>
              </a:ext>
            </a:extLst>
          </p:cNvPr>
          <p:cNvSpPr txBox="1"/>
          <p:nvPr/>
        </p:nvSpPr>
        <p:spPr>
          <a:xfrm>
            <a:off x="417842" y="4969864"/>
            <a:ext cx="96600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가</a:t>
            </a:r>
            <a:r>
              <a:rPr lang="en-US" altLang="ko-KR" dirty="0"/>
              <a:t>. </a:t>
            </a:r>
            <a:r>
              <a:rPr lang="ko-KR" altLang="en-US" dirty="0" err="1"/>
              <a:t>타겟변수가</a:t>
            </a:r>
            <a:r>
              <a:rPr lang="ko-KR" altLang="en-US" dirty="0"/>
              <a:t> 공급과다</a:t>
            </a:r>
            <a:r>
              <a:rPr lang="en-US" altLang="ko-KR" dirty="0"/>
              <a:t>, </a:t>
            </a:r>
            <a:r>
              <a:rPr lang="ko-KR" altLang="en-US" dirty="0"/>
              <a:t>공급평균</a:t>
            </a:r>
            <a:r>
              <a:rPr lang="en-US" altLang="ko-KR" dirty="0"/>
              <a:t>, </a:t>
            </a:r>
            <a:r>
              <a:rPr lang="ko-KR" altLang="en-US" dirty="0" err="1"/>
              <a:t>공급다소부족</a:t>
            </a:r>
            <a:r>
              <a:rPr lang="en-US" altLang="ko-KR" dirty="0"/>
              <a:t>, </a:t>
            </a:r>
            <a:r>
              <a:rPr lang="ko-KR" altLang="en-US" dirty="0"/>
              <a:t>공급부족</a:t>
            </a:r>
            <a:r>
              <a:rPr lang="en-US" altLang="ko-KR" dirty="0"/>
              <a:t>, </a:t>
            </a:r>
            <a:r>
              <a:rPr lang="ko-KR" altLang="en-US" dirty="0"/>
              <a:t>공급절대부족 </a:t>
            </a:r>
            <a:r>
              <a:rPr lang="en-US" altLang="ko-KR" dirty="0"/>
              <a:t>5</a:t>
            </a:r>
            <a:r>
              <a:rPr lang="ko-KR" altLang="en-US" dirty="0"/>
              <a:t>개 범주를 갖을 때</a:t>
            </a:r>
            <a:endParaRPr lang="en-US" altLang="ko-KR" dirty="0"/>
          </a:p>
          <a:p>
            <a:r>
              <a:rPr lang="en-US" altLang="ko-KR" dirty="0"/>
              <a:t>	</a:t>
            </a:r>
            <a:r>
              <a:rPr lang="ko-KR" altLang="en-US" dirty="0"/>
              <a:t>가장 높은 </a:t>
            </a:r>
            <a:r>
              <a:rPr lang="en-US" altLang="ko-KR" dirty="0"/>
              <a:t>score</a:t>
            </a:r>
            <a:r>
              <a:rPr lang="ko-KR" altLang="en-US" dirty="0"/>
              <a:t>를 기록한 모델은 </a:t>
            </a:r>
            <a:r>
              <a:rPr lang="en-US" altLang="ko-KR" dirty="0" err="1"/>
              <a:t>RandomForest</a:t>
            </a:r>
            <a:r>
              <a:rPr lang="en-US" altLang="ko-KR" dirty="0"/>
              <a:t> </a:t>
            </a:r>
            <a:r>
              <a:rPr lang="ko-KR" altLang="en-US" dirty="0"/>
              <a:t>모델이었으나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A2D8B57-7F9C-7167-A824-78F6FB595D2D}"/>
              </a:ext>
            </a:extLst>
          </p:cNvPr>
          <p:cNvSpPr txBox="1"/>
          <p:nvPr/>
        </p:nvSpPr>
        <p:spPr>
          <a:xfrm>
            <a:off x="417841" y="5740744"/>
            <a:ext cx="115804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나</a:t>
            </a:r>
            <a:r>
              <a:rPr lang="en-US" altLang="ko-KR" dirty="0"/>
              <a:t>. </a:t>
            </a:r>
            <a:r>
              <a:rPr lang="ko-KR" altLang="en-US" dirty="0"/>
              <a:t>실질적으로 </a:t>
            </a:r>
            <a:r>
              <a:rPr lang="en-US" altLang="ko-KR" dirty="0"/>
              <a:t>“</a:t>
            </a:r>
            <a:r>
              <a:rPr lang="en-US" altLang="ko-KR" b="1" dirty="0"/>
              <a:t>PM</a:t>
            </a:r>
            <a:r>
              <a:rPr lang="ko-KR" altLang="en-US" b="1" dirty="0"/>
              <a:t>을 재배치 하여 수익성을 극대화</a:t>
            </a:r>
            <a:r>
              <a:rPr lang="en-US" altLang="ko-KR" dirty="0"/>
              <a:t>“ </a:t>
            </a:r>
            <a:r>
              <a:rPr lang="ko-KR" altLang="en-US" dirty="0"/>
              <a:t>하기 위해서 </a:t>
            </a:r>
            <a:r>
              <a:rPr lang="ko-KR" altLang="en-US" b="1" dirty="0"/>
              <a:t>가장 중요한 </a:t>
            </a:r>
            <a:r>
              <a:rPr lang="en-US" altLang="ko-KR" b="1" dirty="0"/>
              <a:t>“</a:t>
            </a:r>
            <a:r>
              <a:rPr lang="ko-KR" altLang="en-US" b="1" dirty="0"/>
              <a:t>공급 부족</a:t>
            </a:r>
            <a:r>
              <a:rPr lang="en-US" altLang="ko-KR" b="1" dirty="0"/>
              <a:t>” </a:t>
            </a:r>
            <a:r>
              <a:rPr lang="ko-KR" altLang="en-US" b="1" dirty="0"/>
              <a:t>과 </a:t>
            </a:r>
            <a:r>
              <a:rPr lang="en-US" altLang="ko-KR" b="1" dirty="0"/>
              <a:t>“</a:t>
            </a:r>
            <a:r>
              <a:rPr lang="ko-KR" altLang="en-US" b="1" dirty="0"/>
              <a:t>공급 절대부족</a:t>
            </a:r>
            <a:r>
              <a:rPr lang="en-US" altLang="ko-KR" b="1" dirty="0"/>
              <a:t>＂</a:t>
            </a:r>
            <a:r>
              <a:rPr lang="ko-KR" altLang="en-US" b="1" dirty="0"/>
              <a:t>을 </a:t>
            </a:r>
            <a:endParaRPr lang="en-US" altLang="ko-KR" b="1" dirty="0"/>
          </a:p>
          <a:p>
            <a:r>
              <a:rPr lang="en-US" altLang="ko-KR" b="1" dirty="0"/>
              <a:t>	</a:t>
            </a:r>
            <a:r>
              <a:rPr lang="ko-KR" altLang="en-US" b="1" dirty="0"/>
              <a:t>가장 예측을 잘하는 모델이 중요하다고 판단</a:t>
            </a:r>
            <a:r>
              <a:rPr lang="en-US" altLang="ko-KR" dirty="0"/>
              <a:t>, </a:t>
            </a:r>
            <a:r>
              <a:rPr lang="en-US" altLang="ko-KR" b="1" dirty="0" err="1"/>
              <a:t>RandomForest</a:t>
            </a:r>
            <a:r>
              <a:rPr lang="en-US" altLang="ko-KR" b="1" dirty="0"/>
              <a:t> </a:t>
            </a:r>
            <a:r>
              <a:rPr lang="ko-KR" altLang="en-US" b="1" dirty="0"/>
              <a:t>모델 </a:t>
            </a:r>
            <a:r>
              <a:rPr lang="ko-KR" altLang="en-US" dirty="0"/>
              <a:t>선택</a:t>
            </a:r>
          </a:p>
        </p:txBody>
      </p:sp>
    </p:spTree>
    <p:extLst>
      <p:ext uri="{BB962C8B-B14F-4D97-AF65-F5344CB8AC3E}">
        <p14:creationId xmlns:p14="http://schemas.microsoft.com/office/powerpoint/2010/main" val="4492694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DCEDA1-3B58-B974-1CD9-5BFDA3C8C6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E5A009A-4056-6D4A-D657-B4B115B1216F}"/>
              </a:ext>
            </a:extLst>
          </p:cNvPr>
          <p:cNvSpPr/>
          <p:nvPr/>
        </p:nvSpPr>
        <p:spPr>
          <a:xfrm>
            <a:off x="59871" y="1981200"/>
            <a:ext cx="12072257" cy="2536372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0. Feature </a:t>
            </a:r>
            <a:r>
              <a:rPr lang="ko-KR" altLang="en-US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산정</a:t>
            </a:r>
          </a:p>
        </p:txBody>
      </p:sp>
    </p:spTree>
    <p:extLst>
      <p:ext uri="{BB962C8B-B14F-4D97-AF65-F5344CB8AC3E}">
        <p14:creationId xmlns:p14="http://schemas.microsoft.com/office/powerpoint/2010/main" val="16858730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77DF3D-1DBF-4571-0C1B-8EE628A137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862984E-ED6D-0EE5-33BE-D250916F1FF4}"/>
              </a:ext>
            </a:extLst>
          </p:cNvPr>
          <p:cNvSpPr/>
          <p:nvPr/>
        </p:nvSpPr>
        <p:spPr>
          <a:xfrm>
            <a:off x="59871" y="1981200"/>
            <a:ext cx="12072257" cy="2536372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0 - 1. </a:t>
            </a:r>
            <a:r>
              <a:rPr lang="ko-KR" altLang="en-US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도메인 분석</a:t>
            </a:r>
          </a:p>
        </p:txBody>
      </p:sp>
    </p:spTree>
    <p:extLst>
      <p:ext uri="{BB962C8B-B14F-4D97-AF65-F5344CB8AC3E}">
        <p14:creationId xmlns:p14="http://schemas.microsoft.com/office/powerpoint/2010/main" val="16568247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7F0179-C98F-294F-FE57-13D4E675BA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9ABF48B-F928-754A-769F-D5F7C6144CC7}"/>
              </a:ext>
            </a:extLst>
          </p:cNvPr>
          <p:cNvSpPr/>
          <p:nvPr/>
        </p:nvSpPr>
        <p:spPr>
          <a:xfrm>
            <a:off x="0" y="0"/>
            <a:ext cx="12192000" cy="72934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0-1. </a:t>
            </a:r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도메인 분석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CB8B344-2B54-69F8-75FB-FB60C16594D2}"/>
              </a:ext>
            </a:extLst>
          </p:cNvPr>
          <p:cNvSpPr txBox="1"/>
          <p:nvPr/>
        </p:nvSpPr>
        <p:spPr>
          <a:xfrm>
            <a:off x="87086" y="854528"/>
            <a:ext cx="1619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도메인 분석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88484C-6C34-1D24-E3A3-1FB6A529B3C9}"/>
              </a:ext>
            </a:extLst>
          </p:cNvPr>
          <p:cNvSpPr txBox="1"/>
          <p:nvPr/>
        </p:nvSpPr>
        <p:spPr>
          <a:xfrm>
            <a:off x="413657" y="1523407"/>
            <a:ext cx="105721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가</a:t>
            </a:r>
            <a:r>
              <a:rPr lang="en-US" altLang="ko-KR" dirty="0"/>
              <a:t>. </a:t>
            </a:r>
            <a:r>
              <a:rPr lang="ko-KR" altLang="en-US" dirty="0"/>
              <a:t>민간에서 운영하는 </a:t>
            </a:r>
            <a:r>
              <a:rPr lang="ko-KR" altLang="en-US" dirty="0" err="1"/>
              <a:t>모빌리티라는</a:t>
            </a:r>
            <a:r>
              <a:rPr lang="ko-KR" altLang="en-US" dirty="0"/>
              <a:t> 점을 제외하면 공공자전거 대여와 동일한 요소들의 영향이 예상됨</a:t>
            </a:r>
            <a:r>
              <a:rPr lang="en-US" altLang="ko-KR" dirty="0"/>
              <a:t> </a:t>
            </a:r>
          </a:p>
          <a:p>
            <a:r>
              <a:rPr lang="en-US" altLang="ko-KR" dirty="0"/>
              <a:t>	</a:t>
            </a:r>
          </a:p>
          <a:p>
            <a:r>
              <a:rPr lang="en-US" altLang="ko-KR" dirty="0"/>
              <a:t>	</a:t>
            </a:r>
            <a:r>
              <a:rPr lang="en-US" altLang="ko-KR" b="1" dirty="0"/>
              <a:t> =&gt; </a:t>
            </a:r>
            <a:r>
              <a:rPr lang="ko-KR" altLang="en-US" b="1" dirty="0"/>
              <a:t>독립변수 </a:t>
            </a:r>
            <a:r>
              <a:rPr lang="en-US" altLang="ko-KR" b="1" dirty="0"/>
              <a:t>:</a:t>
            </a:r>
            <a:r>
              <a:rPr lang="ko-KR" altLang="en-US" b="1" dirty="0"/>
              <a:t>일시</a:t>
            </a:r>
            <a:r>
              <a:rPr lang="en-US" altLang="ko-KR" b="1" dirty="0"/>
              <a:t>, </a:t>
            </a:r>
            <a:r>
              <a:rPr lang="ko-KR" altLang="en-US" b="1" dirty="0" err="1"/>
              <a:t>행정구</a:t>
            </a:r>
            <a:r>
              <a:rPr lang="en-US" altLang="ko-KR" b="1" dirty="0"/>
              <a:t>, </a:t>
            </a:r>
            <a:r>
              <a:rPr lang="ko-KR" altLang="en-US" b="1" dirty="0"/>
              <a:t>생활 인구수</a:t>
            </a:r>
            <a:r>
              <a:rPr lang="en-US" altLang="ko-KR" b="1" dirty="0"/>
              <a:t>, </a:t>
            </a:r>
            <a:r>
              <a:rPr lang="ko-KR" altLang="en-US" b="1" dirty="0"/>
              <a:t>강수</a:t>
            </a:r>
            <a:r>
              <a:rPr lang="en-US" altLang="ko-KR" b="1" dirty="0"/>
              <a:t>, </a:t>
            </a:r>
            <a:r>
              <a:rPr lang="ko-KR" altLang="en-US" b="1" dirty="0"/>
              <a:t>습도</a:t>
            </a:r>
            <a:r>
              <a:rPr lang="en-US" altLang="ko-KR" b="1" dirty="0"/>
              <a:t>, </a:t>
            </a:r>
            <a:r>
              <a:rPr lang="ko-KR" altLang="en-US" b="1" dirty="0"/>
              <a:t>기온</a:t>
            </a:r>
            <a:r>
              <a:rPr lang="en-US" altLang="ko-KR" b="1" dirty="0"/>
              <a:t>, </a:t>
            </a:r>
            <a:r>
              <a:rPr lang="ko-KR" altLang="en-US" b="1" dirty="0"/>
              <a:t>풍속 </a:t>
            </a:r>
            <a:r>
              <a:rPr lang="en-US" altLang="ko-KR" b="1" dirty="0"/>
              <a:t>=&gt; </a:t>
            </a:r>
            <a:r>
              <a:rPr lang="ko-KR" altLang="en-US" b="1" dirty="0" err="1"/>
              <a:t>타겟변수</a:t>
            </a:r>
            <a:r>
              <a:rPr lang="ko-KR" altLang="en-US" b="1" dirty="0"/>
              <a:t> </a:t>
            </a:r>
            <a:r>
              <a:rPr lang="ko-KR" altLang="en-US" b="1" dirty="0" err="1"/>
              <a:t>대여량</a:t>
            </a:r>
            <a:r>
              <a:rPr lang="ko-KR" altLang="en-US" b="1" dirty="0"/>
              <a:t> 예측</a:t>
            </a:r>
            <a:r>
              <a:rPr lang="en-US" altLang="ko-KR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2970A9-6305-0DF1-DD28-B39F67883501}"/>
              </a:ext>
            </a:extLst>
          </p:cNvPr>
          <p:cNvSpPr txBox="1"/>
          <p:nvPr/>
        </p:nvSpPr>
        <p:spPr>
          <a:xfrm>
            <a:off x="413657" y="2724512"/>
            <a:ext cx="48600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나</a:t>
            </a:r>
            <a:r>
              <a:rPr lang="en-US" altLang="ko-KR" dirty="0"/>
              <a:t>. </a:t>
            </a:r>
            <a:r>
              <a:rPr lang="ko-KR" altLang="en-US" dirty="0"/>
              <a:t>공공자전거 대신 사용하는 </a:t>
            </a:r>
            <a:r>
              <a:rPr lang="en-US" altLang="ko-KR" dirty="0"/>
              <a:t>Personal Mobility</a:t>
            </a:r>
          </a:p>
          <a:p>
            <a:endParaRPr lang="en-US" altLang="ko-KR" dirty="0"/>
          </a:p>
          <a:p>
            <a:r>
              <a:rPr lang="en-US" altLang="ko-KR" dirty="0"/>
              <a:t>	=&gt; </a:t>
            </a:r>
            <a:r>
              <a:rPr lang="ko-KR" altLang="en-US" dirty="0"/>
              <a:t>공공자전거 </a:t>
            </a:r>
            <a:r>
              <a:rPr lang="ko-KR" altLang="en-US" dirty="0" err="1"/>
              <a:t>대여량</a:t>
            </a:r>
            <a:r>
              <a:rPr lang="ko-KR" altLang="en-US" dirty="0"/>
              <a:t> 영향 예상</a:t>
            </a:r>
            <a:endParaRPr lang="en-US" altLang="ko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54B64C-B28F-E912-CB9A-B5232558F3CD}"/>
              </a:ext>
            </a:extLst>
          </p:cNvPr>
          <p:cNvSpPr txBox="1"/>
          <p:nvPr/>
        </p:nvSpPr>
        <p:spPr>
          <a:xfrm>
            <a:off x="413656" y="3961358"/>
            <a:ext cx="114890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다</a:t>
            </a:r>
            <a:r>
              <a:rPr lang="en-US" altLang="ko-KR" dirty="0"/>
              <a:t>. </a:t>
            </a:r>
            <a:r>
              <a:rPr lang="ko-KR" altLang="en-US" dirty="0"/>
              <a:t>최초 선정 </a:t>
            </a:r>
            <a:r>
              <a:rPr lang="en-US" altLang="ko-KR" dirty="0"/>
              <a:t>feature</a:t>
            </a:r>
          </a:p>
          <a:p>
            <a:endParaRPr lang="en-US" altLang="ko-KR" dirty="0"/>
          </a:p>
          <a:p>
            <a:r>
              <a:rPr lang="en-US" altLang="ko-KR" dirty="0"/>
              <a:t>	</a:t>
            </a:r>
            <a:r>
              <a:rPr lang="en-US" altLang="ko-KR" b="1" dirty="0"/>
              <a:t> =&gt; </a:t>
            </a:r>
            <a:r>
              <a:rPr lang="ko-KR" altLang="en-US" b="1" dirty="0"/>
              <a:t>독립변수 </a:t>
            </a:r>
            <a:r>
              <a:rPr lang="en-US" altLang="ko-KR" b="1" dirty="0"/>
              <a:t>:</a:t>
            </a:r>
            <a:r>
              <a:rPr lang="ko-KR" altLang="en-US" b="1" dirty="0"/>
              <a:t>일시</a:t>
            </a:r>
            <a:r>
              <a:rPr lang="en-US" altLang="ko-KR" b="1" dirty="0"/>
              <a:t>, </a:t>
            </a:r>
            <a:r>
              <a:rPr lang="ko-KR" altLang="en-US" b="1" dirty="0" err="1"/>
              <a:t>행정구</a:t>
            </a:r>
            <a:r>
              <a:rPr lang="en-US" altLang="ko-KR" b="1" dirty="0"/>
              <a:t>, </a:t>
            </a:r>
            <a:r>
              <a:rPr lang="ko-KR" altLang="en-US" b="1" dirty="0"/>
              <a:t>생활 인구수</a:t>
            </a:r>
            <a:r>
              <a:rPr lang="en-US" altLang="ko-KR" b="1" dirty="0"/>
              <a:t>, </a:t>
            </a:r>
            <a:r>
              <a:rPr lang="ko-KR" altLang="en-US" b="1" dirty="0"/>
              <a:t>강수</a:t>
            </a:r>
            <a:r>
              <a:rPr lang="en-US" altLang="ko-KR" b="1" dirty="0"/>
              <a:t>, </a:t>
            </a:r>
            <a:r>
              <a:rPr lang="ko-KR" altLang="en-US" b="1" dirty="0"/>
              <a:t>습도</a:t>
            </a:r>
            <a:r>
              <a:rPr lang="en-US" altLang="ko-KR" b="1" dirty="0"/>
              <a:t>, </a:t>
            </a:r>
            <a:r>
              <a:rPr lang="ko-KR" altLang="en-US" b="1" dirty="0"/>
              <a:t>기온</a:t>
            </a:r>
            <a:r>
              <a:rPr lang="en-US" altLang="ko-KR" b="1" dirty="0"/>
              <a:t>, </a:t>
            </a:r>
            <a:r>
              <a:rPr lang="ko-KR" altLang="en-US" b="1" dirty="0"/>
              <a:t>풍속</a:t>
            </a:r>
            <a:r>
              <a:rPr lang="en-US" altLang="ko-KR" b="1" dirty="0"/>
              <a:t>, </a:t>
            </a:r>
            <a:r>
              <a:rPr lang="ko-KR" altLang="en-US" b="1" dirty="0">
                <a:solidFill>
                  <a:schemeClr val="accent5">
                    <a:lumMod val="75000"/>
                  </a:schemeClr>
                </a:solidFill>
              </a:rPr>
              <a:t>공공자전거 </a:t>
            </a:r>
            <a:r>
              <a:rPr lang="ko-KR" altLang="en-US" b="1" dirty="0" err="1">
                <a:solidFill>
                  <a:schemeClr val="accent5">
                    <a:lumMod val="75000"/>
                  </a:schemeClr>
                </a:solidFill>
              </a:rPr>
              <a:t>대여량</a:t>
            </a:r>
            <a:r>
              <a:rPr lang="ko-KR" altLang="en-US" b="1" dirty="0"/>
              <a:t> </a:t>
            </a:r>
            <a:r>
              <a:rPr lang="en-US" altLang="ko-KR" b="1" dirty="0"/>
              <a:t>=&gt; </a:t>
            </a:r>
            <a:r>
              <a:rPr lang="ko-KR" altLang="en-US" b="1" dirty="0" err="1"/>
              <a:t>타겟변수</a:t>
            </a:r>
            <a:r>
              <a:rPr lang="ko-KR" altLang="en-US" b="1" dirty="0"/>
              <a:t> </a:t>
            </a:r>
            <a:r>
              <a:rPr lang="ko-KR" altLang="en-US" b="1" dirty="0" err="1"/>
              <a:t>대여량</a:t>
            </a:r>
            <a:r>
              <a:rPr lang="ko-KR" altLang="en-US" b="1" dirty="0"/>
              <a:t> 예측</a:t>
            </a:r>
            <a:r>
              <a:rPr lang="en-US" altLang="ko-K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51136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A4311ED-5534-6037-846C-9575903061B7}"/>
              </a:ext>
            </a:extLst>
          </p:cNvPr>
          <p:cNvSpPr/>
          <p:nvPr/>
        </p:nvSpPr>
        <p:spPr>
          <a:xfrm>
            <a:off x="59871" y="1981200"/>
            <a:ext cx="12072257" cy="2536372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0. Feature </a:t>
            </a:r>
            <a:r>
              <a:rPr lang="ko-KR" altLang="en-US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산정</a:t>
            </a:r>
          </a:p>
        </p:txBody>
      </p:sp>
    </p:spTree>
    <p:extLst>
      <p:ext uri="{BB962C8B-B14F-4D97-AF65-F5344CB8AC3E}">
        <p14:creationId xmlns:p14="http://schemas.microsoft.com/office/powerpoint/2010/main" val="34903207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44CA5B-9256-6A87-65B2-431DDA5640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42FA00F-F61A-3098-DF58-D8DB4776D0BA}"/>
              </a:ext>
            </a:extLst>
          </p:cNvPr>
          <p:cNvSpPr/>
          <p:nvPr/>
        </p:nvSpPr>
        <p:spPr>
          <a:xfrm>
            <a:off x="59871" y="1981200"/>
            <a:ext cx="12072257" cy="2536372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0 - 2. Feature </a:t>
            </a:r>
            <a:r>
              <a:rPr lang="ko-KR" altLang="en-US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상관관계 분석</a:t>
            </a:r>
          </a:p>
        </p:txBody>
      </p:sp>
    </p:spTree>
    <p:extLst>
      <p:ext uri="{BB962C8B-B14F-4D97-AF65-F5344CB8AC3E}">
        <p14:creationId xmlns:p14="http://schemas.microsoft.com/office/powerpoint/2010/main" val="25097095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C364D2-7B46-FA2B-0499-370D574B8B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81AA9D7-C944-E8CF-5D72-C49D25789C8E}"/>
              </a:ext>
            </a:extLst>
          </p:cNvPr>
          <p:cNvSpPr/>
          <p:nvPr/>
        </p:nvSpPr>
        <p:spPr>
          <a:xfrm>
            <a:off x="0" y="0"/>
            <a:ext cx="12192000" cy="72934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0 - 2. Feature </a:t>
            </a:r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상관관계 분석</a:t>
            </a:r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(1/2)</a:t>
            </a:r>
            <a:endParaRPr lang="ko-KR" altLang="en-US" sz="4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3F0290-93CC-A236-F5E9-3418AED63077}"/>
              </a:ext>
            </a:extLst>
          </p:cNvPr>
          <p:cNvSpPr txBox="1"/>
          <p:nvPr/>
        </p:nvSpPr>
        <p:spPr>
          <a:xfrm>
            <a:off x="413657" y="870265"/>
            <a:ext cx="80749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가</a:t>
            </a:r>
            <a:r>
              <a:rPr lang="en-US" altLang="ko-KR" dirty="0"/>
              <a:t>.  </a:t>
            </a:r>
            <a:r>
              <a:rPr lang="ko-KR" altLang="en-US" dirty="0"/>
              <a:t>최초 사용 </a:t>
            </a:r>
            <a:r>
              <a:rPr lang="en-US" altLang="ko-KR" dirty="0"/>
              <a:t>feature sample model </a:t>
            </a:r>
            <a:r>
              <a:rPr lang="ko-KR" altLang="en-US" dirty="0"/>
              <a:t>결과 </a:t>
            </a:r>
            <a:r>
              <a:rPr lang="en-US" altLang="ko-KR" dirty="0"/>
              <a:t>: 22</a:t>
            </a:r>
            <a:r>
              <a:rPr lang="ko-KR" altLang="en-US" dirty="0"/>
              <a:t>년 </a:t>
            </a:r>
            <a:r>
              <a:rPr lang="en-US" altLang="ko-KR" dirty="0"/>
              <a:t>1</a:t>
            </a:r>
            <a:r>
              <a:rPr lang="ko-KR" altLang="en-US" dirty="0"/>
              <a:t>월 </a:t>
            </a:r>
            <a:r>
              <a:rPr lang="en-US" altLang="ko-KR" dirty="0"/>
              <a:t>~ 22</a:t>
            </a:r>
            <a:r>
              <a:rPr lang="ko-KR" altLang="en-US" dirty="0"/>
              <a:t>년 </a:t>
            </a:r>
            <a:r>
              <a:rPr lang="en-US" altLang="ko-KR" dirty="0"/>
              <a:t>3</a:t>
            </a:r>
            <a:r>
              <a:rPr lang="ko-KR" altLang="en-US" dirty="0"/>
              <a:t>월 간의 데이터 활용</a:t>
            </a:r>
            <a:endParaRPr lang="en-US" altLang="ko-KR" dirty="0"/>
          </a:p>
          <a:p>
            <a:r>
              <a:rPr lang="en-US" altLang="ko-KR" dirty="0"/>
              <a:t>	- </a:t>
            </a:r>
            <a:r>
              <a:rPr lang="ko-KR" altLang="en-US" dirty="0"/>
              <a:t>분류 분석을 통해 </a:t>
            </a:r>
            <a:r>
              <a:rPr lang="en-US" altLang="ko-KR" dirty="0"/>
              <a:t>accuracy </a:t>
            </a:r>
            <a:r>
              <a:rPr lang="ko-KR" altLang="en-US" dirty="0"/>
              <a:t>확인 결과 </a:t>
            </a:r>
            <a:r>
              <a:rPr lang="en-US" altLang="ko-KR" dirty="0"/>
              <a:t>70 ~ 75% </a:t>
            </a:r>
            <a:r>
              <a:rPr lang="ko-KR" altLang="en-US" dirty="0"/>
              <a:t>수준</a:t>
            </a:r>
            <a:endParaRPr lang="en-US" altLang="ko-KR" dirty="0"/>
          </a:p>
          <a:p>
            <a:r>
              <a:rPr lang="en-US" altLang="ko-KR" dirty="0"/>
              <a:t>	- accuracy 80% </a:t>
            </a:r>
            <a:r>
              <a:rPr lang="ko-KR" altLang="en-US" dirty="0"/>
              <a:t>이상 달성을 위해 상관관계를 분석</a:t>
            </a:r>
            <a:endParaRPr lang="en-US" altLang="ko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0ACEE8-1C10-D048-D07D-20AE0C1BE124}"/>
              </a:ext>
            </a:extLst>
          </p:cNvPr>
          <p:cNvSpPr txBox="1"/>
          <p:nvPr/>
        </p:nvSpPr>
        <p:spPr>
          <a:xfrm>
            <a:off x="413657" y="1934517"/>
            <a:ext cx="9563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나</a:t>
            </a:r>
            <a:r>
              <a:rPr lang="en-US" altLang="ko-KR" dirty="0"/>
              <a:t>.  </a:t>
            </a:r>
            <a:r>
              <a:rPr lang="ko-KR" altLang="en-US" dirty="0"/>
              <a:t>전체 상관계수 점검 </a:t>
            </a:r>
            <a:r>
              <a:rPr lang="en-US" altLang="ko-KR" dirty="0"/>
              <a:t>: </a:t>
            </a:r>
            <a:r>
              <a:rPr lang="ko-KR" altLang="en-US" dirty="0"/>
              <a:t>상관계수가 낮은 </a:t>
            </a:r>
            <a:r>
              <a:rPr lang="en-US" altLang="ko-KR" dirty="0" err="1"/>
              <a:t>featur</a:t>
            </a:r>
            <a:r>
              <a:rPr lang="ko-KR" altLang="en-US" dirty="0"/>
              <a:t>들이 확인되었으며 </a:t>
            </a:r>
            <a:r>
              <a:rPr lang="en-US" altLang="ko-KR" dirty="0" err="1"/>
              <a:t>feature_importance</a:t>
            </a:r>
            <a:r>
              <a:rPr lang="ko-KR" altLang="en-US" dirty="0"/>
              <a:t>를 체크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FDC976E-30CE-C3F7-D83E-8850326B75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268" y="2303849"/>
            <a:ext cx="3002595" cy="427642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112BEAF-D2B8-A374-E50F-3F389C780C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1616" y="2303682"/>
            <a:ext cx="5357744" cy="4276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8397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2F46AB-3673-E3C5-8C2E-0A7DE23C78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C930D60-0DD4-C579-0340-1E3D97411DAD}"/>
              </a:ext>
            </a:extLst>
          </p:cNvPr>
          <p:cNvSpPr/>
          <p:nvPr/>
        </p:nvSpPr>
        <p:spPr>
          <a:xfrm>
            <a:off x="0" y="0"/>
            <a:ext cx="12192000" cy="72934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0 - 2. Feature </a:t>
            </a:r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상관관계 분석</a:t>
            </a:r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(1/2)</a:t>
            </a:r>
            <a:endParaRPr lang="ko-KR" altLang="en-US" sz="4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E7DF06-26D7-7612-86EA-5B1D7322C367}"/>
              </a:ext>
            </a:extLst>
          </p:cNvPr>
          <p:cNvSpPr txBox="1"/>
          <p:nvPr/>
        </p:nvSpPr>
        <p:spPr>
          <a:xfrm>
            <a:off x="413657" y="870265"/>
            <a:ext cx="1130950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다</a:t>
            </a:r>
            <a:r>
              <a:rPr lang="en-US" altLang="ko-KR" dirty="0"/>
              <a:t>. </a:t>
            </a:r>
            <a:r>
              <a:rPr lang="en-US" altLang="ko-KR" dirty="0" err="1"/>
              <a:t>feature_importance</a:t>
            </a:r>
            <a:r>
              <a:rPr lang="en-US" altLang="ko-KR" dirty="0"/>
              <a:t>_  </a:t>
            </a:r>
            <a:r>
              <a:rPr lang="ko-KR" altLang="en-US" dirty="0"/>
              <a:t>분석</a:t>
            </a:r>
            <a:endParaRPr lang="en-US" altLang="ko-KR" dirty="0"/>
          </a:p>
          <a:p>
            <a:r>
              <a:rPr lang="en-US" altLang="ko-KR" dirty="0"/>
              <a:t>	- </a:t>
            </a:r>
            <a:r>
              <a:rPr lang="en-US" altLang="ko-KR" dirty="0" err="1"/>
              <a:t>feature_importance</a:t>
            </a:r>
            <a:r>
              <a:rPr lang="ko-KR" altLang="en-US" dirty="0"/>
              <a:t> 가 </a:t>
            </a:r>
            <a:r>
              <a:rPr lang="en-US" altLang="ko-KR" dirty="0"/>
              <a:t>0</a:t>
            </a:r>
            <a:r>
              <a:rPr lang="ko-KR" altLang="en-US" dirty="0"/>
              <a:t>으로 수렴하는 값 존재 </a:t>
            </a:r>
            <a:r>
              <a:rPr lang="en-US" altLang="ko-KR" dirty="0"/>
              <a:t>=&gt; </a:t>
            </a:r>
            <a:r>
              <a:rPr lang="ko-KR" altLang="en-US" dirty="0"/>
              <a:t>결과에 따라 원하는 </a:t>
            </a:r>
            <a:r>
              <a:rPr lang="en-US" altLang="ko-KR" dirty="0"/>
              <a:t>accuracy</a:t>
            </a:r>
            <a:r>
              <a:rPr lang="ko-KR" altLang="en-US" dirty="0"/>
              <a:t>가 확인되지 않으면</a:t>
            </a:r>
            <a:endParaRPr lang="en-US" altLang="ko-KR" dirty="0"/>
          </a:p>
          <a:p>
            <a:r>
              <a:rPr lang="en-US" altLang="ko-KR" dirty="0"/>
              <a:t>	  </a:t>
            </a:r>
            <a:r>
              <a:rPr lang="ko-KR" altLang="en-US" dirty="0"/>
              <a:t>해당 </a:t>
            </a:r>
            <a:r>
              <a:rPr lang="en-US" altLang="ko-KR" dirty="0"/>
              <a:t>feature</a:t>
            </a:r>
            <a:r>
              <a:rPr lang="ko-KR" altLang="en-US" dirty="0"/>
              <a:t>를 제외하고 모델 </a:t>
            </a:r>
            <a:r>
              <a:rPr lang="ko-KR" altLang="en-US" dirty="0" err="1"/>
              <a:t>재학습</a:t>
            </a:r>
            <a:endParaRPr lang="en-US" altLang="ko-KR" dirty="0"/>
          </a:p>
          <a:p>
            <a:r>
              <a:rPr lang="en-US" altLang="ko-KR" dirty="0"/>
              <a:t>	- </a:t>
            </a:r>
            <a:r>
              <a:rPr lang="en-US" altLang="ko-KR" dirty="0" err="1"/>
              <a:t>feature_importance</a:t>
            </a:r>
            <a:r>
              <a:rPr lang="en-US" altLang="ko-KR" dirty="0"/>
              <a:t> </a:t>
            </a:r>
            <a:r>
              <a:rPr lang="ko-KR" altLang="en-US" dirty="0"/>
              <a:t>그래프가 지속 상승하는 그래프로 </a:t>
            </a:r>
            <a:r>
              <a:rPr lang="en-US" altLang="ko-KR" b="1" dirty="0"/>
              <a:t>feature</a:t>
            </a:r>
            <a:r>
              <a:rPr lang="ko-KR" altLang="en-US" b="1" dirty="0"/>
              <a:t>의 종류가 부족하나 추가 데이터의 수집 한계</a:t>
            </a:r>
            <a:endParaRPr lang="en-US" altLang="ko-KR" b="1" dirty="0"/>
          </a:p>
          <a:p>
            <a:r>
              <a:rPr lang="en-US" altLang="ko-KR" dirty="0"/>
              <a:t>	  =&gt; </a:t>
            </a:r>
            <a:r>
              <a:rPr lang="ko-KR" altLang="en-US" dirty="0"/>
              <a:t>자전거 노선</a:t>
            </a:r>
            <a:r>
              <a:rPr lang="en-US" altLang="ko-KR" dirty="0"/>
              <a:t>, </a:t>
            </a:r>
            <a:r>
              <a:rPr lang="ko-KR" altLang="en-US" dirty="0"/>
              <a:t>토지 활용도</a:t>
            </a:r>
            <a:r>
              <a:rPr lang="en-US" altLang="ko-KR" dirty="0"/>
              <a:t>, </a:t>
            </a:r>
            <a:r>
              <a:rPr lang="ko-KR" altLang="en-US" dirty="0"/>
              <a:t>주변 건물의 건축 목적 등 </a:t>
            </a:r>
            <a:r>
              <a:rPr lang="en-US" altLang="ko-KR" dirty="0"/>
              <a:t>feature</a:t>
            </a:r>
            <a:r>
              <a:rPr lang="ko-KR" altLang="en-US" dirty="0"/>
              <a:t>간 시간 해상도 불일치</a:t>
            </a:r>
            <a:r>
              <a:rPr lang="en-US" altLang="ko-KR" dirty="0"/>
              <a:t>(</a:t>
            </a:r>
            <a:r>
              <a:rPr lang="ko-KR" altLang="en-US" dirty="0"/>
              <a:t>연간 데이터</a:t>
            </a:r>
            <a:r>
              <a:rPr lang="en-US" altLang="ko-KR" dirty="0"/>
              <a:t>)</a:t>
            </a:r>
            <a:endParaRPr lang="en-US" altLang="ko-KR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7980A1B-1345-006E-DDE0-17A9DCFB56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0585" y="2383008"/>
            <a:ext cx="9648091" cy="427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7986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108495-5299-84A7-5298-68B7101805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40160F2-24FD-A9B0-D0DF-400B53BCD34A}"/>
              </a:ext>
            </a:extLst>
          </p:cNvPr>
          <p:cNvSpPr/>
          <p:nvPr/>
        </p:nvSpPr>
        <p:spPr>
          <a:xfrm>
            <a:off x="59871" y="1981200"/>
            <a:ext cx="12072257" cy="2536372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0 - 3. Feature </a:t>
            </a:r>
            <a:r>
              <a:rPr lang="ko-KR" altLang="en-US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시계열 특성 점검</a:t>
            </a:r>
          </a:p>
        </p:txBody>
      </p:sp>
    </p:spTree>
    <p:extLst>
      <p:ext uri="{BB962C8B-B14F-4D97-AF65-F5344CB8AC3E}">
        <p14:creationId xmlns:p14="http://schemas.microsoft.com/office/powerpoint/2010/main" val="36812566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E44834-A396-9F44-8A5B-FB6E08AD8D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87957D3-3C72-1DC5-A4AF-DC1164502EFE}"/>
              </a:ext>
            </a:extLst>
          </p:cNvPr>
          <p:cNvSpPr/>
          <p:nvPr/>
        </p:nvSpPr>
        <p:spPr>
          <a:xfrm>
            <a:off x="0" y="0"/>
            <a:ext cx="12192000" cy="72934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0 - 3. Feature </a:t>
            </a:r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시계열 특성 점검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2787A1-1CA6-006A-3081-645797EA8071}"/>
              </a:ext>
            </a:extLst>
          </p:cNvPr>
          <p:cNvSpPr txBox="1"/>
          <p:nvPr/>
        </p:nvSpPr>
        <p:spPr>
          <a:xfrm>
            <a:off x="413657" y="799804"/>
            <a:ext cx="4305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가</a:t>
            </a:r>
            <a:r>
              <a:rPr lang="en-US" altLang="ko-KR" dirty="0"/>
              <a:t>.  </a:t>
            </a:r>
            <a:r>
              <a:rPr lang="ko-KR" altLang="en-US" dirty="0"/>
              <a:t>시간의 변화에 따른 </a:t>
            </a:r>
            <a:r>
              <a:rPr lang="ko-KR" altLang="en-US" dirty="0" err="1"/>
              <a:t>대여량</a:t>
            </a:r>
            <a:r>
              <a:rPr lang="ko-KR" altLang="en-US" dirty="0"/>
              <a:t> 변화 추이</a:t>
            </a:r>
            <a:endParaRPr lang="en-US" altLang="ko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F93B20-708A-3ED4-0415-F06C38764C2B}"/>
              </a:ext>
            </a:extLst>
          </p:cNvPr>
          <p:cNvSpPr txBox="1"/>
          <p:nvPr/>
        </p:nvSpPr>
        <p:spPr>
          <a:xfrm>
            <a:off x="413657" y="3743167"/>
            <a:ext cx="3850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나</a:t>
            </a:r>
            <a:r>
              <a:rPr lang="en-US" altLang="ko-KR" dirty="0"/>
              <a:t>.  Prophet</a:t>
            </a:r>
            <a:r>
              <a:rPr lang="ko-KR" altLang="en-US" dirty="0"/>
              <a:t>을 통한 시간 주기성 체크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B911AC-310D-FCA4-CF5C-917ED00269F8}"/>
              </a:ext>
            </a:extLst>
          </p:cNvPr>
          <p:cNvSpPr txBox="1"/>
          <p:nvPr/>
        </p:nvSpPr>
        <p:spPr>
          <a:xfrm>
            <a:off x="5551714" y="1312925"/>
            <a:ext cx="53062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공공자전거의 데이터와 동일하게 </a:t>
            </a:r>
            <a:r>
              <a:rPr lang="en-US" altLang="ko-KR" dirty="0"/>
              <a:t>7</a:t>
            </a:r>
            <a:r>
              <a:rPr lang="ko-KR" altLang="en-US" dirty="0"/>
              <a:t>월을 기준으로 </a:t>
            </a:r>
            <a:endParaRPr lang="en-US" altLang="ko-KR" dirty="0"/>
          </a:p>
          <a:p>
            <a:r>
              <a:rPr lang="en-US" altLang="ko-KR" dirty="0"/>
              <a:t>   </a:t>
            </a:r>
            <a:r>
              <a:rPr lang="ko-KR" altLang="en-US" dirty="0"/>
              <a:t>비슷한 파동형태 그래프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주기성 체크 필요</a:t>
            </a:r>
            <a:endParaRPr lang="en-US" altLang="ko-K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F7A28CD-C6C4-5E5B-F8B4-99A9359768DB}"/>
              </a:ext>
            </a:extLst>
          </p:cNvPr>
          <p:cNvSpPr txBox="1"/>
          <p:nvPr/>
        </p:nvSpPr>
        <p:spPr>
          <a:xfrm>
            <a:off x="5704114" y="4262954"/>
            <a:ext cx="615457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검정색 점 </a:t>
            </a:r>
            <a:r>
              <a:rPr lang="en-US" altLang="ko-KR" dirty="0"/>
              <a:t>=&gt; </a:t>
            </a:r>
            <a:r>
              <a:rPr lang="ko-KR" altLang="en-US" dirty="0" err="1"/>
              <a:t>실제값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파란 파동 모양 </a:t>
            </a:r>
            <a:r>
              <a:rPr lang="en-US" altLang="ko-KR" dirty="0"/>
              <a:t>: Prophet</a:t>
            </a:r>
            <a:r>
              <a:rPr lang="ko-KR" altLang="en-US" dirty="0"/>
              <a:t>모델의 예측 결과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하늘색 파동 외곽선 </a:t>
            </a:r>
            <a:r>
              <a:rPr lang="en-US" altLang="ko-KR" dirty="0"/>
              <a:t>: Prophet </a:t>
            </a:r>
            <a:r>
              <a:rPr lang="ko-KR" altLang="en-US" dirty="0"/>
              <a:t>모델의 편차 표현과 </a:t>
            </a:r>
            <a:r>
              <a:rPr lang="en-US" altLang="ko-KR" dirty="0"/>
              <a:t>forecast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주기성을 확인할 수 있음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표준편차의 폭이 커 </a:t>
            </a:r>
            <a:r>
              <a:rPr lang="en-US" altLang="ko-KR" dirty="0"/>
              <a:t>Prophet</a:t>
            </a:r>
            <a:r>
              <a:rPr lang="ko-KR" altLang="en-US" dirty="0"/>
              <a:t>만으로 예측하는 건 불가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BE4951E-9F6D-9362-C936-EDFF7631E3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843" y="1118865"/>
            <a:ext cx="4186799" cy="2554211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C38FAAD5-19DB-CEFF-109C-18E2D8FAE1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843" y="4139034"/>
            <a:ext cx="4472309" cy="2625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685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8D7FEC-C598-5F9A-E84C-A35F960E97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83AF3FD-3181-5C14-CDAE-4060547D4254}"/>
              </a:ext>
            </a:extLst>
          </p:cNvPr>
          <p:cNvSpPr/>
          <p:nvPr/>
        </p:nvSpPr>
        <p:spPr>
          <a:xfrm>
            <a:off x="59871" y="1981200"/>
            <a:ext cx="12072257" cy="2536372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1. </a:t>
            </a:r>
            <a:r>
              <a:rPr lang="ko-KR" altLang="en-US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타겟 변수 범주 설정</a:t>
            </a:r>
          </a:p>
        </p:txBody>
      </p:sp>
    </p:spTree>
    <p:extLst>
      <p:ext uri="{BB962C8B-B14F-4D97-AF65-F5344CB8AC3E}">
        <p14:creationId xmlns:p14="http://schemas.microsoft.com/office/powerpoint/2010/main" val="22680789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A9167D-4C7F-BF3A-3648-03EA6E0B7B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79A5B65-A9EE-BE02-E7B0-BC822935C8DC}"/>
              </a:ext>
            </a:extLst>
          </p:cNvPr>
          <p:cNvSpPr/>
          <p:nvPr/>
        </p:nvSpPr>
        <p:spPr>
          <a:xfrm>
            <a:off x="0" y="0"/>
            <a:ext cx="12192000" cy="72934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1. </a:t>
            </a:r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타겟 변수 범주 설정</a:t>
            </a:r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(1/3)</a:t>
            </a:r>
            <a:endParaRPr lang="ko-KR" altLang="en-US" sz="4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82A5F1-510B-87F5-1374-F1377B544F58}"/>
              </a:ext>
            </a:extLst>
          </p:cNvPr>
          <p:cNvSpPr txBox="1"/>
          <p:nvPr/>
        </p:nvSpPr>
        <p:spPr>
          <a:xfrm>
            <a:off x="413657" y="4218197"/>
            <a:ext cx="7333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나</a:t>
            </a:r>
            <a:r>
              <a:rPr lang="en-US" altLang="ko-KR" dirty="0"/>
              <a:t>.  </a:t>
            </a:r>
            <a:r>
              <a:rPr lang="en-US" altLang="ko-KR" dirty="0" err="1"/>
              <a:t>Kmeans</a:t>
            </a:r>
            <a:r>
              <a:rPr lang="ko-KR" altLang="en-US" dirty="0"/>
              <a:t>와 실루엣 계수를 통해 연속형 데이터를 나눌 범주 기준 체크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E187458-6650-A651-6027-C8AE0CA800F0}"/>
              </a:ext>
            </a:extLst>
          </p:cNvPr>
          <p:cNvSpPr txBox="1"/>
          <p:nvPr/>
        </p:nvSpPr>
        <p:spPr>
          <a:xfrm>
            <a:off x="413656" y="988151"/>
            <a:ext cx="3329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가</a:t>
            </a:r>
            <a:r>
              <a:rPr lang="en-US" altLang="ko-KR" dirty="0"/>
              <a:t>.  </a:t>
            </a:r>
            <a:r>
              <a:rPr lang="ko-KR" altLang="en-US" dirty="0"/>
              <a:t>타겟 변수 통계적 특징 점검</a:t>
            </a: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15DFC7D-9F82-CD25-24D1-942400A0BD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339" y="1538402"/>
            <a:ext cx="3210176" cy="237689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3FC5C24-C068-32AA-C78D-0986CEAEC765}"/>
              </a:ext>
            </a:extLst>
          </p:cNvPr>
          <p:cNvSpPr txBox="1"/>
          <p:nvPr/>
        </p:nvSpPr>
        <p:spPr>
          <a:xfrm>
            <a:off x="3690515" y="1807199"/>
            <a:ext cx="840646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** </a:t>
            </a:r>
            <a:r>
              <a:rPr lang="ko-KR" altLang="en-US" dirty="0"/>
              <a:t>최소값 </a:t>
            </a:r>
            <a:r>
              <a:rPr lang="en-US" altLang="ko-KR" dirty="0"/>
              <a:t>3, </a:t>
            </a:r>
            <a:r>
              <a:rPr lang="ko-KR" altLang="en-US" dirty="0"/>
              <a:t>최대값 </a:t>
            </a:r>
            <a:r>
              <a:rPr lang="en-US" altLang="ko-KR" dirty="0"/>
              <a:t>167, </a:t>
            </a:r>
            <a:r>
              <a:rPr lang="ko-KR" altLang="en-US" dirty="0"/>
              <a:t>평균 </a:t>
            </a:r>
            <a:r>
              <a:rPr lang="en-US" altLang="ko-KR" dirty="0"/>
              <a:t>28, </a:t>
            </a:r>
            <a:r>
              <a:rPr lang="ko-KR" altLang="en-US" dirty="0"/>
              <a:t>표준편차 </a:t>
            </a:r>
            <a:r>
              <a:rPr lang="en-US" altLang="ko-KR" dirty="0"/>
              <a:t>24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전체적으로 </a:t>
            </a:r>
            <a:r>
              <a:rPr lang="ko-KR" altLang="en-US" b="1" dirty="0"/>
              <a:t>낮은 수치가 중심을 이루는 비대칭 분포</a:t>
            </a: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최대값 </a:t>
            </a:r>
            <a:r>
              <a:rPr lang="en-US" altLang="ko-KR" b="1" dirty="0"/>
              <a:t>167</a:t>
            </a:r>
            <a:r>
              <a:rPr lang="ko-KR" altLang="en-US" b="1" dirty="0"/>
              <a:t>은 평균</a:t>
            </a:r>
            <a:r>
              <a:rPr lang="en-US" altLang="ko-KR" b="1" dirty="0"/>
              <a:t>(28)</a:t>
            </a:r>
            <a:r>
              <a:rPr lang="ko-KR" altLang="en-US" b="1" dirty="0"/>
              <a:t>의 </a:t>
            </a:r>
            <a:r>
              <a:rPr lang="en-US" altLang="ko-KR" b="1" dirty="0"/>
              <a:t>6</a:t>
            </a:r>
            <a:r>
              <a:rPr lang="ko-KR" altLang="en-US" b="1" dirty="0"/>
              <a:t>배에 가까워</a:t>
            </a:r>
            <a:r>
              <a:rPr lang="en-US" altLang="ko-KR" dirty="0"/>
              <a:t>, </a:t>
            </a:r>
            <a:r>
              <a:rPr lang="ko-KR" altLang="en-US" dirty="0"/>
              <a:t>우측으로 긴 꼬리를 가진 분포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표준편차</a:t>
            </a:r>
            <a:r>
              <a:rPr lang="en-US" altLang="ko-KR" dirty="0"/>
              <a:t>(24)</a:t>
            </a:r>
            <a:r>
              <a:rPr lang="ko-KR" altLang="en-US" dirty="0"/>
              <a:t>가 평균에 가까워 </a:t>
            </a:r>
            <a:r>
              <a:rPr lang="ko-KR" altLang="en-US" b="1" dirty="0"/>
              <a:t>분산이 크고 이상치</a:t>
            </a:r>
            <a:r>
              <a:rPr lang="en-US" altLang="ko-KR" b="1" dirty="0"/>
              <a:t>(outlier) </a:t>
            </a:r>
            <a:r>
              <a:rPr lang="ko-KR" altLang="en-US" b="1" dirty="0"/>
              <a:t>존재</a:t>
            </a:r>
            <a:endParaRPr lang="en-US" altLang="ko-KR" b="1" dirty="0"/>
          </a:p>
          <a:p>
            <a:r>
              <a:rPr lang="en-US" altLang="ko-KR" dirty="0"/>
              <a:t>-&gt; </a:t>
            </a:r>
            <a:r>
              <a:rPr lang="ko-KR" altLang="en-US" dirty="0"/>
              <a:t>이상치 </a:t>
            </a:r>
            <a:r>
              <a:rPr lang="en-US" altLang="ko-KR" dirty="0"/>
              <a:t>: </a:t>
            </a:r>
            <a:r>
              <a:rPr lang="ko-KR" altLang="en-US" dirty="0"/>
              <a:t>공급이 절대적으로 부족하다는 의미로</a:t>
            </a:r>
            <a:r>
              <a:rPr lang="en-US" altLang="ko-KR" dirty="0"/>
              <a:t>, </a:t>
            </a:r>
            <a:r>
              <a:rPr lang="ko-KR" altLang="en-US" dirty="0"/>
              <a:t>이상치를 체크하는 모델이 필요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DA6B84E-2FE9-1EE9-6B0C-89E2DBC4F419}"/>
              </a:ext>
            </a:extLst>
          </p:cNvPr>
          <p:cNvSpPr txBox="1"/>
          <p:nvPr/>
        </p:nvSpPr>
        <p:spPr>
          <a:xfrm>
            <a:off x="755904" y="4587529"/>
            <a:ext cx="8284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Clustering </a:t>
            </a:r>
            <a:r>
              <a:rPr lang="ko-KR" altLang="en-US" dirty="0"/>
              <a:t>기준 </a:t>
            </a:r>
            <a:r>
              <a:rPr lang="en-US" altLang="ko-KR" dirty="0"/>
              <a:t>: </a:t>
            </a:r>
            <a:r>
              <a:rPr lang="ko-KR" altLang="en-US" dirty="0"/>
              <a:t>시계열 데이터로 점검 시 시계열 특성의 끊임이 없게 샘플링 필요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4BE9BCB-FE17-006F-7D53-17719F9535AB}"/>
              </a:ext>
            </a:extLst>
          </p:cNvPr>
          <p:cNvSpPr txBox="1"/>
          <p:nvPr/>
        </p:nvSpPr>
        <p:spPr>
          <a:xfrm>
            <a:off x="865632" y="5033634"/>
            <a:ext cx="533864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R"/>
            </a:pPr>
            <a:r>
              <a:rPr lang="en-US" altLang="ko-KR" dirty="0"/>
              <a:t>50</a:t>
            </a:r>
            <a:r>
              <a:rPr lang="ko-KR" altLang="en-US" dirty="0"/>
              <a:t>개 단위로 끊어 시간의 흐름을 유지하는 샘플</a:t>
            </a:r>
            <a:endParaRPr lang="en-US" altLang="ko-KR" dirty="0"/>
          </a:p>
          <a:p>
            <a:pPr marL="342900" indent="-342900">
              <a:buAutoNum type="arabicParenR"/>
            </a:pPr>
            <a:endParaRPr lang="en-US" altLang="ko-KR" dirty="0"/>
          </a:p>
          <a:p>
            <a:pPr marL="342900" indent="-342900">
              <a:buAutoNum type="arabicParenR"/>
            </a:pPr>
            <a:r>
              <a:rPr lang="en-US" altLang="ko-KR" dirty="0"/>
              <a:t>1</a:t>
            </a:r>
            <a:r>
              <a:rPr lang="ko-KR" altLang="en-US" dirty="0"/>
              <a:t>개월을 추출한 샘플</a:t>
            </a:r>
            <a:endParaRPr lang="en-US" altLang="ko-KR" dirty="0"/>
          </a:p>
          <a:p>
            <a:pPr marL="342900" indent="-342900">
              <a:buAutoNum type="arabicParenR"/>
            </a:pPr>
            <a:endParaRPr lang="en-US" altLang="ko-KR" dirty="0"/>
          </a:p>
          <a:p>
            <a:pPr marL="342900" indent="-342900">
              <a:buAutoNum type="arabicParenR"/>
            </a:pPr>
            <a:r>
              <a:rPr lang="en-US" altLang="ko-KR" dirty="0"/>
              <a:t>1</a:t>
            </a:r>
            <a:r>
              <a:rPr lang="ko-KR" altLang="en-US" dirty="0"/>
              <a:t>년 단위 샘플을 이용하되 </a:t>
            </a:r>
            <a:r>
              <a:rPr lang="en-US" altLang="ko-KR" dirty="0"/>
              <a:t>feature</a:t>
            </a:r>
            <a:r>
              <a:rPr lang="ko-KR" altLang="en-US" dirty="0"/>
              <a:t>를 축소한 샘플</a:t>
            </a:r>
          </a:p>
        </p:txBody>
      </p:sp>
    </p:spTree>
    <p:extLst>
      <p:ext uri="{BB962C8B-B14F-4D97-AF65-F5344CB8AC3E}">
        <p14:creationId xmlns:p14="http://schemas.microsoft.com/office/powerpoint/2010/main" val="12200519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9F7FB3-2162-1C6F-272B-B41A4976B8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4A1963D-27BD-2D8F-83EB-A1EB616593B5}"/>
              </a:ext>
            </a:extLst>
          </p:cNvPr>
          <p:cNvSpPr/>
          <p:nvPr/>
        </p:nvSpPr>
        <p:spPr>
          <a:xfrm>
            <a:off x="0" y="0"/>
            <a:ext cx="12192000" cy="72934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1-1) 50</a:t>
            </a:r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 단위로 끊어 시간의 흐름을 유지하는 샘플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FB0F1EA-776E-CDF6-1C8B-AFEA644BAA1C}"/>
              </a:ext>
            </a:extLst>
          </p:cNvPr>
          <p:cNvSpPr txBox="1"/>
          <p:nvPr/>
        </p:nvSpPr>
        <p:spPr>
          <a:xfrm>
            <a:off x="413656" y="988151"/>
            <a:ext cx="3533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가</a:t>
            </a:r>
            <a:r>
              <a:rPr lang="en-US" altLang="ko-KR" dirty="0"/>
              <a:t>.  </a:t>
            </a:r>
            <a:r>
              <a:rPr lang="en-US" altLang="ko-KR" dirty="0" err="1"/>
              <a:t>Kmeans_Silhouette_Score</a:t>
            </a:r>
            <a:r>
              <a:rPr lang="en-US" altLang="ko-KR" dirty="0"/>
              <a:t> </a:t>
            </a:r>
            <a:r>
              <a:rPr lang="ko-KR" altLang="en-US" dirty="0"/>
              <a:t>결과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7CEA0B7-369A-8C28-37E7-1F5667AF4E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54" y="1503786"/>
            <a:ext cx="6695173" cy="26780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3582F29-254B-754E-B359-BB15D4830159}"/>
              </a:ext>
            </a:extLst>
          </p:cNvPr>
          <p:cNvSpPr txBox="1"/>
          <p:nvPr/>
        </p:nvSpPr>
        <p:spPr>
          <a:xfrm>
            <a:off x="850954" y="4468370"/>
            <a:ext cx="55851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err="1"/>
              <a:t>클러스트</a:t>
            </a:r>
            <a:r>
              <a:rPr lang="ko-KR" altLang="en-US" dirty="0"/>
              <a:t> 수가 </a:t>
            </a:r>
            <a:r>
              <a:rPr lang="en-US" altLang="ko-KR" dirty="0"/>
              <a:t>2</a:t>
            </a:r>
            <a:r>
              <a:rPr lang="ko-KR" altLang="en-US" dirty="0"/>
              <a:t>개일 때 가장 양호 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err="1"/>
              <a:t>클러스트가</a:t>
            </a:r>
            <a:r>
              <a:rPr lang="ko-KR" altLang="en-US" dirty="0"/>
              <a:t> 적을수록 실루엣 계수는 상승하는 형태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5732804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1D63EE-CEDA-E639-7727-F4F9694983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57A4658-B57B-A746-6D53-90D7FBE6B57E}"/>
              </a:ext>
            </a:extLst>
          </p:cNvPr>
          <p:cNvSpPr/>
          <p:nvPr/>
        </p:nvSpPr>
        <p:spPr>
          <a:xfrm>
            <a:off x="0" y="0"/>
            <a:ext cx="12192000" cy="72934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1-2) 1</a:t>
            </a:r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개월을 추출한 샘플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F3F6DE-6E02-FAF0-8896-9AE8C8F992C4}"/>
              </a:ext>
            </a:extLst>
          </p:cNvPr>
          <p:cNvSpPr txBox="1"/>
          <p:nvPr/>
        </p:nvSpPr>
        <p:spPr>
          <a:xfrm>
            <a:off x="413656" y="988151"/>
            <a:ext cx="3533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가</a:t>
            </a:r>
            <a:r>
              <a:rPr lang="en-US" altLang="ko-KR" dirty="0"/>
              <a:t>.  </a:t>
            </a:r>
            <a:r>
              <a:rPr lang="en-US" altLang="ko-KR" dirty="0" err="1"/>
              <a:t>Kmeans_Silhouette_Score</a:t>
            </a:r>
            <a:r>
              <a:rPr lang="en-US" altLang="ko-KR" dirty="0"/>
              <a:t> </a:t>
            </a:r>
            <a:r>
              <a:rPr lang="ko-KR" altLang="en-US" dirty="0"/>
              <a:t>결과</a:t>
            </a:r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A9B9F5-6E57-2E9A-DA0A-2300F1F1CCD7}"/>
              </a:ext>
            </a:extLst>
          </p:cNvPr>
          <p:cNvSpPr txBox="1"/>
          <p:nvPr/>
        </p:nvSpPr>
        <p:spPr>
          <a:xfrm>
            <a:off x="850954" y="4492754"/>
            <a:ext cx="610295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1</a:t>
            </a:r>
            <a:r>
              <a:rPr lang="ko-KR" altLang="en-US" dirty="0"/>
              <a:t>개년을 샘플링 하기엔 메모리 부족으로 </a:t>
            </a:r>
            <a:r>
              <a:rPr lang="en-US" altLang="ko-KR" dirty="0"/>
              <a:t>1</a:t>
            </a:r>
            <a:r>
              <a:rPr lang="ko-KR" altLang="en-US" dirty="0"/>
              <a:t>개월만 샘플링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err="1"/>
              <a:t>클러스트</a:t>
            </a:r>
            <a:r>
              <a:rPr lang="ko-KR" altLang="en-US" dirty="0"/>
              <a:t> 수가 </a:t>
            </a:r>
            <a:r>
              <a:rPr lang="en-US" altLang="ko-KR" dirty="0"/>
              <a:t>2</a:t>
            </a:r>
            <a:r>
              <a:rPr lang="ko-KR" altLang="en-US" dirty="0"/>
              <a:t>개일 때 가장 양호 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err="1"/>
              <a:t>클러스트가</a:t>
            </a:r>
            <a:r>
              <a:rPr lang="ko-KR" altLang="en-US" dirty="0"/>
              <a:t> 적을수록 실루엣 계수는 상승하는 형태</a:t>
            </a:r>
            <a:endParaRPr lang="en-US" altLang="ko-KR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C682E0F-A934-F5F0-86ED-5D4BF9C50D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850" y="1466299"/>
            <a:ext cx="7223026" cy="3002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28194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A7FC82-715B-F088-BDA4-8DC29C1559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B120557-BA3F-B536-9A8C-42AE3C5D0F4A}"/>
              </a:ext>
            </a:extLst>
          </p:cNvPr>
          <p:cNvSpPr/>
          <p:nvPr/>
        </p:nvSpPr>
        <p:spPr>
          <a:xfrm>
            <a:off x="0" y="0"/>
            <a:ext cx="12192000" cy="72934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1-3)</a:t>
            </a:r>
            <a:r>
              <a:rPr lang="en-US" altLang="ko-KR" sz="4000" spc="-1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1</a:t>
            </a:r>
            <a:r>
              <a:rPr lang="ko-KR" altLang="en-US" sz="4000" spc="-1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년 단위 샘플을 이용하되 </a:t>
            </a:r>
            <a:r>
              <a:rPr lang="en-US" altLang="ko-KR" sz="4000" spc="-1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feature</a:t>
            </a:r>
            <a:r>
              <a:rPr lang="ko-KR" altLang="en-US" sz="4000" spc="-1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를 축소한 샘플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5B4DBE-CF7A-4793-8631-9B0CFE186743}"/>
              </a:ext>
            </a:extLst>
          </p:cNvPr>
          <p:cNvSpPr txBox="1"/>
          <p:nvPr/>
        </p:nvSpPr>
        <p:spPr>
          <a:xfrm>
            <a:off x="413656" y="988151"/>
            <a:ext cx="3533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가</a:t>
            </a:r>
            <a:r>
              <a:rPr lang="en-US" altLang="ko-KR" dirty="0"/>
              <a:t>.  </a:t>
            </a:r>
            <a:r>
              <a:rPr lang="en-US" altLang="ko-KR" dirty="0" err="1"/>
              <a:t>Kmeans_Silhouette_Score</a:t>
            </a:r>
            <a:r>
              <a:rPr lang="en-US" altLang="ko-KR" dirty="0"/>
              <a:t> </a:t>
            </a:r>
            <a:r>
              <a:rPr lang="ko-KR" altLang="en-US" dirty="0"/>
              <a:t>결과</a:t>
            </a:r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BAADDC-62ED-851E-A9F8-F333D137A4D5}"/>
              </a:ext>
            </a:extLst>
          </p:cNvPr>
          <p:cNvSpPr txBox="1"/>
          <p:nvPr/>
        </p:nvSpPr>
        <p:spPr>
          <a:xfrm>
            <a:off x="850954" y="4468370"/>
            <a:ext cx="735182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1</a:t>
            </a:r>
            <a:r>
              <a:rPr lang="ko-KR" altLang="en-US" dirty="0"/>
              <a:t>년 단위를 전체 샘플로 사용하기엔 메모리 부족으로 </a:t>
            </a:r>
            <a:r>
              <a:rPr lang="en-US" altLang="ko-KR" dirty="0"/>
              <a:t>feature</a:t>
            </a:r>
            <a:r>
              <a:rPr lang="ko-KR" altLang="en-US" dirty="0"/>
              <a:t>를 축소</a:t>
            </a:r>
            <a:endParaRPr lang="en-US" altLang="ko-KR" dirty="0"/>
          </a:p>
          <a:p>
            <a:r>
              <a:rPr lang="en-US" altLang="ko-KR" dirty="0"/>
              <a:t>	(</a:t>
            </a:r>
            <a:r>
              <a:rPr lang="ko-KR" altLang="en-US" dirty="0"/>
              <a:t>상관계수가 낮고 </a:t>
            </a:r>
            <a:r>
              <a:rPr lang="en-US" altLang="ko-KR" dirty="0" err="1"/>
              <a:t>feature_importance</a:t>
            </a:r>
            <a:r>
              <a:rPr lang="ko-KR" altLang="en-US" dirty="0"/>
              <a:t>가 낮은 값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err="1"/>
              <a:t>클러스트</a:t>
            </a:r>
            <a:r>
              <a:rPr lang="ko-KR" altLang="en-US" dirty="0"/>
              <a:t> 수가 </a:t>
            </a:r>
            <a:r>
              <a:rPr lang="en-US" altLang="ko-KR" dirty="0"/>
              <a:t>2</a:t>
            </a:r>
            <a:r>
              <a:rPr lang="ko-KR" altLang="en-US" dirty="0"/>
              <a:t>개일 때 가장 양호 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err="1"/>
              <a:t>클러스트가</a:t>
            </a:r>
            <a:r>
              <a:rPr lang="ko-KR" altLang="en-US" dirty="0"/>
              <a:t> 적을수록 실루엣 계수는 상승하는 형태</a:t>
            </a:r>
            <a:endParaRPr lang="en-US" altLang="ko-KR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3212DBC-B5F5-3454-0427-4607F30067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54" y="1492858"/>
            <a:ext cx="6678758" cy="2840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274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95701F-44A5-A891-8020-1081ECF9D1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09542AB-A5F1-D87D-AB72-E3626345A6C8}"/>
              </a:ext>
            </a:extLst>
          </p:cNvPr>
          <p:cNvSpPr/>
          <p:nvPr/>
        </p:nvSpPr>
        <p:spPr>
          <a:xfrm>
            <a:off x="59871" y="1981200"/>
            <a:ext cx="12072257" cy="2536372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0 - 1. </a:t>
            </a:r>
            <a:r>
              <a:rPr lang="ko-KR" altLang="en-US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도메인 분석</a:t>
            </a:r>
          </a:p>
        </p:txBody>
      </p:sp>
    </p:spTree>
    <p:extLst>
      <p:ext uri="{BB962C8B-B14F-4D97-AF65-F5344CB8AC3E}">
        <p14:creationId xmlns:p14="http://schemas.microsoft.com/office/powerpoint/2010/main" val="10236623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553BE2-D487-E93D-B3DF-7062F706C4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069BC3F-EC8F-608C-B313-8DE15DCFDE98}"/>
              </a:ext>
            </a:extLst>
          </p:cNvPr>
          <p:cNvSpPr/>
          <p:nvPr/>
        </p:nvSpPr>
        <p:spPr>
          <a:xfrm>
            <a:off x="0" y="0"/>
            <a:ext cx="12192000" cy="72934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1. </a:t>
            </a:r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타겟 변수 범주 설정</a:t>
            </a:r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(2/3)</a:t>
            </a:r>
            <a:endParaRPr lang="ko-KR" altLang="en-US" sz="4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E2962B-D482-A6BB-31D7-2D9F2649DCA1}"/>
              </a:ext>
            </a:extLst>
          </p:cNvPr>
          <p:cNvSpPr txBox="1"/>
          <p:nvPr/>
        </p:nvSpPr>
        <p:spPr>
          <a:xfrm>
            <a:off x="413656" y="988151"/>
            <a:ext cx="1188460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다</a:t>
            </a:r>
            <a:r>
              <a:rPr lang="en-US" altLang="ko-KR" dirty="0"/>
              <a:t>.  </a:t>
            </a:r>
            <a:r>
              <a:rPr lang="en-US" altLang="ko-KR" dirty="0" err="1"/>
              <a:t>Kmeans</a:t>
            </a:r>
            <a:r>
              <a:rPr lang="ko-KR" altLang="en-US" dirty="0"/>
              <a:t>를 통해 구한 실루엣 계수에 의하면 </a:t>
            </a:r>
            <a:r>
              <a:rPr lang="en-US" altLang="ko-KR" dirty="0"/>
              <a:t>2 ~ 3</a:t>
            </a:r>
            <a:r>
              <a:rPr lang="ko-KR" altLang="en-US" dirty="0"/>
              <a:t>개의 군집으로 나누는 것이 양호하지만 </a:t>
            </a:r>
            <a:r>
              <a:rPr lang="en-US" altLang="ko-KR" dirty="0"/>
              <a:t>PM</a:t>
            </a:r>
            <a:r>
              <a:rPr lang="ko-KR" altLang="en-US" dirty="0"/>
              <a:t>을 수요에 따라 재배치 </a:t>
            </a:r>
            <a:endParaRPr lang="en-US" altLang="ko-KR" dirty="0"/>
          </a:p>
          <a:p>
            <a:r>
              <a:rPr lang="en-US" altLang="ko-KR" dirty="0"/>
              <a:t>	</a:t>
            </a:r>
            <a:r>
              <a:rPr lang="ko-KR" altLang="en-US" dirty="0"/>
              <a:t>하고 사업의 효율성을 위한 모델에는 부적합한 범주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	=&gt; </a:t>
            </a:r>
            <a:r>
              <a:rPr lang="ko-KR" altLang="en-US" dirty="0"/>
              <a:t>평균이 </a:t>
            </a:r>
            <a:r>
              <a:rPr lang="en-US" altLang="ko-KR" dirty="0"/>
              <a:t>28</a:t>
            </a:r>
            <a:r>
              <a:rPr lang="ko-KR" altLang="en-US" dirty="0"/>
              <a:t>이고 </a:t>
            </a:r>
            <a:r>
              <a:rPr lang="en-US" altLang="ko-KR" dirty="0"/>
              <a:t>Q3</a:t>
            </a:r>
            <a:r>
              <a:rPr lang="ko-KR" altLang="en-US" dirty="0"/>
              <a:t>가 </a:t>
            </a:r>
            <a:r>
              <a:rPr lang="en-US" altLang="ko-KR" dirty="0"/>
              <a:t>39</a:t>
            </a:r>
            <a:r>
              <a:rPr lang="ko-KR" altLang="en-US" dirty="0"/>
              <a:t>인 것을 고려하여 수동 </a:t>
            </a:r>
            <a:r>
              <a:rPr lang="en-US" altLang="ko-KR" dirty="0"/>
              <a:t>bin </a:t>
            </a:r>
            <a:r>
              <a:rPr lang="ko-KR" altLang="en-US" dirty="0"/>
              <a:t>배분</a:t>
            </a: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E4C930-A380-B467-5346-980ED728A4B2}"/>
              </a:ext>
            </a:extLst>
          </p:cNvPr>
          <p:cNvSpPr txBox="1"/>
          <p:nvPr/>
        </p:nvSpPr>
        <p:spPr>
          <a:xfrm>
            <a:off x="413656" y="2915195"/>
            <a:ext cx="586090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라</a:t>
            </a:r>
            <a:r>
              <a:rPr lang="en-US" altLang="ko-KR" dirty="0"/>
              <a:t>. </a:t>
            </a:r>
            <a:r>
              <a:rPr lang="ko-KR" altLang="en-US" dirty="0"/>
              <a:t>범주는 </a:t>
            </a:r>
            <a:r>
              <a:rPr lang="en-US" altLang="ko-KR" dirty="0"/>
              <a:t>4</a:t>
            </a:r>
            <a:r>
              <a:rPr lang="ko-KR" altLang="en-US" dirty="0"/>
              <a:t>분위 수와 편차를 기준으로 아래와 같이 배분</a:t>
            </a:r>
            <a:endParaRPr lang="en-US" altLang="ko-KR" dirty="0"/>
          </a:p>
          <a:p>
            <a:r>
              <a:rPr lang="en-US" altLang="ko-KR" dirty="0"/>
              <a:t>	1. 0 ~ 8 : </a:t>
            </a:r>
            <a:r>
              <a:rPr lang="ko-KR" altLang="en-US" dirty="0"/>
              <a:t>공급 과다 예상</a:t>
            </a:r>
            <a:endParaRPr lang="en-US" altLang="ko-KR" dirty="0"/>
          </a:p>
          <a:p>
            <a:r>
              <a:rPr lang="en-US" altLang="ko-KR" dirty="0"/>
              <a:t>	2. 9 ~ 38 : </a:t>
            </a:r>
            <a:r>
              <a:rPr lang="ko-KR" altLang="en-US" dirty="0"/>
              <a:t>공급 평균 예상</a:t>
            </a:r>
            <a:endParaRPr lang="en-US" altLang="ko-KR" dirty="0"/>
          </a:p>
          <a:p>
            <a:r>
              <a:rPr lang="en-US" altLang="ko-KR" dirty="0"/>
              <a:t>	3. 39 ~ 64 : </a:t>
            </a:r>
            <a:r>
              <a:rPr lang="ko-KR" altLang="en-US" dirty="0"/>
              <a:t>공급 다소 부족 예상</a:t>
            </a:r>
            <a:endParaRPr lang="en-US" altLang="ko-KR" dirty="0"/>
          </a:p>
          <a:p>
            <a:r>
              <a:rPr lang="en-US" altLang="ko-KR" dirty="0"/>
              <a:t>	4. 65 ~ 90 : </a:t>
            </a:r>
            <a:r>
              <a:rPr lang="ko-KR" altLang="en-US" dirty="0"/>
              <a:t>공급 부족 예상</a:t>
            </a:r>
            <a:endParaRPr lang="en-US" altLang="ko-KR" dirty="0"/>
          </a:p>
          <a:p>
            <a:r>
              <a:rPr lang="en-US" altLang="ko-KR" dirty="0"/>
              <a:t>	5. 90 + </a:t>
            </a:r>
            <a:r>
              <a:rPr lang="ko-KR" altLang="en-US" dirty="0"/>
              <a:t>공급 절대 부족 예상</a:t>
            </a:r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E2264C-780D-4090-DE63-D797322F9257}"/>
              </a:ext>
            </a:extLst>
          </p:cNvPr>
          <p:cNvSpPr txBox="1"/>
          <p:nvPr/>
        </p:nvSpPr>
        <p:spPr>
          <a:xfrm>
            <a:off x="413656" y="5685183"/>
            <a:ext cx="10580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마</a:t>
            </a:r>
            <a:r>
              <a:rPr lang="en-US" altLang="ko-KR" dirty="0"/>
              <a:t>. </a:t>
            </a:r>
            <a:r>
              <a:rPr lang="ko-KR" altLang="en-US" dirty="0"/>
              <a:t>실제로 수요에 따라 공급을 재조정 해야 하는 단계는 </a:t>
            </a:r>
            <a:r>
              <a:rPr lang="ko-KR" altLang="en-US" b="1" dirty="0"/>
              <a:t>공급 부족 예상 </a:t>
            </a:r>
            <a:r>
              <a:rPr lang="en-US" altLang="ko-KR" b="1" dirty="0"/>
              <a:t>class</a:t>
            </a:r>
            <a:r>
              <a:rPr lang="ko-KR" altLang="en-US" b="1" dirty="0"/>
              <a:t>와 공급 절대 부족 예상 </a:t>
            </a:r>
            <a:r>
              <a:rPr lang="en-US" altLang="ko-KR" b="1" dirty="0"/>
              <a:t>class</a:t>
            </a:r>
          </a:p>
        </p:txBody>
      </p:sp>
    </p:spTree>
    <p:extLst>
      <p:ext uri="{BB962C8B-B14F-4D97-AF65-F5344CB8AC3E}">
        <p14:creationId xmlns:p14="http://schemas.microsoft.com/office/powerpoint/2010/main" val="122787683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E808E2-9997-F573-A76B-18E67AC50E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1D01A5B-9F31-7580-939A-B0ABC60D0DDE}"/>
              </a:ext>
            </a:extLst>
          </p:cNvPr>
          <p:cNvSpPr/>
          <p:nvPr/>
        </p:nvSpPr>
        <p:spPr>
          <a:xfrm>
            <a:off x="0" y="0"/>
            <a:ext cx="12192000" cy="72934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1. </a:t>
            </a:r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타겟 변수 범주 설정</a:t>
            </a:r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(3/3)</a:t>
            </a:r>
            <a:endParaRPr lang="ko-KR" altLang="en-US" sz="4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42E9F2-B5ED-6863-06E6-FE5ED7D8C71C}"/>
              </a:ext>
            </a:extLst>
          </p:cNvPr>
          <p:cNvSpPr txBox="1"/>
          <p:nvPr/>
        </p:nvSpPr>
        <p:spPr>
          <a:xfrm>
            <a:off x="413656" y="988151"/>
            <a:ext cx="5104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바</a:t>
            </a:r>
            <a:r>
              <a:rPr lang="en-US" altLang="ko-KR" dirty="0"/>
              <a:t>.  </a:t>
            </a:r>
            <a:r>
              <a:rPr lang="ko-KR" altLang="en-US" dirty="0"/>
              <a:t>실제 데이터 범주형 변환 후 데이터 분포 체크</a:t>
            </a: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9C379A3-70F7-6361-A43E-64264BDF60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651" y="1459158"/>
            <a:ext cx="5553850" cy="441069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917415D-53D1-3CCF-75D5-4AE3AE9724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1501" y="1789504"/>
            <a:ext cx="5857596" cy="29288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13DE148-CC65-D326-733B-70B51A184547}"/>
              </a:ext>
            </a:extLst>
          </p:cNvPr>
          <p:cNvSpPr txBox="1"/>
          <p:nvPr/>
        </p:nvSpPr>
        <p:spPr>
          <a:xfrm>
            <a:off x="413656" y="5971524"/>
            <a:ext cx="10578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</a:t>
            </a:r>
            <a:r>
              <a:rPr lang="en-US" altLang="ko-KR" dirty="0"/>
              <a:t>.  </a:t>
            </a:r>
            <a:r>
              <a:rPr lang="ko-KR" altLang="en-US" dirty="0"/>
              <a:t>데이터의 불균형은 발생하였으나 절대적인 </a:t>
            </a:r>
            <a:r>
              <a:rPr lang="en-US" altLang="ko-KR" dirty="0"/>
              <a:t>data</a:t>
            </a:r>
            <a:r>
              <a:rPr lang="ko-KR" altLang="en-US" dirty="0"/>
              <a:t>의 수가 부족하진 않다고 판단되어 학습을 우선 진행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2079857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3914E6-20B6-3262-D186-9A8FE65F69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89DE3C4-F7DC-3AB7-DA67-B02D60BC5995}"/>
              </a:ext>
            </a:extLst>
          </p:cNvPr>
          <p:cNvSpPr/>
          <p:nvPr/>
        </p:nvSpPr>
        <p:spPr>
          <a:xfrm>
            <a:off x="59871" y="1981200"/>
            <a:ext cx="12072257" cy="2536372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2. </a:t>
            </a:r>
            <a:r>
              <a:rPr lang="ko-KR" altLang="en-US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모델 결과</a:t>
            </a:r>
          </a:p>
        </p:txBody>
      </p:sp>
    </p:spTree>
    <p:extLst>
      <p:ext uri="{BB962C8B-B14F-4D97-AF65-F5344CB8AC3E}">
        <p14:creationId xmlns:p14="http://schemas.microsoft.com/office/powerpoint/2010/main" val="174182541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729513-1C93-7BD5-EBD4-EAD54B52D2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4C2A5C8-87E6-0C86-945C-AF923CFCF923}"/>
              </a:ext>
            </a:extLst>
          </p:cNvPr>
          <p:cNvSpPr/>
          <p:nvPr/>
        </p:nvSpPr>
        <p:spPr>
          <a:xfrm>
            <a:off x="59871" y="1981200"/>
            <a:ext cx="12072257" cy="2536372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2-1. </a:t>
            </a:r>
            <a:r>
              <a:rPr lang="ko-KR" altLang="en-US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딥러닝 모델 결과</a:t>
            </a:r>
          </a:p>
        </p:txBody>
      </p:sp>
    </p:spTree>
    <p:extLst>
      <p:ext uri="{BB962C8B-B14F-4D97-AF65-F5344CB8AC3E}">
        <p14:creationId xmlns:p14="http://schemas.microsoft.com/office/powerpoint/2010/main" val="135335482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DE5E80-0961-3FFB-34DA-6450E50C24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7E906C2-C478-2023-624D-C12890D221BF}"/>
              </a:ext>
            </a:extLst>
          </p:cNvPr>
          <p:cNvSpPr/>
          <p:nvPr/>
        </p:nvSpPr>
        <p:spPr>
          <a:xfrm>
            <a:off x="0" y="-42173"/>
            <a:ext cx="12192000" cy="72934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2-1. </a:t>
            </a:r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딥러닝 모델 결과 </a:t>
            </a:r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– DNN</a:t>
            </a:r>
            <a:endParaRPr lang="ko-KR" altLang="en-US" sz="4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D57E4D-9768-E4A3-EFDA-CADEA0B3F4F3}"/>
              </a:ext>
            </a:extLst>
          </p:cNvPr>
          <p:cNvSpPr txBox="1"/>
          <p:nvPr/>
        </p:nvSpPr>
        <p:spPr>
          <a:xfrm>
            <a:off x="87086" y="854528"/>
            <a:ext cx="3218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</a:t>
            </a:r>
            <a:r>
              <a:rPr lang="en-US" altLang="ko-KR" dirty="0" err="1"/>
              <a:t>DNN_Classification</a:t>
            </a:r>
            <a:r>
              <a:rPr lang="en-US" altLang="ko-KR" dirty="0"/>
              <a:t> </a:t>
            </a:r>
            <a:r>
              <a:rPr lang="ko-KR" altLang="en-US" dirty="0"/>
              <a:t>모델 결과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40A0689-F4CD-7D42-32A5-C4B5A71784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8778" y="1539937"/>
            <a:ext cx="2074515" cy="144314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BBBDEA2-FE0D-4907-4D7F-78CD9294A3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656" y="1223860"/>
            <a:ext cx="7677862" cy="414416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F24CCC8-8D4D-8A9C-852A-F448760DCABE}"/>
              </a:ext>
            </a:extLst>
          </p:cNvPr>
          <p:cNvSpPr txBox="1"/>
          <p:nvPr/>
        </p:nvSpPr>
        <p:spPr>
          <a:xfrm>
            <a:off x="990600" y="5595257"/>
            <a:ext cx="66095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Symbol" panose="05050102010706020507" pitchFamily="18" charset="2"/>
              <a:buChar char="Þ"/>
            </a:pPr>
            <a:r>
              <a:rPr lang="en-US" altLang="ko-KR" dirty="0"/>
              <a:t>M2</a:t>
            </a:r>
            <a:r>
              <a:rPr lang="ko-KR" altLang="en-US" dirty="0"/>
              <a:t>에서 가장 중요한 </a:t>
            </a:r>
            <a:r>
              <a:rPr lang="ko-KR" altLang="en-US" dirty="0" err="1"/>
              <a:t>예측값</a:t>
            </a:r>
            <a:r>
              <a:rPr lang="ko-KR" altLang="en-US" dirty="0"/>
              <a:t> </a:t>
            </a:r>
            <a:r>
              <a:rPr lang="en-US" altLang="ko-KR" dirty="0"/>
              <a:t>2,3</a:t>
            </a:r>
            <a:r>
              <a:rPr lang="ko-KR" altLang="en-US" dirty="0"/>
              <a:t>에 대한 </a:t>
            </a:r>
            <a:r>
              <a:rPr lang="en-US" altLang="ko-KR" dirty="0"/>
              <a:t>recall, precision</a:t>
            </a:r>
            <a:r>
              <a:rPr lang="ko-KR" altLang="en-US" dirty="0"/>
              <a:t>이 낮음</a:t>
            </a:r>
            <a:endParaRPr lang="en-US" altLang="ko-KR" dirty="0"/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en-US" altLang="ko-KR" dirty="0"/>
              <a:t>12573 </a:t>
            </a:r>
            <a:r>
              <a:rPr lang="ko-KR" altLang="en-US" dirty="0"/>
              <a:t>공급부족 </a:t>
            </a:r>
            <a:r>
              <a:rPr lang="en-US" altLang="ko-KR" dirty="0"/>
              <a:t>recall 30.99%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en-US" altLang="ko-KR" dirty="0"/>
              <a:t>5661 </a:t>
            </a:r>
            <a:r>
              <a:rPr lang="ko-KR" altLang="en-US" dirty="0"/>
              <a:t>공급절대부족 </a:t>
            </a:r>
            <a:r>
              <a:rPr lang="en-US" altLang="ko-KR" dirty="0"/>
              <a:t>recall 8.23%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869140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ECD0C5-6693-7F22-2829-90FD7BFD51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B3420620-10A8-79C7-F1ED-1F9B3D81E274}"/>
              </a:ext>
            </a:extLst>
          </p:cNvPr>
          <p:cNvSpPr txBox="1"/>
          <p:nvPr/>
        </p:nvSpPr>
        <p:spPr>
          <a:xfrm>
            <a:off x="990600" y="5595257"/>
            <a:ext cx="102099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Symbol" panose="05050102010706020507" pitchFamily="18" charset="2"/>
              <a:buChar char="Þ"/>
            </a:pPr>
            <a:r>
              <a:rPr lang="en-US" altLang="ko-KR" dirty="0"/>
              <a:t>DNN</a:t>
            </a:r>
            <a:r>
              <a:rPr lang="ko-KR" altLang="en-US" dirty="0"/>
              <a:t>모델보다는 나아졌지만 여전히 </a:t>
            </a:r>
            <a:r>
              <a:rPr lang="en-US" altLang="ko-KR" dirty="0"/>
              <a:t>M2</a:t>
            </a:r>
            <a:r>
              <a:rPr lang="ko-KR" altLang="en-US" dirty="0"/>
              <a:t>에서 가장 중요한 </a:t>
            </a:r>
            <a:r>
              <a:rPr lang="ko-KR" altLang="en-US" dirty="0" err="1"/>
              <a:t>예측값</a:t>
            </a:r>
            <a:r>
              <a:rPr lang="ko-KR" altLang="en-US" dirty="0"/>
              <a:t> </a:t>
            </a:r>
            <a:r>
              <a:rPr lang="en-US" altLang="ko-KR" dirty="0"/>
              <a:t>2,3</a:t>
            </a:r>
            <a:r>
              <a:rPr lang="ko-KR" altLang="en-US" dirty="0"/>
              <a:t>에 대한 </a:t>
            </a:r>
            <a:r>
              <a:rPr lang="en-US" altLang="ko-KR" dirty="0"/>
              <a:t>recall, precision</a:t>
            </a:r>
            <a:r>
              <a:rPr lang="ko-KR" altLang="en-US" dirty="0"/>
              <a:t>이 낮음</a:t>
            </a:r>
            <a:endParaRPr lang="en-US" altLang="ko-KR" dirty="0"/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en-US" altLang="ko-KR" dirty="0"/>
              <a:t>12573 </a:t>
            </a:r>
            <a:r>
              <a:rPr lang="ko-KR" altLang="en-US" dirty="0"/>
              <a:t>공급부족 </a:t>
            </a:r>
            <a:r>
              <a:rPr lang="en-US" altLang="ko-KR" dirty="0"/>
              <a:t>recall 33.77%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en-US" altLang="ko-KR" dirty="0"/>
              <a:t>5661 </a:t>
            </a:r>
            <a:r>
              <a:rPr lang="ko-KR" altLang="en-US" dirty="0"/>
              <a:t>공급절대부족 </a:t>
            </a:r>
            <a:r>
              <a:rPr lang="en-US" altLang="ko-KR" dirty="0"/>
              <a:t>recall 30.63% </a:t>
            </a:r>
            <a:endParaRPr lang="ko-KR" altLang="en-US" dirty="0"/>
          </a:p>
          <a:p>
            <a:pPr marL="285750" indent="-285750">
              <a:buFont typeface="Symbol" panose="05050102010706020507" pitchFamily="18" charset="2"/>
              <a:buChar char="Þ"/>
            </a:pP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F79AACE-0561-FD4A-E28E-9FC22626F3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1178" y="1568848"/>
            <a:ext cx="2104953" cy="150092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EFBE348-25EA-32CE-67C4-3E234D5F48EB}"/>
              </a:ext>
            </a:extLst>
          </p:cNvPr>
          <p:cNvSpPr txBox="1"/>
          <p:nvPr/>
        </p:nvSpPr>
        <p:spPr>
          <a:xfrm>
            <a:off x="87086" y="854528"/>
            <a:ext cx="3288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</a:t>
            </a:r>
            <a:r>
              <a:rPr lang="en-US" altLang="ko-KR" dirty="0" err="1"/>
              <a:t>LSTM_Classification</a:t>
            </a:r>
            <a:r>
              <a:rPr lang="en-US" altLang="ko-KR" dirty="0"/>
              <a:t> </a:t>
            </a:r>
            <a:r>
              <a:rPr lang="ko-KR" altLang="en-US" dirty="0"/>
              <a:t>모델 결과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30333D8-EB10-D555-08DF-84E3E92E42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1" y="1257552"/>
            <a:ext cx="7663542" cy="4076352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B3FEEF26-28B1-85DB-79C4-792B13282BA5}"/>
              </a:ext>
            </a:extLst>
          </p:cNvPr>
          <p:cNvSpPr/>
          <p:nvPr/>
        </p:nvSpPr>
        <p:spPr>
          <a:xfrm>
            <a:off x="0" y="-42173"/>
            <a:ext cx="12192000" cy="72934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2-1. </a:t>
            </a:r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딥러닝 모델 결과 </a:t>
            </a:r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– LSTM</a:t>
            </a:r>
            <a:endParaRPr lang="ko-KR" altLang="en-US" sz="4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5602219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29292B-7057-D772-95CA-19AD7BEC35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B0578E5-5833-EDC7-9432-73A5F85DC1A1}"/>
              </a:ext>
            </a:extLst>
          </p:cNvPr>
          <p:cNvSpPr/>
          <p:nvPr/>
        </p:nvSpPr>
        <p:spPr>
          <a:xfrm>
            <a:off x="59871" y="1981200"/>
            <a:ext cx="12072257" cy="2536372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2-2. </a:t>
            </a:r>
            <a:r>
              <a:rPr lang="ko-KR" altLang="en-US" sz="5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머신러닝</a:t>
            </a:r>
            <a:r>
              <a:rPr lang="ko-KR" altLang="en-US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모델 결과</a:t>
            </a:r>
          </a:p>
        </p:txBody>
      </p:sp>
    </p:spTree>
    <p:extLst>
      <p:ext uri="{BB962C8B-B14F-4D97-AF65-F5344CB8AC3E}">
        <p14:creationId xmlns:p14="http://schemas.microsoft.com/office/powerpoint/2010/main" val="346394723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6E9823-4A5A-163B-3C2D-BEA069EE0B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B3161C7-16FB-ADE3-B8D5-432852A86B00}"/>
              </a:ext>
            </a:extLst>
          </p:cNvPr>
          <p:cNvSpPr/>
          <p:nvPr/>
        </p:nvSpPr>
        <p:spPr>
          <a:xfrm>
            <a:off x="59871" y="1981200"/>
            <a:ext cx="12072257" cy="2536372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2-2-0. </a:t>
            </a:r>
            <a:r>
              <a:rPr lang="ko-KR" altLang="en-US" sz="5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머신러닝</a:t>
            </a:r>
            <a:r>
              <a:rPr lang="ko-KR" altLang="en-US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모델 파라미터 탐색</a:t>
            </a:r>
          </a:p>
        </p:txBody>
      </p:sp>
    </p:spTree>
    <p:extLst>
      <p:ext uri="{BB962C8B-B14F-4D97-AF65-F5344CB8AC3E}">
        <p14:creationId xmlns:p14="http://schemas.microsoft.com/office/powerpoint/2010/main" val="380238983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95F5F7-7FA3-BC0E-8A5F-1EFC88B10B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8703974-63FA-4444-559D-B75701917B98}"/>
              </a:ext>
            </a:extLst>
          </p:cNvPr>
          <p:cNvSpPr/>
          <p:nvPr/>
        </p:nvSpPr>
        <p:spPr>
          <a:xfrm>
            <a:off x="0" y="-42173"/>
            <a:ext cx="12192000" cy="72934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2-2-0. </a:t>
            </a:r>
            <a:r>
              <a:rPr lang="ko-KR" altLang="en-US" sz="40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머신러닝</a:t>
            </a:r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파라미터 탐색</a:t>
            </a:r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_</a:t>
            </a:r>
            <a:r>
              <a:rPr lang="en-US" altLang="ko-KR" sz="40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lgbm</a:t>
            </a:r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을 예시로</a:t>
            </a:r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(1/2)</a:t>
            </a:r>
            <a:endParaRPr lang="ko-KR" altLang="en-US" sz="4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DCA981-946A-402E-FCC1-02F0481D4A17}"/>
              </a:ext>
            </a:extLst>
          </p:cNvPr>
          <p:cNvSpPr txBox="1"/>
          <p:nvPr/>
        </p:nvSpPr>
        <p:spPr>
          <a:xfrm>
            <a:off x="87086" y="854528"/>
            <a:ext cx="6505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</a:t>
            </a:r>
            <a:r>
              <a:rPr lang="en-US" altLang="ko-KR" dirty="0" err="1"/>
              <a:t>sklearn.model_selection</a:t>
            </a:r>
            <a:r>
              <a:rPr lang="ko-KR" altLang="en-US" dirty="0"/>
              <a:t>의 </a:t>
            </a:r>
            <a:r>
              <a:rPr lang="en-US" altLang="ko-KR" dirty="0" err="1"/>
              <a:t>GridSearchCV</a:t>
            </a:r>
            <a:r>
              <a:rPr lang="ko-KR" altLang="en-US" dirty="0"/>
              <a:t>를 통해 파라미터 탐색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456862B-202E-691B-A583-5DA50B4472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663" y="1545581"/>
            <a:ext cx="6681451" cy="147613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F051641-847F-450A-E969-6C4FB1AF95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8416" y="1524646"/>
            <a:ext cx="2427700" cy="141514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2C75730-BE63-1163-B2F8-CFA37C968905}"/>
              </a:ext>
            </a:extLst>
          </p:cNvPr>
          <p:cNvSpPr txBox="1"/>
          <p:nvPr/>
        </p:nvSpPr>
        <p:spPr>
          <a:xfrm>
            <a:off x="87085" y="3513119"/>
            <a:ext cx="86389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데이터의 양이 방대하여 샘플 추출 </a:t>
            </a:r>
            <a:r>
              <a:rPr lang="en-US" altLang="ko-KR" dirty="0"/>
              <a:t>: </a:t>
            </a:r>
          </a:p>
          <a:p>
            <a:r>
              <a:rPr lang="en-US" altLang="ko-KR" dirty="0"/>
              <a:t>	- </a:t>
            </a:r>
            <a:r>
              <a:rPr lang="ko-KR" altLang="en-US" dirty="0"/>
              <a:t>시계열 속성을 고려하여 </a:t>
            </a:r>
            <a:r>
              <a:rPr lang="en-US" altLang="ko-KR" dirty="0"/>
              <a:t>22</a:t>
            </a:r>
            <a:r>
              <a:rPr lang="ko-KR" altLang="en-US" dirty="0"/>
              <a:t>년도 </a:t>
            </a:r>
            <a:r>
              <a:rPr lang="en-US" altLang="ko-KR" dirty="0"/>
              <a:t>1</a:t>
            </a:r>
            <a:r>
              <a:rPr lang="ko-KR" altLang="en-US" dirty="0"/>
              <a:t>월부터 </a:t>
            </a:r>
            <a:r>
              <a:rPr lang="en-US" altLang="ko-KR" dirty="0"/>
              <a:t>3</a:t>
            </a:r>
            <a:r>
              <a:rPr lang="ko-KR" altLang="en-US" dirty="0"/>
              <a:t>월까지의 데이터를 샘플로 탐색 시도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058F759-8C85-5502-2648-70B92489D836}"/>
              </a:ext>
            </a:extLst>
          </p:cNvPr>
          <p:cNvSpPr txBox="1"/>
          <p:nvPr/>
        </p:nvSpPr>
        <p:spPr>
          <a:xfrm>
            <a:off x="87085" y="5101351"/>
            <a:ext cx="10869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여러 </a:t>
            </a:r>
            <a:r>
              <a:rPr lang="en-US" altLang="ko-KR" dirty="0"/>
              <a:t>parameter</a:t>
            </a:r>
            <a:r>
              <a:rPr lang="ko-KR" altLang="en-US" dirty="0"/>
              <a:t>를 시도하며 최적의 파라미터를 체크 후 </a:t>
            </a:r>
            <a:r>
              <a:rPr lang="en-US" altLang="ko-KR" dirty="0"/>
              <a:t>parameter </a:t>
            </a:r>
            <a:r>
              <a:rPr lang="ko-KR" altLang="en-US" dirty="0"/>
              <a:t>영역을 확장하는 방식으로 탐색을 실시</a:t>
            </a:r>
          </a:p>
        </p:txBody>
      </p:sp>
    </p:spTree>
    <p:extLst>
      <p:ext uri="{BB962C8B-B14F-4D97-AF65-F5344CB8AC3E}">
        <p14:creationId xmlns:p14="http://schemas.microsoft.com/office/powerpoint/2010/main" val="53039950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FDBAB8-D466-898E-1C30-4CC4BD4598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A652BD9-9959-2F52-5688-C07C36CEDAAB}"/>
              </a:ext>
            </a:extLst>
          </p:cNvPr>
          <p:cNvSpPr/>
          <p:nvPr/>
        </p:nvSpPr>
        <p:spPr>
          <a:xfrm>
            <a:off x="0" y="-42173"/>
            <a:ext cx="12192000" cy="72934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2-2-0. </a:t>
            </a:r>
            <a:r>
              <a:rPr lang="ko-KR" altLang="en-US" sz="40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머신러닝</a:t>
            </a:r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파라미터 탐색</a:t>
            </a:r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_</a:t>
            </a:r>
            <a:r>
              <a:rPr lang="en-US" altLang="ko-KR" sz="40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lgbm</a:t>
            </a:r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을 예시로</a:t>
            </a:r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(2/2)</a:t>
            </a:r>
            <a:endParaRPr lang="ko-KR" altLang="en-US" sz="4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C4F756-ECE9-FB8E-99A6-44C4177EE828}"/>
              </a:ext>
            </a:extLst>
          </p:cNvPr>
          <p:cNvSpPr txBox="1"/>
          <p:nvPr/>
        </p:nvSpPr>
        <p:spPr>
          <a:xfrm>
            <a:off x="87086" y="4838700"/>
            <a:ext cx="73039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5. Boosting</a:t>
            </a:r>
            <a:r>
              <a:rPr lang="ko-KR" altLang="en-US" dirty="0"/>
              <a:t> 마다 </a:t>
            </a:r>
            <a:r>
              <a:rPr lang="en-US" altLang="ko-KR" dirty="0"/>
              <a:t>predict </a:t>
            </a:r>
            <a:r>
              <a:rPr lang="ko-KR" altLang="en-US" dirty="0"/>
              <a:t>값을 체크하여 </a:t>
            </a:r>
            <a:r>
              <a:rPr lang="en-US" altLang="ko-KR" dirty="0"/>
              <a:t>accuracy</a:t>
            </a:r>
            <a:r>
              <a:rPr lang="ko-KR" altLang="en-US" dirty="0"/>
              <a:t>의 변화를 확인</a:t>
            </a:r>
            <a:endParaRPr lang="en-US" altLang="ko-KR" dirty="0"/>
          </a:p>
          <a:p>
            <a:r>
              <a:rPr lang="en-US" altLang="ko-KR" dirty="0"/>
              <a:t>	=&gt; </a:t>
            </a:r>
            <a:r>
              <a:rPr lang="ko-KR" altLang="en-US" dirty="0"/>
              <a:t>결과 </a:t>
            </a:r>
            <a:r>
              <a:rPr lang="en-US" altLang="ko-KR" dirty="0"/>
              <a:t>: </a:t>
            </a:r>
            <a:r>
              <a:rPr lang="ko-KR" altLang="en-US" dirty="0"/>
              <a:t> </a:t>
            </a:r>
            <a:r>
              <a:rPr lang="en-US" altLang="ko-KR" dirty="0"/>
              <a:t>estimators</a:t>
            </a:r>
            <a:r>
              <a:rPr lang="ko-KR" altLang="en-US" dirty="0"/>
              <a:t>가 증가할 수록 그래프가 여전히 상승하는 모습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F86329-0CAA-5139-A27A-690986C677DF}"/>
              </a:ext>
            </a:extLst>
          </p:cNvPr>
          <p:cNvSpPr txBox="1"/>
          <p:nvPr/>
        </p:nvSpPr>
        <p:spPr>
          <a:xfrm>
            <a:off x="87086" y="5759968"/>
            <a:ext cx="74145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6. </a:t>
            </a:r>
            <a:r>
              <a:rPr lang="en-US" altLang="ko-KR" dirty="0" err="1"/>
              <a:t>GridSearchCV</a:t>
            </a:r>
            <a:r>
              <a:rPr lang="ko-KR" altLang="en-US" dirty="0"/>
              <a:t>를 통해 </a:t>
            </a:r>
            <a:r>
              <a:rPr lang="en-US" altLang="ko-KR" dirty="0"/>
              <a:t>estimators</a:t>
            </a:r>
            <a:r>
              <a:rPr lang="ko-KR" altLang="en-US" dirty="0"/>
              <a:t>의 값을 추가로 체크 결과</a:t>
            </a:r>
            <a:endParaRPr lang="en-US" altLang="ko-KR" dirty="0"/>
          </a:p>
          <a:p>
            <a:r>
              <a:rPr lang="en-US" altLang="ko-KR" dirty="0"/>
              <a:t>	=&gt; </a:t>
            </a:r>
            <a:r>
              <a:rPr lang="en-US" altLang="ko-KR" dirty="0" err="1"/>
              <a:t>n_estimators</a:t>
            </a:r>
            <a:r>
              <a:rPr lang="en-US" altLang="ko-KR" dirty="0"/>
              <a:t> = [2000, 3000, 4000] </a:t>
            </a:r>
            <a:r>
              <a:rPr lang="ko-KR" altLang="en-US" dirty="0"/>
              <a:t>중 </a:t>
            </a:r>
            <a:r>
              <a:rPr lang="en-US" altLang="ko-KR" dirty="0"/>
              <a:t>3000</a:t>
            </a:r>
            <a:r>
              <a:rPr lang="ko-KR" altLang="en-US" dirty="0"/>
              <a:t>이 가장 최적의 값을 반환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31C09F-B8E8-CEC2-930F-4A2953765C53}"/>
              </a:ext>
            </a:extLst>
          </p:cNvPr>
          <p:cNvSpPr txBox="1"/>
          <p:nvPr/>
        </p:nvSpPr>
        <p:spPr>
          <a:xfrm>
            <a:off x="87086" y="831868"/>
            <a:ext cx="857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4. </a:t>
            </a:r>
            <a:r>
              <a:rPr lang="ko-KR" altLang="en-US" dirty="0"/>
              <a:t>최초 </a:t>
            </a:r>
            <a:r>
              <a:rPr lang="en-US" altLang="ko-KR" dirty="0" err="1"/>
              <a:t>n_estimators</a:t>
            </a:r>
            <a:r>
              <a:rPr lang="ko-KR" altLang="en-US" dirty="0"/>
              <a:t>를 </a:t>
            </a:r>
            <a:r>
              <a:rPr lang="en-US" altLang="ko-KR" dirty="0"/>
              <a:t>100, 200, 300… ,2000 </a:t>
            </a:r>
            <a:r>
              <a:rPr lang="ko-KR" altLang="en-US" dirty="0"/>
              <a:t>체크 후 확인 결과 가장 양호한 </a:t>
            </a:r>
            <a:r>
              <a:rPr lang="en-US" altLang="ko-KR" dirty="0"/>
              <a:t>2000</a:t>
            </a:r>
            <a:r>
              <a:rPr lang="ko-KR" altLang="en-US" dirty="0"/>
              <a:t> 체크</a:t>
            </a:r>
            <a:endParaRPr lang="en-US" altLang="ko-KR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C8947BB7-08F2-9FDD-0427-7CFF562FF7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9542" y="1238576"/>
            <a:ext cx="6745177" cy="3318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453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85E855-C2F6-0895-901D-403460E938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94789BF-BE19-C094-7E57-08A15ADDC4A1}"/>
              </a:ext>
            </a:extLst>
          </p:cNvPr>
          <p:cNvSpPr/>
          <p:nvPr/>
        </p:nvSpPr>
        <p:spPr>
          <a:xfrm>
            <a:off x="0" y="0"/>
            <a:ext cx="12192000" cy="729343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0-1. </a:t>
            </a:r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도메인 분석</a:t>
            </a:r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(1/2)</a:t>
            </a:r>
            <a:endParaRPr lang="ko-KR" altLang="en-US" sz="4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F4A2B5C-DC71-B1B7-92B3-208D54EEB142}"/>
              </a:ext>
            </a:extLst>
          </p:cNvPr>
          <p:cNvSpPr txBox="1"/>
          <p:nvPr/>
        </p:nvSpPr>
        <p:spPr>
          <a:xfrm>
            <a:off x="87086" y="854528"/>
            <a:ext cx="1619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도메인 분석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226296-8956-42F6-8C65-0E02C249484F}"/>
              </a:ext>
            </a:extLst>
          </p:cNvPr>
          <p:cNvSpPr txBox="1"/>
          <p:nvPr/>
        </p:nvSpPr>
        <p:spPr>
          <a:xfrm>
            <a:off x="413657" y="1523407"/>
            <a:ext cx="34018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가</a:t>
            </a:r>
            <a:r>
              <a:rPr lang="en-US" altLang="ko-KR" dirty="0"/>
              <a:t>. </a:t>
            </a:r>
            <a:r>
              <a:rPr lang="ko-KR" altLang="en-US" dirty="0"/>
              <a:t>야외에서 사용하는 이동수단</a:t>
            </a:r>
            <a:endParaRPr lang="en-US" altLang="ko-KR" dirty="0"/>
          </a:p>
          <a:p>
            <a:r>
              <a:rPr lang="ko-KR" altLang="en-US" dirty="0"/>
              <a:t> </a:t>
            </a:r>
          </a:p>
          <a:p>
            <a:r>
              <a:rPr lang="en-US" altLang="ko-KR" dirty="0"/>
              <a:t>	=&gt; </a:t>
            </a:r>
            <a:r>
              <a:rPr lang="ko-KR" altLang="en-US" dirty="0"/>
              <a:t>기후 영향 예상</a:t>
            </a: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415468-54B2-65E2-9022-144FE2AEA6E8}"/>
              </a:ext>
            </a:extLst>
          </p:cNvPr>
          <p:cNvSpPr txBox="1"/>
          <p:nvPr/>
        </p:nvSpPr>
        <p:spPr>
          <a:xfrm>
            <a:off x="413656" y="2724512"/>
            <a:ext cx="1041496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나</a:t>
            </a:r>
            <a:r>
              <a:rPr lang="en-US" altLang="ko-KR" dirty="0"/>
              <a:t>. First Mile Mobility, Last Mile Mobility</a:t>
            </a:r>
            <a:r>
              <a:rPr lang="ko-KR" altLang="en-US" dirty="0"/>
              <a:t>로서의 활용</a:t>
            </a:r>
            <a:endParaRPr lang="en-US" altLang="ko-KR" dirty="0"/>
          </a:p>
          <a:p>
            <a:r>
              <a:rPr lang="en-US" altLang="ko-KR" dirty="0"/>
              <a:t>	- </a:t>
            </a:r>
            <a:r>
              <a:rPr lang="ko-KR" altLang="en-US" dirty="0"/>
              <a:t>서울시 </a:t>
            </a:r>
            <a:r>
              <a:rPr lang="en-US" altLang="ko-KR" dirty="0"/>
              <a:t>Personal Mobility </a:t>
            </a:r>
            <a:r>
              <a:rPr lang="ko-KR" altLang="en-US" dirty="0"/>
              <a:t>우선 공급 지역 분석 </a:t>
            </a:r>
            <a:r>
              <a:rPr lang="en-US" altLang="ko-KR" dirty="0"/>
              <a:t>: First-Last Mile </a:t>
            </a:r>
            <a:r>
              <a:rPr lang="ko-KR" altLang="en-US" dirty="0"/>
              <a:t>통행 특성을 중심으로</a:t>
            </a:r>
            <a:r>
              <a:rPr lang="en-US" altLang="ko-KR" dirty="0"/>
              <a:t>, </a:t>
            </a:r>
            <a:r>
              <a:rPr lang="ko-KR" altLang="en-US" dirty="0"/>
              <a:t>한재원 외 </a:t>
            </a:r>
            <a:r>
              <a:rPr lang="en-US" altLang="ko-KR" dirty="0"/>
              <a:t>4</a:t>
            </a:r>
            <a:r>
              <a:rPr lang="ko-KR" altLang="en-US" dirty="0"/>
              <a:t>명</a:t>
            </a:r>
            <a:endParaRPr lang="en-US" altLang="ko-KR" dirty="0"/>
          </a:p>
          <a:p>
            <a:r>
              <a:rPr lang="en-US" altLang="ko-KR" dirty="0"/>
              <a:t>	- “Spatial Associations of Dockless Shared E-scooter Usage”, </a:t>
            </a:r>
          </a:p>
          <a:p>
            <a:r>
              <a:rPr lang="en-US" altLang="ko-KR" i="1" dirty="0"/>
              <a:t>		Transportation Research Part D: Transport and Environment</a:t>
            </a:r>
            <a:r>
              <a:rPr lang="en-US" altLang="ko-KR" dirty="0"/>
              <a:t>, 86: 102396, 1-15. </a:t>
            </a:r>
          </a:p>
          <a:p>
            <a:r>
              <a:rPr lang="en-US" altLang="ko-KR" dirty="0"/>
              <a:t>	- Caspi, O., Smart, M.J., and Noland, R.B., 2020. </a:t>
            </a:r>
          </a:p>
          <a:p>
            <a:r>
              <a:rPr lang="en-US" altLang="ko-KR" dirty="0"/>
              <a:t>	[https://doi.org/10.1016/j.trd.2020.102396] </a:t>
            </a:r>
          </a:p>
          <a:p>
            <a:endParaRPr lang="en-US" altLang="ko-KR" dirty="0"/>
          </a:p>
          <a:p>
            <a:r>
              <a:rPr lang="en-US" altLang="ko-KR" dirty="0"/>
              <a:t>	=&gt; </a:t>
            </a:r>
            <a:r>
              <a:rPr lang="ko-KR" altLang="en-US" dirty="0"/>
              <a:t>유동인구가 늘어나는 평일 출</a:t>
            </a:r>
            <a:r>
              <a:rPr lang="en-US" altLang="ko-KR" dirty="0"/>
              <a:t>·</a:t>
            </a:r>
            <a:r>
              <a:rPr lang="ko-KR" altLang="en-US" dirty="0"/>
              <a:t>퇴근 시간대에 영향 예상</a:t>
            </a:r>
            <a:r>
              <a:rPr lang="en-US" altLang="ko-KR" dirty="0"/>
              <a:t>(First-Mile, Last-Mile)</a:t>
            </a:r>
          </a:p>
        </p:txBody>
      </p:sp>
    </p:spTree>
    <p:extLst>
      <p:ext uri="{BB962C8B-B14F-4D97-AF65-F5344CB8AC3E}">
        <p14:creationId xmlns:p14="http://schemas.microsoft.com/office/powerpoint/2010/main" val="20506258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1E563D-73A0-EB23-6E4D-0842C90690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FD43649-BACD-D47E-42B0-E76D9DDD147E}"/>
              </a:ext>
            </a:extLst>
          </p:cNvPr>
          <p:cNvSpPr/>
          <p:nvPr/>
        </p:nvSpPr>
        <p:spPr>
          <a:xfrm>
            <a:off x="59871" y="1981200"/>
            <a:ext cx="12072257" cy="2536372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2-2. </a:t>
            </a:r>
            <a:r>
              <a:rPr lang="ko-KR" altLang="en-US" sz="5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머신러닝</a:t>
            </a:r>
            <a:r>
              <a:rPr lang="ko-KR" altLang="en-US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모델 결과</a:t>
            </a:r>
          </a:p>
        </p:txBody>
      </p:sp>
    </p:spTree>
    <p:extLst>
      <p:ext uri="{BB962C8B-B14F-4D97-AF65-F5344CB8AC3E}">
        <p14:creationId xmlns:p14="http://schemas.microsoft.com/office/powerpoint/2010/main" val="256796364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D978A2-71E6-E14C-9AC4-F998E8F9A9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2827F5A-5A72-7241-3246-6790A4832E5B}"/>
              </a:ext>
            </a:extLst>
          </p:cNvPr>
          <p:cNvSpPr/>
          <p:nvPr/>
        </p:nvSpPr>
        <p:spPr>
          <a:xfrm>
            <a:off x="0" y="-42173"/>
            <a:ext cx="12192000" cy="72934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2-2. </a:t>
            </a:r>
            <a:r>
              <a:rPr lang="ko-KR" altLang="en-US" sz="40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머신러닝</a:t>
            </a:r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모델 결과 </a:t>
            </a:r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 </a:t>
            </a:r>
            <a:r>
              <a:rPr lang="en-US" altLang="ko-KR" sz="40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LightGBM</a:t>
            </a:r>
            <a:endParaRPr lang="ko-KR" altLang="en-US" sz="4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C5FA9F-4F9A-A4A7-398F-A3B578A3121A}"/>
              </a:ext>
            </a:extLst>
          </p:cNvPr>
          <p:cNvSpPr txBox="1"/>
          <p:nvPr/>
        </p:nvSpPr>
        <p:spPr>
          <a:xfrm>
            <a:off x="990600" y="5528267"/>
            <a:ext cx="79064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Symbol" panose="05050102010706020507" pitchFamily="18" charset="2"/>
              <a:buChar char="Þ"/>
            </a:pPr>
            <a:r>
              <a:rPr lang="ko-KR" altLang="en-US" dirty="0"/>
              <a:t>기존 딥러닝 모델 대비 </a:t>
            </a:r>
            <a:r>
              <a:rPr lang="en-US" altLang="ko-KR" dirty="0"/>
              <a:t>accuracy</a:t>
            </a:r>
            <a:r>
              <a:rPr lang="ko-KR" altLang="en-US" dirty="0"/>
              <a:t>와 </a:t>
            </a:r>
            <a:r>
              <a:rPr lang="en-US" altLang="ko-KR" dirty="0"/>
              <a:t>precision, recall </a:t>
            </a:r>
            <a:r>
              <a:rPr lang="ko-KR" altLang="en-US" dirty="0"/>
              <a:t>점수가 모두 높아진 모습</a:t>
            </a:r>
            <a:r>
              <a:rPr lang="en-US" altLang="ko-KR" dirty="0"/>
              <a:t>.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en-US" altLang="ko-KR" dirty="0"/>
              <a:t>M2 </a:t>
            </a:r>
            <a:r>
              <a:rPr lang="ko-KR" altLang="en-US" dirty="0"/>
              <a:t>모델에서 가장 중요한 </a:t>
            </a:r>
            <a:r>
              <a:rPr lang="ko-KR" altLang="en-US" dirty="0" err="1"/>
              <a:t>타겟변수에</a:t>
            </a:r>
            <a:r>
              <a:rPr lang="ko-KR" altLang="en-US" dirty="0"/>
              <a:t> 대한 </a:t>
            </a:r>
            <a:r>
              <a:rPr lang="en-US" altLang="ko-KR" dirty="0"/>
              <a:t>recall :</a:t>
            </a:r>
          </a:p>
          <a:p>
            <a:pPr marL="742950" lvl="1" indent="-285750">
              <a:buFontTx/>
              <a:buChar char="-"/>
            </a:pPr>
            <a:r>
              <a:rPr lang="ko-KR" altLang="en-US" dirty="0"/>
              <a:t>공급부족</a:t>
            </a:r>
            <a:r>
              <a:rPr lang="en-US" altLang="ko-KR" dirty="0"/>
              <a:t> : 78.93%</a:t>
            </a:r>
          </a:p>
          <a:p>
            <a:pPr marL="742950" lvl="1" indent="-285750">
              <a:buFontTx/>
              <a:buChar char="-"/>
            </a:pPr>
            <a:r>
              <a:rPr lang="ko-KR" altLang="en-US" dirty="0"/>
              <a:t>공급절대부족</a:t>
            </a:r>
            <a:r>
              <a:rPr lang="en-US" altLang="ko-KR" dirty="0"/>
              <a:t> : 89.25%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FCCD51-167C-B19D-7B2C-C5C4372A6B56}"/>
              </a:ext>
            </a:extLst>
          </p:cNvPr>
          <p:cNvSpPr txBox="1"/>
          <p:nvPr/>
        </p:nvSpPr>
        <p:spPr>
          <a:xfrm>
            <a:off x="87086" y="854528"/>
            <a:ext cx="2365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</a:t>
            </a:r>
            <a:r>
              <a:rPr lang="en-US" altLang="ko-KR" dirty="0" err="1"/>
              <a:t>LightGBM</a:t>
            </a:r>
            <a:r>
              <a:rPr lang="en-US" altLang="ko-KR" dirty="0"/>
              <a:t> </a:t>
            </a:r>
            <a:r>
              <a:rPr lang="ko-KR" altLang="en-US" dirty="0"/>
              <a:t>모델 결과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D5AADA8-E92F-A415-7A12-A2E3BCA10F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317" y="1391217"/>
            <a:ext cx="7174112" cy="395697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7151076-779E-E1A0-BFC4-2A77D0520D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6713" y="1656720"/>
            <a:ext cx="2400658" cy="1200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13179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80AC05-1FF5-940F-A8D8-0360A86340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AED457C-F324-B208-8611-973048A2D997}"/>
              </a:ext>
            </a:extLst>
          </p:cNvPr>
          <p:cNvSpPr/>
          <p:nvPr/>
        </p:nvSpPr>
        <p:spPr>
          <a:xfrm>
            <a:off x="0" y="-42173"/>
            <a:ext cx="12192000" cy="72934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2-2. </a:t>
            </a:r>
            <a:r>
              <a:rPr lang="ko-KR" altLang="en-US" sz="40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머신러닝</a:t>
            </a:r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모델 결과 </a:t>
            </a:r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 </a:t>
            </a:r>
            <a:r>
              <a:rPr lang="en-US" altLang="ko-KR" sz="40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CatBoost</a:t>
            </a:r>
            <a:endParaRPr lang="ko-KR" altLang="en-US" sz="4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CFFD240-044A-A3E4-6B55-A4C3BC88D87B}"/>
              </a:ext>
            </a:extLst>
          </p:cNvPr>
          <p:cNvSpPr txBox="1"/>
          <p:nvPr/>
        </p:nvSpPr>
        <p:spPr>
          <a:xfrm>
            <a:off x="990600" y="5528267"/>
            <a:ext cx="79064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Symbol" panose="05050102010706020507" pitchFamily="18" charset="2"/>
              <a:buChar char="Þ"/>
            </a:pPr>
            <a:r>
              <a:rPr lang="ko-KR" altLang="en-US" dirty="0"/>
              <a:t>기존 딥러닝 모델 대비 </a:t>
            </a:r>
            <a:r>
              <a:rPr lang="en-US" altLang="ko-KR" dirty="0"/>
              <a:t>accuracy</a:t>
            </a:r>
            <a:r>
              <a:rPr lang="ko-KR" altLang="en-US" dirty="0"/>
              <a:t>와 </a:t>
            </a:r>
            <a:r>
              <a:rPr lang="en-US" altLang="ko-KR" dirty="0"/>
              <a:t>precision, recall </a:t>
            </a:r>
            <a:r>
              <a:rPr lang="ko-KR" altLang="en-US" dirty="0"/>
              <a:t>점수가 소폭 높아진 모습</a:t>
            </a:r>
            <a:r>
              <a:rPr lang="en-US" altLang="ko-KR" dirty="0"/>
              <a:t>.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en-US" altLang="ko-KR" dirty="0"/>
              <a:t>M2 </a:t>
            </a:r>
            <a:r>
              <a:rPr lang="ko-KR" altLang="en-US" dirty="0"/>
              <a:t>모델에서 가장 중요한 </a:t>
            </a:r>
            <a:r>
              <a:rPr lang="en-US" altLang="ko-KR" dirty="0"/>
              <a:t>2, 3 class</a:t>
            </a:r>
            <a:r>
              <a:rPr lang="ko-KR" altLang="en-US" dirty="0"/>
              <a:t>에 대한 </a:t>
            </a:r>
            <a:r>
              <a:rPr lang="en-US" altLang="ko-KR" dirty="0"/>
              <a:t>recall :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Class2(</a:t>
            </a:r>
            <a:r>
              <a:rPr lang="ko-KR" altLang="en-US" dirty="0"/>
              <a:t>공급부족</a:t>
            </a:r>
            <a:r>
              <a:rPr lang="en-US" altLang="ko-KR" dirty="0"/>
              <a:t>) : 69.89%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Class3(</a:t>
            </a:r>
            <a:r>
              <a:rPr lang="ko-KR" altLang="en-US" dirty="0"/>
              <a:t>공급절대부족</a:t>
            </a:r>
            <a:r>
              <a:rPr lang="en-US" altLang="ko-KR" dirty="0"/>
              <a:t>) : 90.18%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460027-3C32-3D42-38AC-3E1A34A57743}"/>
              </a:ext>
            </a:extLst>
          </p:cNvPr>
          <p:cNvSpPr txBox="1"/>
          <p:nvPr/>
        </p:nvSpPr>
        <p:spPr>
          <a:xfrm>
            <a:off x="87086" y="854528"/>
            <a:ext cx="3619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</a:t>
            </a:r>
            <a:r>
              <a:rPr lang="en-US" altLang="ko-KR" dirty="0" err="1"/>
              <a:t>CatBoost_Classification</a:t>
            </a:r>
            <a:r>
              <a:rPr lang="en-US" altLang="ko-KR" dirty="0"/>
              <a:t> </a:t>
            </a:r>
            <a:r>
              <a:rPr lang="ko-KR" altLang="en-US" dirty="0"/>
              <a:t>모델 결과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FEC7D5-C3F5-7D0D-9022-58CEFB7DF4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7320" y="1632858"/>
            <a:ext cx="2441729" cy="137912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7531E91-3ADD-5CE0-1A86-8003D2DD08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090" y="1391218"/>
            <a:ext cx="7143278" cy="3877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5376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4B9A71-FBF2-C2F7-8840-79251D01B6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ED1656E-625B-E7D0-C7FE-C21EC85F1004}"/>
              </a:ext>
            </a:extLst>
          </p:cNvPr>
          <p:cNvSpPr/>
          <p:nvPr/>
        </p:nvSpPr>
        <p:spPr>
          <a:xfrm>
            <a:off x="0" y="-42173"/>
            <a:ext cx="12192000" cy="72934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2-2. </a:t>
            </a:r>
            <a:r>
              <a:rPr lang="ko-KR" altLang="en-US" sz="40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머신러닝</a:t>
            </a:r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모델 결과 </a:t>
            </a:r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 </a:t>
            </a:r>
            <a:r>
              <a:rPr lang="en-US" altLang="ko-KR" sz="40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RandomForest</a:t>
            </a:r>
            <a:endParaRPr lang="ko-KR" altLang="en-US" sz="4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55DC08-7133-1B1B-39F1-1F36FC82ACF4}"/>
              </a:ext>
            </a:extLst>
          </p:cNvPr>
          <p:cNvSpPr txBox="1"/>
          <p:nvPr/>
        </p:nvSpPr>
        <p:spPr>
          <a:xfrm>
            <a:off x="990600" y="5516544"/>
            <a:ext cx="79064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Symbol" panose="05050102010706020507" pitchFamily="18" charset="2"/>
              <a:buChar char="Þ"/>
            </a:pPr>
            <a:r>
              <a:rPr lang="ko-KR" altLang="en-US" dirty="0"/>
              <a:t>기존 딥러닝 모델 대비 </a:t>
            </a:r>
            <a:r>
              <a:rPr lang="en-US" altLang="ko-KR" dirty="0"/>
              <a:t>accuracy</a:t>
            </a:r>
            <a:r>
              <a:rPr lang="ko-KR" altLang="en-US" dirty="0"/>
              <a:t>와 </a:t>
            </a:r>
            <a:r>
              <a:rPr lang="en-US" altLang="ko-KR" dirty="0"/>
              <a:t>precision, recall </a:t>
            </a:r>
            <a:r>
              <a:rPr lang="ko-KR" altLang="en-US" dirty="0"/>
              <a:t>점수가 모두 높아진 모습</a:t>
            </a:r>
            <a:r>
              <a:rPr lang="en-US" altLang="ko-KR" dirty="0"/>
              <a:t>.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en-US" altLang="ko-KR" dirty="0"/>
              <a:t>M2 </a:t>
            </a:r>
            <a:r>
              <a:rPr lang="ko-KR" altLang="en-US" dirty="0"/>
              <a:t>모델에서 가장 중요한 </a:t>
            </a:r>
            <a:r>
              <a:rPr lang="en-US" altLang="ko-KR" dirty="0"/>
              <a:t>2, 3 class</a:t>
            </a:r>
            <a:r>
              <a:rPr lang="ko-KR" altLang="en-US" dirty="0"/>
              <a:t>에 대한 </a:t>
            </a:r>
            <a:r>
              <a:rPr lang="en-US" altLang="ko-KR" dirty="0"/>
              <a:t>recall :</a:t>
            </a:r>
          </a:p>
          <a:p>
            <a:pPr marL="742950" lvl="1" indent="-285750">
              <a:buFontTx/>
              <a:buChar char="-"/>
            </a:pPr>
            <a:r>
              <a:rPr lang="en-US" altLang="ko-KR" b="1" dirty="0"/>
              <a:t>Class2(</a:t>
            </a:r>
            <a:r>
              <a:rPr lang="ko-KR" altLang="en-US" b="1" dirty="0"/>
              <a:t>공급부족</a:t>
            </a:r>
            <a:r>
              <a:rPr lang="en-US" altLang="ko-KR" b="1" dirty="0"/>
              <a:t>) : 87.98%</a:t>
            </a:r>
          </a:p>
          <a:p>
            <a:pPr marL="742950" lvl="1" indent="-285750">
              <a:buFontTx/>
              <a:buChar char="-"/>
            </a:pPr>
            <a:r>
              <a:rPr lang="en-US" altLang="ko-KR" b="1" dirty="0"/>
              <a:t>Class3(</a:t>
            </a:r>
            <a:r>
              <a:rPr lang="ko-KR" altLang="en-US" b="1" dirty="0"/>
              <a:t>공급절대부족</a:t>
            </a:r>
            <a:r>
              <a:rPr lang="en-US" altLang="ko-KR" b="1" dirty="0"/>
              <a:t>) : 89.51%</a:t>
            </a:r>
            <a:endParaRPr lang="ko-KR" alt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6BC431-5583-B7E4-17AC-064F456A41F1}"/>
              </a:ext>
            </a:extLst>
          </p:cNvPr>
          <p:cNvSpPr txBox="1"/>
          <p:nvPr/>
        </p:nvSpPr>
        <p:spPr>
          <a:xfrm>
            <a:off x="87086" y="854528"/>
            <a:ext cx="4144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</a:t>
            </a:r>
            <a:r>
              <a:rPr lang="en-US" altLang="ko-KR" dirty="0" err="1"/>
              <a:t>RandomForest_Classification</a:t>
            </a:r>
            <a:r>
              <a:rPr lang="en-US" altLang="ko-KR" dirty="0"/>
              <a:t> </a:t>
            </a:r>
            <a:r>
              <a:rPr lang="ko-KR" altLang="en-US" dirty="0"/>
              <a:t>모델 결과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A940691-2BE9-9D59-A7B0-C36A2464C8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1800" y="1581324"/>
            <a:ext cx="2830372" cy="143729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DDA0B35-DC0C-CED9-1392-66BCCB2C63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791" y="1391217"/>
            <a:ext cx="7209293" cy="391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32049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506231-D1B6-6FB4-16A6-AC90774DDA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B92609B-61F2-DFAC-1504-93E861FC9816}"/>
              </a:ext>
            </a:extLst>
          </p:cNvPr>
          <p:cNvSpPr/>
          <p:nvPr/>
        </p:nvSpPr>
        <p:spPr>
          <a:xfrm>
            <a:off x="59871" y="1981200"/>
            <a:ext cx="12072257" cy="253637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최종 모델 선택 </a:t>
            </a:r>
          </a:p>
        </p:txBody>
      </p:sp>
    </p:spTree>
    <p:extLst>
      <p:ext uri="{BB962C8B-B14F-4D97-AF65-F5344CB8AC3E}">
        <p14:creationId xmlns:p14="http://schemas.microsoft.com/office/powerpoint/2010/main" val="71860065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991203-EF5E-6274-AE82-BE5F68FB2C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176AAC5-42FE-8059-9143-53C21618632B}"/>
              </a:ext>
            </a:extLst>
          </p:cNvPr>
          <p:cNvSpPr/>
          <p:nvPr/>
        </p:nvSpPr>
        <p:spPr>
          <a:xfrm>
            <a:off x="0" y="892628"/>
            <a:ext cx="12192000" cy="17098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>
                <a:ln w="0">
                  <a:noFill/>
                </a:ln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- M1_model : </a:t>
            </a:r>
            <a:r>
              <a:rPr lang="ko-KR" altLang="en-US" sz="2400" dirty="0">
                <a:ln w="0">
                  <a:noFill/>
                </a:ln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공공자전거 수요 예측 모델</a:t>
            </a:r>
            <a:r>
              <a:rPr lang="en-US" altLang="ko-KR" sz="2400" dirty="0">
                <a:ln w="0">
                  <a:noFill/>
                </a:ln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en-US" altLang="ko-KR" sz="2400" dirty="0" err="1">
                <a:ln w="0">
                  <a:noFill/>
                </a:ln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DNN_Linear_Regression</a:t>
            </a:r>
            <a:endParaRPr lang="en-US" altLang="ko-KR" sz="2400" dirty="0">
              <a:ln w="0">
                <a:noFill/>
              </a:ln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400" dirty="0">
              <a:ln w="0">
                <a:noFill/>
              </a:ln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400" dirty="0">
                <a:ln w="0">
                  <a:noFill/>
                </a:ln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- M2_model : </a:t>
            </a:r>
            <a:r>
              <a:rPr lang="ko-KR" altLang="en-US" sz="2400" dirty="0">
                <a:ln w="0">
                  <a:noFill/>
                </a:ln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민간 </a:t>
            </a:r>
            <a:r>
              <a:rPr lang="en-US" altLang="ko-KR" sz="2400" dirty="0">
                <a:ln w="0">
                  <a:noFill/>
                </a:ln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PM </a:t>
            </a:r>
            <a:r>
              <a:rPr lang="ko-KR" altLang="en-US" sz="2400" dirty="0">
                <a:ln w="0">
                  <a:noFill/>
                </a:ln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수요 예측 모델</a:t>
            </a:r>
            <a:r>
              <a:rPr lang="en-US" altLang="ko-KR" sz="2400" dirty="0">
                <a:ln w="0">
                  <a:noFill/>
                </a:ln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en-US" altLang="ko-KR" sz="2400" dirty="0" err="1">
                <a:ln w="0">
                  <a:noFill/>
                </a:ln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RandomForest_Linear_Regession</a:t>
            </a:r>
            <a:endParaRPr lang="ko-KR" altLang="en-US" sz="2400" dirty="0">
              <a:ln w="0">
                <a:noFill/>
              </a:ln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r>
              <a:rPr lang="ko-KR" altLang="en-US" sz="5400" dirty="0">
                <a:ln w="0">
                  <a:noFill/>
                </a:ln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2A33C49-17F6-A611-4ABF-DB57667CABBC}"/>
              </a:ext>
            </a:extLst>
          </p:cNvPr>
          <p:cNvSpPr/>
          <p:nvPr/>
        </p:nvSpPr>
        <p:spPr>
          <a:xfrm>
            <a:off x="0" y="-42173"/>
            <a:ext cx="12192000" cy="72934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최종 모델 선택</a:t>
            </a:r>
            <a:endParaRPr lang="en-US" altLang="ko-KR" sz="4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129921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792026-F78F-44F9-01D1-0D609DEB24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F7C78C5-F766-7F2F-587A-8B3203D61D48}"/>
              </a:ext>
            </a:extLst>
          </p:cNvPr>
          <p:cNvSpPr/>
          <p:nvPr/>
        </p:nvSpPr>
        <p:spPr>
          <a:xfrm>
            <a:off x="0" y="0"/>
            <a:ext cx="12192000" cy="729343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0-1. </a:t>
            </a:r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도메인 분석</a:t>
            </a:r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(2/2)</a:t>
            </a:r>
            <a:endParaRPr lang="ko-KR" altLang="en-US" sz="4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9676B49-C5BC-264B-93C3-3D22E179E550}"/>
              </a:ext>
            </a:extLst>
          </p:cNvPr>
          <p:cNvSpPr txBox="1"/>
          <p:nvPr/>
        </p:nvSpPr>
        <p:spPr>
          <a:xfrm>
            <a:off x="87086" y="854528"/>
            <a:ext cx="1619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도메인 분석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8E17D0-7D2A-A168-8333-BD37005A1478}"/>
              </a:ext>
            </a:extLst>
          </p:cNvPr>
          <p:cNvSpPr txBox="1"/>
          <p:nvPr/>
        </p:nvSpPr>
        <p:spPr>
          <a:xfrm>
            <a:off x="413655" y="1443841"/>
            <a:ext cx="10627846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다</a:t>
            </a:r>
            <a:r>
              <a:rPr lang="en-US" altLang="ko-KR" dirty="0"/>
              <a:t>. </a:t>
            </a:r>
            <a:r>
              <a:rPr lang="ko-KR" altLang="en-US" dirty="0"/>
              <a:t> </a:t>
            </a:r>
            <a:r>
              <a:rPr lang="en-US" altLang="ko-KR" dirty="0">
                <a:hlinkClick r:id="rId2"/>
              </a:rPr>
              <a:t>Jiao and Bai(2020)</a:t>
            </a:r>
            <a:r>
              <a:rPr lang="ko-KR" altLang="en-US" dirty="0"/>
              <a:t> 미국 텍사스주 오스틴 대상 </a:t>
            </a:r>
            <a:r>
              <a:rPr lang="en-US" altLang="ko-KR" dirty="0"/>
              <a:t>e-scooter </a:t>
            </a:r>
            <a:r>
              <a:rPr lang="ko-KR" altLang="en-US" dirty="0"/>
              <a:t>사용에 영향을 미치는 요인 분석</a:t>
            </a:r>
            <a:endParaRPr lang="en-US" altLang="ko-KR" dirty="0"/>
          </a:p>
          <a:p>
            <a:r>
              <a:rPr lang="en-US" altLang="ko-KR" dirty="0"/>
              <a:t>	: </a:t>
            </a:r>
            <a:r>
              <a:rPr lang="ko-KR" altLang="en-US" dirty="0"/>
              <a:t>분석 결과</a:t>
            </a:r>
            <a:r>
              <a:rPr lang="en-US" altLang="ko-KR" dirty="0"/>
              <a:t>, </a:t>
            </a:r>
            <a:r>
              <a:rPr lang="ko-KR" altLang="en-US" dirty="0"/>
              <a:t>인구밀도</a:t>
            </a:r>
            <a:r>
              <a:rPr lang="en-US" altLang="ko-KR" dirty="0"/>
              <a:t>, </a:t>
            </a:r>
            <a:r>
              <a:rPr lang="ko-KR" altLang="en-US" dirty="0"/>
              <a:t>교육 수준</a:t>
            </a:r>
            <a:r>
              <a:rPr lang="en-US" altLang="ko-KR" dirty="0"/>
              <a:t>, </a:t>
            </a:r>
            <a:r>
              <a:rPr lang="ko-KR" altLang="en-US" dirty="0"/>
              <a:t>도심지까지의 거리</a:t>
            </a:r>
            <a:r>
              <a:rPr lang="en-US" altLang="ko-KR" dirty="0"/>
              <a:t>, </a:t>
            </a:r>
            <a:r>
              <a:rPr lang="ko-KR" altLang="en-US" dirty="0"/>
              <a:t>토지이용 밀도 그리고 도로 연결성</a:t>
            </a:r>
            <a:endParaRPr lang="en-US" altLang="ko-KR" dirty="0"/>
          </a:p>
          <a:p>
            <a:r>
              <a:rPr lang="en-US" altLang="ko-KR" dirty="0"/>
              <a:t>	- “Understanding the Shared E-scooter Travels in Austin, TX”,</a:t>
            </a:r>
          </a:p>
          <a:p>
            <a:r>
              <a:rPr lang="en-US" altLang="ko-KR" dirty="0"/>
              <a:t>		 </a:t>
            </a:r>
            <a:r>
              <a:rPr lang="en-US" altLang="ko-KR" i="1" dirty="0"/>
              <a:t>ISPRS International Journal of Geo-Information</a:t>
            </a:r>
            <a:r>
              <a:rPr lang="en-US" altLang="ko-KR" dirty="0"/>
              <a:t>, 9(2): 1-12. </a:t>
            </a:r>
          </a:p>
          <a:p>
            <a:r>
              <a:rPr lang="en-US" altLang="ko-KR" dirty="0"/>
              <a:t>	- Jiao, J. and Bai, S., 2020. </a:t>
            </a:r>
          </a:p>
          <a:p>
            <a:r>
              <a:rPr lang="en-US" altLang="ko-KR" dirty="0"/>
              <a:t>	[https://doi.org/10.3390/ijgi9020135]</a:t>
            </a:r>
          </a:p>
          <a:p>
            <a:endParaRPr lang="en-US" altLang="ko-KR" dirty="0"/>
          </a:p>
          <a:p>
            <a:pPr lvl="1"/>
            <a:r>
              <a:rPr lang="en-US" altLang="ko-KR" dirty="0"/>
              <a:t>Caspi, O(2020) e-scooters</a:t>
            </a:r>
            <a:r>
              <a:rPr lang="ko-KR" altLang="en-US" dirty="0"/>
              <a:t>의 사용이 중심업무지구</a:t>
            </a:r>
            <a:r>
              <a:rPr lang="en-US" altLang="ko-KR" dirty="0"/>
              <a:t>(CBD), </a:t>
            </a:r>
            <a:r>
              <a:rPr lang="ko-KR" altLang="en-US" dirty="0"/>
              <a:t>높은 고용률</a:t>
            </a:r>
            <a:r>
              <a:rPr lang="en-US" altLang="ko-KR" dirty="0"/>
              <a:t>, </a:t>
            </a:r>
            <a:r>
              <a:rPr lang="ko-KR" altLang="en-US" dirty="0"/>
              <a:t>자전거 인프라 구축과 깊은 관련</a:t>
            </a:r>
            <a:endParaRPr lang="en-US" altLang="ko-KR" dirty="0"/>
          </a:p>
          <a:p>
            <a:pPr lvl="1"/>
            <a:r>
              <a:rPr lang="en-US" altLang="ko-KR" dirty="0"/>
              <a:t>	 “Spatial Associations of Dockless Shared E-scooter Usage”,</a:t>
            </a:r>
          </a:p>
          <a:p>
            <a:pPr lvl="1"/>
            <a:r>
              <a:rPr lang="en-US" altLang="ko-KR" dirty="0"/>
              <a:t>		 </a:t>
            </a:r>
            <a:r>
              <a:rPr lang="en-US" altLang="ko-KR" i="1" dirty="0"/>
              <a:t>Transportation Research Part D: Transport and Environment</a:t>
            </a:r>
            <a:r>
              <a:rPr lang="en-US" altLang="ko-KR" dirty="0"/>
              <a:t>, 86: 102396, 1-15. </a:t>
            </a:r>
          </a:p>
          <a:p>
            <a:pPr lvl="1"/>
            <a:r>
              <a:rPr lang="en-US" altLang="ko-KR" dirty="0"/>
              <a:t>	- - Caspi, O., Smart, M.J., and Noland, R.B., 2020. </a:t>
            </a:r>
          </a:p>
          <a:p>
            <a:pPr lvl="1"/>
            <a:r>
              <a:rPr lang="en-US" altLang="ko-KR" dirty="0"/>
              <a:t>	[https://doi.org/10.1016/j.trd.2020.102396] </a:t>
            </a:r>
          </a:p>
          <a:p>
            <a:endParaRPr lang="en-US" altLang="ko-KR" dirty="0"/>
          </a:p>
          <a:p>
            <a:r>
              <a:rPr lang="en-US" altLang="ko-KR" dirty="0"/>
              <a:t>	=&gt; </a:t>
            </a:r>
            <a:r>
              <a:rPr lang="ko-KR" altLang="en-US" dirty="0"/>
              <a:t>자전거 도로 인프라</a:t>
            </a:r>
            <a:r>
              <a:rPr lang="en-US" altLang="ko-KR" dirty="0"/>
              <a:t>, </a:t>
            </a:r>
            <a:r>
              <a:rPr lang="ko-KR" altLang="en-US" dirty="0" err="1"/>
              <a:t>생활인구수</a:t>
            </a:r>
            <a:r>
              <a:rPr lang="ko-KR" altLang="en-US" dirty="0"/>
              <a:t> 영향 예상</a:t>
            </a:r>
            <a:endParaRPr lang="en-US" altLang="ko-K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BACF95-254B-606D-A8C5-2DD148B87F3F}"/>
              </a:ext>
            </a:extLst>
          </p:cNvPr>
          <p:cNvSpPr txBox="1"/>
          <p:nvPr/>
        </p:nvSpPr>
        <p:spPr>
          <a:xfrm>
            <a:off x="413655" y="5619295"/>
            <a:ext cx="110017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라</a:t>
            </a:r>
            <a:r>
              <a:rPr lang="en-US" altLang="ko-KR" dirty="0"/>
              <a:t>. </a:t>
            </a:r>
            <a:r>
              <a:rPr lang="ko-KR" altLang="en-US" dirty="0"/>
              <a:t>위와 같은 배경으로 최초 </a:t>
            </a:r>
            <a:r>
              <a:rPr lang="en-US" altLang="ko-KR" dirty="0"/>
              <a:t>feature </a:t>
            </a:r>
            <a:r>
              <a:rPr lang="ko-KR" altLang="en-US" dirty="0"/>
              <a:t>산출</a:t>
            </a:r>
            <a:endParaRPr lang="en-US" altLang="ko-KR" dirty="0"/>
          </a:p>
          <a:p>
            <a:r>
              <a:rPr lang="en-US" altLang="ko-KR" dirty="0"/>
              <a:t>	</a:t>
            </a:r>
            <a:r>
              <a:rPr lang="en-US" altLang="ko-KR" b="1" dirty="0"/>
              <a:t>-&gt; </a:t>
            </a:r>
            <a:r>
              <a:rPr lang="ko-KR" altLang="en-US" b="1" dirty="0"/>
              <a:t>독립변수 </a:t>
            </a:r>
            <a:r>
              <a:rPr lang="en-US" altLang="ko-KR" b="1" dirty="0"/>
              <a:t>:</a:t>
            </a:r>
            <a:r>
              <a:rPr lang="ko-KR" altLang="en-US" b="1" dirty="0"/>
              <a:t>일시</a:t>
            </a:r>
            <a:r>
              <a:rPr lang="en-US" altLang="ko-KR" b="1" dirty="0"/>
              <a:t>, </a:t>
            </a:r>
            <a:r>
              <a:rPr lang="ko-KR" altLang="en-US" b="1" dirty="0" err="1"/>
              <a:t>행정구</a:t>
            </a:r>
            <a:r>
              <a:rPr lang="en-US" altLang="ko-KR" b="1" dirty="0"/>
              <a:t>, </a:t>
            </a:r>
            <a:r>
              <a:rPr lang="ko-KR" altLang="en-US" b="1" dirty="0"/>
              <a:t>생활 인구수</a:t>
            </a:r>
            <a:r>
              <a:rPr lang="en-US" altLang="ko-KR" b="1" dirty="0"/>
              <a:t>, </a:t>
            </a:r>
            <a:r>
              <a:rPr lang="ko-KR" altLang="en-US" b="1" dirty="0"/>
              <a:t>자전거노선길이</a:t>
            </a:r>
            <a:r>
              <a:rPr lang="en-US" altLang="ko-KR" b="1" dirty="0"/>
              <a:t>, </a:t>
            </a:r>
            <a:r>
              <a:rPr lang="ko-KR" altLang="en-US" b="1" dirty="0"/>
              <a:t>강수</a:t>
            </a:r>
            <a:r>
              <a:rPr lang="en-US" altLang="ko-KR" b="1" dirty="0"/>
              <a:t>, </a:t>
            </a:r>
            <a:r>
              <a:rPr lang="ko-KR" altLang="en-US" b="1" dirty="0"/>
              <a:t>습도</a:t>
            </a:r>
            <a:r>
              <a:rPr lang="en-US" altLang="ko-KR" b="1" dirty="0"/>
              <a:t>, </a:t>
            </a:r>
            <a:r>
              <a:rPr lang="ko-KR" altLang="en-US" b="1" dirty="0"/>
              <a:t>기온</a:t>
            </a:r>
            <a:r>
              <a:rPr lang="en-US" altLang="ko-KR" b="1" dirty="0"/>
              <a:t>, </a:t>
            </a:r>
            <a:r>
              <a:rPr lang="ko-KR" altLang="en-US" b="1" dirty="0"/>
              <a:t>풍속 </a:t>
            </a:r>
            <a:r>
              <a:rPr lang="en-US" altLang="ko-KR" b="1" dirty="0"/>
              <a:t>=&gt; </a:t>
            </a:r>
            <a:r>
              <a:rPr lang="ko-KR" altLang="en-US" b="1" dirty="0" err="1"/>
              <a:t>타겟변수</a:t>
            </a:r>
            <a:r>
              <a:rPr lang="ko-KR" altLang="en-US" b="1" dirty="0"/>
              <a:t> </a:t>
            </a:r>
            <a:r>
              <a:rPr lang="ko-KR" altLang="en-US" b="1" dirty="0" err="1"/>
              <a:t>대여량</a:t>
            </a:r>
            <a:r>
              <a:rPr lang="ko-KR" altLang="en-US" b="1" dirty="0"/>
              <a:t> 예측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41216609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715F00-0569-848B-8854-FF5AC0FA94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6F61977-868E-0328-2B51-B9854CD798E4}"/>
              </a:ext>
            </a:extLst>
          </p:cNvPr>
          <p:cNvSpPr/>
          <p:nvPr/>
        </p:nvSpPr>
        <p:spPr>
          <a:xfrm>
            <a:off x="59871" y="1981200"/>
            <a:ext cx="12072257" cy="2536372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0 - 2. Feature </a:t>
            </a:r>
            <a:r>
              <a:rPr lang="ko-KR" altLang="en-US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상관관계 분석</a:t>
            </a:r>
          </a:p>
        </p:txBody>
      </p:sp>
    </p:spTree>
    <p:extLst>
      <p:ext uri="{BB962C8B-B14F-4D97-AF65-F5344CB8AC3E}">
        <p14:creationId xmlns:p14="http://schemas.microsoft.com/office/powerpoint/2010/main" val="10306081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960EA0-2FD1-EB5D-F1F1-BEA1D93BBB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E3FD123-199B-3E05-1A5D-EDEC2796FE55}"/>
              </a:ext>
            </a:extLst>
          </p:cNvPr>
          <p:cNvSpPr/>
          <p:nvPr/>
        </p:nvSpPr>
        <p:spPr>
          <a:xfrm>
            <a:off x="0" y="0"/>
            <a:ext cx="12192000" cy="729343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0 - 2. Feature </a:t>
            </a:r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상관관계 분석</a:t>
            </a:r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(1/2)</a:t>
            </a:r>
            <a:endParaRPr lang="ko-KR" altLang="en-US" sz="4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8C27B5-46AC-2FC7-913B-43D861FCF64E}"/>
              </a:ext>
            </a:extLst>
          </p:cNvPr>
          <p:cNvSpPr txBox="1"/>
          <p:nvPr/>
        </p:nvSpPr>
        <p:spPr>
          <a:xfrm>
            <a:off x="413657" y="870265"/>
            <a:ext cx="58641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가</a:t>
            </a:r>
            <a:r>
              <a:rPr lang="en-US" altLang="ko-KR" dirty="0"/>
              <a:t>.  </a:t>
            </a:r>
            <a:r>
              <a:rPr lang="ko-KR" altLang="en-US" dirty="0"/>
              <a:t>최초 사용 </a:t>
            </a:r>
            <a:r>
              <a:rPr lang="en-US" altLang="ko-KR" dirty="0"/>
              <a:t>feature sample model </a:t>
            </a:r>
            <a:r>
              <a:rPr lang="ko-KR" altLang="en-US" dirty="0"/>
              <a:t>결과</a:t>
            </a:r>
            <a:endParaRPr lang="en-US" altLang="ko-KR" dirty="0"/>
          </a:p>
          <a:p>
            <a:r>
              <a:rPr lang="en-US" altLang="ko-KR" dirty="0"/>
              <a:t>	- </a:t>
            </a:r>
            <a:r>
              <a:rPr lang="ko-KR" altLang="en-US" dirty="0"/>
              <a:t>분류 분석을 통해 </a:t>
            </a:r>
            <a:r>
              <a:rPr lang="en-US" altLang="ko-KR" dirty="0"/>
              <a:t>accuracy </a:t>
            </a:r>
            <a:r>
              <a:rPr lang="ko-KR" altLang="en-US" dirty="0"/>
              <a:t>확인 결과 </a:t>
            </a:r>
            <a:r>
              <a:rPr lang="en-US" altLang="ko-KR" dirty="0"/>
              <a:t>35 ~ 40 % </a:t>
            </a:r>
            <a:r>
              <a:rPr lang="ko-KR" altLang="en-US" dirty="0"/>
              <a:t>수준</a:t>
            </a:r>
            <a:endParaRPr lang="en-US" altLang="ko-KR" dirty="0"/>
          </a:p>
          <a:p>
            <a:r>
              <a:rPr lang="en-US" altLang="ko-KR" dirty="0"/>
              <a:t>	- feature</a:t>
            </a:r>
            <a:r>
              <a:rPr lang="ko-KR" altLang="en-US" dirty="0"/>
              <a:t>의 </a:t>
            </a:r>
            <a:r>
              <a:rPr lang="en-US" altLang="ko-KR" dirty="0"/>
              <a:t>noise</a:t>
            </a:r>
            <a:r>
              <a:rPr lang="ko-KR" altLang="en-US" dirty="0"/>
              <a:t>라고 판단하여 상관관계를 분석</a:t>
            </a: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AFB50A9-29C4-2DE8-21B8-D3CEDB0D31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085" y="2544709"/>
            <a:ext cx="7214352" cy="420770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EE8B7D3-E5FF-B12E-F1DA-51A0F07F3613}"/>
              </a:ext>
            </a:extLst>
          </p:cNvPr>
          <p:cNvSpPr txBox="1"/>
          <p:nvPr/>
        </p:nvSpPr>
        <p:spPr>
          <a:xfrm>
            <a:off x="413657" y="1934517"/>
            <a:ext cx="87382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나</a:t>
            </a:r>
            <a:r>
              <a:rPr lang="en-US" altLang="ko-KR" dirty="0"/>
              <a:t>.  </a:t>
            </a:r>
            <a:r>
              <a:rPr lang="ko-KR" altLang="en-US" dirty="0"/>
              <a:t>생활 인구수와 </a:t>
            </a:r>
            <a:r>
              <a:rPr lang="ko-KR" altLang="en-US" dirty="0" err="1"/>
              <a:t>대여량의</a:t>
            </a:r>
            <a:r>
              <a:rPr lang="ko-KR" altLang="en-US" dirty="0"/>
              <a:t> 상관관계</a:t>
            </a:r>
            <a:endParaRPr lang="en-US" altLang="ko-KR" dirty="0"/>
          </a:p>
          <a:p>
            <a:r>
              <a:rPr lang="en-US" altLang="ko-KR" dirty="0"/>
              <a:t>	-  </a:t>
            </a:r>
            <a:r>
              <a:rPr lang="ko-KR" altLang="en-US" dirty="0"/>
              <a:t>아래 그래프를 확인하면 총 생활 인구수에 따라 </a:t>
            </a:r>
            <a:r>
              <a:rPr lang="ko-KR" altLang="en-US" dirty="0" err="1"/>
              <a:t>대여량이</a:t>
            </a:r>
            <a:r>
              <a:rPr lang="ko-KR" altLang="en-US" dirty="0"/>
              <a:t> 증가하는 분포를 보임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503241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D740C1-E49C-C32E-30F2-61C17E6B93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CC15277-3228-D1B6-8297-67906FC1E0A1}"/>
              </a:ext>
            </a:extLst>
          </p:cNvPr>
          <p:cNvSpPr/>
          <p:nvPr/>
        </p:nvSpPr>
        <p:spPr>
          <a:xfrm>
            <a:off x="0" y="0"/>
            <a:ext cx="12192000" cy="729343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0 - 2. Feature </a:t>
            </a:r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상관관계 분석</a:t>
            </a:r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(2/2)</a:t>
            </a:r>
            <a:endParaRPr lang="ko-KR" altLang="en-US" sz="4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EB46B7-DEE0-8F7A-5B54-0CED60191C13}"/>
              </a:ext>
            </a:extLst>
          </p:cNvPr>
          <p:cNvSpPr txBox="1"/>
          <p:nvPr/>
        </p:nvSpPr>
        <p:spPr>
          <a:xfrm>
            <a:off x="413657" y="1118089"/>
            <a:ext cx="114517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다</a:t>
            </a:r>
            <a:r>
              <a:rPr lang="en-US" altLang="ko-KR" dirty="0"/>
              <a:t>. </a:t>
            </a:r>
            <a:r>
              <a:rPr lang="ko-KR" altLang="en-US" dirty="0"/>
              <a:t>행정구와 </a:t>
            </a:r>
            <a:r>
              <a:rPr lang="ko-KR" altLang="en-US" dirty="0" err="1"/>
              <a:t>대여량의</a:t>
            </a:r>
            <a:r>
              <a:rPr lang="ko-KR" altLang="en-US" dirty="0"/>
              <a:t> 상관관계</a:t>
            </a:r>
            <a:endParaRPr lang="en-US" altLang="ko-KR" dirty="0"/>
          </a:p>
          <a:p>
            <a:r>
              <a:rPr lang="en-US" altLang="ko-KR" dirty="0"/>
              <a:t>	- </a:t>
            </a:r>
            <a:r>
              <a:rPr lang="ko-KR" altLang="en-US" dirty="0"/>
              <a:t>아래 그래프를 확인하면 행정구에 따라 </a:t>
            </a:r>
            <a:r>
              <a:rPr lang="ko-KR" altLang="en-US" dirty="0" err="1"/>
              <a:t>대여량이</a:t>
            </a:r>
            <a:r>
              <a:rPr lang="ko-KR" altLang="en-US" dirty="0"/>
              <a:t> 변화하는 분포를 보임</a:t>
            </a:r>
            <a:endParaRPr lang="en-US" altLang="ko-KR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EE7191F2-57C7-9A87-FA04-39E78238D2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428" y="1764420"/>
            <a:ext cx="7098756" cy="4297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6169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테마">
  <a:themeElements>
    <a:clrScheme name="Office 2013 - 2022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495</TotalTime>
  <Words>2439</Words>
  <Application>Microsoft Office PowerPoint</Application>
  <PresentationFormat>와이드스크린</PresentationFormat>
  <Paragraphs>261</Paragraphs>
  <Slides>55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55</vt:i4>
      </vt:variant>
    </vt:vector>
  </HeadingPairs>
  <TitlesOfParts>
    <vt:vector size="61" baseType="lpstr">
      <vt:lpstr>HY헤드라인M</vt:lpstr>
      <vt:lpstr>Arial</vt:lpstr>
      <vt:lpstr>Calibri</vt:lpstr>
      <vt:lpstr>Calibri Light</vt:lpstr>
      <vt:lpstr>Symbol</vt:lpstr>
      <vt:lpstr>Office 2013 - 2022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종혁 정</dc:creator>
  <cp:lastModifiedBy>종혁 정</cp:lastModifiedBy>
  <cp:revision>161</cp:revision>
  <dcterms:created xsi:type="dcterms:W3CDTF">2025-07-08T05:17:41Z</dcterms:created>
  <dcterms:modified xsi:type="dcterms:W3CDTF">2025-07-16T05:30:39Z</dcterms:modified>
</cp:coreProperties>
</file>