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6" r:id="rId2"/>
    <p:sldId id="256" r:id="rId3"/>
    <p:sldId id="264" r:id="rId4"/>
    <p:sldId id="267" r:id="rId5"/>
    <p:sldId id="265" r:id="rId6"/>
    <p:sldId id="266" r:id="rId7"/>
    <p:sldId id="268" r:id="rId8"/>
    <p:sldId id="270" r:id="rId9"/>
    <p:sldId id="269" r:id="rId10"/>
    <p:sldId id="271" r:id="rId11"/>
    <p:sldId id="272" r:id="rId12"/>
    <p:sldId id="273" r:id="rId13"/>
    <p:sldId id="274" r:id="rId14"/>
    <p:sldId id="275" r:id="rId15"/>
    <p:sldId id="260" r:id="rId16"/>
    <p:sldId id="257" r:id="rId17"/>
    <p:sldId id="258" r:id="rId18"/>
    <p:sldId id="259" r:id="rId19"/>
    <p:sldId id="261" r:id="rId20"/>
    <p:sldId id="263" r:id="rId21"/>
    <p:sldId id="262" r:id="rId22"/>
    <p:sldId id="297" r:id="rId23"/>
    <p:sldId id="298" r:id="rId24"/>
    <p:sldId id="299" r:id="rId25"/>
    <p:sldId id="300" r:id="rId26"/>
    <p:sldId id="301" r:id="rId27"/>
    <p:sldId id="303" r:id="rId28"/>
    <p:sldId id="304" r:id="rId29"/>
    <p:sldId id="318" r:id="rId30"/>
    <p:sldId id="309" r:id="rId31"/>
    <p:sldId id="310" r:id="rId32"/>
    <p:sldId id="319" r:id="rId33"/>
    <p:sldId id="320" r:id="rId34"/>
    <p:sldId id="321" r:id="rId35"/>
    <p:sldId id="322" r:id="rId36"/>
    <p:sldId id="323" r:id="rId37"/>
    <p:sldId id="324" r:id="rId38"/>
    <p:sldId id="325" r:id="rId39"/>
    <p:sldId id="315" r:id="rId40"/>
    <p:sldId id="316" r:id="rId41"/>
    <p:sldId id="317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44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77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819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980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6257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059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4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61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295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51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77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187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D6602-5AEF-47D5-8D5F-8BC7DC09E59A}" type="datetimeFigureOut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03140-E8D1-470D-AF75-D1B2073F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17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kpaj.or.kr/_PR/view/?aidx=32300&amp;bidx=2864#JKPA_2022_v57n1_42_B18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30C1E-00B5-2256-A94E-3F4EE17D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C4AD77-5199-0E16-1998-6A149B30AB1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3389068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C5572-4DBE-4364-2247-B585ED6E8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F0D5A5-A29B-BEC7-0C28-AB8A4FD39AB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3BC64-4834-6AD1-9652-A2AF57BE7851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시간대와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A85FF5-E854-267B-A681-47864D9B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84" y="1764420"/>
            <a:ext cx="8150613" cy="48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56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C3DA2-730A-4CD0-9B0D-8E81ABFC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68D038-9CD3-1FD4-03CC-193EF30A2E4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3BA242-720B-DBA7-1983-D1E2A49A27DA}"/>
              </a:ext>
            </a:extLst>
          </p:cNvPr>
          <p:cNvSpPr txBox="1"/>
          <p:nvPr/>
        </p:nvSpPr>
        <p:spPr>
          <a:xfrm>
            <a:off x="413657" y="1118089"/>
            <a:ext cx="11451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노선길이에 따른 평균 </a:t>
            </a:r>
            <a:r>
              <a:rPr lang="ko-KR" altLang="en-US" dirty="0" err="1"/>
              <a:t>대여량과</a:t>
            </a:r>
            <a:r>
              <a:rPr lang="ko-KR" altLang="en-US" dirty="0"/>
              <a:t> 상관 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현재 노선의 길이와 </a:t>
            </a:r>
            <a:r>
              <a:rPr lang="ko-KR" altLang="en-US" dirty="0" err="1"/>
              <a:t>대여량의</a:t>
            </a:r>
            <a:r>
              <a:rPr lang="ko-KR" altLang="en-US" dirty="0"/>
              <a:t> 관계가 보이질 않으며 </a:t>
            </a:r>
            <a:endParaRPr lang="en-US" altLang="ko-KR" dirty="0"/>
          </a:p>
          <a:p>
            <a:r>
              <a:rPr lang="en-US" altLang="ko-KR" dirty="0"/>
              <a:t>	   </a:t>
            </a:r>
            <a:r>
              <a:rPr lang="ko-KR" altLang="en-US" dirty="0" err="1"/>
              <a:t>피어슨</a:t>
            </a:r>
            <a:r>
              <a:rPr lang="ko-KR" altLang="en-US" dirty="0"/>
              <a:t> 상관계수 </a:t>
            </a:r>
            <a:r>
              <a:rPr lang="en-US" altLang="ko-KR" dirty="0"/>
              <a:t>0.33</a:t>
            </a:r>
            <a:r>
              <a:rPr lang="ko-KR" altLang="en-US" dirty="0"/>
              <a:t>으로 약한 상관관계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91EF705-A35F-813B-AF27-BE6CC5DBD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1" y="2030880"/>
            <a:ext cx="5848349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9463E6F-01F0-E28A-774F-0F73090C96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5039" y="2149190"/>
            <a:ext cx="4436475" cy="32029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F658E7-EACC-A136-0341-BF39A8E45C20}"/>
              </a:ext>
            </a:extLst>
          </p:cNvPr>
          <p:cNvSpPr txBox="1"/>
          <p:nvPr/>
        </p:nvSpPr>
        <p:spPr>
          <a:xfrm>
            <a:off x="413658" y="5553626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</a:t>
            </a:r>
            <a:r>
              <a:rPr lang="ko-KR" altLang="en-US" dirty="0"/>
              <a:t>데이터를 점검하면 연간 변동 사항만 적용되며 다른 </a:t>
            </a:r>
            <a:r>
              <a:rPr lang="en-US" altLang="ko-KR" dirty="0"/>
              <a:t>feature</a:t>
            </a:r>
            <a:r>
              <a:rPr lang="ko-KR" altLang="en-US" dirty="0"/>
              <a:t>가 시간 단위로 작동하는 점에 대비하여 문제 발생</a:t>
            </a:r>
            <a:endParaRPr lang="en-US" altLang="ko-KR" dirty="0"/>
          </a:p>
          <a:p>
            <a:r>
              <a:rPr lang="en-US" altLang="ko-KR" dirty="0"/>
              <a:t>	=&gt; feature</a:t>
            </a:r>
            <a:r>
              <a:rPr lang="ko-KR" altLang="en-US" dirty="0"/>
              <a:t>간 시간 해상도 불일치로 노선의 길이는 </a:t>
            </a:r>
            <a:r>
              <a:rPr lang="en-US" altLang="ko-KR" dirty="0"/>
              <a:t>feature</a:t>
            </a:r>
            <a:r>
              <a:rPr lang="ko-KR" altLang="en-US" dirty="0"/>
              <a:t>에서 제거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3631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C57771B-28D9-5D60-3707-99CD0F1D7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56" y="952596"/>
            <a:ext cx="2051681" cy="302622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50327B8-192A-AD33-8D9B-3DEDF9F6A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13" y="952596"/>
            <a:ext cx="2051681" cy="30798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CE3EFB-FCDB-1CFB-0967-FFF2185A4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970" y="952596"/>
            <a:ext cx="2080533" cy="30262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0F1EF7B-24B6-5C09-9779-CCEBA9AD96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7503" y="890565"/>
            <a:ext cx="2080533" cy="30486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4F2C332-5A23-6589-7CE0-660CE680DD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68036" y="952596"/>
            <a:ext cx="2056376" cy="307986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3745EF-B76E-679E-965B-760A675497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4038" y="3699651"/>
            <a:ext cx="2027524" cy="302069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454536D-8C7B-288D-DC64-94055D9C7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0633" y="3730877"/>
            <a:ext cx="1996248" cy="295823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90C408A-D92B-3A73-CEEF-C94B310AAA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14803" y="3649078"/>
            <a:ext cx="2080533" cy="307126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0003B8EC-FF1F-A539-F605-F040F4FD57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00103" y="3649078"/>
            <a:ext cx="2086266" cy="1047896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7E776D-15CF-E1CE-AA16-89865D34BB1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_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도움자료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C23B89-40C2-451E-90EE-60EC0C62D9E1}"/>
              </a:ext>
            </a:extLst>
          </p:cNvPr>
          <p:cNvSpPr txBox="1"/>
          <p:nvPr/>
        </p:nvSpPr>
        <p:spPr>
          <a:xfrm>
            <a:off x="7587854" y="5007429"/>
            <a:ext cx="4604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</a:t>
            </a:r>
            <a:r>
              <a:rPr lang="ko-KR" altLang="en-US" dirty="0" err="1"/>
              <a:t>행정구</a:t>
            </a:r>
            <a:r>
              <a:rPr lang="ko-KR" altLang="en-US" dirty="0"/>
              <a:t> 별 </a:t>
            </a:r>
            <a:r>
              <a:rPr lang="ko-KR" altLang="en-US" dirty="0" err="1"/>
              <a:t>대여량과</a:t>
            </a:r>
            <a:r>
              <a:rPr lang="ko-KR" altLang="en-US" dirty="0"/>
              <a:t> 노선길이의 변화추세</a:t>
            </a:r>
          </a:p>
        </p:txBody>
      </p:sp>
    </p:spTree>
    <p:extLst>
      <p:ext uri="{BB962C8B-B14F-4D97-AF65-F5344CB8AC3E}">
        <p14:creationId xmlns:p14="http://schemas.microsoft.com/office/powerpoint/2010/main" val="394625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E75F6-3DE6-1948-263D-3E338C81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D14DFE-FCD4-5356-F95E-75680C9EA4C1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1850008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C979F-3250-432B-1603-E681947CC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5D7EE4-BBC8-D2B4-02A0-356F4380773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F9308E-BFD0-9996-85D4-E164478FC478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A5B9FD-D62C-0C98-A618-7878BFA0C7AD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834F12-49F8-70B7-89CE-38CD9038A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68766"/>
            <a:ext cx="4335581" cy="25744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BE4066F-3716-D698-3665-C81CA26C1A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82590"/>
            <a:ext cx="4441317" cy="2573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16B1-840E-83DE-913E-385AF93EFF00}"/>
              </a:ext>
            </a:extLst>
          </p:cNvPr>
          <p:cNvSpPr txBox="1"/>
          <p:nvPr/>
        </p:nvSpPr>
        <p:spPr>
          <a:xfrm>
            <a:off x="5551714" y="1312925"/>
            <a:ext cx="4495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선 </a:t>
            </a:r>
            <a:r>
              <a:rPr lang="en-US" altLang="ko-KR" dirty="0"/>
              <a:t>=&gt; </a:t>
            </a:r>
            <a:r>
              <a:rPr lang="ko-KR" altLang="en-US" dirty="0"/>
              <a:t>각 연도의 </a:t>
            </a:r>
            <a:r>
              <a:rPr lang="en-US" altLang="ko-KR" dirty="0"/>
              <a:t>7</a:t>
            </a:r>
            <a:r>
              <a:rPr lang="ko-KR" altLang="en-US" dirty="0"/>
              <a:t>월을 의미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7</a:t>
            </a:r>
            <a:r>
              <a:rPr lang="ko-KR" altLang="en-US" dirty="0"/>
              <a:t>월을 기준으로 비슷한 파동형태 그래프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주기성 점검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AC7216-6130-BF84-22AF-FA3338F5EAE2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</p:spTree>
    <p:extLst>
      <p:ext uri="{BB962C8B-B14F-4D97-AF65-F5344CB8AC3E}">
        <p14:creationId xmlns:p14="http://schemas.microsoft.com/office/powerpoint/2010/main" val="2670378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AD56EEF-7273-72AA-4332-63F63BF5DEB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612449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8841C-DBED-7DB6-8BA3-BE451829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E8AD4F-B039-B256-F12B-C9A01E3EF98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72F2D-CF4A-4C0E-45A9-90FB829D49FB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A0E7B1-A170-F44D-F8E0-D216F139F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5136158" cy="262424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A996BFAA-7306-0DF2-36AB-7AD07BED2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013" y="3172709"/>
            <a:ext cx="5246269" cy="34200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DD07FDF-B4F5-CBC0-ED93-6B5FDC669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8114" y="4725284"/>
            <a:ext cx="2394858" cy="183830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19F5ED4-738E-5A4D-92CF-0481D83F31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5951" y="1223861"/>
            <a:ext cx="6866049" cy="335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61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3629A-6E40-9391-7041-00F35C202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74201CA9-4ACC-EB2F-0CFE-6B5D9B42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014" y="1349046"/>
            <a:ext cx="4791744" cy="244826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ACCB23-9F08-C875-1D2E-89ECB6AD988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5DBB3D-A314-7212-7945-7AC12C65F466}"/>
              </a:ext>
            </a:extLst>
          </p:cNvPr>
          <p:cNvSpPr txBox="1"/>
          <p:nvPr/>
        </p:nvSpPr>
        <p:spPr>
          <a:xfrm>
            <a:off x="87086" y="854528"/>
            <a:ext cx="3218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267E0B-AA65-35B1-0267-9E73F2CA3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645" y="1349045"/>
            <a:ext cx="4629796" cy="209579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DCF739A-49C8-8D27-1EAB-8ADCD3D49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756" y="1223860"/>
            <a:ext cx="7211244" cy="35046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81603-4B29-5750-0D49-400BEFC0B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45" y="3355275"/>
            <a:ext cx="4999157" cy="3146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6FACF0D-DADF-DAFF-5508-D97628850D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7600" y="5006176"/>
            <a:ext cx="2216169" cy="1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09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B7D7-4F07-DE76-9D5D-4015D897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54F8466-02AD-FB98-E606-F97D2D5263CF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분류분석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4BF11B-3989-C1B8-A111-523FA346221A}"/>
              </a:ext>
            </a:extLst>
          </p:cNvPr>
          <p:cNvSpPr txBox="1"/>
          <p:nvPr/>
        </p:nvSpPr>
        <p:spPr>
          <a:xfrm>
            <a:off x="87086" y="854528"/>
            <a:ext cx="370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en-US" altLang="ko-KR" dirty="0" err="1"/>
              <a:t>LightGBM_Classification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D825C4F-8D99-5758-F1BA-B61EB0AD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13" y="1344873"/>
            <a:ext cx="5576716" cy="46585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029C39-E20F-922C-1A54-2C70E88C7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17016"/>
            <a:ext cx="5697084" cy="4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209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BEA70-23BC-6097-C654-611FEF14C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423732-80DC-0209-994D-16B49E40E3C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</a:p>
        </p:txBody>
      </p:sp>
    </p:spTree>
    <p:extLst>
      <p:ext uri="{BB962C8B-B14F-4D97-AF65-F5344CB8AC3E}">
        <p14:creationId xmlns:p14="http://schemas.microsoft.com/office/powerpoint/2010/main" val="3703203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CB463B-E267-5419-AABE-81CF5DF6EC2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M1_model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공공자전거 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CA24D1-AFDF-8EFF-C8C9-D4BECBADDADC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35D3E-467C-3827-066B-59E153AE9ADB}"/>
              </a:ext>
            </a:extLst>
          </p:cNvPr>
          <p:cNvSpPr txBox="1"/>
          <p:nvPr/>
        </p:nvSpPr>
        <p:spPr>
          <a:xfrm>
            <a:off x="108857" y="3186328"/>
            <a:ext cx="67796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선정 결과 </a:t>
            </a:r>
            <a:r>
              <a:rPr lang="en-US" altLang="ko-KR" sz="2400" dirty="0"/>
              <a:t>: </a:t>
            </a:r>
            <a:r>
              <a:rPr lang="ko-KR" altLang="en-US" sz="2400" dirty="0"/>
              <a:t>선형회귀모델 </a:t>
            </a:r>
            <a:r>
              <a:rPr lang="en-US" altLang="ko-KR" sz="2400" dirty="0"/>
              <a:t>vs </a:t>
            </a:r>
            <a:r>
              <a:rPr lang="ko-KR" altLang="en-US" sz="2400" dirty="0"/>
              <a:t>분류분석모델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08FDC-EBC2-2992-33D8-F1E5AF95DC23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E1DE5-F5E5-1F86-DCAD-18A8DE1D139D}"/>
              </a:ext>
            </a:extLst>
          </p:cNvPr>
          <p:cNvSpPr txBox="1"/>
          <p:nvPr/>
        </p:nvSpPr>
        <p:spPr>
          <a:xfrm>
            <a:off x="417843" y="2042298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796E1A-6AA4-FB9C-30F7-ACFFD5DA4574}"/>
              </a:ext>
            </a:extLst>
          </p:cNvPr>
          <p:cNvSpPr txBox="1"/>
          <p:nvPr/>
        </p:nvSpPr>
        <p:spPr>
          <a:xfrm>
            <a:off x="417843" y="2507843"/>
            <a:ext cx="6327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5ACFE9-A24F-A63D-F3A1-6898F9448A91}"/>
              </a:ext>
            </a:extLst>
          </p:cNvPr>
          <p:cNvSpPr txBox="1"/>
          <p:nvPr/>
        </p:nvSpPr>
        <p:spPr>
          <a:xfrm>
            <a:off x="417841" y="3737703"/>
            <a:ext cx="10871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시간에 따른 행정구별 </a:t>
            </a:r>
            <a:r>
              <a:rPr lang="ko-KR" altLang="en-US" dirty="0" err="1"/>
              <a:t>대여량을</a:t>
            </a:r>
            <a:r>
              <a:rPr lang="ko-KR" altLang="en-US" dirty="0"/>
              <a:t> 통해 수요를 예측하는 모델로 연속형 종속</a:t>
            </a:r>
            <a:r>
              <a:rPr lang="en-US" altLang="ko-KR" dirty="0"/>
              <a:t> (</a:t>
            </a:r>
            <a:r>
              <a:rPr lang="ko-KR" altLang="en-US" dirty="0"/>
              <a:t>타겟</a:t>
            </a:r>
            <a:r>
              <a:rPr lang="en-US" altLang="ko-KR" dirty="0"/>
              <a:t>)  </a:t>
            </a:r>
            <a:r>
              <a:rPr lang="ko-KR" altLang="en-US" dirty="0"/>
              <a:t>변수를 예측 하는 모델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2B4FAD-4386-E556-0EC6-45207ADAE0CD}"/>
              </a:ext>
            </a:extLst>
          </p:cNvPr>
          <p:cNvSpPr txBox="1"/>
          <p:nvPr/>
        </p:nvSpPr>
        <p:spPr>
          <a:xfrm>
            <a:off x="417841" y="4167283"/>
            <a:ext cx="815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분류분석을 통해 범주형 결과를 반환하는 모델과 선형회귀 모델을 모두 설계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A28320-82BE-4BB0-062F-A506899973E1}"/>
              </a:ext>
            </a:extLst>
          </p:cNvPr>
          <p:cNvSpPr txBox="1"/>
          <p:nvPr/>
        </p:nvSpPr>
        <p:spPr>
          <a:xfrm>
            <a:off x="417841" y="4596863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분류분석</a:t>
            </a:r>
            <a:r>
              <a:rPr lang="en-US" altLang="ko-KR" dirty="0"/>
              <a:t>, </a:t>
            </a:r>
            <a:r>
              <a:rPr lang="ko-KR" altLang="en-US" dirty="0"/>
              <a:t>선형회귀 모델 모두 양호한 결과를 나타냈으나 </a:t>
            </a:r>
            <a:r>
              <a:rPr lang="en-US" altLang="ko-KR" dirty="0"/>
              <a:t>M2 </a:t>
            </a:r>
            <a:r>
              <a:rPr lang="ko-KR" altLang="en-US" dirty="0"/>
              <a:t>모델에 </a:t>
            </a:r>
            <a:r>
              <a:rPr lang="en-US" altLang="ko-KR" dirty="0"/>
              <a:t>feature</a:t>
            </a:r>
            <a:r>
              <a:rPr lang="ko-KR" altLang="en-US" dirty="0"/>
              <a:t>로 사용할 때 보다 정확한</a:t>
            </a:r>
            <a:endParaRPr lang="en-US" altLang="ko-KR" dirty="0"/>
          </a:p>
          <a:p>
            <a:pPr algn="just"/>
            <a:r>
              <a:rPr lang="en-US" altLang="ko-KR" dirty="0"/>
              <a:t>	</a:t>
            </a:r>
            <a:r>
              <a:rPr lang="ko-KR" altLang="en-US" dirty="0"/>
              <a:t>예측을 위해 분류 분석 모델 대신 선형회귀 모델을 선택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E2FD89-C0EA-091B-9CCD-FE5E461FC14A}"/>
              </a:ext>
            </a:extLst>
          </p:cNvPr>
          <p:cNvSpPr txBox="1"/>
          <p:nvPr/>
        </p:nvSpPr>
        <p:spPr>
          <a:xfrm>
            <a:off x="417843" y="6010022"/>
            <a:ext cx="11741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결과 </a:t>
            </a:r>
            <a:r>
              <a:rPr lang="en-US" altLang="ko-KR" dirty="0"/>
              <a:t>: DNN </a:t>
            </a:r>
            <a:r>
              <a:rPr lang="ko-KR" altLang="en-US" dirty="0"/>
              <a:t>선형회귀모델에서 </a:t>
            </a:r>
            <a:r>
              <a:rPr lang="en-US" altLang="ko-KR" dirty="0" err="1"/>
              <a:t>mae</a:t>
            </a:r>
            <a:r>
              <a:rPr lang="en-US" altLang="ko-KR" dirty="0"/>
              <a:t>(</a:t>
            </a:r>
            <a:r>
              <a:rPr lang="ko-KR" altLang="en-US" dirty="0"/>
              <a:t>평균 절대값 오차</a:t>
            </a:r>
            <a:r>
              <a:rPr lang="en-US" altLang="ko-KR" dirty="0"/>
              <a:t>) = 0.32</a:t>
            </a:r>
            <a:r>
              <a:rPr lang="ko-KR" altLang="en-US" dirty="0"/>
              <a:t>를 기록하며 </a:t>
            </a:r>
            <a:r>
              <a:rPr lang="en-US" altLang="ko-KR" dirty="0"/>
              <a:t>M2</a:t>
            </a:r>
            <a:r>
              <a:rPr lang="ko-KR" altLang="en-US" dirty="0"/>
              <a:t>모델의 </a:t>
            </a:r>
            <a:r>
              <a:rPr lang="en-US" altLang="ko-KR" dirty="0"/>
              <a:t>feature </a:t>
            </a:r>
            <a:r>
              <a:rPr lang="ko-KR" altLang="en-US" dirty="0"/>
              <a:t>값으로 사용에 무리가 </a:t>
            </a:r>
            <a:endParaRPr lang="en-US" altLang="ko-KR" dirty="0"/>
          </a:p>
          <a:p>
            <a:r>
              <a:rPr lang="en-US" altLang="ko-KR" dirty="0"/>
              <a:t>		</a:t>
            </a:r>
            <a:r>
              <a:rPr lang="ko-KR" altLang="en-US" dirty="0"/>
              <a:t>없을 것으로 판단하여 </a:t>
            </a:r>
            <a:r>
              <a:rPr lang="en-US" altLang="ko-KR" dirty="0"/>
              <a:t>DNN Linear Regression </a:t>
            </a:r>
            <a:r>
              <a:rPr lang="ko-KR" altLang="en-US" dirty="0"/>
              <a:t>활용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F0631B6-A1B5-607F-73FE-E9389E31D90A}"/>
              </a:ext>
            </a:extLst>
          </p:cNvPr>
          <p:cNvSpPr txBox="1"/>
          <p:nvPr/>
        </p:nvSpPr>
        <p:spPr>
          <a:xfrm>
            <a:off x="417841" y="5303442"/>
            <a:ext cx="10554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 err="1"/>
              <a:t>타겟변수의</a:t>
            </a:r>
            <a:r>
              <a:rPr lang="ko-KR" altLang="en-US" dirty="0"/>
              <a:t> 최소값이 </a:t>
            </a:r>
            <a:r>
              <a:rPr lang="en-US" altLang="ko-KR" dirty="0"/>
              <a:t>4, </a:t>
            </a:r>
            <a:r>
              <a:rPr lang="ko-KR" altLang="en-US" dirty="0"/>
              <a:t>최대값이 </a:t>
            </a:r>
            <a:r>
              <a:rPr lang="en-US" altLang="ko-KR" dirty="0"/>
              <a:t>3800</a:t>
            </a:r>
            <a:r>
              <a:rPr lang="ko-KR" altLang="en-US" dirty="0"/>
              <a:t>대</a:t>
            </a:r>
            <a:r>
              <a:rPr lang="en-US" altLang="ko-KR" dirty="0"/>
              <a:t>, </a:t>
            </a:r>
            <a:r>
              <a:rPr lang="ko-KR" altLang="en-US" dirty="0"/>
              <a:t>평균 </a:t>
            </a:r>
            <a:r>
              <a:rPr lang="en-US" altLang="ko-KR" dirty="0"/>
              <a:t>340, </a:t>
            </a:r>
            <a:r>
              <a:rPr lang="ko-KR" altLang="en-US" dirty="0"/>
              <a:t>표준편차가 </a:t>
            </a:r>
            <a:r>
              <a:rPr lang="en-US" altLang="ko-KR" dirty="0"/>
              <a:t>180</a:t>
            </a:r>
            <a:r>
              <a:rPr lang="ko-KR" altLang="en-US" dirty="0"/>
              <a:t>으로 범주형으로 예측 시 범주를 </a:t>
            </a:r>
            <a:r>
              <a:rPr lang="en-US" altLang="ko-KR" dirty="0"/>
              <a:t>	</a:t>
            </a:r>
            <a:r>
              <a:rPr lang="ko-KR" altLang="en-US" dirty="0"/>
              <a:t>나눌 때 많은 범주가 필요하거나 기준이 모호해지며</a:t>
            </a:r>
            <a:r>
              <a:rPr lang="en-US" altLang="ko-KR" dirty="0"/>
              <a:t> </a:t>
            </a:r>
            <a:r>
              <a:rPr lang="ko-KR" altLang="en-US" dirty="0"/>
              <a:t>이에 따라 선형회귀의 필요성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396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E7D5-563E-6E27-A524-8CBA6F8A9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CBFC6A6-A315-D8A6-88E0-AAD8A7E05BD3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05DFC6-93BF-B2EB-837F-DD9DEAF0D245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CE8496-9700-D3D3-2C1E-311EB1EE4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20363"/>
            <a:ext cx="9583191" cy="473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0638CFA-372B-5B4F-DDB0-521E7F675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33" y="1060182"/>
            <a:ext cx="2143823" cy="7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CAF62D-B765-25BC-00DA-71F5157A6A44}"/>
              </a:ext>
            </a:extLst>
          </p:cNvPr>
          <p:cNvSpPr txBox="1"/>
          <p:nvPr/>
        </p:nvSpPr>
        <p:spPr>
          <a:xfrm>
            <a:off x="380999" y="1349045"/>
            <a:ext cx="145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14.979</a:t>
            </a:r>
          </a:p>
          <a:p>
            <a:r>
              <a:rPr lang="en-US" altLang="ko-KR" dirty="0"/>
              <a:t>MAE :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544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E9058-4808-B6A6-2F49-A0D7E9A16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9131304-36F3-8822-76F9-EE1BA9502514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55A648-DA4C-C39F-D6E6-A7336EA44922}"/>
              </a:ext>
            </a:extLst>
          </p:cNvPr>
          <p:cNvSpPr txBox="1"/>
          <p:nvPr/>
        </p:nvSpPr>
        <p:spPr>
          <a:xfrm>
            <a:off x="87086" y="854528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DNN_Linear_Regression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1DB004-747A-2FF0-7821-2C3A019A6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" y="2120561"/>
            <a:ext cx="9764697" cy="4737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92B6BA6-9328-D98F-C381-0B4588F03B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79" y="1134942"/>
            <a:ext cx="1862882" cy="931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9CFF80F-FB5F-7FB0-27BC-7AE7434364D8}"/>
              </a:ext>
            </a:extLst>
          </p:cNvPr>
          <p:cNvSpPr txBox="1"/>
          <p:nvPr/>
        </p:nvSpPr>
        <p:spPr>
          <a:xfrm>
            <a:off x="380999" y="1349045"/>
            <a:ext cx="133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0.289</a:t>
            </a:r>
          </a:p>
          <a:p>
            <a:r>
              <a:rPr lang="en-US" altLang="ko-KR" dirty="0"/>
              <a:t>MAE : 0.32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2494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67F5-3E93-C472-FB46-D46703535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4F81BA-F4E2-A32A-F521-50AC54E1AEF9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</p:spTree>
    <p:extLst>
      <p:ext uri="{BB962C8B-B14F-4D97-AF65-F5344CB8AC3E}">
        <p14:creationId xmlns:p14="http://schemas.microsoft.com/office/powerpoint/2010/main" val="402791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C2CCC-4E0E-A7D2-188C-211BC3C5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578E660-547E-E24C-7BAD-665BB7845D1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M2_model :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민간 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PM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수요 예측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21271A-A117-E4E0-376C-F8A3B3D81DA1}"/>
              </a:ext>
            </a:extLst>
          </p:cNvPr>
          <p:cNvSpPr txBox="1"/>
          <p:nvPr/>
        </p:nvSpPr>
        <p:spPr>
          <a:xfrm>
            <a:off x="108857" y="1027610"/>
            <a:ext cx="50706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1.</a:t>
            </a:r>
            <a:r>
              <a:rPr lang="ko-KR" altLang="en-US" sz="2400" dirty="0"/>
              <a:t> 시계열 속성을 고려한 모델의 선정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A8CD3F-099E-29A0-8D00-77BB4250063B}"/>
              </a:ext>
            </a:extLst>
          </p:cNvPr>
          <p:cNvSpPr txBox="1"/>
          <p:nvPr/>
        </p:nvSpPr>
        <p:spPr>
          <a:xfrm>
            <a:off x="417843" y="1576753"/>
            <a:ext cx="739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LSTM : </a:t>
            </a:r>
            <a:r>
              <a:rPr lang="ko-KR" altLang="en-US" dirty="0"/>
              <a:t>시퀀스의 값을 전달 받아 시계열 속성을 학습하는 딥러닝 모델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211F4F-E340-8AF2-49CD-59E8D6C77DB0}"/>
              </a:ext>
            </a:extLst>
          </p:cNvPr>
          <p:cNvSpPr txBox="1"/>
          <p:nvPr/>
        </p:nvSpPr>
        <p:spPr>
          <a:xfrm>
            <a:off x="417843" y="2152019"/>
            <a:ext cx="572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DNN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딥러닝 모델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2130A-BBA3-AE99-2970-BE59B3BC1B1C}"/>
              </a:ext>
            </a:extLst>
          </p:cNvPr>
          <p:cNvSpPr txBox="1"/>
          <p:nvPr/>
        </p:nvSpPr>
        <p:spPr>
          <a:xfrm>
            <a:off x="417843" y="2727285"/>
            <a:ext cx="648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LightGBM</a:t>
            </a:r>
            <a:r>
              <a:rPr lang="en-US" altLang="ko-KR" dirty="0"/>
              <a:t>  : 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3F15BA-E766-F955-13C2-021CA36F36F5}"/>
              </a:ext>
            </a:extLst>
          </p:cNvPr>
          <p:cNvSpPr txBox="1"/>
          <p:nvPr/>
        </p:nvSpPr>
        <p:spPr>
          <a:xfrm>
            <a:off x="417843" y="3244334"/>
            <a:ext cx="787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en-US" altLang="ko-KR" dirty="0" err="1"/>
              <a:t>CatBoost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Boosting </a:t>
            </a:r>
            <a:r>
              <a:rPr lang="ko-KR" altLang="en-US" dirty="0"/>
              <a:t>모델로 </a:t>
            </a:r>
            <a:r>
              <a:rPr lang="en-US" altLang="ko-KR" dirty="0"/>
              <a:t>Recall</a:t>
            </a:r>
            <a:r>
              <a:rPr lang="ko-KR" altLang="en-US" dirty="0"/>
              <a:t>에 특화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2FA0A3-CC8B-B067-024C-3F9FE62AC60B}"/>
              </a:ext>
            </a:extLst>
          </p:cNvPr>
          <p:cNvSpPr txBox="1"/>
          <p:nvPr/>
        </p:nvSpPr>
        <p:spPr>
          <a:xfrm>
            <a:off x="417843" y="3761383"/>
            <a:ext cx="7810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en-US" altLang="ko-KR" dirty="0" err="1"/>
              <a:t>RandomForest</a:t>
            </a:r>
            <a:r>
              <a:rPr lang="en-US" altLang="ko-KR" dirty="0"/>
              <a:t>  : </a:t>
            </a:r>
            <a:r>
              <a:rPr lang="ko-KR" altLang="en-US" dirty="0"/>
              <a:t>시계열 속성을 </a:t>
            </a:r>
            <a:r>
              <a:rPr lang="en-US" altLang="ko-KR" dirty="0"/>
              <a:t>feature</a:t>
            </a:r>
            <a:r>
              <a:rPr lang="ko-KR" altLang="en-US" dirty="0"/>
              <a:t>로 활용하는 </a:t>
            </a:r>
            <a:r>
              <a:rPr lang="en-US" altLang="ko-KR" dirty="0"/>
              <a:t>bagging </a:t>
            </a:r>
            <a:r>
              <a:rPr lang="en-US" altLang="ko-KR" dirty="0" err="1"/>
              <a:t>algorythm</a:t>
            </a:r>
            <a:r>
              <a:rPr lang="en-US" altLang="ko-KR" dirty="0"/>
              <a:t> </a:t>
            </a:r>
            <a:r>
              <a:rPr lang="ko-KR" altLang="en-US" dirty="0"/>
              <a:t>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73CBC-0A32-7CD5-64FA-D2410532DA24}"/>
              </a:ext>
            </a:extLst>
          </p:cNvPr>
          <p:cNvSpPr txBox="1"/>
          <p:nvPr/>
        </p:nvSpPr>
        <p:spPr>
          <a:xfrm>
            <a:off x="261257" y="4435061"/>
            <a:ext cx="1786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2.</a:t>
            </a:r>
            <a:r>
              <a:rPr lang="ko-KR" altLang="en-US" sz="2400" dirty="0"/>
              <a:t> 모델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8C541E-E7DB-FFEE-E9C6-6D98F20BBE76}"/>
              </a:ext>
            </a:extLst>
          </p:cNvPr>
          <p:cNvSpPr txBox="1"/>
          <p:nvPr/>
        </p:nvSpPr>
        <p:spPr>
          <a:xfrm>
            <a:off x="417842" y="4969864"/>
            <a:ext cx="9660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 err="1"/>
              <a:t>타겟변수가</a:t>
            </a:r>
            <a:r>
              <a:rPr lang="ko-KR" altLang="en-US" dirty="0"/>
              <a:t> 공급과다</a:t>
            </a:r>
            <a:r>
              <a:rPr lang="en-US" altLang="ko-KR" dirty="0"/>
              <a:t>, </a:t>
            </a:r>
            <a:r>
              <a:rPr lang="ko-KR" altLang="en-US" dirty="0"/>
              <a:t>공급평균</a:t>
            </a:r>
            <a:r>
              <a:rPr lang="en-US" altLang="ko-KR" dirty="0"/>
              <a:t>, </a:t>
            </a:r>
            <a:r>
              <a:rPr lang="ko-KR" altLang="en-US" dirty="0" err="1"/>
              <a:t>공급다소부족</a:t>
            </a:r>
            <a:r>
              <a:rPr lang="en-US" altLang="ko-KR" dirty="0"/>
              <a:t>, </a:t>
            </a:r>
            <a:r>
              <a:rPr lang="ko-KR" altLang="en-US" dirty="0"/>
              <a:t>공급부족</a:t>
            </a:r>
            <a:r>
              <a:rPr lang="en-US" altLang="ko-KR" dirty="0"/>
              <a:t>, </a:t>
            </a:r>
            <a:r>
              <a:rPr lang="ko-KR" altLang="en-US" dirty="0"/>
              <a:t>공급절대부족 </a:t>
            </a:r>
            <a:r>
              <a:rPr lang="en-US" altLang="ko-KR" dirty="0"/>
              <a:t>5</a:t>
            </a:r>
            <a:r>
              <a:rPr lang="ko-KR" altLang="en-US" dirty="0"/>
              <a:t>개 범주를 갖을 때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높은 </a:t>
            </a:r>
            <a:r>
              <a:rPr lang="en-US" altLang="ko-KR" dirty="0"/>
              <a:t>score</a:t>
            </a:r>
            <a:r>
              <a:rPr lang="ko-KR" altLang="en-US" dirty="0"/>
              <a:t>를 기록한 모델은 </a:t>
            </a:r>
            <a:r>
              <a:rPr lang="en-US" altLang="ko-KR" dirty="0" err="1"/>
              <a:t>RandomForest</a:t>
            </a:r>
            <a:r>
              <a:rPr lang="en-US" altLang="ko-KR" dirty="0"/>
              <a:t> </a:t>
            </a:r>
            <a:r>
              <a:rPr lang="ko-KR" altLang="en-US" dirty="0"/>
              <a:t>모델이었으나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2D8B57-7F9C-7167-A824-78F6FB595D2D}"/>
              </a:ext>
            </a:extLst>
          </p:cNvPr>
          <p:cNvSpPr txBox="1"/>
          <p:nvPr/>
        </p:nvSpPr>
        <p:spPr>
          <a:xfrm>
            <a:off x="417841" y="5740744"/>
            <a:ext cx="115804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실질적으로 </a:t>
            </a:r>
            <a:r>
              <a:rPr lang="en-US" altLang="ko-KR" dirty="0"/>
              <a:t>“PM</a:t>
            </a:r>
            <a:r>
              <a:rPr lang="ko-KR" altLang="en-US" dirty="0"/>
              <a:t>을 재배치 하여 수익성을 극대화</a:t>
            </a:r>
            <a:r>
              <a:rPr lang="en-US" altLang="ko-KR" dirty="0"/>
              <a:t>“ </a:t>
            </a:r>
            <a:r>
              <a:rPr lang="ko-KR" altLang="en-US" dirty="0"/>
              <a:t>하기 위해서 가장 중요한 </a:t>
            </a:r>
            <a:r>
              <a:rPr lang="en-US" altLang="ko-KR" dirty="0"/>
              <a:t>“</a:t>
            </a:r>
            <a:r>
              <a:rPr lang="ko-KR" altLang="en-US" dirty="0"/>
              <a:t>공급 부족</a:t>
            </a:r>
            <a:r>
              <a:rPr lang="en-US" altLang="ko-KR" dirty="0"/>
              <a:t>” 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공급 절대부족</a:t>
            </a:r>
            <a:r>
              <a:rPr lang="en-US" altLang="ko-KR" dirty="0"/>
              <a:t>＂</a:t>
            </a:r>
            <a:r>
              <a:rPr lang="ko-KR" altLang="en-US" dirty="0"/>
              <a:t>을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가장 예측을 잘하는 모델이 중요하다고 판단</a:t>
            </a:r>
            <a:r>
              <a:rPr lang="en-US" altLang="ko-KR" dirty="0"/>
              <a:t>, </a:t>
            </a:r>
            <a:r>
              <a:rPr lang="en-US" altLang="ko-KR" dirty="0" err="1"/>
              <a:t>LightGBM</a:t>
            </a:r>
            <a:r>
              <a:rPr lang="en-US" altLang="ko-KR" dirty="0"/>
              <a:t> </a:t>
            </a:r>
            <a:r>
              <a:rPr lang="ko-KR" altLang="en-US" dirty="0"/>
              <a:t>모델 선택</a:t>
            </a:r>
            <a:r>
              <a:rPr lang="en-US" altLang="ko-KR" dirty="0"/>
              <a:t>(</a:t>
            </a:r>
            <a:r>
              <a:rPr lang="ko-KR" altLang="en-US" dirty="0"/>
              <a:t>부족 상태에 대한 정확도 </a:t>
            </a:r>
            <a:r>
              <a:rPr lang="en-US" altLang="ko-KR" dirty="0"/>
              <a:t>92%)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9269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CEDA1-3B58-B974-1CD9-5BFDA3C8C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5A009A-4056-6D4A-D657-B4B115B1216F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16858730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7DF3D-1DBF-4571-0C1B-8EE628A13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862984E-ED6D-0EE5-33BE-D250916F1FF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656824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F0179-C98F-294F-FE57-13D4E675B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9ABF48B-F928-754A-769F-D5F7C6144CC7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B8B344-2B54-69F8-75FB-FB60C16594D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88484C-6C34-1D24-E3A3-1FB6A529B3C9}"/>
              </a:ext>
            </a:extLst>
          </p:cNvPr>
          <p:cNvSpPr txBox="1"/>
          <p:nvPr/>
        </p:nvSpPr>
        <p:spPr>
          <a:xfrm>
            <a:off x="413657" y="1523407"/>
            <a:ext cx="10572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민간에서 운영하는 </a:t>
            </a:r>
            <a:r>
              <a:rPr lang="ko-KR" altLang="en-US" dirty="0" err="1"/>
              <a:t>모빌리티라는</a:t>
            </a:r>
            <a:r>
              <a:rPr lang="ko-KR" altLang="en-US" dirty="0"/>
              <a:t> 점을 제외하면 공공자전거 대여와 동일한 요소들의 영향이 예상됨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	</a:t>
            </a:r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970A9-6305-0DF1-DD28-B39F67883501}"/>
              </a:ext>
            </a:extLst>
          </p:cNvPr>
          <p:cNvSpPr txBox="1"/>
          <p:nvPr/>
        </p:nvSpPr>
        <p:spPr>
          <a:xfrm>
            <a:off x="413657" y="2724512"/>
            <a:ext cx="4860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</a:t>
            </a:r>
            <a:r>
              <a:rPr lang="ko-KR" altLang="en-US" dirty="0"/>
              <a:t>공공자전거 대신 사용하는 </a:t>
            </a:r>
            <a:r>
              <a:rPr lang="en-US" altLang="ko-KR" dirty="0"/>
              <a:t>Personal Mobility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공공자전거 </a:t>
            </a:r>
            <a:r>
              <a:rPr lang="ko-KR" altLang="en-US" dirty="0" err="1"/>
              <a:t>대여량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4B64C-B28F-E912-CB9A-B5232558F3CD}"/>
              </a:ext>
            </a:extLst>
          </p:cNvPr>
          <p:cNvSpPr txBox="1"/>
          <p:nvPr/>
        </p:nvSpPr>
        <p:spPr>
          <a:xfrm>
            <a:off x="413656" y="3961358"/>
            <a:ext cx="114890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최초 선정 </a:t>
            </a:r>
            <a:r>
              <a:rPr lang="en-US" altLang="ko-KR" dirty="0"/>
              <a:t>feature</a:t>
            </a:r>
          </a:p>
          <a:p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 =&gt;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</a:t>
            </a:r>
            <a:r>
              <a:rPr lang="en-US" altLang="ko-KR" b="1" dirty="0"/>
              <a:t>, </a:t>
            </a:r>
            <a:r>
              <a:rPr lang="ko-KR" altLang="en-US" b="1" dirty="0">
                <a:solidFill>
                  <a:schemeClr val="accent5">
                    <a:lumMod val="75000"/>
                  </a:schemeClr>
                </a:solidFill>
              </a:rPr>
              <a:t>공공자전거 </a:t>
            </a:r>
            <a:r>
              <a:rPr lang="ko-KR" altLang="en-US" b="1" dirty="0" err="1">
                <a:solidFill>
                  <a:schemeClr val="accent5">
                    <a:lumMod val="75000"/>
                  </a:schemeClr>
                </a:solidFill>
              </a:rPr>
              <a:t>대여량</a:t>
            </a:r>
            <a:r>
              <a:rPr lang="ko-KR" altLang="en-US" b="1" dirty="0"/>
              <a:t>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11368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4CA5B-9256-6A87-65B2-431DDA564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2FA00F-F61A-3098-DF58-D8DB4776D0B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2509709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364D2-7B46-FA2B-0499-370D574B8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81AA9D7-C944-E8CF-5D72-C49D25789C8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3F0290-93CC-A236-F5E9-3418AED63077}"/>
              </a:ext>
            </a:extLst>
          </p:cNvPr>
          <p:cNvSpPr txBox="1"/>
          <p:nvPr/>
        </p:nvSpPr>
        <p:spPr>
          <a:xfrm>
            <a:off x="413657" y="870265"/>
            <a:ext cx="58112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70 ~ 75%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accuracy 80% </a:t>
            </a:r>
            <a:r>
              <a:rPr lang="ko-KR" altLang="en-US" dirty="0"/>
              <a:t>이상 달성을 위해 상관관계를 분석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ACEE8-1C10-D048-D07D-20AE0C1BE124}"/>
              </a:ext>
            </a:extLst>
          </p:cNvPr>
          <p:cNvSpPr txBox="1"/>
          <p:nvPr/>
        </p:nvSpPr>
        <p:spPr>
          <a:xfrm>
            <a:off x="413657" y="1934517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전체 상관계수 점검 </a:t>
            </a:r>
            <a:r>
              <a:rPr lang="en-US" altLang="ko-KR" dirty="0"/>
              <a:t>: </a:t>
            </a:r>
            <a:r>
              <a:rPr lang="ko-KR" altLang="en-US" dirty="0"/>
              <a:t>상관계수가 낮은 </a:t>
            </a:r>
            <a:r>
              <a:rPr lang="en-US" altLang="ko-KR" dirty="0" err="1"/>
              <a:t>featur</a:t>
            </a:r>
            <a:r>
              <a:rPr lang="ko-KR" altLang="en-US" dirty="0"/>
              <a:t>들이 확인되었으며 </a:t>
            </a:r>
            <a:r>
              <a:rPr lang="en-US" altLang="ko-KR" dirty="0" err="1"/>
              <a:t>feature_importance</a:t>
            </a:r>
            <a:r>
              <a:rPr lang="ko-KR" altLang="en-US" dirty="0"/>
              <a:t>를 체크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DC976E-30CE-C3F7-D83E-8850326B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8" y="2303849"/>
            <a:ext cx="3002595" cy="4276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112BEAF-D2B8-A374-E50F-3F389C780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616" y="2303682"/>
            <a:ext cx="5357744" cy="427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839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F46AB-3673-E3C5-8C2E-0A7DE23C7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930D60-0DD4-C579-0340-1E3D97411DA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E7DF06-26D7-7612-86EA-5B1D7322C367}"/>
              </a:ext>
            </a:extLst>
          </p:cNvPr>
          <p:cNvSpPr txBox="1"/>
          <p:nvPr/>
        </p:nvSpPr>
        <p:spPr>
          <a:xfrm>
            <a:off x="413657" y="870265"/>
            <a:ext cx="112945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en-US" altLang="ko-KR" dirty="0" err="1"/>
              <a:t>feature_importance</a:t>
            </a:r>
            <a:r>
              <a:rPr lang="en-US" altLang="ko-KR" dirty="0"/>
              <a:t>_  </a:t>
            </a:r>
            <a:r>
              <a:rPr lang="ko-KR" altLang="en-US" dirty="0"/>
              <a:t>분석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ko-KR" altLang="en-US" dirty="0"/>
              <a:t> 가 </a:t>
            </a:r>
            <a:r>
              <a:rPr lang="en-US" altLang="ko-KR" dirty="0"/>
              <a:t>0</a:t>
            </a:r>
            <a:r>
              <a:rPr lang="ko-KR" altLang="en-US" dirty="0"/>
              <a:t>으로 수렴하는 값 존재 </a:t>
            </a:r>
            <a:r>
              <a:rPr lang="en-US" altLang="ko-KR" dirty="0"/>
              <a:t>=&gt; </a:t>
            </a:r>
            <a:r>
              <a:rPr lang="ko-KR" altLang="en-US" dirty="0"/>
              <a:t>결과에 따라 제외하고 모델 </a:t>
            </a:r>
            <a:r>
              <a:rPr lang="ko-KR" altLang="en-US" dirty="0" err="1"/>
              <a:t>재학습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en-US" altLang="ko-KR" dirty="0" err="1"/>
              <a:t>feature_importance</a:t>
            </a:r>
            <a:r>
              <a:rPr lang="en-US" altLang="ko-KR" dirty="0"/>
              <a:t> </a:t>
            </a:r>
            <a:r>
              <a:rPr lang="ko-KR" altLang="en-US" dirty="0"/>
              <a:t>그래프가 지속 상승하는 그래프로 </a:t>
            </a:r>
            <a:r>
              <a:rPr lang="en-US" altLang="ko-KR" dirty="0"/>
              <a:t>feature</a:t>
            </a:r>
            <a:r>
              <a:rPr lang="ko-KR" altLang="en-US" dirty="0"/>
              <a:t>의 종류가 부족하나 추가 데이터의 수집 한계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7980A1B-1345-006E-DDE0-17A9DCFB5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026" y="1793595"/>
            <a:ext cx="11034133" cy="484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7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4311ED-5534-6037-846C-9575903061B7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산정</a:t>
            </a:r>
          </a:p>
        </p:txBody>
      </p:sp>
    </p:spTree>
    <p:extLst>
      <p:ext uri="{BB962C8B-B14F-4D97-AF65-F5344CB8AC3E}">
        <p14:creationId xmlns:p14="http://schemas.microsoft.com/office/powerpoint/2010/main" val="34903207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8495-5299-84A7-5298-68B71018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0160F2-24FD-A9B0-D0DF-400B53BCD34A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</p:spTree>
    <p:extLst>
      <p:ext uri="{BB962C8B-B14F-4D97-AF65-F5344CB8AC3E}">
        <p14:creationId xmlns:p14="http://schemas.microsoft.com/office/powerpoint/2010/main" val="3681256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44834-A396-9F44-8A5B-FB6E08AD8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7957D3-3C72-1DC5-A4AF-DC1164502EF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0 - 3.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 특성 점검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2787A1-1CA6-006A-3081-645797EA8071}"/>
              </a:ext>
            </a:extLst>
          </p:cNvPr>
          <p:cNvSpPr txBox="1"/>
          <p:nvPr/>
        </p:nvSpPr>
        <p:spPr>
          <a:xfrm>
            <a:off x="413657" y="799804"/>
            <a:ext cx="430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시간의 변화에 따른 </a:t>
            </a:r>
            <a:r>
              <a:rPr lang="ko-KR" altLang="en-US" dirty="0" err="1"/>
              <a:t>대여량</a:t>
            </a:r>
            <a:r>
              <a:rPr lang="ko-KR" altLang="en-US" dirty="0"/>
              <a:t> 변화 추이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F93B20-708A-3ED4-0415-F06C38764C2B}"/>
              </a:ext>
            </a:extLst>
          </p:cNvPr>
          <p:cNvSpPr txBox="1"/>
          <p:nvPr/>
        </p:nvSpPr>
        <p:spPr>
          <a:xfrm>
            <a:off x="413657" y="3743167"/>
            <a:ext cx="38506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Prophet</a:t>
            </a:r>
            <a:r>
              <a:rPr lang="ko-KR" altLang="en-US" dirty="0"/>
              <a:t>을 통한 시간 주기성 체크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B911AC-310D-FCA4-CF5C-917ED00269F8}"/>
              </a:ext>
            </a:extLst>
          </p:cNvPr>
          <p:cNvSpPr txBox="1"/>
          <p:nvPr/>
        </p:nvSpPr>
        <p:spPr>
          <a:xfrm>
            <a:off x="5551714" y="1312925"/>
            <a:ext cx="53062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공공자전거의 데이터와 동일하게 </a:t>
            </a:r>
            <a:r>
              <a:rPr lang="en-US" altLang="ko-KR" dirty="0"/>
              <a:t>7</a:t>
            </a:r>
            <a:r>
              <a:rPr lang="ko-KR" altLang="en-US" dirty="0"/>
              <a:t>월을 기준으로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비슷한 파동형태 그래프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주기성 체크 필요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A28CD-C6C4-5E5B-F8B4-99A9359768DB}"/>
              </a:ext>
            </a:extLst>
          </p:cNvPr>
          <p:cNvSpPr txBox="1"/>
          <p:nvPr/>
        </p:nvSpPr>
        <p:spPr>
          <a:xfrm>
            <a:off x="5704114" y="4262954"/>
            <a:ext cx="61545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검정색 점 </a:t>
            </a:r>
            <a:r>
              <a:rPr lang="en-US" altLang="ko-KR" dirty="0"/>
              <a:t>=&gt; </a:t>
            </a:r>
            <a:r>
              <a:rPr lang="ko-KR" altLang="en-US" dirty="0" err="1"/>
              <a:t>실제값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파란 파동 모양 </a:t>
            </a:r>
            <a:r>
              <a:rPr lang="en-US" altLang="ko-KR" dirty="0"/>
              <a:t>: Prophet</a:t>
            </a:r>
            <a:r>
              <a:rPr lang="ko-KR" altLang="en-US" dirty="0"/>
              <a:t>모델의 예측 결과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하늘색 파동 외곽선 </a:t>
            </a:r>
            <a:r>
              <a:rPr lang="en-US" altLang="ko-KR" dirty="0"/>
              <a:t>: Prophet </a:t>
            </a:r>
            <a:r>
              <a:rPr lang="ko-KR" altLang="en-US" dirty="0"/>
              <a:t>모델의 편차 표현과 </a:t>
            </a:r>
            <a:r>
              <a:rPr lang="en-US" altLang="ko-KR" dirty="0"/>
              <a:t>forecast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주기성을 확인할 수 있음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표준편차의 폭이 커 </a:t>
            </a:r>
            <a:r>
              <a:rPr lang="en-US" altLang="ko-KR" dirty="0"/>
              <a:t>Prophet</a:t>
            </a:r>
            <a:r>
              <a:rPr lang="ko-KR" altLang="en-US" dirty="0"/>
              <a:t>만으로 예측하는 건 불가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E4951E-9F6D-9362-C936-EDFF7631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43" y="1118865"/>
            <a:ext cx="4186799" cy="255421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38FAAD5-19DB-CEFF-109C-18E2D8FAE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843" y="4139034"/>
            <a:ext cx="4472309" cy="262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85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7FEC-C598-5F9A-E84C-A35F960E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3AF3FD-3181-5C14-CDAE-4060547D425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</a:p>
        </p:txBody>
      </p:sp>
    </p:spTree>
    <p:extLst>
      <p:ext uri="{BB962C8B-B14F-4D97-AF65-F5344CB8AC3E}">
        <p14:creationId xmlns:p14="http://schemas.microsoft.com/office/powerpoint/2010/main" val="22680789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67D-4C7F-BF3A-3648-03EA6E0B7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9A5B65-A9EE-BE02-E7B0-BC822935C8DC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2A5F1-510B-87F5-1374-F1377B544F58}"/>
              </a:ext>
            </a:extLst>
          </p:cNvPr>
          <p:cNvSpPr txBox="1"/>
          <p:nvPr/>
        </p:nvSpPr>
        <p:spPr>
          <a:xfrm>
            <a:off x="413657" y="4218197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와 실루엣 계수를 통해 연속형 데이터를 나눌 범주 기준 체크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87458-6650-A651-6027-C8AE0CA800F0}"/>
              </a:ext>
            </a:extLst>
          </p:cNvPr>
          <p:cNvSpPr txBox="1"/>
          <p:nvPr/>
        </p:nvSpPr>
        <p:spPr>
          <a:xfrm>
            <a:off x="413656" y="988151"/>
            <a:ext cx="3276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 err="1"/>
              <a:t>타겟변수</a:t>
            </a:r>
            <a:r>
              <a:rPr lang="ko-KR" altLang="en-US" dirty="0"/>
              <a:t> 통계적 특징 점검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15DFC7D-9F82-CD25-24D1-942400A0B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39" y="1538402"/>
            <a:ext cx="3210176" cy="23768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FC5C24-C068-32AA-C78D-0986CEAEC765}"/>
              </a:ext>
            </a:extLst>
          </p:cNvPr>
          <p:cNvSpPr txBox="1"/>
          <p:nvPr/>
        </p:nvSpPr>
        <p:spPr>
          <a:xfrm>
            <a:off x="3690515" y="1807199"/>
            <a:ext cx="84064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** </a:t>
            </a:r>
            <a:r>
              <a:rPr lang="ko-KR" altLang="en-US" dirty="0"/>
              <a:t>최소값 </a:t>
            </a:r>
            <a:r>
              <a:rPr lang="en-US" altLang="ko-KR" dirty="0"/>
              <a:t>3, </a:t>
            </a:r>
            <a:r>
              <a:rPr lang="ko-KR" altLang="en-US" dirty="0"/>
              <a:t>최대값 </a:t>
            </a:r>
            <a:r>
              <a:rPr lang="en-US" altLang="ko-KR" dirty="0"/>
              <a:t>167, </a:t>
            </a:r>
            <a:r>
              <a:rPr lang="ko-KR" altLang="en-US" dirty="0"/>
              <a:t>평균 </a:t>
            </a:r>
            <a:r>
              <a:rPr lang="en-US" altLang="ko-KR" dirty="0"/>
              <a:t>28, </a:t>
            </a:r>
            <a:r>
              <a:rPr lang="ko-KR" altLang="en-US" dirty="0"/>
              <a:t>표준편차 </a:t>
            </a:r>
            <a:r>
              <a:rPr lang="en-US" altLang="ko-KR" dirty="0"/>
              <a:t>24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전체적으로 낮은 수치가 중심을 이루는 비대칭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최대값 </a:t>
            </a:r>
            <a:r>
              <a:rPr lang="en-US" altLang="ko-KR" b="1" dirty="0"/>
              <a:t>167</a:t>
            </a:r>
            <a:r>
              <a:rPr lang="ko-KR" altLang="en-US" b="1" dirty="0"/>
              <a:t>은 평균</a:t>
            </a:r>
            <a:r>
              <a:rPr lang="en-US" altLang="ko-KR" b="1" dirty="0"/>
              <a:t>(28)</a:t>
            </a:r>
            <a:r>
              <a:rPr lang="ko-KR" altLang="en-US" b="1" dirty="0"/>
              <a:t>의 </a:t>
            </a:r>
            <a:r>
              <a:rPr lang="en-US" altLang="ko-KR" b="1" dirty="0"/>
              <a:t>6</a:t>
            </a:r>
            <a:r>
              <a:rPr lang="ko-KR" altLang="en-US" b="1" dirty="0"/>
              <a:t>배에 가까워</a:t>
            </a:r>
            <a:r>
              <a:rPr lang="en-US" altLang="ko-KR" dirty="0"/>
              <a:t>, </a:t>
            </a:r>
            <a:r>
              <a:rPr lang="ko-KR" altLang="en-US" dirty="0"/>
              <a:t>우측으로 긴 꼬리를 가진 분포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표준편차</a:t>
            </a:r>
            <a:r>
              <a:rPr lang="en-US" altLang="ko-KR" dirty="0"/>
              <a:t>(24)</a:t>
            </a:r>
            <a:r>
              <a:rPr lang="ko-KR" altLang="en-US" dirty="0"/>
              <a:t>가 평균에 가까워 </a:t>
            </a:r>
            <a:r>
              <a:rPr lang="ko-KR" altLang="en-US" b="1" dirty="0"/>
              <a:t>분산이 크고 이상치</a:t>
            </a:r>
            <a:r>
              <a:rPr lang="en-US" altLang="ko-KR" b="1" dirty="0"/>
              <a:t>(outlier) </a:t>
            </a:r>
            <a:r>
              <a:rPr lang="ko-KR" altLang="en-US" b="1" dirty="0"/>
              <a:t>존재</a:t>
            </a:r>
            <a:endParaRPr lang="en-US" altLang="ko-KR" b="1" dirty="0"/>
          </a:p>
          <a:p>
            <a:r>
              <a:rPr lang="en-US" altLang="ko-KR" dirty="0"/>
              <a:t>-&gt; </a:t>
            </a:r>
            <a:r>
              <a:rPr lang="ko-KR" altLang="en-US" dirty="0"/>
              <a:t>이상치 </a:t>
            </a:r>
            <a:r>
              <a:rPr lang="en-US" altLang="ko-KR" dirty="0"/>
              <a:t>: </a:t>
            </a:r>
            <a:r>
              <a:rPr lang="ko-KR" altLang="en-US" dirty="0"/>
              <a:t>공급이 절대적으로 부족하다는 의미로</a:t>
            </a:r>
            <a:r>
              <a:rPr lang="en-US" altLang="ko-KR" dirty="0"/>
              <a:t>, </a:t>
            </a:r>
            <a:r>
              <a:rPr lang="ko-KR" altLang="en-US" dirty="0"/>
              <a:t>이상치를 체크하는 모델이 필요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A6B84E-2FE9-1EE9-6B0C-89E2DBC4F419}"/>
              </a:ext>
            </a:extLst>
          </p:cNvPr>
          <p:cNvSpPr txBox="1"/>
          <p:nvPr/>
        </p:nvSpPr>
        <p:spPr>
          <a:xfrm>
            <a:off x="755904" y="4587529"/>
            <a:ext cx="828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Clustering </a:t>
            </a:r>
            <a:r>
              <a:rPr lang="ko-KR" altLang="en-US" dirty="0"/>
              <a:t>기준 </a:t>
            </a:r>
            <a:r>
              <a:rPr lang="en-US" altLang="ko-KR" dirty="0"/>
              <a:t>: </a:t>
            </a:r>
            <a:r>
              <a:rPr lang="ko-KR" altLang="en-US" dirty="0"/>
              <a:t>시계열 데이터로 점검 시 시계열 특성의 끊임이 없게 샘플링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BE9BCB-FE17-006F-7D53-17719F9535AB}"/>
              </a:ext>
            </a:extLst>
          </p:cNvPr>
          <p:cNvSpPr txBox="1"/>
          <p:nvPr/>
        </p:nvSpPr>
        <p:spPr>
          <a:xfrm>
            <a:off x="865632" y="5033634"/>
            <a:ext cx="53386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50</a:t>
            </a:r>
            <a:r>
              <a:rPr lang="ko-KR" altLang="en-US" dirty="0"/>
              <a:t>개 단위로 끊어 시간의 흐름을 유지하는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개월을 추출한 샘플</a:t>
            </a:r>
            <a:endParaRPr lang="en-US" altLang="ko-KR" dirty="0"/>
          </a:p>
          <a:p>
            <a:pPr marL="342900" indent="-342900">
              <a:buAutoNum type="arabicParenR"/>
            </a:pP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1</a:t>
            </a:r>
            <a:r>
              <a:rPr lang="ko-KR" altLang="en-US" dirty="0"/>
              <a:t>년 단위 샘플을 이용하되 </a:t>
            </a:r>
            <a:r>
              <a:rPr lang="en-US" altLang="ko-KR" dirty="0"/>
              <a:t>feature</a:t>
            </a:r>
            <a:r>
              <a:rPr lang="ko-KR" altLang="en-US" dirty="0"/>
              <a:t>를 축소한 샘플</a:t>
            </a:r>
          </a:p>
        </p:txBody>
      </p:sp>
    </p:spTree>
    <p:extLst>
      <p:ext uri="{BB962C8B-B14F-4D97-AF65-F5344CB8AC3E}">
        <p14:creationId xmlns:p14="http://schemas.microsoft.com/office/powerpoint/2010/main" val="1220051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7FB3-2162-1C6F-272B-B41A4976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4A1963D-27BD-2D8F-83EB-A1EB616593B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1-1) 50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 단위로 끊어 시간의 흐름을 유지하는 샘플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B0F1EA-776E-CDF6-1C8B-AFEA644BAA1C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CEA0B7-369A-8C28-37E7-1F5667AF4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503786"/>
            <a:ext cx="6695173" cy="2678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582F29-254B-754E-B359-BB15D4830159}"/>
              </a:ext>
            </a:extLst>
          </p:cNvPr>
          <p:cNvSpPr txBox="1"/>
          <p:nvPr/>
        </p:nvSpPr>
        <p:spPr>
          <a:xfrm>
            <a:off x="850954" y="4468370"/>
            <a:ext cx="5585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73280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3EE-CEDA-E639-7727-F4F969498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7A4658-B57B-A746-6D53-90D7FBE6B57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1-2) 1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개월을 추출한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F3F6DE-6E02-FAF0-8896-9AE8C8F992C4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A9B9F5-6E57-2E9A-DA0A-2300F1F1CCD7}"/>
              </a:ext>
            </a:extLst>
          </p:cNvPr>
          <p:cNvSpPr txBox="1"/>
          <p:nvPr/>
        </p:nvSpPr>
        <p:spPr>
          <a:xfrm>
            <a:off x="850954" y="4492754"/>
            <a:ext cx="61029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개년을 샘플링 하기엔 메모리 부족으로 </a:t>
            </a:r>
            <a:r>
              <a:rPr lang="en-US" altLang="ko-KR" dirty="0"/>
              <a:t>1</a:t>
            </a:r>
            <a:r>
              <a:rPr lang="ko-KR" altLang="en-US" dirty="0"/>
              <a:t>개월만 샘플링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C682E0F-A934-F5F0-86ED-5D4BF9C50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850" y="1466299"/>
            <a:ext cx="7223026" cy="30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819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7FC82-715B-F088-BDA4-8DC29C15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B120557-BA3F-B536-9A8C-42AE3C5D0F4A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1-3)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1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년 단위 샘플을 이용하되 </a:t>
            </a:r>
            <a:r>
              <a:rPr lang="en-US" altLang="ko-KR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</a:t>
            </a:r>
            <a:r>
              <a:rPr lang="ko-KR" altLang="en-US" sz="4000" spc="-15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축소한 샘플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5B4DBE-CF7A-4793-8631-9B0CFE186743}"/>
              </a:ext>
            </a:extLst>
          </p:cNvPr>
          <p:cNvSpPr txBox="1"/>
          <p:nvPr/>
        </p:nvSpPr>
        <p:spPr>
          <a:xfrm>
            <a:off x="413656" y="988151"/>
            <a:ext cx="3533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en-US" altLang="ko-KR" dirty="0" err="1"/>
              <a:t>Kmeans_Silhouette_Score</a:t>
            </a:r>
            <a:r>
              <a:rPr lang="en-US" altLang="ko-KR" dirty="0"/>
              <a:t> </a:t>
            </a:r>
            <a:r>
              <a:rPr lang="ko-KR" altLang="en-US" dirty="0"/>
              <a:t>결과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BAADDC-62ED-851E-A9F8-F333D137A4D5}"/>
              </a:ext>
            </a:extLst>
          </p:cNvPr>
          <p:cNvSpPr txBox="1"/>
          <p:nvPr/>
        </p:nvSpPr>
        <p:spPr>
          <a:xfrm>
            <a:off x="850954" y="4468370"/>
            <a:ext cx="735182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년 단위를 전체 샘플로 사용하기엔 메모리 부족으로 </a:t>
            </a:r>
            <a:r>
              <a:rPr lang="en-US" altLang="ko-KR" dirty="0"/>
              <a:t>feature</a:t>
            </a:r>
            <a:r>
              <a:rPr lang="ko-KR" altLang="en-US" dirty="0"/>
              <a:t>를 축소</a:t>
            </a:r>
            <a:endParaRPr lang="en-US" altLang="ko-KR" dirty="0"/>
          </a:p>
          <a:p>
            <a:r>
              <a:rPr lang="en-US" altLang="ko-KR" dirty="0"/>
              <a:t>	(</a:t>
            </a:r>
            <a:r>
              <a:rPr lang="ko-KR" altLang="en-US" dirty="0"/>
              <a:t>상관계수가 낮고 </a:t>
            </a:r>
            <a:r>
              <a:rPr lang="en-US" altLang="ko-KR" dirty="0" err="1"/>
              <a:t>feature_importance</a:t>
            </a:r>
            <a:r>
              <a:rPr lang="ko-KR" altLang="en-US" dirty="0"/>
              <a:t>가 낮은 값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</a:t>
            </a:r>
            <a:r>
              <a:rPr lang="ko-KR" altLang="en-US" dirty="0"/>
              <a:t> 수가 </a:t>
            </a:r>
            <a:r>
              <a:rPr lang="en-US" altLang="ko-KR" dirty="0"/>
              <a:t>2</a:t>
            </a:r>
            <a:r>
              <a:rPr lang="ko-KR" altLang="en-US" dirty="0"/>
              <a:t>개일 때 가장 양호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클러스트가</a:t>
            </a:r>
            <a:r>
              <a:rPr lang="ko-KR" altLang="en-US" dirty="0"/>
              <a:t> 적을수록 실루엣 계수는 상승하는 형태</a:t>
            </a: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212DBC-B5F5-3454-0427-4607F300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54" y="1492858"/>
            <a:ext cx="6678758" cy="284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747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53BE2-D487-E93D-B3DF-7062F706C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069BC3F-EC8F-608C-B313-8DE15DCFDE9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E2962B-D482-A6BB-31D7-2D9F2649DCA1}"/>
              </a:ext>
            </a:extLst>
          </p:cNvPr>
          <p:cNvSpPr txBox="1"/>
          <p:nvPr/>
        </p:nvSpPr>
        <p:spPr>
          <a:xfrm>
            <a:off x="413656" y="988151"/>
            <a:ext cx="1188460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 </a:t>
            </a:r>
            <a:r>
              <a:rPr lang="en-US" altLang="ko-KR" dirty="0" err="1"/>
              <a:t>Kmeans</a:t>
            </a:r>
            <a:r>
              <a:rPr lang="ko-KR" altLang="en-US" dirty="0"/>
              <a:t>를 통해 구한 실루엣 계수에 의하면 </a:t>
            </a:r>
            <a:r>
              <a:rPr lang="en-US" altLang="ko-KR" dirty="0"/>
              <a:t>2 ~ 3</a:t>
            </a:r>
            <a:r>
              <a:rPr lang="ko-KR" altLang="en-US" dirty="0"/>
              <a:t>개의 군집으로 나누는 것이 양호하지만 </a:t>
            </a:r>
            <a:r>
              <a:rPr lang="en-US" altLang="ko-KR" dirty="0"/>
              <a:t>PM</a:t>
            </a:r>
            <a:r>
              <a:rPr lang="ko-KR" altLang="en-US" dirty="0"/>
              <a:t>을 수요에 따라 재배치 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하고 사업의 효율성을 위한 모델에는 부적합한 범주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평균이 </a:t>
            </a:r>
            <a:r>
              <a:rPr lang="en-US" altLang="ko-KR" dirty="0"/>
              <a:t>28</a:t>
            </a:r>
            <a:r>
              <a:rPr lang="ko-KR" altLang="en-US" dirty="0"/>
              <a:t>이고 </a:t>
            </a:r>
            <a:r>
              <a:rPr lang="en-US" altLang="ko-KR" dirty="0"/>
              <a:t>Q3</a:t>
            </a:r>
            <a:r>
              <a:rPr lang="ko-KR" altLang="en-US" dirty="0"/>
              <a:t>가 </a:t>
            </a:r>
            <a:r>
              <a:rPr lang="en-US" altLang="ko-KR" dirty="0"/>
              <a:t>39</a:t>
            </a:r>
            <a:r>
              <a:rPr lang="ko-KR" altLang="en-US" dirty="0"/>
              <a:t>인 것을 고려하여 수동 </a:t>
            </a:r>
            <a:r>
              <a:rPr lang="en-US" altLang="ko-KR" dirty="0"/>
              <a:t>bin </a:t>
            </a:r>
            <a:r>
              <a:rPr lang="ko-KR" altLang="en-US" dirty="0"/>
              <a:t>배분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4C930-A380-B467-5346-980ED728A4B2}"/>
              </a:ext>
            </a:extLst>
          </p:cNvPr>
          <p:cNvSpPr txBox="1"/>
          <p:nvPr/>
        </p:nvSpPr>
        <p:spPr>
          <a:xfrm>
            <a:off x="413656" y="2915195"/>
            <a:ext cx="586090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범주는 </a:t>
            </a:r>
            <a:r>
              <a:rPr lang="en-US" altLang="ko-KR" dirty="0"/>
              <a:t>4</a:t>
            </a:r>
            <a:r>
              <a:rPr lang="ko-KR" altLang="en-US" dirty="0"/>
              <a:t>분위 수와 편차를 기준으로 아래와 같이 배분</a:t>
            </a:r>
            <a:endParaRPr lang="en-US" altLang="ko-KR" dirty="0"/>
          </a:p>
          <a:p>
            <a:r>
              <a:rPr lang="en-US" altLang="ko-KR" dirty="0"/>
              <a:t>	1. 0 ~ 8 : </a:t>
            </a:r>
            <a:r>
              <a:rPr lang="ko-KR" altLang="en-US" dirty="0"/>
              <a:t>공급 과다 예상</a:t>
            </a:r>
            <a:endParaRPr lang="en-US" altLang="ko-KR" dirty="0"/>
          </a:p>
          <a:p>
            <a:r>
              <a:rPr lang="en-US" altLang="ko-KR" dirty="0"/>
              <a:t>	2. 9 ~ 38 : </a:t>
            </a:r>
            <a:r>
              <a:rPr lang="ko-KR" altLang="en-US" dirty="0"/>
              <a:t>공급 평균 예상</a:t>
            </a:r>
            <a:endParaRPr lang="en-US" altLang="ko-KR" dirty="0"/>
          </a:p>
          <a:p>
            <a:r>
              <a:rPr lang="en-US" altLang="ko-KR" dirty="0"/>
              <a:t>	3. 39 ~ 64 : </a:t>
            </a:r>
            <a:r>
              <a:rPr lang="ko-KR" altLang="en-US" dirty="0"/>
              <a:t>공급 다소 부족 예상</a:t>
            </a:r>
            <a:endParaRPr lang="en-US" altLang="ko-KR" dirty="0"/>
          </a:p>
          <a:p>
            <a:r>
              <a:rPr lang="en-US" altLang="ko-KR" dirty="0"/>
              <a:t>	4. 65 ~ 90 : </a:t>
            </a:r>
            <a:r>
              <a:rPr lang="ko-KR" altLang="en-US" dirty="0"/>
              <a:t>공급 부족 예상</a:t>
            </a:r>
            <a:endParaRPr lang="en-US" altLang="ko-KR" dirty="0"/>
          </a:p>
          <a:p>
            <a:r>
              <a:rPr lang="en-US" altLang="ko-KR" dirty="0"/>
              <a:t>	5. 90 + </a:t>
            </a:r>
            <a:r>
              <a:rPr lang="ko-KR" altLang="en-US" dirty="0"/>
              <a:t>공급 절대 부족 예상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E2264C-780D-4090-DE63-D797322F9257}"/>
              </a:ext>
            </a:extLst>
          </p:cNvPr>
          <p:cNvSpPr txBox="1"/>
          <p:nvPr/>
        </p:nvSpPr>
        <p:spPr>
          <a:xfrm>
            <a:off x="413656" y="5685183"/>
            <a:ext cx="104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마</a:t>
            </a:r>
            <a:r>
              <a:rPr lang="en-US" altLang="ko-KR" dirty="0"/>
              <a:t>. </a:t>
            </a:r>
            <a:r>
              <a:rPr lang="ko-KR" altLang="en-US" dirty="0"/>
              <a:t>실제로 수요에 따라 공급을 재조정 해야 하는 단계는 공급 부족 예상 </a:t>
            </a:r>
            <a:r>
              <a:rPr lang="en-US" altLang="ko-KR" dirty="0"/>
              <a:t>class</a:t>
            </a:r>
            <a:r>
              <a:rPr lang="ko-KR" altLang="en-US" dirty="0"/>
              <a:t>와 공급 절대 부족 예상 </a:t>
            </a:r>
            <a:r>
              <a:rPr lang="en-US" altLang="ko-KR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278768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808E2-9997-F573-A76B-18E67AC50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1D01A5B-9F31-7580-939A-B0ABC60D0DDE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타겟 변수 범주 설정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(3/3)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2E9F2-B5ED-6863-06E6-FE5ED7D8C71C}"/>
              </a:ext>
            </a:extLst>
          </p:cNvPr>
          <p:cNvSpPr txBox="1"/>
          <p:nvPr/>
        </p:nvSpPr>
        <p:spPr>
          <a:xfrm>
            <a:off x="413656" y="988151"/>
            <a:ext cx="510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바</a:t>
            </a:r>
            <a:r>
              <a:rPr lang="en-US" altLang="ko-KR" dirty="0"/>
              <a:t>.  </a:t>
            </a:r>
            <a:r>
              <a:rPr lang="ko-KR" altLang="en-US" dirty="0"/>
              <a:t>실제 데이터 범주형 변환 후 데이터 분포 체크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C379A3-70F7-6361-A43E-64264BDF6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51" y="1459158"/>
            <a:ext cx="5553850" cy="441069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17415D-53D1-3CCF-75D5-4AE3AE972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1501" y="1789504"/>
            <a:ext cx="5857596" cy="2928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3DE148-CC65-D326-733B-70B51A184547}"/>
              </a:ext>
            </a:extLst>
          </p:cNvPr>
          <p:cNvSpPr txBox="1"/>
          <p:nvPr/>
        </p:nvSpPr>
        <p:spPr>
          <a:xfrm>
            <a:off x="413656" y="5971524"/>
            <a:ext cx="1057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사</a:t>
            </a:r>
            <a:r>
              <a:rPr lang="en-US" altLang="ko-KR" dirty="0"/>
              <a:t>.  </a:t>
            </a:r>
            <a:r>
              <a:rPr lang="ko-KR" altLang="en-US" dirty="0"/>
              <a:t>데이터의 불균형은 발생하였으나 절대적인 </a:t>
            </a:r>
            <a:r>
              <a:rPr lang="en-US" altLang="ko-KR" dirty="0"/>
              <a:t>data</a:t>
            </a:r>
            <a:r>
              <a:rPr lang="ko-KR" altLang="en-US" dirty="0"/>
              <a:t>의 수가 부족하진 않다고 판단되어 학습을 우선 진행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207985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914E6-20B6-3262-D186-9A8FE65F6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89DE3C4-F7DC-3AB7-DA67-B02D60BC5995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결과</a:t>
            </a:r>
          </a:p>
        </p:txBody>
      </p:sp>
    </p:spTree>
    <p:extLst>
      <p:ext uri="{BB962C8B-B14F-4D97-AF65-F5344CB8AC3E}">
        <p14:creationId xmlns:p14="http://schemas.microsoft.com/office/powerpoint/2010/main" val="1741825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5701F-44A5-A891-8020-1081ECF9D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09542AB-A5F1-D87D-AB72-E3626345A6C8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0 - 1.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</a:p>
        </p:txBody>
      </p:sp>
    </p:spTree>
    <p:extLst>
      <p:ext uri="{BB962C8B-B14F-4D97-AF65-F5344CB8AC3E}">
        <p14:creationId xmlns:p14="http://schemas.microsoft.com/office/powerpoint/2010/main" val="1023662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5E80-0961-3FFB-34DA-6450E50C2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7E906C2-C478-2023-624D-C12890D221BF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결과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57E4D-9768-E4A3-EFDA-CADEA0B3F4F3}"/>
              </a:ext>
            </a:extLst>
          </p:cNvPr>
          <p:cNvSpPr txBox="1"/>
          <p:nvPr/>
        </p:nvSpPr>
        <p:spPr>
          <a:xfrm>
            <a:off x="87086" y="854528"/>
            <a:ext cx="3288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en-US" altLang="ko-KR" dirty="0" err="1"/>
              <a:t>LSTM_Classification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EAFFF54-062D-51C4-113F-891952C2F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6" y="2120363"/>
            <a:ext cx="9583191" cy="473763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118A8BA-1061-B451-F785-B799B82F5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4833" y="1060182"/>
            <a:ext cx="2143823" cy="72934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6B3895-970E-9038-AAA7-5D9DA4FD5641}"/>
              </a:ext>
            </a:extLst>
          </p:cNvPr>
          <p:cNvSpPr txBox="1"/>
          <p:nvPr/>
        </p:nvSpPr>
        <p:spPr>
          <a:xfrm>
            <a:off x="380999" y="1349045"/>
            <a:ext cx="1452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14.979</a:t>
            </a:r>
          </a:p>
          <a:p>
            <a:r>
              <a:rPr lang="en-US" altLang="ko-KR" dirty="0"/>
              <a:t>MAE : 2.0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86914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870A4-AB13-006B-B0BE-53969D096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07C133D-5DE8-6C3C-7F9A-81BFFC908A4D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선형회귀 모델 결과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802092-C948-FA88-E85E-47CBE909772E}"/>
              </a:ext>
            </a:extLst>
          </p:cNvPr>
          <p:cNvSpPr txBox="1"/>
          <p:nvPr/>
        </p:nvSpPr>
        <p:spPr>
          <a:xfrm>
            <a:off x="87086" y="854528"/>
            <a:ext cx="3705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en-US" altLang="ko-KR" dirty="0" err="1"/>
              <a:t>DNN_Linear_Regression</a:t>
            </a:r>
            <a:r>
              <a:rPr lang="en-US" altLang="ko-KR" dirty="0"/>
              <a:t> </a:t>
            </a:r>
            <a:r>
              <a:rPr lang="ko-KR" altLang="en-US" dirty="0"/>
              <a:t>모델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E4F767-684A-C41F-FB6C-54D9CDCB3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5" y="2120561"/>
            <a:ext cx="9764697" cy="47374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9672064-9F10-262D-BFCE-0F09FC61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6779" y="1134942"/>
            <a:ext cx="1862882" cy="931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614669-2A21-9088-DC95-41FB3DF8DBF2}"/>
              </a:ext>
            </a:extLst>
          </p:cNvPr>
          <p:cNvSpPr txBox="1"/>
          <p:nvPr/>
        </p:nvSpPr>
        <p:spPr>
          <a:xfrm>
            <a:off x="380999" y="1349045"/>
            <a:ext cx="133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LOSS : 0.289</a:t>
            </a:r>
          </a:p>
          <a:p>
            <a:r>
              <a:rPr lang="en-US" altLang="ko-KR" dirty="0"/>
              <a:t>MAE : 0.32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8043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5E855-C2F6-0895-901D-403460E9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94789BF-BE19-C094-7E57-08A15ADDC4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4A2B5C-DC71-B1B7-92B3-208D54EEB142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26296-8956-42F6-8C65-0E02C249484F}"/>
              </a:ext>
            </a:extLst>
          </p:cNvPr>
          <p:cNvSpPr txBox="1"/>
          <p:nvPr/>
        </p:nvSpPr>
        <p:spPr>
          <a:xfrm>
            <a:off x="413657" y="1523407"/>
            <a:ext cx="34018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</a:t>
            </a:r>
            <a:r>
              <a:rPr lang="ko-KR" altLang="en-US" dirty="0"/>
              <a:t>야외에서 사용하는 이동수단</a:t>
            </a:r>
            <a:endParaRPr lang="en-US" altLang="ko-KR" dirty="0"/>
          </a:p>
          <a:p>
            <a:r>
              <a:rPr lang="ko-KR" altLang="en-US" dirty="0"/>
              <a:t> </a:t>
            </a:r>
          </a:p>
          <a:p>
            <a:r>
              <a:rPr lang="en-US" altLang="ko-KR" dirty="0"/>
              <a:t>	=&gt; </a:t>
            </a:r>
            <a:r>
              <a:rPr lang="ko-KR" altLang="en-US" dirty="0"/>
              <a:t>기후 영향 예상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15468-54B2-65E2-9022-144FE2AEA6E8}"/>
              </a:ext>
            </a:extLst>
          </p:cNvPr>
          <p:cNvSpPr txBox="1"/>
          <p:nvPr/>
        </p:nvSpPr>
        <p:spPr>
          <a:xfrm>
            <a:off x="413656" y="2724512"/>
            <a:ext cx="104149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First Mile Mobility, Last Mile Mobility</a:t>
            </a:r>
            <a:r>
              <a:rPr lang="ko-KR" altLang="en-US" dirty="0"/>
              <a:t>로서의 활용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서울시 </a:t>
            </a:r>
            <a:r>
              <a:rPr lang="en-US" altLang="ko-KR" dirty="0"/>
              <a:t>Personal Mobility </a:t>
            </a:r>
            <a:r>
              <a:rPr lang="ko-KR" altLang="en-US" dirty="0"/>
              <a:t>우선 공급 지역 분석 </a:t>
            </a:r>
            <a:r>
              <a:rPr lang="en-US" altLang="ko-KR" dirty="0"/>
              <a:t>: First-Last Mile </a:t>
            </a:r>
            <a:r>
              <a:rPr lang="ko-KR" altLang="en-US" dirty="0"/>
              <a:t>통행 특성을 중심으로</a:t>
            </a:r>
            <a:r>
              <a:rPr lang="en-US" altLang="ko-KR" dirty="0"/>
              <a:t>, </a:t>
            </a:r>
            <a:r>
              <a:rPr lang="ko-KR" altLang="en-US" dirty="0"/>
              <a:t>한재원 외 </a:t>
            </a:r>
            <a:r>
              <a:rPr lang="en-US" altLang="ko-KR" dirty="0"/>
              <a:t>4</a:t>
            </a:r>
            <a:r>
              <a:rPr lang="ko-KR" altLang="en-US" dirty="0"/>
              <a:t>명</a:t>
            </a:r>
            <a:endParaRPr lang="en-US" altLang="ko-KR" dirty="0"/>
          </a:p>
          <a:p>
            <a:r>
              <a:rPr lang="en-US" altLang="ko-KR" dirty="0"/>
              <a:t>	- “Spatial Associations of Dockless Shared E-scooter Usage”, </a:t>
            </a:r>
          </a:p>
          <a:p>
            <a:r>
              <a:rPr lang="en-US" altLang="ko-KR" i="1" dirty="0"/>
              <a:t>		Transportation Research Part D: Transport and Environment</a:t>
            </a:r>
            <a:r>
              <a:rPr lang="en-US" altLang="ko-KR" dirty="0"/>
              <a:t>, 86: 102396, 1-15. </a:t>
            </a:r>
          </a:p>
          <a:p>
            <a:r>
              <a:rPr lang="en-US" altLang="ko-KR" dirty="0"/>
              <a:t>	- Caspi, O., Smart, M.J., and Noland, R.B., 2020. </a:t>
            </a:r>
          </a:p>
          <a:p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유동인구가 늘어나는 평일 출</a:t>
            </a:r>
            <a:r>
              <a:rPr lang="en-US" altLang="ko-KR" dirty="0"/>
              <a:t>·</a:t>
            </a:r>
            <a:r>
              <a:rPr lang="ko-KR" altLang="en-US" dirty="0"/>
              <a:t>퇴근 시간대에 영향 예상</a:t>
            </a:r>
            <a:r>
              <a:rPr lang="en-US" altLang="ko-KR" dirty="0"/>
              <a:t>(First-Mile, Last-Mile)</a:t>
            </a:r>
          </a:p>
        </p:txBody>
      </p:sp>
    </p:spTree>
    <p:extLst>
      <p:ext uri="{BB962C8B-B14F-4D97-AF65-F5344CB8AC3E}">
        <p14:creationId xmlns:p14="http://schemas.microsoft.com/office/powerpoint/2010/main" val="20506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92026-F78F-44F9-01D1-0D609DEB2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F7C78C5-F766-7F2F-587A-8B3203D61D48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0-1.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도메인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76B49-C5BC-264B-93C3-3D22E179E550}"/>
              </a:ext>
            </a:extLst>
          </p:cNvPr>
          <p:cNvSpPr txBox="1"/>
          <p:nvPr/>
        </p:nvSpPr>
        <p:spPr>
          <a:xfrm>
            <a:off x="87086" y="854528"/>
            <a:ext cx="1619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도메인 분석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8E17D0-7D2A-A168-8333-BD37005A1478}"/>
              </a:ext>
            </a:extLst>
          </p:cNvPr>
          <p:cNvSpPr txBox="1"/>
          <p:nvPr/>
        </p:nvSpPr>
        <p:spPr>
          <a:xfrm>
            <a:off x="413655" y="1443841"/>
            <a:ext cx="1062784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 </a:t>
            </a:r>
            <a:r>
              <a:rPr lang="en-US" altLang="ko-KR" dirty="0">
                <a:hlinkClick r:id="rId2"/>
              </a:rPr>
              <a:t>Jiao and Bai(2020)</a:t>
            </a:r>
            <a:r>
              <a:rPr lang="ko-KR" altLang="en-US" dirty="0"/>
              <a:t> 미국 텍사스주 오스틴 대상 </a:t>
            </a:r>
            <a:r>
              <a:rPr lang="en-US" altLang="ko-KR" dirty="0"/>
              <a:t>e-scooter </a:t>
            </a:r>
            <a:r>
              <a:rPr lang="ko-KR" altLang="en-US" dirty="0"/>
              <a:t>사용에 영향을 미치는 요인 분석</a:t>
            </a:r>
            <a:endParaRPr lang="en-US" altLang="ko-KR" dirty="0"/>
          </a:p>
          <a:p>
            <a:r>
              <a:rPr lang="en-US" altLang="ko-KR" dirty="0"/>
              <a:t>	: </a:t>
            </a:r>
            <a:r>
              <a:rPr lang="ko-KR" altLang="en-US" dirty="0"/>
              <a:t>분석 결과</a:t>
            </a:r>
            <a:r>
              <a:rPr lang="en-US" altLang="ko-KR" dirty="0"/>
              <a:t>, </a:t>
            </a:r>
            <a:r>
              <a:rPr lang="ko-KR" altLang="en-US" dirty="0"/>
              <a:t>인구밀도</a:t>
            </a:r>
            <a:r>
              <a:rPr lang="en-US" altLang="ko-KR" dirty="0"/>
              <a:t>, </a:t>
            </a:r>
            <a:r>
              <a:rPr lang="ko-KR" altLang="en-US" dirty="0"/>
              <a:t>교육 수준</a:t>
            </a:r>
            <a:r>
              <a:rPr lang="en-US" altLang="ko-KR" dirty="0"/>
              <a:t>, </a:t>
            </a:r>
            <a:r>
              <a:rPr lang="ko-KR" altLang="en-US" dirty="0"/>
              <a:t>도심지까지의 거리</a:t>
            </a:r>
            <a:r>
              <a:rPr lang="en-US" altLang="ko-KR" dirty="0"/>
              <a:t>, </a:t>
            </a:r>
            <a:r>
              <a:rPr lang="ko-KR" altLang="en-US" dirty="0"/>
              <a:t>토지이용 밀도 그리고 도로 연결성</a:t>
            </a:r>
            <a:endParaRPr lang="en-US" altLang="ko-KR" dirty="0"/>
          </a:p>
          <a:p>
            <a:r>
              <a:rPr lang="en-US" altLang="ko-KR" dirty="0"/>
              <a:t>	- “Understanding the Shared E-scooter Travels in Austin, TX”,</a:t>
            </a:r>
          </a:p>
          <a:p>
            <a:r>
              <a:rPr lang="en-US" altLang="ko-KR" dirty="0"/>
              <a:t>		 </a:t>
            </a:r>
            <a:r>
              <a:rPr lang="en-US" altLang="ko-KR" i="1" dirty="0"/>
              <a:t>ISPRS International Journal of Geo-Information</a:t>
            </a:r>
            <a:r>
              <a:rPr lang="en-US" altLang="ko-KR" dirty="0"/>
              <a:t>, 9(2): 1-12. </a:t>
            </a:r>
          </a:p>
          <a:p>
            <a:r>
              <a:rPr lang="en-US" altLang="ko-KR" dirty="0"/>
              <a:t>	- Jiao, J. and Bai, S., 2020. </a:t>
            </a:r>
          </a:p>
          <a:p>
            <a:r>
              <a:rPr lang="en-US" altLang="ko-KR" dirty="0"/>
              <a:t>	[https://doi.org/10.3390/ijgi9020135]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Caspi, O(2020) e-scooters</a:t>
            </a:r>
            <a:r>
              <a:rPr lang="ko-KR" altLang="en-US" dirty="0"/>
              <a:t>의 사용이 중심업무지구</a:t>
            </a:r>
            <a:r>
              <a:rPr lang="en-US" altLang="ko-KR" dirty="0"/>
              <a:t>(CBD), </a:t>
            </a:r>
            <a:r>
              <a:rPr lang="ko-KR" altLang="en-US" dirty="0"/>
              <a:t>높은 고용률</a:t>
            </a:r>
            <a:r>
              <a:rPr lang="en-US" altLang="ko-KR" dirty="0"/>
              <a:t>, </a:t>
            </a:r>
            <a:r>
              <a:rPr lang="ko-KR" altLang="en-US" dirty="0"/>
              <a:t>자전거 인프라 구축과 깊은 관련</a:t>
            </a:r>
            <a:endParaRPr lang="en-US" altLang="ko-KR" dirty="0"/>
          </a:p>
          <a:p>
            <a:pPr lvl="1"/>
            <a:r>
              <a:rPr lang="en-US" altLang="ko-KR" dirty="0"/>
              <a:t>	 “Spatial Associations of Dockless Shared E-scooter Usage”,</a:t>
            </a:r>
          </a:p>
          <a:p>
            <a:pPr lvl="1"/>
            <a:r>
              <a:rPr lang="en-US" altLang="ko-KR" dirty="0"/>
              <a:t>		 </a:t>
            </a:r>
            <a:r>
              <a:rPr lang="en-US" altLang="ko-KR" i="1" dirty="0"/>
              <a:t>Transportation Research Part D: Transport and Environment</a:t>
            </a:r>
            <a:r>
              <a:rPr lang="en-US" altLang="ko-KR" dirty="0"/>
              <a:t>, 86: 102396, 1-15. </a:t>
            </a:r>
          </a:p>
          <a:p>
            <a:pPr lvl="1"/>
            <a:r>
              <a:rPr lang="en-US" altLang="ko-KR" dirty="0"/>
              <a:t>	- - Caspi, O., Smart, M.J., and Noland, R.B., 2020. </a:t>
            </a:r>
          </a:p>
          <a:p>
            <a:pPr lvl="1"/>
            <a:r>
              <a:rPr lang="en-US" altLang="ko-KR" dirty="0"/>
              <a:t>	[https://doi.org/10.1016/j.trd.2020.102396] </a:t>
            </a:r>
          </a:p>
          <a:p>
            <a:endParaRPr lang="en-US" altLang="ko-KR" dirty="0"/>
          </a:p>
          <a:p>
            <a:r>
              <a:rPr lang="en-US" altLang="ko-KR" dirty="0"/>
              <a:t>	=&gt; </a:t>
            </a:r>
            <a:r>
              <a:rPr lang="ko-KR" altLang="en-US" dirty="0"/>
              <a:t>자전거 도로 인프라</a:t>
            </a:r>
            <a:r>
              <a:rPr lang="en-US" altLang="ko-KR" dirty="0"/>
              <a:t>, </a:t>
            </a:r>
            <a:r>
              <a:rPr lang="ko-KR" altLang="en-US" dirty="0" err="1"/>
              <a:t>생활인구수</a:t>
            </a:r>
            <a:r>
              <a:rPr lang="ko-KR" altLang="en-US" dirty="0"/>
              <a:t> 영향 예상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ACF95-254B-606D-A8C5-2DD148B87F3F}"/>
              </a:ext>
            </a:extLst>
          </p:cNvPr>
          <p:cNvSpPr txBox="1"/>
          <p:nvPr/>
        </p:nvSpPr>
        <p:spPr>
          <a:xfrm>
            <a:off x="413655" y="5619295"/>
            <a:ext cx="1100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라</a:t>
            </a:r>
            <a:r>
              <a:rPr lang="en-US" altLang="ko-KR" dirty="0"/>
              <a:t>. </a:t>
            </a:r>
            <a:r>
              <a:rPr lang="ko-KR" altLang="en-US" dirty="0"/>
              <a:t>위와 같은 배경으로 최초 </a:t>
            </a:r>
            <a:r>
              <a:rPr lang="en-US" altLang="ko-KR" dirty="0"/>
              <a:t>feature </a:t>
            </a:r>
            <a:r>
              <a:rPr lang="ko-KR" altLang="en-US" dirty="0"/>
              <a:t>산출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en-US" altLang="ko-KR" b="1" dirty="0"/>
              <a:t>-&gt; </a:t>
            </a:r>
            <a:r>
              <a:rPr lang="ko-KR" altLang="en-US" b="1" dirty="0"/>
              <a:t>독립변수 </a:t>
            </a:r>
            <a:r>
              <a:rPr lang="en-US" altLang="ko-KR" b="1" dirty="0"/>
              <a:t>:</a:t>
            </a:r>
            <a:r>
              <a:rPr lang="ko-KR" altLang="en-US" b="1" dirty="0"/>
              <a:t>일시</a:t>
            </a:r>
            <a:r>
              <a:rPr lang="en-US" altLang="ko-KR" b="1" dirty="0"/>
              <a:t>, </a:t>
            </a:r>
            <a:r>
              <a:rPr lang="ko-KR" altLang="en-US" b="1" dirty="0" err="1"/>
              <a:t>행정구</a:t>
            </a:r>
            <a:r>
              <a:rPr lang="en-US" altLang="ko-KR" b="1" dirty="0"/>
              <a:t>, </a:t>
            </a:r>
            <a:r>
              <a:rPr lang="ko-KR" altLang="en-US" b="1" dirty="0"/>
              <a:t>생활 인구수</a:t>
            </a:r>
            <a:r>
              <a:rPr lang="en-US" altLang="ko-KR" b="1" dirty="0"/>
              <a:t>, </a:t>
            </a:r>
            <a:r>
              <a:rPr lang="ko-KR" altLang="en-US" b="1" dirty="0"/>
              <a:t>자전거노선길이</a:t>
            </a:r>
            <a:r>
              <a:rPr lang="en-US" altLang="ko-KR" b="1" dirty="0"/>
              <a:t>, </a:t>
            </a:r>
            <a:r>
              <a:rPr lang="ko-KR" altLang="en-US" b="1" dirty="0"/>
              <a:t>강수</a:t>
            </a:r>
            <a:r>
              <a:rPr lang="en-US" altLang="ko-KR" b="1" dirty="0"/>
              <a:t>, </a:t>
            </a:r>
            <a:r>
              <a:rPr lang="ko-KR" altLang="en-US" b="1" dirty="0"/>
              <a:t>습도</a:t>
            </a:r>
            <a:r>
              <a:rPr lang="en-US" altLang="ko-KR" b="1" dirty="0"/>
              <a:t>, </a:t>
            </a:r>
            <a:r>
              <a:rPr lang="ko-KR" altLang="en-US" b="1" dirty="0"/>
              <a:t>기온</a:t>
            </a:r>
            <a:r>
              <a:rPr lang="en-US" altLang="ko-KR" b="1" dirty="0"/>
              <a:t>, </a:t>
            </a:r>
            <a:r>
              <a:rPr lang="ko-KR" altLang="en-US" b="1" dirty="0"/>
              <a:t>풍속 </a:t>
            </a:r>
            <a:r>
              <a:rPr lang="en-US" altLang="ko-KR" b="1" dirty="0"/>
              <a:t>=&gt; </a:t>
            </a:r>
            <a:r>
              <a:rPr lang="ko-KR" altLang="en-US" b="1" dirty="0" err="1"/>
              <a:t>타겟변수</a:t>
            </a:r>
            <a:r>
              <a:rPr lang="ko-KR" altLang="en-US" b="1" dirty="0"/>
              <a:t> </a:t>
            </a:r>
            <a:r>
              <a:rPr lang="ko-KR" altLang="en-US" b="1" dirty="0" err="1"/>
              <a:t>대여량</a:t>
            </a:r>
            <a:r>
              <a:rPr lang="ko-KR" altLang="en-US" b="1" dirty="0"/>
              <a:t> 예측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4121660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5F00-0569-848B-8854-FF5AC0FA9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6F61977-868E-0328-2B51-B9854CD798E4}"/>
              </a:ext>
            </a:extLst>
          </p:cNvPr>
          <p:cNvSpPr/>
          <p:nvPr/>
        </p:nvSpPr>
        <p:spPr>
          <a:xfrm>
            <a:off x="59871" y="1981200"/>
            <a:ext cx="12072257" cy="2536372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5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</a:p>
        </p:txBody>
      </p:sp>
    </p:spTree>
    <p:extLst>
      <p:ext uri="{BB962C8B-B14F-4D97-AF65-F5344CB8AC3E}">
        <p14:creationId xmlns:p14="http://schemas.microsoft.com/office/powerpoint/2010/main" val="1030608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60EA0-2FD1-EB5D-F1F1-BEA1D93BB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E3FD123-199B-3E05-1A5D-EDEC2796FE55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C27B5-46AC-2FC7-913B-43D861FCF64E}"/>
              </a:ext>
            </a:extLst>
          </p:cNvPr>
          <p:cNvSpPr txBox="1"/>
          <p:nvPr/>
        </p:nvSpPr>
        <p:spPr>
          <a:xfrm>
            <a:off x="413657" y="870265"/>
            <a:ext cx="58641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</a:t>
            </a:r>
            <a:r>
              <a:rPr lang="en-US" altLang="ko-KR" dirty="0"/>
              <a:t>.  </a:t>
            </a:r>
            <a:r>
              <a:rPr lang="ko-KR" altLang="en-US" dirty="0"/>
              <a:t>최초 사용 </a:t>
            </a:r>
            <a:r>
              <a:rPr lang="en-US" altLang="ko-KR" dirty="0"/>
              <a:t>feature sample model </a:t>
            </a:r>
            <a:r>
              <a:rPr lang="ko-KR" altLang="en-US" dirty="0"/>
              <a:t>결과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분류 분석을 통해 </a:t>
            </a:r>
            <a:r>
              <a:rPr lang="en-US" altLang="ko-KR" dirty="0"/>
              <a:t>accuracy </a:t>
            </a:r>
            <a:r>
              <a:rPr lang="ko-KR" altLang="en-US" dirty="0"/>
              <a:t>확인 결과 </a:t>
            </a:r>
            <a:r>
              <a:rPr lang="en-US" altLang="ko-KR" dirty="0"/>
              <a:t>35 ~ 40 % </a:t>
            </a:r>
            <a:r>
              <a:rPr lang="ko-KR" altLang="en-US" dirty="0"/>
              <a:t>수준</a:t>
            </a:r>
            <a:endParaRPr lang="en-US" altLang="ko-KR" dirty="0"/>
          </a:p>
          <a:p>
            <a:r>
              <a:rPr lang="en-US" altLang="ko-KR" dirty="0"/>
              <a:t>	- feature</a:t>
            </a:r>
            <a:r>
              <a:rPr lang="ko-KR" altLang="en-US" dirty="0"/>
              <a:t>의 </a:t>
            </a:r>
            <a:r>
              <a:rPr lang="en-US" altLang="ko-KR" dirty="0"/>
              <a:t>noise</a:t>
            </a:r>
            <a:r>
              <a:rPr lang="ko-KR" altLang="en-US" dirty="0"/>
              <a:t>라고 판단하여 상관관계를 분석</a:t>
            </a:r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FB50A9-29C4-2DE8-21B8-D3CEDB0D3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085" y="2544709"/>
            <a:ext cx="7214352" cy="4207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E8B7D3-E5FF-B12E-F1DA-51A0F07F3613}"/>
              </a:ext>
            </a:extLst>
          </p:cNvPr>
          <p:cNvSpPr txBox="1"/>
          <p:nvPr/>
        </p:nvSpPr>
        <p:spPr>
          <a:xfrm>
            <a:off x="413657" y="1934517"/>
            <a:ext cx="8738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나</a:t>
            </a:r>
            <a:r>
              <a:rPr lang="en-US" altLang="ko-KR" dirty="0"/>
              <a:t>.  </a:t>
            </a:r>
            <a:r>
              <a:rPr lang="ko-KR" altLang="en-US" dirty="0"/>
              <a:t>생활 인구수와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 </a:t>
            </a:r>
            <a:r>
              <a:rPr lang="ko-KR" altLang="en-US" dirty="0"/>
              <a:t>아래 그래프를 확인하면 총 생활 인구수에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증가하는 분포를 보임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503241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740C1-E49C-C32E-30F2-61C17E6B9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CC15277-3228-D1B6-8297-67906FC1E0A1}"/>
              </a:ext>
            </a:extLst>
          </p:cNvPr>
          <p:cNvSpPr/>
          <p:nvPr/>
        </p:nvSpPr>
        <p:spPr>
          <a:xfrm>
            <a:off x="0" y="0"/>
            <a:ext cx="12192000" cy="729343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0 - 2. Feature </a:t>
            </a:r>
            <a:r>
              <a:rPr lang="ko-KR" altLang="en-US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상관관계 분석</a:t>
            </a: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(2/2)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EB46B7-DEE0-8F7A-5B54-0CED60191C13}"/>
              </a:ext>
            </a:extLst>
          </p:cNvPr>
          <p:cNvSpPr txBox="1"/>
          <p:nvPr/>
        </p:nvSpPr>
        <p:spPr>
          <a:xfrm>
            <a:off x="413657" y="1118089"/>
            <a:ext cx="11451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</a:t>
            </a:r>
            <a:r>
              <a:rPr lang="en-US" altLang="ko-KR" dirty="0"/>
              <a:t>. </a:t>
            </a:r>
            <a:r>
              <a:rPr lang="ko-KR" altLang="en-US" dirty="0"/>
              <a:t>행정구와 </a:t>
            </a:r>
            <a:r>
              <a:rPr lang="ko-KR" altLang="en-US" dirty="0" err="1"/>
              <a:t>대여량의</a:t>
            </a:r>
            <a:r>
              <a:rPr lang="ko-KR" altLang="en-US" dirty="0"/>
              <a:t> 상관관계</a:t>
            </a:r>
            <a:endParaRPr lang="en-US" altLang="ko-KR" dirty="0"/>
          </a:p>
          <a:p>
            <a:r>
              <a:rPr lang="en-US" altLang="ko-KR" dirty="0"/>
              <a:t>	- </a:t>
            </a:r>
            <a:r>
              <a:rPr lang="ko-KR" altLang="en-US" dirty="0"/>
              <a:t>아래 그래프를 확인하면 행정구에 따라 </a:t>
            </a:r>
            <a:r>
              <a:rPr lang="ko-KR" altLang="en-US" dirty="0" err="1"/>
              <a:t>대여량이</a:t>
            </a:r>
            <a:r>
              <a:rPr lang="ko-KR" altLang="en-US" dirty="0"/>
              <a:t> 변화하는 분포를 보임</a:t>
            </a:r>
            <a:endParaRPr lang="en-US" altLang="ko-KR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7191F2-57C7-9A87-FA04-39E78238D2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428" y="1764420"/>
            <a:ext cx="7098756" cy="429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6169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</TotalTime>
  <Words>1857</Words>
  <Application>Microsoft Office PowerPoint</Application>
  <PresentationFormat>와이드스크린</PresentationFormat>
  <Paragraphs>203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HY헤드라인M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종혁 정</dc:creator>
  <cp:lastModifiedBy>종혁 정</cp:lastModifiedBy>
  <cp:revision>95</cp:revision>
  <dcterms:created xsi:type="dcterms:W3CDTF">2025-07-08T05:17:41Z</dcterms:created>
  <dcterms:modified xsi:type="dcterms:W3CDTF">2025-07-08T09:11:28Z</dcterms:modified>
</cp:coreProperties>
</file>