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제목 없음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**프로젝트명**: 서울 PM 수요예측 &amp; 재배치 수요예측</a:t>
            </a:r>
          </a:p>
          <a:p>
            <a:pPr>
              <a:defRPr sz="1800"/>
            </a:pPr>
            <a:r>
              <a:t>**프로젝트 유형**: 빅데이터 활용 분석 모델개발 프로젝트</a:t>
            </a:r>
          </a:p>
          <a:p>
            <a:pPr>
              <a:defRPr sz="1800"/>
            </a:pPr>
            <a:r>
              <a:t>**추진배경**: 개인형 이동장치 수요 대비 공급 불균형 문제</a:t>
            </a:r>
          </a:p>
          <a:p>
            <a:pPr>
              <a:defRPr sz="1800"/>
            </a:pPr>
            <a:r>
              <a:t>서울시 공유 이동수단의 배치 효율성 제고</a:t>
            </a:r>
          </a:p>
          <a:p>
            <a:pPr>
              <a:defRPr sz="1800"/>
            </a:pPr>
            <a:r>
              <a:t>실수요 기반 재배치 모델 및 정책 시뮬레이션 구축</a:t>
            </a:r>
          </a:p>
          <a:p>
            <a:pPr>
              <a:defRPr sz="1800"/>
            </a:pPr>
            <a:r>
              <a:t>민간사업 진입 타당성 자료 확보 및 도시교통망의 효율화</a:t>
            </a:r>
          </a:p>
          <a:p>
            <a:pPr>
              <a:defRPr sz="1800"/>
            </a:pPr>
            <a:r>
              <a:t>데이터 기반 수요예측: 장/단기 이용패턴 예측 모델 개발</a:t>
            </a:r>
          </a:p>
          <a:p>
            <a:pPr>
              <a:defRPr sz="1800"/>
            </a:pPr>
            <a:r>
              <a:t>실시간 정보 활용: 유동인구 및 기상 등 실시간 정보 기반 초단기 예측</a:t>
            </a:r>
          </a:p>
          <a:p>
            <a:pPr>
              <a:defRPr sz="1800"/>
            </a:pPr>
            <a:r>
              <a:t>정책 실험 기반 확장성 확보: 가상 PM 데이터 반영 및 정책 실험 가능 모델 설계</a:t>
            </a:r>
          </a:p>
          <a:p>
            <a:pPr>
              <a:defRPr sz="1800"/>
            </a:pPr>
            <a:r>
              <a:t>1단계 모델 (중장기): 기온, 요일, 행정구역, 계절성 등 변수로 LightGBM, LSTM, DNN 등 알고리즘 사용</a:t>
            </a:r>
          </a:p>
          <a:p>
            <a:pPr>
              <a:defRPr sz="1800"/>
            </a:pPr>
            <a:r>
              <a:t>2단계 모델 (초단기): 실시간 유동인구, 기상, 시간대 변수로 자동 데이터 수집 코드 구현 (API 활용)</a:t>
            </a:r>
          </a:p>
          <a:p>
            <a:pPr>
              <a:defRPr sz="1800"/>
            </a:pPr>
            <a:r>
              <a:t>3단계 모델: 가상 PM 데이터를 결합해 PM 수요 및 결입 횟수 예측</a:t>
            </a:r>
          </a:p>
          <a:p>
            <a:pPr>
              <a:defRPr sz="1800"/>
            </a:pPr>
            <a:r>
              <a:t>CSV / API Ingest: Airflow DAG 1시간 / 1일</a:t>
            </a:r>
          </a:p>
          <a:p>
            <a:pPr>
              <a:defRPr sz="1800"/>
            </a:pPr>
            <a:r>
              <a:t>M1 (LightGBM + LSTM Ensemble): window=7일 lag, 3년 학습, k-fold (5), Optuna 튜닝, SMAP Loss, 1시간 horizon</a:t>
            </a:r>
          </a:p>
          <a:p>
            <a:pPr>
              <a:defRPr sz="1800"/>
            </a:pPr>
            <a:r>
              <a:t>M2 (Temporal Fusion Transformer): 1일 솔라이징, 유동인구 날씨, 1시간 horizon</a:t>
            </a:r>
          </a:p>
          <a:p>
            <a:pPr>
              <a:defRPr sz="1800"/>
            </a:pPr>
            <a:r>
              <a:t>Stacker (M3): Input: [M1_pred, M2_pred, 공급변수], Meta-learner: CatBoost, Output: D+1 종류 + 권장 PM 수</a:t>
            </a:r>
          </a:p>
          <a:p>
            <a:pPr>
              <a:defRPr sz="1800"/>
            </a:pPr>
            <a:r>
              <a:t>7/08 – 07/10: 데이터 수집 &amp; 정제 (CSV 적재, 결측치·이상치 처리)</a:t>
            </a:r>
          </a:p>
          <a:p>
            <a:pPr>
              <a:defRPr sz="1800"/>
            </a:pPr>
            <a:r>
              <a:t>7/11 – 07/12: 탐색적 분석 (EDA) (인사이트 그래프, 피처 리스트)</a:t>
            </a:r>
          </a:p>
          <a:p>
            <a:pPr>
              <a:defRPr sz="1800"/>
            </a:pPr>
            <a:r>
              <a:t>7/13 – 07/15: M1 장기예측 (LightGBM/LSTM 결과 + 리포트)</a:t>
            </a:r>
          </a:p>
          <a:p>
            <a:pPr>
              <a:defRPr sz="1800"/>
            </a:pPr>
            <a:r>
              <a:t>7/16 – 07/18: M2 초단기예측 (TFT/XGBoost 결과 + 리포트)</a:t>
            </a:r>
          </a:p>
          <a:p>
            <a:pPr>
              <a:defRPr sz="1800"/>
            </a:pPr>
            <a:r>
              <a:t>7/19 – 07/21: M3 통합·시나리오 (재배치 알고리즘 + 테스트 케이스)</a:t>
            </a:r>
          </a:p>
          <a:p>
            <a:pPr>
              <a:defRPr sz="1800"/>
            </a:pPr>
            <a:r>
              <a:t>7/22 – 07/23: 웹 대시보드 (PoC) (Streamlit 배포 URL 생성 및 테스트)</a:t>
            </a:r>
          </a:p>
          <a:p>
            <a:pPr>
              <a:defRPr sz="1800"/>
            </a:pPr>
            <a:r>
              <a:t>7/24 – 07/25: 문서 &amp; 발표준비 (기획서 PDF + PPT 완성)</a:t>
            </a:r>
          </a:p>
          <a:p>
            <a:pPr>
              <a:defRPr sz="1800"/>
            </a:pPr>
            <a:r>
              <a:t>실증 데이터 부족: 시뮬레이션 기반 검증 및 장기 데이터 확보 추진</a:t>
            </a:r>
          </a:p>
          <a:p>
            <a:pPr>
              <a:defRPr sz="1800"/>
            </a:pPr>
            <a:r>
              <a:t>법적 제약: 제도화 시점(2025년) 이전까지 가상 정책 실험 중심 운영</a:t>
            </a:r>
          </a:p>
          <a:p>
            <a:pPr>
              <a:defRPr sz="1800"/>
            </a:pPr>
            <a:r>
              <a:t>도로정보 불균형: 향후 실측조사 병행 추진 계획 수립</a:t>
            </a:r>
          </a:p>
          <a:p>
            <a:pPr>
              <a:defRPr sz="1800"/>
            </a:pPr>
            <a:r>
              <a:t>행정효율 향상: 수요 기반 공유 이동수단 운영으로 시민 불편 해소</a:t>
            </a:r>
          </a:p>
          <a:p>
            <a:pPr>
              <a:defRPr sz="1800"/>
            </a:pPr>
            <a:r>
              <a:t>정책자료화: 재배치 기준 정립 및 민간 사업 유치 근거 마련</a:t>
            </a:r>
          </a:p>
          <a:p>
            <a:pPr>
              <a:defRPr sz="1800"/>
            </a:pPr>
            <a:r>
              <a:t>데이터 기반 행정: 스마트 시티 구현을 위한 도시데이터 기반 확립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