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0" r:id="rId1"/>
  </p:sldMasterIdLst>
  <p:notesMasterIdLst>
    <p:notesMasterId r:id="rId26"/>
  </p:notesMasterIdLst>
  <p:sldIdLst>
    <p:sldId id="256" r:id="rId2"/>
    <p:sldId id="257" r:id="rId3"/>
    <p:sldId id="263" r:id="rId4"/>
    <p:sldId id="262" r:id="rId5"/>
    <p:sldId id="260" r:id="rId6"/>
    <p:sldId id="261" r:id="rId7"/>
    <p:sldId id="291" r:id="rId8"/>
    <p:sldId id="293" r:id="rId9"/>
    <p:sldId id="265" r:id="rId10"/>
    <p:sldId id="266" r:id="rId11"/>
    <p:sldId id="292" r:id="rId12"/>
    <p:sldId id="281" r:id="rId13"/>
    <p:sldId id="294" r:id="rId14"/>
    <p:sldId id="282" r:id="rId15"/>
    <p:sldId id="284" r:id="rId16"/>
    <p:sldId id="285" r:id="rId17"/>
    <p:sldId id="286" r:id="rId18"/>
    <p:sldId id="287" r:id="rId19"/>
    <p:sldId id="295" r:id="rId20"/>
    <p:sldId id="296" r:id="rId21"/>
    <p:sldId id="289" r:id="rId22"/>
    <p:sldId id="288" r:id="rId23"/>
    <p:sldId id="278" r:id="rId24"/>
    <p:sldId id="26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95201" autoAdjust="0"/>
  </p:normalViewPr>
  <p:slideViewPr>
    <p:cSldViewPr snapToGrid="0">
      <p:cViewPr varScale="1">
        <p:scale>
          <a:sx n="33" d="100"/>
          <a:sy n="33" d="100"/>
        </p:scale>
        <p:origin x="1040"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6FAB9B-22F7-43FF-A89E-561DBB5649FD}" type="datetimeFigureOut">
              <a:rPr lang="en-US" smtClean="0"/>
              <a:pPr/>
              <a:t>5/6/2023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113647-148C-4867-B4CF-16075091D4B3}" type="slidenum">
              <a:rPr lang="en-US" smtClean="0"/>
              <a:pPr/>
              <a:t>‹#›</a:t>
            </a:fld>
            <a:endParaRPr lang="en-US"/>
          </a:p>
        </p:txBody>
      </p:sp>
    </p:spTree>
    <p:extLst>
      <p:ext uri="{BB962C8B-B14F-4D97-AF65-F5344CB8AC3E}">
        <p14:creationId xmlns:p14="http://schemas.microsoft.com/office/powerpoint/2010/main" val="31168800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13647-148C-4867-B4CF-16075091D4B3}" type="slidenum">
              <a:rPr lang="en-US" smtClean="0"/>
              <a:pPr/>
              <a:t>1</a:t>
            </a:fld>
            <a:endParaRPr lang="en-US"/>
          </a:p>
        </p:txBody>
      </p:sp>
    </p:spTree>
    <p:extLst>
      <p:ext uri="{BB962C8B-B14F-4D97-AF65-F5344CB8AC3E}">
        <p14:creationId xmlns:p14="http://schemas.microsoft.com/office/powerpoint/2010/main" val="3715664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113647-148C-4867-B4CF-16075091D4B3}" type="slidenum">
              <a:rPr lang="en-US" smtClean="0"/>
              <a:pPr/>
              <a:t>4</a:t>
            </a:fld>
            <a:endParaRPr lang="en-US"/>
          </a:p>
        </p:txBody>
      </p:sp>
    </p:spTree>
    <p:extLst>
      <p:ext uri="{BB962C8B-B14F-4D97-AF65-F5344CB8AC3E}">
        <p14:creationId xmlns:p14="http://schemas.microsoft.com/office/powerpoint/2010/main" val="3350965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3B5583B8-E537-43B8-A54D-5174788D8FE8}" type="datetime1">
              <a:rPr lang="en-US" smtClean="0"/>
              <a:pPr/>
              <a:t>5/6/2023</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7DB4807-8D2E-4B1F-978B-103508880693}" type="datetime1">
              <a:rPr lang="en-US" smtClean="0"/>
              <a:pPr/>
              <a:t>5/6/2023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1716BDB-5805-4DCD-8B82-8E7BC47474B0}" type="datetime1">
              <a:rPr lang="en-US" smtClean="0"/>
              <a:pPr/>
              <a:t>5/6/2023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5654FE-B3CD-4FAF-A85E-AE3F636584B4}" type="datetimeFigureOut">
              <a:rPr lang="en-US" smtClean="0"/>
              <a:pPr/>
              <a:t>5/6/2023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416431-C3EF-42F6-95F7-DDE75CCC44E7}" type="slidenum">
              <a:rPr lang="en-US" smtClean="0"/>
              <a:pPr/>
              <a:t>‹#›</a:t>
            </a:fld>
            <a:endParaRPr lang="en-US"/>
          </a:p>
        </p:txBody>
      </p:sp>
    </p:spTree>
    <p:extLst>
      <p:ext uri="{BB962C8B-B14F-4D97-AF65-F5344CB8AC3E}">
        <p14:creationId xmlns:p14="http://schemas.microsoft.com/office/powerpoint/2010/main" val="2757361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FCB0E13-BCB2-46FD-B4E6-C241BFC2E48A}" type="datetime1">
              <a:rPr lang="en-US" smtClean="0"/>
              <a:pPr/>
              <a:t>5/6/2023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1FB8DB7-96BD-44DB-B605-F206339F0D45}" type="datetime1">
              <a:rPr lang="en-US" smtClean="0"/>
              <a:pPr/>
              <a:t>5/6/2023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2FDFF4E-1091-44D2-AF77-52B49519175F}" type="datetime1">
              <a:rPr lang="en-US" smtClean="0"/>
              <a:pPr/>
              <a:t>5/6/2023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60D9C30-05E5-4370-97C9-58203C2D17DD}" type="datetime1">
              <a:rPr lang="en-US" smtClean="0"/>
              <a:pPr/>
              <a:t>5/6/2023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7E9D6A5B-AEB1-4ABE-B026-EDB6FF03D56E}" type="datetime1">
              <a:rPr lang="en-US" smtClean="0"/>
              <a:pPr/>
              <a:t>5/6/2023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BD0290-6AD3-499E-B0D8-90429D9BCB56}" type="datetime1">
              <a:rPr lang="en-US" smtClean="0"/>
              <a:pPr/>
              <a:t>5/6/2023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0C3E4D8-7A65-4428-87CA-89D53C77EC5E}" type="datetime1">
              <a:rPr lang="en-US" smtClean="0"/>
              <a:pPr/>
              <a:t>5/6/2023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66108B0B-5445-4317-85AC-F85E02BA9B4D}" type="datetime1">
              <a:rPr lang="en-US" smtClean="0"/>
              <a:pPr/>
              <a:t>5/6/2023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69600" y="6356351"/>
            <a:ext cx="812800" cy="365125"/>
          </a:xfrm>
        </p:spPr>
        <p:txBody>
          <a:bodyPr/>
          <a:lstStyle/>
          <a:p>
            <a:fld id="{D57F1E4F-1CFF-5643-939E-217C01CDF565}" type="slidenum">
              <a:rPr lang="en-US" smtClean="0"/>
              <a:pPr/>
              <a:t>‹#›</a:t>
            </a:fld>
            <a:endParaRPr lang="en-US" dirty="0"/>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2BD665E-9879-4D65-963D-128ADCFEF00F}" type="datetime1">
              <a:rPr lang="en-US" smtClean="0"/>
              <a:pPr/>
              <a:t>5/6/2023</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57F1E4F-1CFF-5643-939E-217C01CDF565}" type="slidenum">
              <a:rPr lang="en-US" smtClean="0"/>
              <a:pPr/>
              <a:t>‹#›</a:t>
            </a:fld>
            <a:endParaRPr lang="en-US" dirty="0"/>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 id="2147483782" r:id="rId12"/>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hyperlink" Target="http://recommender-systems.org/latent-semantic-indexing/" TargetMode="External"/><Relationship Id="rId2" Type="http://schemas.openxmlformats.org/officeDocument/2006/relationships/hyperlink" Target="http://recommender-systems.org/vector-space-model/"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3C8957E-A169-4AAF-BE03-D211B40C396B}"/>
              </a:ext>
            </a:extLst>
          </p:cNvPr>
          <p:cNvSpPr txBox="1"/>
          <p:nvPr/>
        </p:nvSpPr>
        <p:spPr>
          <a:xfrm>
            <a:off x="4026613" y="447336"/>
            <a:ext cx="6565587"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600" b="1" spc="50" dirty="0">
                <a:ln w="11430"/>
                <a:solidFill>
                  <a:schemeClr val="accent3">
                    <a:lumMod val="75000"/>
                  </a:schemeClr>
                </a:solidFill>
                <a:effectLst>
                  <a:outerShdw blurRad="76200" dist="50800" dir="5400000" algn="tl" rotWithShape="0">
                    <a:srgbClr val="000000">
                      <a:alpha val="65000"/>
                    </a:srgbClr>
                  </a:outerShdw>
                </a:effectLst>
              </a:rPr>
              <a:t>Bhaktapur Multiple Campus</a:t>
            </a:r>
            <a:endParaRPr lang="en-US" sz="3600" b="1" spc="50" dirty="0">
              <a:ln w="11430"/>
              <a:solidFill>
                <a:schemeClr val="accent3">
                  <a:lumMod val="75000"/>
                </a:schemeClr>
              </a:solidFill>
              <a:effectLst>
                <a:outerShdw blurRad="76200" dist="50800" dir="5400000" algn="tl" rotWithShape="0">
                  <a:srgbClr val="000000">
                    <a:alpha val="65000"/>
                  </a:srgbClr>
                </a:outerShdw>
              </a:effectLst>
              <a:latin typeface="Showcard Gothic" panose="04020904020102020604" pitchFamily="82" charset="0"/>
            </a:endParaRPr>
          </a:p>
        </p:txBody>
      </p:sp>
      <p:sp>
        <p:nvSpPr>
          <p:cNvPr id="7" name="TextBox 6">
            <a:extLst>
              <a:ext uri="{FF2B5EF4-FFF2-40B4-BE49-F238E27FC236}">
                <a16:creationId xmlns:a16="http://schemas.microsoft.com/office/drawing/2014/main" id="{D8D577C2-11C2-4836-8756-F000AB0C1409}"/>
              </a:ext>
            </a:extLst>
          </p:cNvPr>
          <p:cNvSpPr txBox="1"/>
          <p:nvPr/>
        </p:nvSpPr>
        <p:spPr>
          <a:xfrm>
            <a:off x="742201" y="4334800"/>
            <a:ext cx="5078994" cy="2252989"/>
          </a:xfrm>
          <a:prstGeom prst="rect">
            <a:avLst/>
          </a:prstGeom>
          <a:noFill/>
        </p:spPr>
        <p:txBody>
          <a:bodyPr wrap="square" rtlCol="0">
            <a:spAutoFit/>
          </a:bodyPr>
          <a:lstStyle/>
          <a:p>
            <a:r>
              <a:rPr lang="en-US" sz="2400" b="1" u="sng" dirty="0">
                <a:latin typeface="Times New Roman" pitchFamily="18" charset="0"/>
                <a:cs typeface="Times New Roman" pitchFamily="18" charset="0"/>
              </a:rPr>
              <a:t>Presented by:</a:t>
            </a:r>
          </a:p>
          <a:p>
            <a:pPr marL="342900" indent="-342900">
              <a:lnSpc>
                <a:spcPct val="150000"/>
              </a:lnSpc>
              <a:buFont typeface="+mj-lt"/>
              <a:buAutoNum type="arabicPeriod"/>
            </a:pPr>
            <a:r>
              <a:rPr lang="en-US" sz="2000" b="1" dirty="0">
                <a:latin typeface="Times New Roman" pitchFamily="18" charset="0"/>
                <a:cs typeface="Times New Roman" pitchFamily="18" charset="0"/>
              </a:rPr>
              <a:t>Nabin Bhandari[20246/075]</a:t>
            </a:r>
          </a:p>
          <a:p>
            <a:pPr marL="342900" indent="-342900">
              <a:lnSpc>
                <a:spcPct val="150000"/>
              </a:lnSpc>
            </a:pPr>
            <a:r>
              <a:rPr lang="en-US" sz="2000" b="1" dirty="0">
                <a:latin typeface="Times New Roman" pitchFamily="18" charset="0"/>
                <a:cs typeface="Times New Roman" pitchFamily="18" charset="0"/>
              </a:rPr>
              <a:t>2. Chetan </a:t>
            </a:r>
            <a:r>
              <a:rPr lang="en-US" sz="2000" b="1" dirty="0" err="1">
                <a:latin typeface="Times New Roman" pitchFamily="18" charset="0"/>
                <a:cs typeface="Times New Roman" pitchFamily="18" charset="0"/>
              </a:rPr>
              <a:t>Budhathoki</a:t>
            </a:r>
            <a:r>
              <a:rPr lang="en-US" sz="2000" b="1" dirty="0">
                <a:latin typeface="Times New Roman" pitchFamily="18" charset="0"/>
                <a:cs typeface="Times New Roman" pitchFamily="18" charset="0"/>
              </a:rPr>
              <a:t>[20232/075]</a:t>
            </a:r>
          </a:p>
          <a:p>
            <a:pPr marL="342900" indent="-342900">
              <a:lnSpc>
                <a:spcPct val="150000"/>
              </a:lnSpc>
            </a:pPr>
            <a:r>
              <a:rPr lang="en-US" sz="2000" b="1" dirty="0">
                <a:latin typeface="Times New Roman" pitchFamily="18" charset="0"/>
                <a:cs typeface="Times New Roman" pitchFamily="18" charset="0"/>
              </a:rPr>
              <a:t>2. Bimal Shrestha[20227/075]</a:t>
            </a:r>
          </a:p>
          <a:p>
            <a:pPr marL="342900" indent="-342900">
              <a:lnSpc>
                <a:spcPct val="150000"/>
              </a:lnSpc>
            </a:pPr>
            <a:endParaRPr lang="en-US" sz="2000" b="1" dirty="0">
              <a:latin typeface="Times New Roman" pitchFamily="18" charset="0"/>
              <a:cs typeface="Times New Roman" pitchFamily="18" charset="0"/>
            </a:endParaRPr>
          </a:p>
        </p:txBody>
      </p:sp>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r="77502"/>
          <a:stretch/>
        </p:blipFill>
        <p:spPr>
          <a:xfrm>
            <a:off x="-142152" y="270211"/>
            <a:ext cx="2733501" cy="2844342"/>
          </a:xfrm>
          <a:prstGeom prst="rect">
            <a:avLst/>
          </a:prstGeom>
        </p:spPr>
      </p:pic>
      <p:sp>
        <p:nvSpPr>
          <p:cNvPr id="15" name="TextBox 14">
            <a:extLst>
              <a:ext uri="{FF2B5EF4-FFF2-40B4-BE49-F238E27FC236}">
                <a16:creationId xmlns:a16="http://schemas.microsoft.com/office/drawing/2014/main" id="{D8D577C2-11C2-4836-8756-F000AB0C1409}"/>
              </a:ext>
            </a:extLst>
          </p:cNvPr>
          <p:cNvSpPr txBox="1"/>
          <p:nvPr/>
        </p:nvSpPr>
        <p:spPr>
          <a:xfrm>
            <a:off x="4026615" y="1093667"/>
            <a:ext cx="6454867" cy="461665"/>
          </a:xfrm>
          <a:prstGeom prst="rect">
            <a:avLst/>
          </a:prstGeom>
          <a:noFill/>
        </p:spPr>
        <p:txBody>
          <a:bodyPr wrap="square" rtlCol="0">
            <a:spAutoFit/>
          </a:bodyPr>
          <a:lstStyle/>
          <a:p>
            <a:pPr algn="ctr"/>
            <a:r>
              <a:rPr lang="en-US" sz="2400" b="1" cap="all" dirty="0">
                <a:ln w="9000" cmpd="sng">
                  <a:solidFill>
                    <a:srgbClr val="FFFF00"/>
                  </a:solidFill>
                  <a:prstDash val="solid"/>
                </a:ln>
                <a:solidFill>
                  <a:srgbClr val="FFFF00"/>
                </a:solidFill>
                <a:effectLst>
                  <a:outerShdw blurRad="38100" dist="38100" dir="2700000" algn="tl">
                    <a:srgbClr val="000000">
                      <a:alpha val="43137"/>
                    </a:srgbClr>
                  </a:outerShdw>
                  <a:reflection blurRad="12700" stA="28000" endPos="45000" dist="1000" dir="5400000" sy="-100000" algn="bl" rotWithShape="0"/>
                </a:effectLst>
                <a:latin typeface="Times New Roman" pitchFamily="18" charset="0"/>
                <a:cs typeface="Times New Roman" pitchFamily="18" charset="0"/>
              </a:rPr>
              <a:t>Affiliated to TU</a:t>
            </a:r>
          </a:p>
        </p:txBody>
      </p:sp>
      <p:sp>
        <p:nvSpPr>
          <p:cNvPr id="16" name="TextBox 15">
            <a:extLst>
              <a:ext uri="{FF2B5EF4-FFF2-40B4-BE49-F238E27FC236}">
                <a16:creationId xmlns:a16="http://schemas.microsoft.com/office/drawing/2014/main" id="{D8D577C2-11C2-4836-8756-F000AB0C1409}"/>
              </a:ext>
            </a:extLst>
          </p:cNvPr>
          <p:cNvSpPr txBox="1"/>
          <p:nvPr/>
        </p:nvSpPr>
        <p:spPr>
          <a:xfrm>
            <a:off x="3174273" y="1741021"/>
            <a:ext cx="8270266" cy="1138773"/>
          </a:xfrm>
          <a:prstGeom prst="rect">
            <a:avLst/>
          </a:prstGeom>
          <a:noFill/>
        </p:spPr>
        <p:txBody>
          <a:bodyPr wrap="square" rtlCol="0">
            <a:spAutoFit/>
          </a:bodyPr>
          <a:lstStyle/>
          <a:p>
            <a:pPr algn="ctr"/>
            <a:r>
              <a:rPr lang="en-US" sz="2400" b="1" dirty="0">
                <a:latin typeface="Times New Roman" pitchFamily="18" charset="0"/>
                <a:cs typeface="Times New Roman" pitchFamily="18" charset="0"/>
              </a:rPr>
              <a:t>Department of computer Science and information Technology</a:t>
            </a:r>
          </a:p>
          <a:p>
            <a:pPr algn="ctr"/>
            <a:r>
              <a:rPr lang="en-US" sz="2400" b="1" dirty="0" err="1">
                <a:latin typeface="Times New Roman" pitchFamily="18" charset="0"/>
                <a:cs typeface="Times New Roman" pitchFamily="18" charset="0"/>
              </a:rPr>
              <a:t>Dudhpati</a:t>
            </a:r>
            <a:r>
              <a:rPr lang="en-US" sz="2400" b="1" dirty="0">
                <a:latin typeface="Times New Roman" pitchFamily="18" charset="0"/>
                <a:cs typeface="Times New Roman" pitchFamily="18" charset="0"/>
              </a:rPr>
              <a:t>, Bhaktapur</a:t>
            </a:r>
          </a:p>
          <a:p>
            <a:endParaRPr lang="en-US" sz="2000" b="1" dirty="0">
              <a:solidFill>
                <a:srgbClr val="002060"/>
              </a:solidFill>
              <a:latin typeface="Times New Roman" pitchFamily="18" charset="0"/>
              <a:cs typeface="Times New Roman" pitchFamily="18" charset="0"/>
            </a:endParaRPr>
          </a:p>
        </p:txBody>
      </p:sp>
      <p:sp>
        <p:nvSpPr>
          <p:cNvPr id="17" name="TextBox 16">
            <a:extLst>
              <a:ext uri="{FF2B5EF4-FFF2-40B4-BE49-F238E27FC236}">
                <a16:creationId xmlns:a16="http://schemas.microsoft.com/office/drawing/2014/main" id="{D8D577C2-11C2-4836-8756-F000AB0C1409}"/>
              </a:ext>
            </a:extLst>
          </p:cNvPr>
          <p:cNvSpPr txBox="1"/>
          <p:nvPr/>
        </p:nvSpPr>
        <p:spPr>
          <a:xfrm>
            <a:off x="3770100" y="2786387"/>
            <a:ext cx="6822100" cy="1384995"/>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800" b="1" u="sng" cap="all" dirty="0">
                <a:ln w="0"/>
                <a:effectLst>
                  <a:reflection blurRad="12700" stA="50000" endPos="50000" dist="5000" dir="5400000" sy="-100000" rotWithShape="0"/>
                </a:effectLst>
                <a:latin typeface="Times New Roman" pitchFamily="18" charset="0"/>
                <a:cs typeface="Times New Roman" pitchFamily="18" charset="0"/>
              </a:rPr>
              <a:t>Presentation on </a:t>
            </a:r>
          </a:p>
          <a:p>
            <a:pPr algn="ctr"/>
            <a:r>
              <a:rPr lang="en-US" sz="2800" b="1" cap="all" dirty="0">
                <a:ln w="0"/>
                <a:effectLst>
                  <a:reflection blurRad="12700" stA="50000" endPos="50000" dist="5000" dir="5400000" sy="-100000" rotWithShape="0"/>
                </a:effectLst>
                <a:latin typeface="Times New Roman" pitchFamily="18" charset="0"/>
                <a:cs typeface="Times New Roman" pitchFamily="18" charset="0"/>
              </a:rPr>
              <a:t>Job-Station</a:t>
            </a:r>
            <a:br>
              <a:rPr lang="en-US" sz="2800" b="1" cap="all" dirty="0">
                <a:ln w="0"/>
                <a:effectLst>
                  <a:reflection blurRad="12700" stA="50000" endPos="50000" dist="5000" dir="5400000" sy="-100000" rotWithShape="0"/>
                </a:effectLst>
                <a:latin typeface="Times New Roman" pitchFamily="18" charset="0"/>
                <a:cs typeface="Times New Roman" pitchFamily="18" charset="0"/>
              </a:rPr>
            </a:br>
            <a:r>
              <a:rPr lang="en-US" sz="2800" b="1" cap="all" dirty="0">
                <a:ln w="0"/>
                <a:effectLst>
                  <a:reflection blurRad="12700" stA="50000" endPos="50000" dist="5000" dir="5400000" sy="-100000" rotWithShape="0"/>
                </a:effectLst>
                <a:latin typeface="Times New Roman" pitchFamily="18" charset="0"/>
                <a:cs typeface="Times New Roman" pitchFamily="18" charset="0"/>
              </a:rPr>
              <a:t>Job Recommendation System </a:t>
            </a:r>
          </a:p>
        </p:txBody>
      </p:sp>
      <p:sp>
        <p:nvSpPr>
          <p:cNvPr id="18" name="TextBox 17">
            <a:extLst>
              <a:ext uri="{FF2B5EF4-FFF2-40B4-BE49-F238E27FC236}">
                <a16:creationId xmlns:a16="http://schemas.microsoft.com/office/drawing/2014/main" id="{D8D577C2-11C2-4836-8756-F000AB0C1409}"/>
              </a:ext>
            </a:extLst>
          </p:cNvPr>
          <p:cNvSpPr txBox="1"/>
          <p:nvPr/>
        </p:nvSpPr>
        <p:spPr>
          <a:xfrm>
            <a:off x="8528771" y="5329925"/>
            <a:ext cx="2659771" cy="523220"/>
          </a:xfrm>
          <a:prstGeom prst="rect">
            <a:avLst/>
          </a:prstGeom>
          <a:noFill/>
        </p:spPr>
        <p:txBody>
          <a:bodyPr wrap="square" rtlCol="0">
            <a:spAutoFit/>
          </a:bodyPr>
          <a:lstStyle/>
          <a:p>
            <a:pPr algn="r"/>
            <a:r>
              <a:rPr lang="en-US" sz="2800" dirty="0">
                <a:effectLst>
                  <a:outerShdw blurRad="38100" dist="38100" dir="2700000" algn="tl">
                    <a:srgbClr val="000000">
                      <a:alpha val="43137"/>
                    </a:srgbClr>
                  </a:outerShdw>
                </a:effectLst>
                <a:latin typeface="Times New Roman" pitchFamily="18" charset="0"/>
                <a:cs typeface="Times New Roman" pitchFamily="18" charset="0"/>
              </a:rPr>
              <a:t>Date: 2080/01/23</a:t>
            </a:r>
          </a:p>
        </p:txBody>
      </p:sp>
      <p:sp>
        <p:nvSpPr>
          <p:cNvPr id="19" name="Slide Number Placeholder 18"/>
          <p:cNvSpPr>
            <a:spLocks noGrp="1"/>
          </p:cNvSpPr>
          <p:nvPr>
            <p:ph type="sldNum" sz="quarter" idx="12"/>
          </p:nvPr>
        </p:nvSpPr>
        <p:spPr>
          <a:xfrm>
            <a:off x="11340037" y="5591535"/>
            <a:ext cx="811019" cy="503578"/>
          </a:xfrm>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657623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A24BC-D195-452D-AFCE-4E103B7C5060}"/>
              </a:ext>
            </a:extLst>
          </p:cNvPr>
          <p:cNvSpPr>
            <a:spLocks noGrp="1"/>
          </p:cNvSpPr>
          <p:nvPr>
            <p:ph type="title"/>
          </p:nvPr>
        </p:nvSpPr>
        <p:spPr>
          <a:xfrm>
            <a:off x="857415" y="1164771"/>
            <a:ext cx="9603275" cy="4604658"/>
          </a:xfrm>
        </p:spPr>
        <p:txBody>
          <a:bodyPr>
            <a:normAutofit/>
          </a:bodyPr>
          <a:lstStyle/>
          <a:p>
            <a:r>
              <a:rPr lang="en-US" sz="5600" b="1" i="0" dirty="0">
                <a:solidFill>
                  <a:srgbClr val="050505"/>
                </a:solidFill>
                <a:effectLst/>
                <a:latin typeface="Times New Roman" panose="02020603050405020304" pitchFamily="18" charset="0"/>
                <a:cs typeface="Times New Roman" panose="02020603050405020304" pitchFamily="18" charset="0"/>
              </a:rPr>
              <a:t>Job Seekers Module</a:t>
            </a:r>
            <a:br>
              <a:rPr lang="en-US" sz="2700" b="1" i="0" dirty="0">
                <a:solidFill>
                  <a:srgbClr val="050505"/>
                </a:solidFill>
                <a:effectLst/>
                <a:latin typeface="Times New Roman" panose="02020603050405020304" pitchFamily="18" charset="0"/>
                <a:cs typeface="Times New Roman" panose="02020603050405020304" pitchFamily="18" charset="0"/>
              </a:rPr>
            </a:br>
            <a:r>
              <a:rPr lang="en-US" sz="2700" b="0" i="0" dirty="0">
                <a:solidFill>
                  <a:srgbClr val="050505"/>
                </a:solidFill>
                <a:effectLst/>
                <a:latin typeface="Times New Roman" panose="02020603050405020304" pitchFamily="18" charset="0"/>
                <a:cs typeface="Times New Roman" panose="02020603050405020304" pitchFamily="18" charset="0"/>
              </a:rPr>
              <a:t>• Registration / Login</a:t>
            </a:r>
            <a:br>
              <a:rPr lang="en-US" sz="2700" b="0" i="0" dirty="0">
                <a:solidFill>
                  <a:srgbClr val="050505"/>
                </a:solidFill>
                <a:effectLst/>
                <a:latin typeface="Times New Roman" panose="02020603050405020304" pitchFamily="18" charset="0"/>
                <a:cs typeface="Times New Roman" panose="02020603050405020304" pitchFamily="18" charset="0"/>
              </a:rPr>
            </a:br>
            <a:r>
              <a:rPr lang="en-US" sz="2700" b="0" i="0" dirty="0">
                <a:solidFill>
                  <a:srgbClr val="050505"/>
                </a:solidFill>
                <a:effectLst/>
                <a:latin typeface="Times New Roman" panose="02020603050405020304" pitchFamily="18" charset="0"/>
                <a:cs typeface="Times New Roman" panose="02020603050405020304" pitchFamily="18" charset="0"/>
              </a:rPr>
              <a:t>•  Apply for Job</a:t>
            </a:r>
            <a:br>
              <a:rPr lang="en-US" sz="2700" b="0" i="0" dirty="0">
                <a:solidFill>
                  <a:srgbClr val="050505"/>
                </a:solidFill>
                <a:effectLst/>
                <a:latin typeface="Times New Roman" panose="02020603050405020304" pitchFamily="18" charset="0"/>
                <a:cs typeface="Times New Roman" panose="02020603050405020304" pitchFamily="18" charset="0"/>
              </a:rPr>
            </a:br>
            <a:r>
              <a:rPr lang="en-US" sz="2700" b="0" i="0" dirty="0">
                <a:solidFill>
                  <a:srgbClr val="050505"/>
                </a:solidFill>
                <a:effectLst/>
                <a:latin typeface="Times New Roman" panose="02020603050405020304" pitchFamily="18" charset="0"/>
                <a:cs typeface="Times New Roman" panose="02020603050405020304" pitchFamily="18" charset="0"/>
              </a:rPr>
              <a:t>• Forgot Password </a:t>
            </a:r>
            <a:br>
              <a:rPr lang="en-US" sz="2700" b="0" i="0" dirty="0">
                <a:solidFill>
                  <a:srgbClr val="050505"/>
                </a:solidFill>
                <a:effectLst/>
                <a:latin typeface="Times New Roman" panose="02020603050405020304" pitchFamily="18" charset="0"/>
                <a:cs typeface="Times New Roman" panose="02020603050405020304" pitchFamily="18" charset="0"/>
              </a:rPr>
            </a:br>
            <a:r>
              <a:rPr lang="en-US" sz="2700" b="0" i="0" dirty="0">
                <a:solidFill>
                  <a:srgbClr val="050505"/>
                </a:solidFill>
                <a:effectLst/>
                <a:latin typeface="Times New Roman" panose="02020603050405020304" pitchFamily="18" charset="0"/>
                <a:cs typeface="Times New Roman" panose="02020603050405020304" pitchFamily="18" charset="0"/>
              </a:rPr>
              <a:t>• Search for Job vacancies</a:t>
            </a:r>
            <a:br>
              <a:rPr lang="en-US" sz="2700" b="0" i="0" dirty="0">
                <a:solidFill>
                  <a:srgbClr val="050505"/>
                </a:solidFill>
                <a:effectLst/>
                <a:latin typeface="Times New Roman" panose="02020603050405020304" pitchFamily="18" charset="0"/>
                <a:cs typeface="Times New Roman" panose="02020603050405020304" pitchFamily="18" charset="0"/>
              </a:rPr>
            </a:br>
            <a:r>
              <a:rPr lang="en-US" sz="2700" b="0" i="0" dirty="0">
                <a:solidFill>
                  <a:srgbClr val="050505"/>
                </a:solidFill>
                <a:effectLst/>
                <a:latin typeface="Times New Roman" panose="02020603050405020304" pitchFamily="18" charset="0"/>
                <a:cs typeface="Times New Roman" panose="02020603050405020304" pitchFamily="18" charset="0"/>
              </a:rPr>
              <a:t>• Update Profile</a:t>
            </a:r>
            <a:br>
              <a:rPr lang="en-US" sz="2700" b="0" i="0" dirty="0">
                <a:solidFill>
                  <a:srgbClr val="050505"/>
                </a:solidFill>
                <a:effectLst/>
                <a:latin typeface="Times New Roman" panose="02020603050405020304" pitchFamily="18" charset="0"/>
                <a:cs typeface="Times New Roman" panose="02020603050405020304" pitchFamily="18" charset="0"/>
              </a:rPr>
            </a:br>
            <a:r>
              <a:rPr lang="en-US" sz="2700" b="0" i="0" dirty="0">
                <a:solidFill>
                  <a:srgbClr val="050505"/>
                </a:solidFill>
                <a:effectLst/>
                <a:latin typeface="Times New Roman" panose="02020603050405020304" pitchFamily="18" charset="0"/>
                <a:cs typeface="Times New Roman" panose="02020603050405020304" pitchFamily="18" charset="0"/>
              </a:rPr>
              <a:t>• Logout</a:t>
            </a:r>
            <a:br>
              <a:rPr lang="en-US" sz="2700" b="0" i="0" dirty="0">
                <a:solidFill>
                  <a:srgbClr val="050505"/>
                </a:solidFill>
                <a:effectLst/>
                <a:latin typeface="Times New Roman" panose="02020603050405020304" pitchFamily="18" charset="0"/>
                <a:cs typeface="Times New Roman" panose="02020603050405020304" pitchFamily="18" charset="0"/>
              </a:rPr>
            </a:br>
            <a:r>
              <a:rPr lang="en-US" sz="2700" b="0" i="0" dirty="0">
                <a:solidFill>
                  <a:srgbClr val="050505"/>
                </a:solidFill>
                <a:effectLst/>
                <a:latin typeface="Times New Roman" panose="02020603050405020304" pitchFamily="18" charset="0"/>
                <a:cs typeface="Times New Roman" panose="02020603050405020304" pitchFamily="18" charset="0"/>
              </a:rPr>
              <a:t>• Send Feedback</a:t>
            </a:r>
            <a:br>
              <a:rPr lang="en-US" sz="2700" b="0" i="0" dirty="0">
                <a:solidFill>
                  <a:srgbClr val="050505"/>
                </a:solidFill>
                <a:effectLst/>
                <a:latin typeface="Times New Roman" panose="02020603050405020304" pitchFamily="18" charset="0"/>
                <a:cs typeface="Times New Roman" panose="02020603050405020304" pitchFamily="18" charset="0"/>
              </a:rPr>
            </a:br>
            <a:r>
              <a:rPr lang="en-US" sz="2700" b="0" i="0" dirty="0">
                <a:solidFill>
                  <a:srgbClr val="050505"/>
                </a:solidFill>
                <a:effectLst/>
                <a:latin typeface="Times New Roman" panose="02020603050405020304" pitchFamily="18" charset="0"/>
                <a:cs typeface="Times New Roman" panose="02020603050405020304" pitchFamily="18" charset="0"/>
              </a:rPr>
              <a:t>• View applied jobs</a:t>
            </a:r>
            <a:endParaRPr lang="en-US" sz="26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3995496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268F6-16B9-761D-862C-52BA6A7258A4}"/>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Employers Module</a:t>
            </a:r>
          </a:p>
        </p:txBody>
      </p:sp>
      <p:sp>
        <p:nvSpPr>
          <p:cNvPr id="3" name="Slide Number Placeholder 2">
            <a:extLst>
              <a:ext uri="{FF2B5EF4-FFF2-40B4-BE49-F238E27FC236}">
                <a16:creationId xmlns:a16="http://schemas.microsoft.com/office/drawing/2014/main" id="{F7FE3746-4F96-64A3-2673-7FE9CAB9A6F0}"/>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4" name="Title 1">
            <a:extLst>
              <a:ext uri="{FF2B5EF4-FFF2-40B4-BE49-F238E27FC236}">
                <a16:creationId xmlns:a16="http://schemas.microsoft.com/office/drawing/2014/main" id="{5D77A263-691C-3A1D-DC18-DCDAF04506ED}"/>
              </a:ext>
            </a:extLst>
          </p:cNvPr>
          <p:cNvSpPr txBox="1">
            <a:spLocks/>
          </p:cNvSpPr>
          <p:nvPr/>
        </p:nvSpPr>
        <p:spPr>
          <a:xfrm>
            <a:off x="857415" y="1164771"/>
            <a:ext cx="9603275" cy="4016829"/>
          </a:xfrm>
          <a:prstGeom prst="rect">
            <a:avLst/>
          </a:prstGeom>
        </p:spPr>
        <p:txBody>
          <a:bodyPr vert="horz" lIns="0" tIns="45720" rIns="0" bIns="0" anchor="b">
            <a:normAutofit fontScale="97500"/>
            <a:scene3d>
              <a:camera prst="orthographicFront"/>
              <a:lightRig rig="freezing" dir="t">
                <a:rot lat="0" lon="0" rev="5640000"/>
              </a:lightRig>
            </a:scene3d>
            <a:sp3d prstMaterial="flat">
              <a:contourClr>
                <a:schemeClr val="tx2"/>
              </a:contourClr>
            </a:sp3d>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defTabSz="914400"/>
            <a:endParaRPr lang="en-US" sz="2600"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3F3F48A9-316B-E5E2-738C-FC89DB5E8CB7}"/>
              </a:ext>
            </a:extLst>
          </p:cNvPr>
          <p:cNvSpPr txBox="1">
            <a:spLocks/>
          </p:cNvSpPr>
          <p:nvPr/>
        </p:nvSpPr>
        <p:spPr>
          <a:xfrm>
            <a:off x="609600" y="620487"/>
            <a:ext cx="9603275" cy="6001276"/>
          </a:xfrm>
          <a:prstGeom prst="rect">
            <a:avLst/>
          </a:prstGeom>
        </p:spPr>
        <p:txBody>
          <a:bodyPr vert="horz" lIns="0" tIns="45720" rIns="0" bIns="0" anchor="b">
            <a:noAutofit/>
            <a:scene3d>
              <a:camera prst="orthographicFront"/>
              <a:lightRig rig="freezing" dir="t">
                <a:rot lat="0" lon="0" rev="5640000"/>
              </a:lightRig>
            </a:scene3d>
            <a:sp3d prstMaterial="flat">
              <a:contourClr>
                <a:schemeClr val="tx2"/>
              </a:contourClr>
            </a:sp3d>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marL="457200" indent="-457200" defTabSz="914400">
              <a:buFont typeface="Arial" panose="020B0604020202020204" pitchFamily="34" charset="0"/>
              <a:buChar char="•"/>
            </a:pPr>
            <a:r>
              <a:rPr lang="en-US" sz="2800" dirty="0">
                <a:solidFill>
                  <a:srgbClr val="050505"/>
                </a:solidFill>
                <a:latin typeface="Times New Roman" panose="02020603050405020304" pitchFamily="18" charset="0"/>
                <a:cs typeface="Times New Roman" panose="02020603050405020304" pitchFamily="18" charset="0"/>
              </a:rPr>
              <a:t>Registration</a:t>
            </a:r>
          </a:p>
          <a:p>
            <a:pPr marL="457200" indent="-457200" defTabSz="914400">
              <a:buFont typeface="Arial" panose="020B0604020202020204" pitchFamily="34" charset="0"/>
              <a:buChar char="•"/>
            </a:pPr>
            <a:r>
              <a:rPr lang="en-US" sz="2800" dirty="0">
                <a:solidFill>
                  <a:srgbClr val="050505"/>
                </a:solidFill>
                <a:latin typeface="Times New Roman" panose="02020603050405020304" pitchFamily="18" charset="0"/>
                <a:cs typeface="Times New Roman" panose="02020603050405020304" pitchFamily="18" charset="0"/>
              </a:rPr>
              <a:t>Login</a:t>
            </a:r>
          </a:p>
          <a:p>
            <a:pPr marL="457200" indent="-457200" defTabSz="914400">
              <a:buFont typeface="Arial" panose="020B0604020202020204" pitchFamily="34" charset="0"/>
              <a:buChar char="•"/>
            </a:pPr>
            <a:r>
              <a:rPr lang="en-US" sz="2800" dirty="0">
                <a:solidFill>
                  <a:srgbClr val="050505"/>
                </a:solidFill>
                <a:latin typeface="Times New Roman" panose="02020603050405020304" pitchFamily="18" charset="0"/>
                <a:cs typeface="Times New Roman" panose="02020603050405020304" pitchFamily="18" charset="0"/>
              </a:rPr>
              <a:t>View Job applications</a:t>
            </a:r>
          </a:p>
          <a:p>
            <a:pPr marL="457200" indent="-457200" defTabSz="914400">
              <a:buFont typeface="Arial" panose="020B0604020202020204" pitchFamily="34" charset="0"/>
              <a:buChar char="•"/>
            </a:pPr>
            <a:r>
              <a:rPr lang="en-US" sz="2800" dirty="0">
                <a:solidFill>
                  <a:srgbClr val="050505"/>
                </a:solidFill>
                <a:latin typeface="Times New Roman" panose="02020603050405020304" pitchFamily="18" charset="0"/>
                <a:cs typeface="Times New Roman" panose="02020603050405020304" pitchFamily="18" charset="0"/>
              </a:rPr>
              <a:t>Create and view job post</a:t>
            </a:r>
          </a:p>
          <a:p>
            <a:pPr marL="457200" indent="-457200" defTabSz="914400">
              <a:buFont typeface="Arial" panose="020B0604020202020204" pitchFamily="34" charset="0"/>
              <a:buChar char="•"/>
            </a:pPr>
            <a:r>
              <a:rPr lang="en-US" sz="2800" dirty="0">
                <a:solidFill>
                  <a:srgbClr val="050505"/>
                </a:solidFill>
                <a:latin typeface="Times New Roman" panose="02020603050405020304" pitchFamily="18" charset="0"/>
                <a:cs typeface="Times New Roman" panose="02020603050405020304" pitchFamily="18" charset="0"/>
              </a:rPr>
              <a:t>Update profile</a:t>
            </a:r>
          </a:p>
          <a:p>
            <a:pPr marL="457200" indent="-457200" defTabSz="914400">
              <a:buFont typeface="Arial" panose="020B0604020202020204" pitchFamily="34" charset="0"/>
              <a:buChar char="•"/>
            </a:pPr>
            <a:r>
              <a:rPr lang="en-US" sz="2800" dirty="0">
                <a:solidFill>
                  <a:srgbClr val="050505"/>
                </a:solidFill>
                <a:latin typeface="Times New Roman" panose="02020603050405020304" pitchFamily="18" charset="0"/>
                <a:cs typeface="Times New Roman" panose="02020603050405020304" pitchFamily="18" charset="0"/>
              </a:rPr>
              <a:t>Logout</a:t>
            </a:r>
          </a:p>
          <a:p>
            <a:pPr marL="457200" indent="-457200" defTabSz="914400">
              <a:buFont typeface="Arial" panose="020B0604020202020204" pitchFamily="34" charset="0"/>
              <a:buChar char="•"/>
            </a:pPr>
            <a:r>
              <a:rPr lang="en-US" sz="3200" dirty="0">
                <a:solidFill>
                  <a:srgbClr val="050505"/>
                </a:solidFill>
                <a:latin typeface="Times New Roman" panose="02020603050405020304" pitchFamily="18" charset="0"/>
                <a:cs typeface="Times New Roman" panose="02020603050405020304" pitchFamily="18" charset="0"/>
              </a:rPr>
              <a:t>Feedback System</a:t>
            </a:r>
          </a:p>
          <a:p>
            <a:pPr defTabSz="914400"/>
            <a:br>
              <a:rPr lang="en-US" sz="3200" dirty="0">
                <a:solidFill>
                  <a:srgbClr val="050505"/>
                </a:solidFill>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6338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996DB-C3D3-4242-9194-AAB2B0C47992}"/>
              </a:ext>
            </a:extLst>
          </p:cNvPr>
          <p:cNvSpPr>
            <a:spLocks noGrp="1"/>
          </p:cNvSpPr>
          <p:nvPr>
            <p:ph type="title"/>
          </p:nvPr>
        </p:nvSpPr>
        <p:spPr>
          <a:xfrm>
            <a:off x="963125" y="404511"/>
            <a:ext cx="9603275" cy="1049235"/>
          </a:xfrm>
        </p:spPr>
        <p:txBody>
          <a:bodyPr/>
          <a:lstStyle/>
          <a:p>
            <a:r>
              <a:rPr lang="en-US" b="1" dirty="0">
                <a:solidFill>
                  <a:schemeClr val="tx1"/>
                </a:solidFill>
                <a:latin typeface="Times New Roman" panose="02020603050405020304" pitchFamily="18" charset="0"/>
                <a:cs typeface="Times New Roman" panose="02020603050405020304" pitchFamily="18" charset="0"/>
              </a:rPr>
              <a:t>Non functional requirement</a:t>
            </a:r>
          </a:p>
        </p:txBody>
      </p:sp>
      <p:sp>
        <p:nvSpPr>
          <p:cNvPr id="3" name="Slide Number Placeholder 2"/>
          <p:cNvSpPr>
            <a:spLocks noGrp="1"/>
          </p:cNvSpPr>
          <p:nvPr>
            <p:ph type="sldNum" sz="quarter" idx="12"/>
          </p:nvPr>
        </p:nvSpPr>
        <p:spPr/>
        <p:txBody>
          <a:bodyPr/>
          <a:lstStyle/>
          <a:p>
            <a:fld id="{D57F1E4F-1CFF-5643-939E-217C01CDF565}" type="slidenum">
              <a:rPr lang="en-US" smtClean="0"/>
              <a:pPr/>
              <a:t>12</a:t>
            </a:fld>
            <a:endParaRPr lang="en-US" dirty="0"/>
          </a:p>
        </p:txBody>
      </p:sp>
      <p:sp>
        <p:nvSpPr>
          <p:cNvPr id="4" name="TextBox 3">
            <a:extLst>
              <a:ext uri="{FF2B5EF4-FFF2-40B4-BE49-F238E27FC236}">
                <a16:creationId xmlns:a16="http://schemas.microsoft.com/office/drawing/2014/main" id="{5F1E7D2A-AADE-4072-88C0-D565FCA1C352}"/>
              </a:ext>
            </a:extLst>
          </p:cNvPr>
          <p:cNvSpPr txBox="1"/>
          <p:nvPr/>
        </p:nvSpPr>
        <p:spPr>
          <a:xfrm>
            <a:off x="838199" y="1550830"/>
            <a:ext cx="10983686" cy="5170646"/>
          </a:xfrm>
          <a:prstGeom prst="rect">
            <a:avLst/>
          </a:prstGeom>
          <a:noFill/>
        </p:spPr>
        <p:txBody>
          <a:bodyPr wrap="square">
            <a:spAutoFit/>
          </a:bodyPr>
          <a:lstStyle/>
          <a:p>
            <a:r>
              <a:rPr lang="en-US" sz="3000" dirty="0">
                <a:latin typeface="Times New Roman" panose="02020603050405020304" pitchFamily="18" charset="0"/>
                <a:cs typeface="Times New Roman" panose="02020603050405020304" pitchFamily="18" charset="0"/>
              </a:rPr>
              <a:t>The non-functional requirements of the job recommendation system are as below:</a:t>
            </a:r>
          </a:p>
          <a:p>
            <a:endParaRPr lang="en-US" sz="30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3000" dirty="0">
                <a:latin typeface="Times New Roman" panose="02020603050405020304" pitchFamily="18" charset="0"/>
                <a:cs typeface="Times New Roman" panose="02020603050405020304" pitchFamily="18" charset="0"/>
              </a:rPr>
              <a:t>Usability</a:t>
            </a:r>
          </a:p>
          <a:p>
            <a:pPr fontAlgn="base">
              <a:buFont typeface="Wingdings" panose="05000000000000000000" pitchFamily="2" charset="2"/>
              <a:buChar char="q"/>
            </a:pPr>
            <a:r>
              <a:rPr lang="en-US" sz="3000" dirty="0">
                <a:latin typeface="Times New Roman" panose="02020603050405020304" pitchFamily="18" charset="0"/>
                <a:cs typeface="Times New Roman" panose="02020603050405020304" pitchFamily="18" charset="0"/>
              </a:rPr>
              <a:t>Performance</a:t>
            </a:r>
          </a:p>
          <a:p>
            <a:pPr fontAlgn="base">
              <a:buFont typeface="Wingdings" panose="05000000000000000000" pitchFamily="2" charset="2"/>
              <a:buChar char="q"/>
            </a:pPr>
            <a:r>
              <a:rPr lang="en-US" sz="3000" dirty="0">
                <a:latin typeface="Times New Roman" panose="02020603050405020304" pitchFamily="18" charset="0"/>
                <a:cs typeface="Times New Roman" panose="02020603050405020304" pitchFamily="18" charset="0"/>
              </a:rPr>
              <a:t>Scalability</a:t>
            </a:r>
          </a:p>
          <a:p>
            <a:pPr fontAlgn="base">
              <a:buFont typeface="Wingdings" panose="05000000000000000000" pitchFamily="2" charset="2"/>
              <a:buChar char="q"/>
            </a:pPr>
            <a:r>
              <a:rPr lang="en-US" sz="3000" dirty="0">
                <a:latin typeface="Times New Roman" panose="02020603050405020304" pitchFamily="18" charset="0"/>
                <a:cs typeface="Times New Roman" panose="02020603050405020304" pitchFamily="18" charset="0"/>
              </a:rPr>
              <a:t>Reliability</a:t>
            </a:r>
          </a:p>
          <a:p>
            <a:pPr fontAlgn="base">
              <a:buFont typeface="Wingdings" panose="05000000000000000000" pitchFamily="2" charset="2"/>
              <a:buChar char="q"/>
            </a:pPr>
            <a:r>
              <a:rPr lang="en-US" sz="3000" dirty="0">
                <a:latin typeface="Times New Roman" panose="02020603050405020304" pitchFamily="18" charset="0"/>
                <a:cs typeface="Times New Roman" panose="02020603050405020304" pitchFamily="18" charset="0"/>
              </a:rPr>
              <a:t>Security</a:t>
            </a:r>
          </a:p>
          <a:p>
            <a:pPr fontAlgn="base">
              <a:buFont typeface="Wingdings" panose="05000000000000000000" pitchFamily="2" charset="2"/>
              <a:buChar char="q"/>
            </a:pPr>
            <a:r>
              <a:rPr lang="en-US" sz="3000" dirty="0">
                <a:latin typeface="Times New Roman" panose="02020603050405020304" pitchFamily="18" charset="0"/>
                <a:cs typeface="Times New Roman" panose="02020603050405020304" pitchFamily="18" charset="0"/>
              </a:rPr>
              <a:t>Compatibility</a:t>
            </a:r>
          </a:p>
          <a:p>
            <a:pPr fontAlgn="base">
              <a:buFont typeface="Wingdings" panose="05000000000000000000" pitchFamily="2" charset="2"/>
              <a:buChar char="q"/>
            </a:pPr>
            <a:r>
              <a:rPr lang="en-US" sz="3000" dirty="0">
                <a:latin typeface="Times New Roman" panose="02020603050405020304" pitchFamily="18" charset="0"/>
                <a:cs typeface="Times New Roman" panose="02020603050405020304" pitchFamily="18" charset="0"/>
              </a:rPr>
              <a:t>Maintainability</a:t>
            </a:r>
            <a:endParaRPr lang="en-US" sz="3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fontAlgn="base">
              <a:buFont typeface="Wingdings" panose="05000000000000000000" pitchFamily="2" charset="2"/>
              <a:buChar char="q"/>
            </a:pPr>
            <a:r>
              <a:rPr lang="en-US" sz="3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Responsive</a:t>
            </a:r>
          </a:p>
        </p:txBody>
      </p:sp>
    </p:spTree>
    <p:extLst>
      <p:ext uri="{BB962C8B-B14F-4D97-AF65-F5344CB8AC3E}">
        <p14:creationId xmlns:p14="http://schemas.microsoft.com/office/powerpoint/2010/main" val="1764893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D656C-E120-9CE9-F9C7-3603EA0AAB5F}"/>
              </a:ext>
            </a:extLst>
          </p:cNvPr>
          <p:cNvSpPr>
            <a:spLocks noGrp="1"/>
          </p:cNvSpPr>
          <p:nvPr>
            <p:ph type="title"/>
          </p:nvPr>
        </p:nvSpPr>
        <p:spPr>
          <a:xfrm>
            <a:off x="1251857" y="660545"/>
            <a:ext cx="11074400" cy="1143000"/>
          </a:xfrm>
        </p:spPr>
        <p:txBody>
          <a:bodyPr/>
          <a:lstStyle/>
          <a:p>
            <a:r>
              <a:rPr lang="en-US" b="1" dirty="0">
                <a:solidFill>
                  <a:schemeClr val="tx1"/>
                </a:solidFill>
                <a:latin typeface="Times New Roman" panose="02020603050405020304" pitchFamily="18" charset="0"/>
                <a:cs typeface="Times New Roman" panose="02020603050405020304" pitchFamily="18" charset="0"/>
              </a:rPr>
              <a:t>Technical Feasibility</a:t>
            </a:r>
          </a:p>
        </p:txBody>
      </p:sp>
      <p:sp>
        <p:nvSpPr>
          <p:cNvPr id="3" name="Slide Number Placeholder 2">
            <a:extLst>
              <a:ext uri="{FF2B5EF4-FFF2-40B4-BE49-F238E27FC236}">
                <a16:creationId xmlns:a16="http://schemas.microsoft.com/office/drawing/2014/main" id="{1CA63FAF-755E-C733-E103-013B4156227B}"/>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
        <p:nvSpPr>
          <p:cNvPr id="4" name="TextBox 3">
            <a:extLst>
              <a:ext uri="{FF2B5EF4-FFF2-40B4-BE49-F238E27FC236}">
                <a16:creationId xmlns:a16="http://schemas.microsoft.com/office/drawing/2014/main" id="{66B226A6-4135-4B19-109D-B7F3E3D00F1D}"/>
              </a:ext>
            </a:extLst>
          </p:cNvPr>
          <p:cNvSpPr txBox="1"/>
          <p:nvPr/>
        </p:nvSpPr>
        <p:spPr>
          <a:xfrm>
            <a:off x="1297214" y="1920895"/>
            <a:ext cx="10983686" cy="3016210"/>
          </a:xfrm>
          <a:prstGeom prst="rect">
            <a:avLst/>
          </a:prstGeom>
          <a:noFill/>
        </p:spPr>
        <p:txBody>
          <a:bodyPr wrap="square">
            <a:spAutoFit/>
          </a:bodyPr>
          <a:lstStyle/>
          <a:p>
            <a:pPr marL="0" indent="0">
              <a:buNone/>
            </a:pPr>
            <a:r>
              <a:rPr lang="en-US" sz="3200" dirty="0">
                <a:latin typeface="Times New Roman" panose="02020603050405020304" pitchFamily="18" charset="0"/>
                <a:cs typeface="Times New Roman" panose="02020603050405020304" pitchFamily="18" charset="0"/>
              </a:rPr>
              <a:t>To develop this portal, we have used different technology such as:</a:t>
            </a:r>
          </a:p>
          <a:p>
            <a:pPr marL="457200" indent="-457200">
              <a:buClr>
                <a:schemeClr val="tx2"/>
              </a:buClr>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Front-end Design and User Interface: HTML,CSS, </a:t>
            </a:r>
            <a:r>
              <a:rPr lang="en-US" sz="3200" dirty="0" err="1">
                <a:latin typeface="Times New Roman" panose="02020603050405020304" pitchFamily="18" charset="0"/>
                <a:cs typeface="Times New Roman" panose="02020603050405020304" pitchFamily="18" charset="0"/>
              </a:rPr>
              <a:t>BootStrap</a:t>
            </a:r>
            <a:r>
              <a:rPr lang="en-US" sz="3200" dirty="0">
                <a:latin typeface="Times New Roman" panose="02020603050405020304" pitchFamily="18" charset="0"/>
                <a:cs typeface="Times New Roman" panose="02020603050405020304" pitchFamily="18" charset="0"/>
              </a:rPr>
              <a:t>.</a:t>
            </a:r>
          </a:p>
          <a:p>
            <a:pPr marL="457200" indent="-457200">
              <a:buClr>
                <a:schemeClr val="tx2"/>
              </a:buClr>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Server: </a:t>
            </a:r>
            <a:r>
              <a:rPr lang="en-US" sz="3200" dirty="0" err="1">
                <a:latin typeface="Times New Roman" panose="02020603050405020304" pitchFamily="18" charset="0"/>
                <a:cs typeface="Times New Roman" panose="02020603050405020304" pitchFamily="18" charset="0"/>
              </a:rPr>
              <a:t>Xampp</a:t>
            </a:r>
            <a:endParaRPr lang="en-US" sz="3200" dirty="0">
              <a:latin typeface="Times New Roman" panose="02020603050405020304" pitchFamily="18" charset="0"/>
              <a:cs typeface="Times New Roman" panose="02020603050405020304" pitchFamily="18" charset="0"/>
            </a:endParaRPr>
          </a:p>
          <a:p>
            <a:pPr marL="457200" indent="-457200">
              <a:buClr>
                <a:schemeClr val="tx2"/>
              </a:buClr>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Back-end: PHP</a:t>
            </a:r>
          </a:p>
          <a:p>
            <a:pPr marL="457200" indent="-457200">
              <a:buClr>
                <a:schemeClr val="tx2"/>
              </a:buClr>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Database: MYSQL</a:t>
            </a:r>
          </a:p>
          <a:p>
            <a:endParaRPr lang="en-US" sz="30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3962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996DB-C3D3-4242-9194-AAB2B0C47992}"/>
              </a:ext>
            </a:extLst>
          </p:cNvPr>
          <p:cNvSpPr>
            <a:spLocks noGrp="1"/>
          </p:cNvSpPr>
          <p:nvPr>
            <p:ph type="title"/>
          </p:nvPr>
        </p:nvSpPr>
        <p:spPr>
          <a:xfrm>
            <a:off x="522515" y="707571"/>
            <a:ext cx="4396634" cy="876803"/>
          </a:xfrm>
        </p:spPr>
        <p:txBody>
          <a:bodyPr/>
          <a:lstStyle/>
          <a:p>
            <a:pPr algn="ctr"/>
            <a:r>
              <a:rPr lang="en-US" dirty="0">
                <a:solidFill>
                  <a:schemeClr val="tx1"/>
                </a:solidFill>
                <a:latin typeface="Times New Roman" panose="02020603050405020304" pitchFamily="18" charset="0"/>
                <a:cs typeface="Times New Roman" panose="02020603050405020304" pitchFamily="18" charset="0"/>
              </a:rPr>
              <a:t> </a:t>
            </a:r>
            <a:r>
              <a:rPr lang="en-US" u="sng" dirty="0">
                <a:solidFill>
                  <a:schemeClr val="tx1"/>
                </a:solidFill>
                <a:latin typeface="Times New Roman" panose="02020603050405020304" pitchFamily="18" charset="0"/>
                <a:cs typeface="Times New Roman" panose="02020603050405020304" pitchFamily="18" charset="0"/>
              </a:rPr>
              <a:t>Process model</a:t>
            </a:r>
          </a:p>
        </p:txBody>
      </p:sp>
      <p:sp>
        <p:nvSpPr>
          <p:cNvPr id="7" name="Slide Number Placeholder 6"/>
          <p:cNvSpPr>
            <a:spLocks noGrp="1"/>
          </p:cNvSpPr>
          <p:nvPr>
            <p:ph type="sldNum" sz="quarter" idx="12"/>
          </p:nvPr>
        </p:nvSpPr>
        <p:spPr/>
        <p:txBody>
          <a:bodyPr/>
          <a:lstStyle/>
          <a:p>
            <a:fld id="{D57F1E4F-1CFF-5643-939E-217C01CDF565}" type="slidenum">
              <a:rPr lang="en-US" smtClean="0"/>
              <a:pPr/>
              <a:t>14</a:t>
            </a:fld>
            <a:endParaRPr lang="en-US" dirty="0"/>
          </a:p>
        </p:txBody>
      </p:sp>
      <p:sp>
        <p:nvSpPr>
          <p:cNvPr id="6" name="TextBox 5">
            <a:extLst>
              <a:ext uri="{FF2B5EF4-FFF2-40B4-BE49-F238E27FC236}">
                <a16:creationId xmlns:a16="http://schemas.microsoft.com/office/drawing/2014/main" id="{5F1E7D2A-AADE-4072-88C0-D565FCA1C352}"/>
              </a:ext>
            </a:extLst>
          </p:cNvPr>
          <p:cNvSpPr txBox="1"/>
          <p:nvPr/>
        </p:nvSpPr>
        <p:spPr>
          <a:xfrm>
            <a:off x="804244" y="1736229"/>
            <a:ext cx="5128470" cy="1692771"/>
          </a:xfrm>
          <a:prstGeom prst="rect">
            <a:avLst/>
          </a:prstGeom>
          <a:noFill/>
        </p:spPr>
        <p:txBody>
          <a:bodyPr wrap="square">
            <a:spAutoFit/>
          </a:bodyPr>
          <a:lstStyle/>
          <a:p>
            <a:r>
              <a:rPr lang="en-US" sz="2800" u="sng" dirty="0">
                <a:latin typeface="Times New Roman" panose="02020603050405020304" pitchFamily="18" charset="0"/>
                <a:cs typeface="Times New Roman" panose="02020603050405020304" pitchFamily="18" charset="0"/>
              </a:rPr>
              <a:t>Data flow diagram</a:t>
            </a:r>
          </a:p>
          <a:p>
            <a:endParaRPr lang="en-US" sz="2800" u="sng"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a. Level 0 Data Flow Diagram:</a:t>
            </a:r>
          </a:p>
          <a:p>
            <a:r>
              <a:rPr lang="en-US" sz="2000" dirty="0">
                <a:solidFill>
                  <a:srgbClr val="FF0000"/>
                </a:solidFill>
              </a:rPr>
              <a:t> </a:t>
            </a:r>
          </a:p>
        </p:txBody>
      </p:sp>
      <p:pic>
        <p:nvPicPr>
          <p:cNvPr id="8" name="Picture 7">
            <a:extLst>
              <a:ext uri="{FF2B5EF4-FFF2-40B4-BE49-F238E27FC236}">
                <a16:creationId xmlns:a16="http://schemas.microsoft.com/office/drawing/2014/main" id="{6B7208B7-31EC-4D8C-3D05-A2B175604591}"/>
              </a:ext>
            </a:extLst>
          </p:cNvPr>
          <p:cNvPicPr>
            <a:picLocks noChangeAspect="1"/>
          </p:cNvPicPr>
          <p:nvPr/>
        </p:nvPicPr>
        <p:blipFill>
          <a:blip r:embed="rId2"/>
          <a:stretch>
            <a:fillRect/>
          </a:stretch>
        </p:blipFill>
        <p:spPr>
          <a:xfrm>
            <a:off x="6574972" y="1111829"/>
            <a:ext cx="3461657" cy="4634342"/>
          </a:xfrm>
          <a:prstGeom prst="rect">
            <a:avLst/>
          </a:prstGeom>
        </p:spPr>
      </p:pic>
    </p:spTree>
    <p:extLst>
      <p:ext uri="{BB962C8B-B14F-4D97-AF65-F5344CB8AC3E}">
        <p14:creationId xmlns:p14="http://schemas.microsoft.com/office/powerpoint/2010/main" val="2488344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15</a:t>
            </a:fld>
            <a:endParaRPr lang="en-US" dirty="0"/>
          </a:p>
        </p:txBody>
      </p:sp>
      <p:sp>
        <p:nvSpPr>
          <p:cNvPr id="3" name="Rectangle 2"/>
          <p:cNvSpPr/>
          <p:nvPr/>
        </p:nvSpPr>
        <p:spPr>
          <a:xfrm>
            <a:off x="0" y="6086903"/>
            <a:ext cx="12192000" cy="77109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F1E7D2A-AADE-4072-88C0-D565FCA1C352}"/>
              </a:ext>
            </a:extLst>
          </p:cNvPr>
          <p:cNvSpPr txBox="1"/>
          <p:nvPr/>
        </p:nvSpPr>
        <p:spPr>
          <a:xfrm>
            <a:off x="270844" y="970614"/>
            <a:ext cx="6605516"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Flow Chart Employer</a:t>
            </a:r>
          </a:p>
        </p:txBody>
      </p:sp>
      <p:pic>
        <p:nvPicPr>
          <p:cNvPr id="8" name="Content Placeholder 3"/>
          <p:cNvPicPr>
            <a:picLocks noChangeAspect="1"/>
          </p:cNvPicPr>
          <p:nvPr/>
        </p:nvPicPr>
        <p:blipFill rotWithShape="1">
          <a:blip r:embed="rId2">
            <a:extLst>
              <a:ext uri="{28A0092B-C50C-407E-A947-70E740481C1C}">
                <a14:useLocalDpi xmlns:a14="http://schemas.microsoft.com/office/drawing/2010/main" val="0"/>
              </a:ext>
            </a:extLst>
          </a:blip>
          <a:srcRect b="7784"/>
          <a:stretch/>
        </p:blipFill>
        <p:spPr>
          <a:xfrm>
            <a:off x="4778909" y="1145275"/>
            <a:ext cx="5105400" cy="4567450"/>
          </a:xfrm>
          <a:prstGeom prst="rect">
            <a:avLst/>
          </a:prstGeom>
          <a:ln>
            <a:noFill/>
          </a:ln>
          <a:effectLst>
            <a:softEdge rad="112500"/>
          </a:effectLst>
        </p:spPr>
      </p:pic>
      <p:sp>
        <p:nvSpPr>
          <p:cNvPr id="9" name="Rectangle 8">
            <a:extLst>
              <a:ext uri="{FF2B5EF4-FFF2-40B4-BE49-F238E27FC236}">
                <a16:creationId xmlns:a16="http://schemas.microsoft.com/office/drawing/2014/main" id="{BF76DC78-8A3D-7F3A-93B1-A6C625CB4E6A}"/>
              </a:ext>
            </a:extLst>
          </p:cNvPr>
          <p:cNvSpPr/>
          <p:nvPr/>
        </p:nvSpPr>
        <p:spPr>
          <a:xfrm>
            <a:off x="6662098" y="4285493"/>
            <a:ext cx="2612530" cy="5221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A223DE03-11C6-EE66-9E2C-94D5121A9A35}"/>
              </a:ext>
            </a:extLst>
          </p:cNvPr>
          <p:cNvSpPr txBox="1"/>
          <p:nvPr/>
        </p:nvSpPr>
        <p:spPr>
          <a:xfrm>
            <a:off x="6973516" y="4346501"/>
            <a:ext cx="6605516" cy="400110"/>
          </a:xfrm>
          <a:prstGeom prst="rect">
            <a:avLst/>
          </a:prstGeom>
          <a:noFill/>
        </p:spPr>
        <p:txBody>
          <a:bodyPr wrap="square">
            <a:spAutoFit/>
          </a:bodyPr>
          <a:lstStyle/>
          <a:p>
            <a:r>
              <a:rPr lang="en-US" sz="2000" dirty="0"/>
              <a:t>See job applicant</a:t>
            </a:r>
          </a:p>
        </p:txBody>
      </p:sp>
    </p:spTree>
    <p:extLst>
      <p:ext uri="{BB962C8B-B14F-4D97-AF65-F5344CB8AC3E}">
        <p14:creationId xmlns:p14="http://schemas.microsoft.com/office/powerpoint/2010/main" val="1778175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16</a:t>
            </a:fld>
            <a:endParaRPr lang="en-US" dirty="0"/>
          </a:p>
        </p:txBody>
      </p:sp>
      <p:sp>
        <p:nvSpPr>
          <p:cNvPr id="6" name="TextBox 5">
            <a:extLst>
              <a:ext uri="{FF2B5EF4-FFF2-40B4-BE49-F238E27FC236}">
                <a16:creationId xmlns:a16="http://schemas.microsoft.com/office/drawing/2014/main" id="{5F1E7D2A-AADE-4072-88C0-D565FCA1C352}"/>
              </a:ext>
            </a:extLst>
          </p:cNvPr>
          <p:cNvSpPr txBox="1"/>
          <p:nvPr/>
        </p:nvSpPr>
        <p:spPr>
          <a:xfrm>
            <a:off x="745611" y="991452"/>
            <a:ext cx="6605516"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Flow chart of job seekers</a:t>
            </a:r>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2976" y="1191507"/>
            <a:ext cx="4112647" cy="4909483"/>
          </a:xfrm>
          <a:prstGeom prst="rect">
            <a:avLst/>
          </a:prstGeom>
          <a:ln>
            <a:noFill/>
          </a:ln>
          <a:effectLst>
            <a:softEdge rad="112500"/>
          </a:effectLst>
        </p:spPr>
      </p:pic>
    </p:spTree>
    <p:extLst>
      <p:ext uri="{BB962C8B-B14F-4D97-AF65-F5344CB8AC3E}">
        <p14:creationId xmlns:p14="http://schemas.microsoft.com/office/powerpoint/2010/main" val="3121785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996DB-C3D3-4242-9194-AAB2B0C47992}"/>
              </a:ext>
            </a:extLst>
          </p:cNvPr>
          <p:cNvSpPr>
            <a:spLocks noGrp="1"/>
          </p:cNvSpPr>
          <p:nvPr>
            <p:ph type="title"/>
          </p:nvPr>
        </p:nvSpPr>
        <p:spPr>
          <a:xfrm>
            <a:off x="315893" y="927150"/>
            <a:ext cx="2383764" cy="1173793"/>
          </a:xfrm>
        </p:spPr>
        <p:txBody>
          <a:bodyPr>
            <a:normAutofit/>
          </a:bodyPr>
          <a:lstStyle/>
          <a:p>
            <a:r>
              <a:rPr lang="en-US" sz="3000" dirty="0">
                <a:solidFill>
                  <a:schemeClr val="tx1"/>
                </a:solidFill>
                <a:latin typeface="Times New Roman" panose="02020603050405020304" pitchFamily="18" charset="0"/>
                <a:cs typeface="Times New Roman" panose="02020603050405020304" pitchFamily="18" charset="0"/>
              </a:rPr>
              <a:t>ER Diagram</a:t>
            </a:r>
            <a:br>
              <a:rPr lang="en-US" sz="3000" dirty="0">
                <a:solidFill>
                  <a:srgbClr val="002060"/>
                </a:solidFill>
                <a:latin typeface="Times New Roman" panose="02020603050405020304" pitchFamily="18" charset="0"/>
                <a:cs typeface="Times New Roman" panose="02020603050405020304" pitchFamily="18" charset="0"/>
              </a:rPr>
            </a:br>
            <a:endParaRPr lang="en-US" sz="3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17</a:t>
            </a:fld>
            <a:endParaRPr lang="en-US" dirty="0"/>
          </a:p>
        </p:txBody>
      </p:sp>
      <p:pic>
        <p:nvPicPr>
          <p:cNvPr id="1026" name="Picture 2" descr="No description available.">
            <a:extLst>
              <a:ext uri="{FF2B5EF4-FFF2-40B4-BE49-F238E27FC236}">
                <a16:creationId xmlns:a16="http://schemas.microsoft.com/office/drawing/2014/main" id="{AFEAF8C6-86E7-EFD9-02BF-3903965F90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8314" y="927151"/>
            <a:ext cx="7990115" cy="5794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19252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996DB-C3D3-4242-9194-AAB2B0C47992}"/>
              </a:ext>
            </a:extLst>
          </p:cNvPr>
          <p:cNvSpPr>
            <a:spLocks noGrp="1"/>
          </p:cNvSpPr>
          <p:nvPr>
            <p:ph type="title"/>
          </p:nvPr>
        </p:nvSpPr>
        <p:spPr>
          <a:xfrm>
            <a:off x="1492537" y="818168"/>
            <a:ext cx="9603275" cy="1049235"/>
          </a:xfrm>
        </p:spPr>
        <p:txBody>
          <a:bodyPr/>
          <a:lstStyle/>
          <a:p>
            <a:r>
              <a:rPr lang="en-US" dirty="0">
                <a:latin typeface="Times New Roman" pitchFamily="18" charset="0"/>
                <a:cs typeface="Times New Roman" pitchFamily="18" charset="0"/>
              </a:rPr>
              <a:t> </a:t>
            </a:r>
            <a:r>
              <a:rPr lang="en-US" b="1" u="sng" dirty="0">
                <a:latin typeface="Times New Roman" pitchFamily="18" charset="0"/>
                <a:cs typeface="Times New Roman" pitchFamily="18" charset="0"/>
              </a:rPr>
              <a:t>Implementation   tools </a:t>
            </a:r>
            <a:endParaRPr lang="en-US" b="1" u="sng"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18</a:t>
            </a:fld>
            <a:endParaRPr lang="en-US" dirty="0"/>
          </a:p>
        </p:txBody>
      </p:sp>
      <p:sp>
        <p:nvSpPr>
          <p:cNvPr id="4" name="TextBox 3">
            <a:extLst>
              <a:ext uri="{FF2B5EF4-FFF2-40B4-BE49-F238E27FC236}">
                <a16:creationId xmlns:a16="http://schemas.microsoft.com/office/drawing/2014/main" id="{5F1E7D2A-AADE-4072-88C0-D565FCA1C352}"/>
              </a:ext>
            </a:extLst>
          </p:cNvPr>
          <p:cNvSpPr txBox="1"/>
          <p:nvPr/>
        </p:nvSpPr>
        <p:spPr>
          <a:xfrm>
            <a:off x="1228300" y="1889910"/>
            <a:ext cx="9294125" cy="4247317"/>
          </a:xfrm>
          <a:prstGeom prst="rect">
            <a:avLst/>
          </a:prstGeom>
          <a:noFill/>
        </p:spPr>
        <p:txBody>
          <a:bodyPr wrap="square">
            <a:spAutoFit/>
          </a:bodyPr>
          <a:lstStyle/>
          <a:p>
            <a:r>
              <a:rPr lang="en-US" sz="3000" dirty="0">
                <a:latin typeface="Times New Roman" pitchFamily="18" charset="0"/>
                <a:cs typeface="Times New Roman" pitchFamily="18" charset="0"/>
              </a:rPr>
              <a:t> 1. Frontend</a:t>
            </a:r>
          </a:p>
          <a:p>
            <a:pPr lvl="3"/>
            <a:r>
              <a:rPr lang="en-US" sz="3000" dirty="0">
                <a:latin typeface="Times New Roman" pitchFamily="18" charset="0"/>
                <a:cs typeface="Times New Roman" pitchFamily="18" charset="0"/>
              </a:rPr>
              <a:t>HTML ,       </a:t>
            </a:r>
          </a:p>
          <a:p>
            <a:pPr lvl="3"/>
            <a:r>
              <a:rPr lang="en-US" sz="3000" dirty="0">
                <a:latin typeface="Times New Roman" pitchFamily="18" charset="0"/>
                <a:cs typeface="Times New Roman" pitchFamily="18" charset="0"/>
              </a:rPr>
              <a:t>CSS ,</a:t>
            </a:r>
          </a:p>
          <a:p>
            <a:pPr lvl="3"/>
            <a:r>
              <a:rPr lang="en-US" sz="3000" dirty="0">
                <a:latin typeface="Times New Roman" pitchFamily="18" charset="0"/>
                <a:cs typeface="Times New Roman" pitchFamily="18" charset="0"/>
              </a:rPr>
              <a:t>JavaScript </a:t>
            </a:r>
          </a:p>
          <a:p>
            <a:pPr lvl="3"/>
            <a:r>
              <a:rPr lang="en-US" sz="3000" dirty="0">
                <a:latin typeface="Times New Roman" pitchFamily="18" charset="0"/>
                <a:cs typeface="Times New Roman" pitchFamily="18" charset="0"/>
              </a:rPr>
              <a:t>Bootstrap 4</a:t>
            </a:r>
          </a:p>
          <a:p>
            <a:r>
              <a:rPr lang="en-US" sz="3000" dirty="0">
                <a:latin typeface="Times New Roman" pitchFamily="18" charset="0"/>
                <a:cs typeface="Times New Roman" pitchFamily="18" charset="0"/>
              </a:rPr>
              <a:t>2. Backend:</a:t>
            </a:r>
          </a:p>
          <a:p>
            <a:pPr lvl="3"/>
            <a:r>
              <a:rPr lang="en-US" sz="3000" dirty="0">
                <a:latin typeface="Times New Roman" pitchFamily="18" charset="0"/>
                <a:cs typeface="Times New Roman" pitchFamily="18" charset="0"/>
              </a:rPr>
              <a:t>PHP</a:t>
            </a:r>
          </a:p>
          <a:p>
            <a:r>
              <a:rPr lang="en-US" sz="3000" dirty="0">
                <a:latin typeface="Times New Roman" pitchFamily="18" charset="0"/>
                <a:cs typeface="Times New Roman" pitchFamily="18" charset="0"/>
              </a:rPr>
              <a:t>3. Database</a:t>
            </a:r>
          </a:p>
          <a:p>
            <a:r>
              <a:rPr lang="en-US" sz="3000" dirty="0">
                <a:latin typeface="Times New Roman" pitchFamily="18" charset="0"/>
                <a:cs typeface="Times New Roman" pitchFamily="18" charset="0"/>
              </a:rPr>
              <a:t>	 	- </a:t>
            </a:r>
            <a:r>
              <a:rPr lang="en-US" sz="3000" dirty="0" err="1">
                <a:latin typeface="Times New Roman" pitchFamily="18" charset="0"/>
                <a:cs typeface="Times New Roman" pitchFamily="18" charset="0"/>
              </a:rPr>
              <a:t>mysql</a:t>
            </a:r>
            <a:endParaRPr lang="en-US" sz="3000" dirty="0">
              <a:latin typeface="Times New Roman" pitchFamily="18" charset="0"/>
              <a:cs typeface="Times New Roman" pitchFamily="18" charset="0"/>
            </a:endParaRPr>
          </a:p>
        </p:txBody>
      </p:sp>
    </p:spTree>
    <p:extLst>
      <p:ext uri="{BB962C8B-B14F-4D97-AF65-F5344CB8AC3E}">
        <p14:creationId xmlns:p14="http://schemas.microsoft.com/office/powerpoint/2010/main" val="26168272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C024E-62B9-33AC-C8C9-409D2C1031F5}"/>
              </a:ext>
            </a:extLst>
          </p:cNvPr>
          <p:cNvSpPr>
            <a:spLocks noGrp="1"/>
          </p:cNvSpPr>
          <p:nvPr>
            <p:ph type="title"/>
          </p:nvPr>
        </p:nvSpPr>
        <p:spPr/>
        <p:txBody>
          <a:bodyPr/>
          <a:lstStyle/>
          <a:p>
            <a:r>
              <a:rPr lang="en-US" dirty="0">
                <a:solidFill>
                  <a:schemeClr val="tx1"/>
                </a:solidFill>
              </a:rPr>
              <a:t>Content-Based Filtering </a:t>
            </a:r>
          </a:p>
        </p:txBody>
      </p:sp>
      <p:sp>
        <p:nvSpPr>
          <p:cNvPr id="3" name="Slide Number Placeholder 2">
            <a:extLst>
              <a:ext uri="{FF2B5EF4-FFF2-40B4-BE49-F238E27FC236}">
                <a16:creationId xmlns:a16="http://schemas.microsoft.com/office/drawing/2014/main" id="{F1F21894-5175-455F-66C6-65C5C2FB593C}"/>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
        <p:nvSpPr>
          <p:cNvPr id="4" name="Google Shape;197;p25">
            <a:extLst>
              <a:ext uri="{FF2B5EF4-FFF2-40B4-BE49-F238E27FC236}">
                <a16:creationId xmlns:a16="http://schemas.microsoft.com/office/drawing/2014/main" id="{A2218007-4332-DE9D-5912-30DA23D9429B}"/>
              </a:ext>
            </a:extLst>
          </p:cNvPr>
          <p:cNvSpPr txBox="1">
            <a:spLocks/>
          </p:cNvSpPr>
          <p:nvPr/>
        </p:nvSpPr>
        <p:spPr>
          <a:xfrm>
            <a:off x="677334" y="2160589"/>
            <a:ext cx="8596668" cy="3880773"/>
          </a:xfrm>
          <a:prstGeom prst="rect">
            <a:avLst/>
          </a:prstGeom>
          <a:noFill/>
          <a:ln>
            <a:noFill/>
          </a:ln>
        </p:spPr>
        <p:txBody>
          <a:bodyPr spcFirstLastPara="1" wrap="square" lIns="91425" tIns="45700" rIns="91425" bIns="45700" anchor="t" anchorCtr="0">
            <a:normAutofit lnSpcReduction="10000"/>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182880" indent="-182880" defTabSz="914400">
              <a:lnSpc>
                <a:spcPct val="95000"/>
              </a:lnSpc>
              <a:spcBef>
                <a:spcPts val="0"/>
              </a:spcBef>
              <a:buSzPts val="1600"/>
              <a:buFont typeface="Wingdings 2"/>
              <a:buChar char="•"/>
            </a:pPr>
            <a:r>
              <a:rPr lang="en-US" dirty="0"/>
              <a:t>Cognitive filtering, recommends items based on a comparison between the content of the items and a user profile</a:t>
            </a:r>
          </a:p>
          <a:p>
            <a:pPr marL="182880" indent="-182880" defTabSz="914400">
              <a:lnSpc>
                <a:spcPct val="95000"/>
              </a:lnSpc>
              <a:spcBef>
                <a:spcPts val="1600"/>
              </a:spcBef>
              <a:buSzPts val="1600"/>
              <a:buFont typeface="Wingdings 2"/>
              <a:buChar char="•"/>
            </a:pPr>
            <a:r>
              <a:rPr lang="en-US" dirty="0"/>
              <a:t>The </a:t>
            </a:r>
            <a:r>
              <a:rPr lang="en-US" u="sng" dirty="0">
                <a:solidFill>
                  <a:schemeClr val="hlink"/>
                </a:solidFill>
                <a:hlinkClick r:id="rId2"/>
              </a:rPr>
              <a:t>vector space model</a:t>
            </a:r>
            <a:r>
              <a:rPr lang="en-US" dirty="0"/>
              <a:t> and </a:t>
            </a:r>
            <a:r>
              <a:rPr lang="en-US" u="sng" dirty="0">
                <a:solidFill>
                  <a:schemeClr val="hlink"/>
                </a:solidFill>
                <a:hlinkClick r:id="rId3"/>
              </a:rPr>
              <a:t>latent semantic indexing</a:t>
            </a:r>
            <a:r>
              <a:rPr lang="en-US" dirty="0"/>
              <a:t> are two methods that use the terms to represent documents as vectors in a multidimensional space.</a:t>
            </a:r>
          </a:p>
          <a:p>
            <a:pPr marL="182880" indent="-182880" defTabSz="914400">
              <a:lnSpc>
                <a:spcPct val="95000"/>
              </a:lnSpc>
              <a:spcBef>
                <a:spcPts val="1600"/>
              </a:spcBef>
              <a:buSzPts val="1600"/>
              <a:buFont typeface="Wingdings 2"/>
              <a:buChar char="•"/>
            </a:pPr>
            <a:r>
              <a:rPr lang="en-US" dirty="0"/>
              <a:t>A learning algorithm has to be chosen that is able to learn the user profile based on seen items and can make recommendations based on this user profile.</a:t>
            </a:r>
          </a:p>
          <a:p>
            <a:pPr marL="0" indent="0" defTabSz="914400">
              <a:spcBef>
                <a:spcPts val="1000"/>
              </a:spcBef>
              <a:buSzPts val="1440"/>
              <a:buFont typeface="Wingdings 2"/>
              <a:buNone/>
            </a:pPr>
            <a:endParaRPr lang="en-US" dirty="0"/>
          </a:p>
        </p:txBody>
      </p:sp>
    </p:spTree>
    <p:extLst>
      <p:ext uri="{BB962C8B-B14F-4D97-AF65-F5344CB8AC3E}">
        <p14:creationId xmlns:p14="http://schemas.microsoft.com/office/powerpoint/2010/main" val="2043241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822"/>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822"/>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1822"/>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1822"/>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FDC83-06E2-4D6D-BE68-D28E744DE942}"/>
              </a:ext>
            </a:extLst>
          </p:cNvPr>
          <p:cNvSpPr>
            <a:spLocks noGrp="1"/>
          </p:cNvSpPr>
          <p:nvPr>
            <p:ph type="title"/>
          </p:nvPr>
        </p:nvSpPr>
        <p:spPr>
          <a:xfrm>
            <a:off x="1274157" y="654393"/>
            <a:ext cx="9603275" cy="1049235"/>
          </a:xfrm>
        </p:spPr>
        <p:txBody>
          <a:bodyPr/>
          <a:lstStyle/>
          <a:p>
            <a:r>
              <a:rPr lang="en-US" dirty="0"/>
              <a:t> </a:t>
            </a:r>
            <a:r>
              <a:rPr lang="en-US" u="sng" dirty="0"/>
              <a:t>Table of Content</a:t>
            </a:r>
          </a:p>
        </p:txBody>
      </p:sp>
      <p:sp>
        <p:nvSpPr>
          <p:cNvPr id="3" name="Slide Number Placeholder 2"/>
          <p:cNvSpPr>
            <a:spLocks noGrp="1"/>
          </p:cNvSpPr>
          <p:nvPr>
            <p:ph type="sldNum" sz="quarter" idx="12"/>
          </p:nvPr>
        </p:nvSpPr>
        <p:spPr>
          <a:xfrm>
            <a:off x="11275440" y="5586367"/>
            <a:ext cx="811019" cy="503578"/>
          </a:xfrm>
        </p:spPr>
        <p:txBody>
          <a:bodyPr/>
          <a:lstStyle/>
          <a:p>
            <a:fld id="{D57F1E4F-1CFF-5643-939E-217C01CDF565}" type="slidenum">
              <a:rPr lang="en-US" smtClean="0"/>
              <a:pPr/>
              <a:t>2</a:t>
            </a:fld>
            <a:endParaRPr lang="en-US" dirty="0"/>
          </a:p>
        </p:txBody>
      </p:sp>
      <p:sp>
        <p:nvSpPr>
          <p:cNvPr id="5" name="TextBox 4">
            <a:extLst>
              <a:ext uri="{FF2B5EF4-FFF2-40B4-BE49-F238E27FC236}">
                <a16:creationId xmlns:a16="http://schemas.microsoft.com/office/drawing/2014/main" id="{BFA55D87-39EE-4C22-A3CB-A4EC083635C0}"/>
              </a:ext>
            </a:extLst>
          </p:cNvPr>
          <p:cNvSpPr txBox="1"/>
          <p:nvPr/>
        </p:nvSpPr>
        <p:spPr>
          <a:xfrm>
            <a:off x="1274157" y="1951485"/>
            <a:ext cx="9807825" cy="4770537"/>
          </a:xfrm>
          <a:prstGeom prst="rect">
            <a:avLst/>
          </a:prstGeom>
          <a:noFill/>
        </p:spPr>
        <p:txBody>
          <a:bodyPr wrap="square" rtlCol="0">
            <a:spAutoFit/>
          </a:bodyPr>
          <a:lstStyle/>
          <a:p>
            <a:pPr algn="just">
              <a:buFont typeface="+mj-lt"/>
              <a:buAutoNum type="arabicPeriod"/>
            </a:pPr>
            <a:r>
              <a:rPr lang="en-US" sz="2200" b="1" dirty="0">
                <a:latin typeface="Times New Roman" panose="02020603050405020304" pitchFamily="18" charset="0"/>
                <a:cs typeface="Times New Roman" panose="02020603050405020304" pitchFamily="18" charset="0"/>
              </a:rPr>
              <a:t>Introduction</a:t>
            </a:r>
          </a:p>
          <a:p>
            <a:pPr algn="just">
              <a:buFont typeface="+mj-lt"/>
              <a:buAutoNum type="arabicPeriod"/>
            </a:pPr>
            <a:r>
              <a:rPr lang="en-US" sz="2200" b="1" dirty="0">
                <a:latin typeface="Times New Roman" panose="02020603050405020304" pitchFamily="18" charset="0"/>
                <a:cs typeface="Times New Roman" panose="02020603050405020304" pitchFamily="18" charset="0"/>
              </a:rPr>
              <a:t>Problem statement</a:t>
            </a:r>
          </a:p>
          <a:p>
            <a:pPr algn="just">
              <a:buFont typeface="+mj-lt"/>
              <a:buAutoNum type="arabicPeriod"/>
            </a:pPr>
            <a:r>
              <a:rPr lang="en-US" sz="2200" b="1" dirty="0">
                <a:latin typeface="Times New Roman" panose="02020603050405020304" pitchFamily="18" charset="0"/>
                <a:cs typeface="Times New Roman" panose="02020603050405020304" pitchFamily="18" charset="0"/>
              </a:rPr>
              <a:t>Objective</a:t>
            </a:r>
          </a:p>
          <a:p>
            <a:pPr algn="just">
              <a:buFont typeface="+mj-lt"/>
              <a:buAutoNum type="arabicPeriod"/>
            </a:pPr>
            <a:r>
              <a:rPr lang="en-US" sz="2200" b="1" dirty="0">
                <a:latin typeface="Times New Roman" panose="02020603050405020304" pitchFamily="18" charset="0"/>
                <a:cs typeface="Times New Roman" panose="02020603050405020304" pitchFamily="18" charset="0"/>
              </a:rPr>
              <a:t>Scope and Limitation</a:t>
            </a:r>
          </a:p>
          <a:p>
            <a:pPr algn="just">
              <a:buFont typeface="+mj-lt"/>
              <a:buAutoNum type="arabicPeriod"/>
            </a:pPr>
            <a:r>
              <a:rPr lang="en-US" sz="2200" b="1" dirty="0">
                <a:latin typeface="Times New Roman" panose="02020603050405020304" pitchFamily="18" charset="0"/>
                <a:cs typeface="Times New Roman" panose="02020603050405020304" pitchFamily="18" charset="0"/>
              </a:rPr>
              <a:t>Requirement Analysis </a:t>
            </a:r>
          </a:p>
          <a:p>
            <a:pPr algn="just">
              <a:buFont typeface="+mj-lt"/>
              <a:buAutoNum type="arabicPeriod"/>
            </a:pPr>
            <a:r>
              <a:rPr lang="en-US" sz="2200" b="1" dirty="0">
                <a:latin typeface="Times New Roman" panose="02020603050405020304" pitchFamily="18" charset="0"/>
                <a:cs typeface="Times New Roman" panose="02020603050405020304" pitchFamily="18" charset="0"/>
              </a:rPr>
              <a:t>Process Model:</a:t>
            </a:r>
          </a:p>
          <a:p>
            <a:pPr marL="857250" lvl="1" indent="-400050" algn="just">
              <a:buFont typeface="+mj-lt"/>
              <a:buAutoNum type="romanUcPeriod"/>
            </a:pPr>
            <a:r>
              <a:rPr lang="en-US" sz="2200" b="1" dirty="0">
                <a:latin typeface="Times New Roman" panose="02020603050405020304" pitchFamily="18" charset="0"/>
                <a:cs typeface="Times New Roman" panose="02020603050405020304" pitchFamily="18" charset="0"/>
              </a:rPr>
              <a:t>Dataflow Diagram</a:t>
            </a:r>
          </a:p>
          <a:p>
            <a:pPr marL="857250" lvl="1" indent="-400050" algn="just">
              <a:buFont typeface="+mj-lt"/>
              <a:buAutoNum type="romanUcPeriod"/>
            </a:pPr>
            <a:r>
              <a:rPr lang="en-US" sz="2200" b="1" dirty="0">
                <a:latin typeface="Times New Roman" panose="02020603050405020304" pitchFamily="18" charset="0"/>
                <a:cs typeface="Times New Roman" panose="02020603050405020304" pitchFamily="18" charset="0"/>
              </a:rPr>
              <a:t>Flow Chart</a:t>
            </a:r>
          </a:p>
          <a:p>
            <a:pPr marL="857250" lvl="1" indent="-400050" algn="just">
              <a:buFont typeface="+mj-lt"/>
              <a:buAutoNum type="romanUcPeriod"/>
            </a:pPr>
            <a:r>
              <a:rPr lang="en-US" sz="2200" b="1" dirty="0">
                <a:latin typeface="Times New Roman" panose="02020603050405020304" pitchFamily="18" charset="0"/>
                <a:cs typeface="Times New Roman" panose="02020603050405020304" pitchFamily="18" charset="0"/>
              </a:rPr>
              <a:t>ER Diagram</a:t>
            </a:r>
          </a:p>
          <a:p>
            <a:pPr algn="just">
              <a:buFont typeface="+mj-lt"/>
              <a:buAutoNum type="arabicPeriod"/>
            </a:pPr>
            <a:r>
              <a:rPr lang="en-US" sz="2200" b="1" dirty="0">
                <a:latin typeface="Times New Roman" panose="02020603050405020304" pitchFamily="18" charset="0"/>
                <a:cs typeface="Times New Roman" panose="02020603050405020304" pitchFamily="18" charset="0"/>
              </a:rPr>
              <a:t>Implementation  tool </a:t>
            </a:r>
          </a:p>
          <a:p>
            <a:pPr algn="just">
              <a:buFont typeface="+mj-lt"/>
              <a:buAutoNum type="arabicPeriod"/>
            </a:pPr>
            <a:r>
              <a:rPr lang="en-US" sz="2200" b="1" dirty="0">
                <a:latin typeface="Times New Roman" panose="02020603050405020304" pitchFamily="18" charset="0"/>
                <a:cs typeface="Times New Roman" panose="02020603050405020304" pitchFamily="18" charset="0"/>
              </a:rPr>
              <a:t>Testing</a:t>
            </a:r>
          </a:p>
          <a:p>
            <a:pPr algn="just">
              <a:buFont typeface="+mj-lt"/>
              <a:buAutoNum type="arabicPeriod"/>
            </a:pPr>
            <a:r>
              <a:rPr lang="en-US" sz="2200" b="1" dirty="0">
                <a:latin typeface="Times New Roman" panose="02020603050405020304" pitchFamily="18" charset="0"/>
                <a:cs typeface="Times New Roman" panose="02020603050405020304" pitchFamily="18" charset="0"/>
              </a:rPr>
              <a:t>Conclusion</a:t>
            </a:r>
          </a:p>
          <a:p>
            <a:pPr algn="just">
              <a:buFont typeface="+mj-lt"/>
              <a:buAutoNum type="arabicPeriod"/>
            </a:pPr>
            <a:r>
              <a:rPr lang="en-US" sz="2200" b="1" dirty="0">
                <a:latin typeface="Times New Roman" panose="02020603050405020304" pitchFamily="18" charset="0"/>
                <a:cs typeface="Times New Roman" panose="02020603050405020304" pitchFamily="18" charset="0"/>
              </a:rPr>
              <a:t>Future Remediation</a:t>
            </a:r>
          </a:p>
          <a:p>
            <a:endParaRPr lang="en-US" dirty="0"/>
          </a:p>
        </p:txBody>
      </p:sp>
    </p:spTree>
    <p:extLst>
      <p:ext uri="{BB962C8B-B14F-4D97-AF65-F5344CB8AC3E}">
        <p14:creationId xmlns:p14="http://schemas.microsoft.com/office/powerpoint/2010/main" val="9763881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01352-9E95-150D-0909-36DEF58E75D7}"/>
              </a:ext>
            </a:extLst>
          </p:cNvPr>
          <p:cNvSpPr>
            <a:spLocks noGrp="1"/>
          </p:cNvSpPr>
          <p:nvPr>
            <p:ph type="title"/>
          </p:nvPr>
        </p:nvSpPr>
        <p:spPr/>
        <p:txBody>
          <a:bodyPr/>
          <a:lstStyle/>
          <a:p>
            <a:r>
              <a:rPr lang="en-US" dirty="0">
                <a:solidFill>
                  <a:schemeClr val="tx1"/>
                </a:solidFill>
              </a:rPr>
              <a:t>Cosine Similarity Algorithm</a:t>
            </a:r>
          </a:p>
        </p:txBody>
      </p:sp>
      <p:sp>
        <p:nvSpPr>
          <p:cNvPr id="3" name="Slide Number Placeholder 2">
            <a:extLst>
              <a:ext uri="{FF2B5EF4-FFF2-40B4-BE49-F238E27FC236}">
                <a16:creationId xmlns:a16="http://schemas.microsoft.com/office/drawing/2014/main" id="{A647A8D5-555D-8E95-C95D-420768B6D6C4}"/>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
        <p:nvSpPr>
          <p:cNvPr id="4" name="Google Shape;204;p26">
            <a:extLst>
              <a:ext uri="{FF2B5EF4-FFF2-40B4-BE49-F238E27FC236}">
                <a16:creationId xmlns:a16="http://schemas.microsoft.com/office/drawing/2014/main" id="{872543C9-1C53-75AD-192C-EC8A48C2012B}"/>
              </a:ext>
            </a:extLst>
          </p:cNvPr>
          <p:cNvSpPr txBox="1">
            <a:spLocks/>
          </p:cNvSpPr>
          <p:nvPr/>
        </p:nvSpPr>
        <p:spPr>
          <a:xfrm>
            <a:off x="609600" y="2046238"/>
            <a:ext cx="8596668" cy="4110962"/>
          </a:xfrm>
          <a:prstGeom prst="rect">
            <a:avLst/>
          </a:prstGeom>
          <a:noFill/>
          <a:ln>
            <a:noFill/>
          </a:ln>
        </p:spPr>
        <p:txBody>
          <a:bodyPr spcFirstLastPara="1" wrap="square" lIns="91425" tIns="45700" rIns="91425" bIns="45700" anchor="t" anchorCtr="0">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182880" indent="-182880" defTabSz="914400">
              <a:lnSpc>
                <a:spcPct val="95000"/>
              </a:lnSpc>
              <a:spcBef>
                <a:spcPts val="0"/>
              </a:spcBef>
              <a:buSzPts val="1600"/>
              <a:buFont typeface="Wingdings 2"/>
              <a:buChar char="•"/>
            </a:pPr>
            <a:r>
              <a:rPr lang="en-US" sz="2000" dirty="0"/>
              <a:t>Steps to find the cosine similarities</a:t>
            </a:r>
          </a:p>
          <a:p>
            <a:pPr marL="182880" indent="-182880" defTabSz="914400">
              <a:lnSpc>
                <a:spcPct val="95000"/>
              </a:lnSpc>
              <a:spcBef>
                <a:spcPts val="1600"/>
              </a:spcBef>
              <a:buSzPts val="1600"/>
              <a:buFont typeface="Noto Sans Symbols"/>
              <a:buChar char="⮚"/>
            </a:pPr>
            <a:r>
              <a:rPr lang="en-US" sz="2000" dirty="0"/>
              <a:t>Convert words to vector</a:t>
            </a:r>
          </a:p>
          <a:p>
            <a:pPr marL="182880" indent="-182880" defTabSz="914400">
              <a:lnSpc>
                <a:spcPct val="95000"/>
              </a:lnSpc>
              <a:spcBef>
                <a:spcPts val="1600"/>
              </a:spcBef>
              <a:buSzPts val="1600"/>
              <a:buFont typeface="Noto Sans Symbols"/>
              <a:buChar char="⮚"/>
            </a:pPr>
            <a:r>
              <a:rPr lang="en-US" sz="2000" dirty="0"/>
              <a:t>Find the cosine angle between the vectors by using the formula as below.</a:t>
            </a:r>
          </a:p>
          <a:p>
            <a:pPr marL="182880" indent="-182880" defTabSz="914400">
              <a:lnSpc>
                <a:spcPct val="95000"/>
              </a:lnSpc>
              <a:spcBef>
                <a:spcPts val="1600"/>
              </a:spcBef>
              <a:buSzPts val="1600"/>
              <a:buFont typeface="Noto Sans Symbols"/>
              <a:buChar char="⮚"/>
            </a:pPr>
            <a:r>
              <a:rPr lang="en-US" sz="2000" dirty="0"/>
              <a:t>Find the items having the cosine values greater than defined in algorithm.</a:t>
            </a:r>
          </a:p>
          <a:p>
            <a:pPr marL="182880" indent="-182880" defTabSz="914400">
              <a:lnSpc>
                <a:spcPct val="95000"/>
              </a:lnSpc>
              <a:spcBef>
                <a:spcPts val="1600"/>
              </a:spcBef>
              <a:buSzPts val="1600"/>
              <a:buFont typeface="Noto Sans Symbols"/>
              <a:buChar char="⮚"/>
            </a:pPr>
            <a:endParaRPr lang="en-US" dirty="0"/>
          </a:p>
          <a:p>
            <a:pPr marL="0" indent="0" defTabSz="914400">
              <a:lnSpc>
                <a:spcPct val="95000"/>
              </a:lnSpc>
              <a:spcBef>
                <a:spcPts val="1600"/>
              </a:spcBef>
              <a:buSzPts val="1600"/>
              <a:buFont typeface="Wingdings 2"/>
              <a:buNone/>
            </a:pPr>
            <a:r>
              <a:rPr lang="en-US" dirty="0"/>
              <a:t>		</a:t>
            </a:r>
          </a:p>
        </p:txBody>
      </p:sp>
      <p:pic>
        <p:nvPicPr>
          <p:cNvPr id="5" name="Google Shape;206;p26" descr="  \vec{a} \cdot \vec{b} = \sum_{i=1}^n a_ib_i = a_1b_1 + a_2b_2 + \cdots + a_nb_n  ">
            <a:extLst>
              <a:ext uri="{FF2B5EF4-FFF2-40B4-BE49-F238E27FC236}">
                <a16:creationId xmlns:a16="http://schemas.microsoft.com/office/drawing/2014/main" id="{5E0525CB-BC54-14E4-5A1A-7768847566E2}"/>
              </a:ext>
            </a:extLst>
          </p:cNvPr>
          <p:cNvPicPr preferRelativeResize="0"/>
          <p:nvPr/>
        </p:nvPicPr>
        <p:blipFill rotWithShape="1">
          <a:blip r:embed="rId2">
            <a:alphaModFix/>
          </a:blip>
          <a:srcRect/>
          <a:stretch/>
        </p:blipFill>
        <p:spPr>
          <a:xfrm>
            <a:off x="963099" y="4556532"/>
            <a:ext cx="6019729" cy="451480"/>
          </a:xfrm>
          <a:prstGeom prst="rect">
            <a:avLst/>
          </a:prstGeom>
          <a:noFill/>
          <a:ln>
            <a:noFill/>
          </a:ln>
        </p:spPr>
      </p:pic>
      <p:pic>
        <p:nvPicPr>
          <p:cNvPr id="6" name="Google Shape;207;p26" descr="  \displaystyle  \vec{a} \cdot \vec{b} = \|\vec{a}\|\|\vec{b}\|\cos{\theta} \\ \\  \cos{\theta} = \frac{\vec{a} \cdot \vec{b}}{\|\vec{a}\|\|\vec{b}\|}  ">
            <a:extLst>
              <a:ext uri="{FF2B5EF4-FFF2-40B4-BE49-F238E27FC236}">
                <a16:creationId xmlns:a16="http://schemas.microsoft.com/office/drawing/2014/main" id="{948FB770-A57E-18EB-8F2F-5C9ECC446AEE}"/>
              </a:ext>
            </a:extLst>
          </p:cNvPr>
          <p:cNvPicPr preferRelativeResize="0"/>
          <p:nvPr/>
        </p:nvPicPr>
        <p:blipFill rotWithShape="1">
          <a:blip r:embed="rId3">
            <a:alphaModFix/>
          </a:blip>
          <a:srcRect/>
          <a:stretch/>
        </p:blipFill>
        <p:spPr>
          <a:xfrm>
            <a:off x="827954" y="5322514"/>
            <a:ext cx="2049006" cy="1309517"/>
          </a:xfrm>
          <a:prstGeom prst="rect">
            <a:avLst/>
          </a:prstGeom>
          <a:noFill/>
          <a:ln>
            <a:noFill/>
          </a:ln>
        </p:spPr>
      </p:pic>
    </p:spTree>
    <p:extLst>
      <p:ext uri="{BB962C8B-B14F-4D97-AF65-F5344CB8AC3E}">
        <p14:creationId xmlns:p14="http://schemas.microsoft.com/office/powerpoint/2010/main" val="3997127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additive="base">
                                        <p:cTn id="12" dur="500"/>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 calcmode="lin" valueType="num">
                                      <p:cBhvr additive="base">
                                        <p:cTn id="22" dur="500"/>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 calcmode="lin" valueType="num">
                                      <p:cBhvr additive="base">
                                        <p:cTn id="27" dur="500"/>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 calcmode="lin" valueType="num">
                                      <p:cBhvr additive="base">
                                        <p:cTn id="32" dur="500"/>
                                        <p:tgtEl>
                                          <p:spTgt spid="5"/>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996DB-C3D3-4242-9194-AAB2B0C47992}"/>
              </a:ext>
            </a:extLst>
          </p:cNvPr>
          <p:cNvSpPr>
            <a:spLocks noGrp="1"/>
          </p:cNvSpPr>
          <p:nvPr>
            <p:ph type="title"/>
          </p:nvPr>
        </p:nvSpPr>
        <p:spPr>
          <a:xfrm>
            <a:off x="1392074" y="517730"/>
            <a:ext cx="9603275" cy="1049235"/>
          </a:xfrm>
        </p:spPr>
        <p:txBody>
          <a:bodyPr/>
          <a:lstStyle/>
          <a:p>
            <a:r>
              <a:rPr lang="en-US" b="1" dirty="0">
                <a:solidFill>
                  <a:schemeClr val="tx1"/>
                </a:solidFill>
                <a:latin typeface="Times New Roman" panose="02020603050405020304" pitchFamily="18" charset="0"/>
                <a:cs typeface="Times New Roman" panose="02020603050405020304" pitchFamily="18" charset="0"/>
              </a:rPr>
              <a:t>Testing</a:t>
            </a:r>
          </a:p>
        </p:txBody>
      </p:sp>
      <p:sp>
        <p:nvSpPr>
          <p:cNvPr id="3" name="Slide Number Placeholder 2"/>
          <p:cNvSpPr>
            <a:spLocks noGrp="1"/>
          </p:cNvSpPr>
          <p:nvPr>
            <p:ph type="sldNum" sz="quarter" idx="12"/>
          </p:nvPr>
        </p:nvSpPr>
        <p:spPr/>
        <p:txBody>
          <a:bodyPr/>
          <a:lstStyle/>
          <a:p>
            <a:fld id="{D57F1E4F-1CFF-5643-939E-217C01CDF565}" type="slidenum">
              <a:rPr lang="en-US" smtClean="0"/>
              <a:pPr/>
              <a:t>21</a:t>
            </a:fld>
            <a:endParaRPr lang="en-US" dirty="0"/>
          </a:p>
        </p:txBody>
      </p:sp>
      <p:sp>
        <p:nvSpPr>
          <p:cNvPr id="4" name="TextBox 3">
            <a:extLst>
              <a:ext uri="{FF2B5EF4-FFF2-40B4-BE49-F238E27FC236}">
                <a16:creationId xmlns:a16="http://schemas.microsoft.com/office/drawing/2014/main" id="{5F1E7D2A-AADE-4072-88C0-D565FCA1C352}"/>
              </a:ext>
            </a:extLst>
          </p:cNvPr>
          <p:cNvSpPr txBox="1"/>
          <p:nvPr/>
        </p:nvSpPr>
        <p:spPr>
          <a:xfrm>
            <a:off x="1323834" y="1889908"/>
            <a:ext cx="9758149" cy="1815882"/>
          </a:xfrm>
          <a:prstGeom prst="rect">
            <a:avLst/>
          </a:prstGeom>
          <a:noFill/>
        </p:spPr>
        <p:txBody>
          <a:bodyPr wrap="square">
            <a:spAutoFit/>
          </a:bodyPr>
          <a:lstStyle/>
          <a:p>
            <a:pPr marL="457200" indent="-457200">
              <a:buFont typeface="Wingdings" pitchFamily="2" charset="2"/>
              <a:buChar char="Ø"/>
            </a:pPr>
            <a:r>
              <a:rPr lang="en-US" sz="2800" dirty="0">
                <a:latin typeface="Times New Roman" panose="02020603050405020304" pitchFamily="18" charset="0"/>
                <a:cs typeface="Times New Roman" panose="02020603050405020304" pitchFamily="18" charset="0"/>
              </a:rPr>
              <a:t>Unit testing:  each and every components of software are tested.</a:t>
            </a:r>
          </a:p>
          <a:p>
            <a:pPr marL="342900" indent="-342900">
              <a:buFont typeface="Wingdings" pitchFamily="2" charset="2"/>
              <a:buChar char="Ø"/>
            </a:pPr>
            <a:r>
              <a:rPr lang="en-US" sz="2800" dirty="0">
                <a:latin typeface="Times New Roman" panose="02020603050405020304" pitchFamily="18" charset="0"/>
                <a:cs typeface="Times New Roman" panose="02020603050405020304" pitchFamily="18" charset="0"/>
              </a:rPr>
              <a:t> Integration testing: integrated logically and tested as a group.</a:t>
            </a:r>
          </a:p>
          <a:p>
            <a:pPr marL="342900" indent="-342900">
              <a:buFont typeface="Wingdings" pitchFamily="2" charset="2"/>
              <a:buChar char="Ø"/>
            </a:pPr>
            <a:r>
              <a:rPr lang="en-US" sz="2800" dirty="0">
                <a:latin typeface="Times New Roman" panose="02020603050405020304" pitchFamily="18" charset="0"/>
                <a:cs typeface="Times New Roman" panose="02020603050405020304" pitchFamily="18" charset="0"/>
              </a:rPr>
              <a:t> System testing:  validates the complete and fully integrated software</a:t>
            </a:r>
          </a:p>
        </p:txBody>
      </p:sp>
      <p:graphicFrame>
        <p:nvGraphicFramePr>
          <p:cNvPr id="5" name="Table 4"/>
          <p:cNvGraphicFramePr>
            <a:graphicFrameLocks noGrp="1"/>
          </p:cNvGraphicFramePr>
          <p:nvPr>
            <p:extLst>
              <p:ext uri="{D42A27DB-BD31-4B8C-83A1-F6EECF244321}">
                <p14:modId xmlns:p14="http://schemas.microsoft.com/office/powerpoint/2010/main" val="1426892913"/>
              </p:ext>
            </p:extLst>
          </p:nvPr>
        </p:nvGraphicFramePr>
        <p:xfrm>
          <a:off x="1392074" y="3357350"/>
          <a:ext cx="9676263" cy="2151441"/>
        </p:xfrm>
        <a:graphic>
          <a:graphicData uri="http://schemas.openxmlformats.org/drawingml/2006/table">
            <a:tbl>
              <a:tblPr firstRow="1" bandRow="1">
                <a:tableStyleId>{5C22544A-7EE6-4342-B048-85BDC9FD1C3A}</a:tableStyleId>
              </a:tblPr>
              <a:tblGrid>
                <a:gridCol w="724225">
                  <a:extLst>
                    <a:ext uri="{9D8B030D-6E8A-4147-A177-3AD203B41FA5}">
                      <a16:colId xmlns:a16="http://schemas.microsoft.com/office/drawing/2014/main" val="20000"/>
                    </a:ext>
                  </a:extLst>
                </a:gridCol>
                <a:gridCol w="1448451">
                  <a:extLst>
                    <a:ext uri="{9D8B030D-6E8A-4147-A177-3AD203B41FA5}">
                      <a16:colId xmlns:a16="http://schemas.microsoft.com/office/drawing/2014/main" val="20001"/>
                    </a:ext>
                  </a:extLst>
                </a:gridCol>
                <a:gridCol w="2224392">
                  <a:extLst>
                    <a:ext uri="{9D8B030D-6E8A-4147-A177-3AD203B41FA5}">
                      <a16:colId xmlns:a16="http://schemas.microsoft.com/office/drawing/2014/main" val="20002"/>
                    </a:ext>
                  </a:extLst>
                </a:gridCol>
                <a:gridCol w="2144248">
                  <a:extLst>
                    <a:ext uri="{9D8B030D-6E8A-4147-A177-3AD203B41FA5}">
                      <a16:colId xmlns:a16="http://schemas.microsoft.com/office/drawing/2014/main" val="20003"/>
                    </a:ext>
                  </a:extLst>
                </a:gridCol>
                <a:gridCol w="1886396">
                  <a:extLst>
                    <a:ext uri="{9D8B030D-6E8A-4147-A177-3AD203B41FA5}">
                      <a16:colId xmlns:a16="http://schemas.microsoft.com/office/drawing/2014/main" val="20004"/>
                    </a:ext>
                  </a:extLst>
                </a:gridCol>
                <a:gridCol w="1248551">
                  <a:extLst>
                    <a:ext uri="{9D8B030D-6E8A-4147-A177-3AD203B41FA5}">
                      <a16:colId xmlns:a16="http://schemas.microsoft.com/office/drawing/2014/main" val="20005"/>
                    </a:ext>
                  </a:extLst>
                </a:gridCol>
              </a:tblGrid>
              <a:tr h="840801">
                <a:tc>
                  <a:txBody>
                    <a:bodyPr/>
                    <a:lstStyle/>
                    <a:p>
                      <a:r>
                        <a:rPr lang="en-US" sz="1600" dirty="0"/>
                        <a:t>Text</a:t>
                      </a:r>
                      <a:r>
                        <a:rPr lang="en-US" sz="1600" baseline="0" dirty="0"/>
                        <a:t> Cases</a:t>
                      </a:r>
                      <a:endParaRPr lang="en-US" sz="1600" dirty="0"/>
                    </a:p>
                  </a:txBody>
                  <a:tcPr/>
                </a:tc>
                <a:tc>
                  <a:txBody>
                    <a:bodyPr/>
                    <a:lstStyle/>
                    <a:p>
                      <a:r>
                        <a:rPr lang="en-US" sz="1600" dirty="0"/>
                        <a:t>Preconditions</a:t>
                      </a:r>
                    </a:p>
                  </a:txBody>
                  <a:tcPr/>
                </a:tc>
                <a:tc>
                  <a:txBody>
                    <a:bodyPr/>
                    <a:lstStyle/>
                    <a:p>
                      <a:r>
                        <a:rPr lang="en-US" sz="1600" dirty="0"/>
                        <a:t>Step to be </a:t>
                      </a:r>
                    </a:p>
                    <a:p>
                      <a:r>
                        <a:rPr lang="en-US" sz="1600" dirty="0"/>
                        <a:t>executed</a:t>
                      </a:r>
                    </a:p>
                  </a:txBody>
                  <a:tcPr/>
                </a:tc>
                <a:tc>
                  <a:txBody>
                    <a:bodyPr/>
                    <a:lstStyle/>
                    <a:p>
                      <a:r>
                        <a:rPr lang="en-US" sz="1600" dirty="0"/>
                        <a:t>Expected </a:t>
                      </a:r>
                    </a:p>
                    <a:p>
                      <a:r>
                        <a:rPr lang="en-US" sz="1600" dirty="0"/>
                        <a:t>Results</a:t>
                      </a:r>
                    </a:p>
                  </a:txBody>
                  <a:tcPr/>
                </a:tc>
                <a:tc>
                  <a:txBody>
                    <a:bodyPr/>
                    <a:lstStyle/>
                    <a:p>
                      <a:r>
                        <a:rPr lang="en-US" sz="1600" dirty="0"/>
                        <a:t>Actual</a:t>
                      </a:r>
                    </a:p>
                    <a:p>
                      <a:r>
                        <a:rPr lang="en-US" sz="1600" dirty="0"/>
                        <a:t>Results</a:t>
                      </a:r>
                    </a:p>
                  </a:txBody>
                  <a:tcPr/>
                </a:tc>
                <a:tc>
                  <a:txBody>
                    <a:bodyPr/>
                    <a:lstStyle/>
                    <a:p>
                      <a:r>
                        <a:rPr lang="en-US" sz="1600" dirty="0"/>
                        <a:t>Pass/Fail</a:t>
                      </a:r>
                    </a:p>
                  </a:txBody>
                  <a:tcPr/>
                </a:tc>
                <a:extLst>
                  <a:ext uri="{0D108BD9-81ED-4DB2-BD59-A6C34878D82A}">
                    <a16:rowId xmlns:a16="http://schemas.microsoft.com/office/drawing/2014/main" val="10000"/>
                  </a:ext>
                </a:extLst>
              </a:tr>
              <a:tr h="1056238">
                <a:tc>
                  <a:txBody>
                    <a:bodyPr/>
                    <a:lstStyle/>
                    <a:p>
                      <a:r>
                        <a:rPr lang="en-US" sz="1600" dirty="0"/>
                        <a:t>Log in for</a:t>
                      </a:r>
                    </a:p>
                    <a:p>
                      <a:r>
                        <a:rPr lang="en-US" sz="1600" dirty="0"/>
                        <a:t>Job seeker</a:t>
                      </a:r>
                    </a:p>
                  </a:txBody>
                  <a:tcPr/>
                </a:tc>
                <a:tc>
                  <a:txBody>
                    <a:bodyPr/>
                    <a:lstStyle/>
                    <a:p>
                      <a:r>
                        <a:rPr lang="en-US" sz="1600" dirty="0"/>
                        <a:t>The job</a:t>
                      </a:r>
                      <a:r>
                        <a:rPr lang="en-US" sz="1600" baseline="0" dirty="0"/>
                        <a:t> </a:t>
                      </a:r>
                      <a:r>
                        <a:rPr lang="en-US" sz="1600" dirty="0"/>
                        <a:t>seeker account</a:t>
                      </a:r>
                      <a:r>
                        <a:rPr lang="en-US" sz="1600" baseline="0" dirty="0"/>
                        <a:t> should be logged In</a:t>
                      </a:r>
                      <a:endParaRPr lang="en-US" sz="1600" dirty="0"/>
                    </a:p>
                  </a:txBody>
                  <a:tcPr/>
                </a:tc>
                <a:tc>
                  <a:txBody>
                    <a:bodyPr/>
                    <a:lstStyle/>
                    <a:p>
                      <a:pPr marL="342900" lvl="0" indent="-342900">
                        <a:buFont typeface="+mj-lt"/>
                        <a:buAutoNum type="alphaLcPeriod"/>
                      </a:pPr>
                      <a:r>
                        <a:rPr lang="en-US" sz="1600" dirty="0"/>
                        <a:t>Email: nabin@gmail.com</a:t>
                      </a:r>
                    </a:p>
                    <a:p>
                      <a:pPr marL="342900" lvl="0" indent="-342900">
                        <a:buFont typeface="+mj-lt"/>
                        <a:buAutoNum type="alphaLcPeriod"/>
                      </a:pPr>
                      <a:r>
                        <a:rPr lang="en-US" sz="1600" dirty="0"/>
                        <a:t>Pass: nabin</a:t>
                      </a:r>
                    </a:p>
                    <a:p>
                      <a:pPr marL="342900" lvl="0" indent="-342900">
                        <a:buFont typeface="+mj-lt"/>
                        <a:buAutoNum type="alphaLcPeriod"/>
                      </a:pPr>
                      <a:r>
                        <a:rPr lang="en-US" sz="1600" dirty="0"/>
                        <a:t>Click logged In</a:t>
                      </a:r>
                    </a:p>
                    <a:p>
                      <a:endParaRPr lang="en-US" sz="1600" dirty="0"/>
                    </a:p>
                  </a:txBody>
                  <a:tcPr/>
                </a:tc>
                <a:tc>
                  <a:txBody>
                    <a:bodyPr/>
                    <a:lstStyle/>
                    <a:p>
                      <a:r>
                        <a:rPr lang="en-US" sz="1600" dirty="0"/>
                        <a:t>The</a:t>
                      </a:r>
                      <a:r>
                        <a:rPr lang="en-US" sz="1600" baseline="0" dirty="0"/>
                        <a:t> job seeker must be  successfully logged in the System</a:t>
                      </a:r>
                      <a:endParaRPr lang="en-US" sz="1600" dirty="0"/>
                    </a:p>
                  </a:txBody>
                  <a:tcPr/>
                </a:tc>
                <a:tc>
                  <a:txBody>
                    <a:bodyPr/>
                    <a:lstStyle/>
                    <a:p>
                      <a:r>
                        <a:rPr lang="en-US" sz="1600" dirty="0"/>
                        <a:t>Job seeker is successfully </a:t>
                      </a:r>
                    </a:p>
                    <a:p>
                      <a:r>
                        <a:rPr lang="en-US" sz="1600" dirty="0"/>
                        <a:t>Logged In.</a:t>
                      </a:r>
                    </a:p>
                  </a:txBody>
                  <a:tcPr/>
                </a:tc>
                <a:tc>
                  <a:txBody>
                    <a:bodyPr/>
                    <a:lstStyle/>
                    <a:p>
                      <a:r>
                        <a:rPr lang="en-US" sz="1600" dirty="0"/>
                        <a:t>Pass</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693244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996DB-C3D3-4242-9194-AAB2B0C47992}"/>
              </a:ext>
            </a:extLst>
          </p:cNvPr>
          <p:cNvSpPr>
            <a:spLocks noGrp="1"/>
          </p:cNvSpPr>
          <p:nvPr>
            <p:ph type="title"/>
          </p:nvPr>
        </p:nvSpPr>
        <p:spPr>
          <a:xfrm>
            <a:off x="1471125" y="448054"/>
            <a:ext cx="9603275" cy="1049235"/>
          </a:xfrm>
        </p:spPr>
        <p:txBody>
          <a:bodyPr/>
          <a:lstStyle/>
          <a:p>
            <a:r>
              <a:rPr lang="en-US" b="1" u="sng" dirty="0">
                <a:solidFill>
                  <a:schemeClr val="tx1"/>
                </a:solidFill>
              </a:rPr>
              <a:t>Future Improvement</a:t>
            </a:r>
          </a:p>
        </p:txBody>
      </p:sp>
      <p:sp>
        <p:nvSpPr>
          <p:cNvPr id="3" name="Slide Number Placeholder 2"/>
          <p:cNvSpPr>
            <a:spLocks noGrp="1"/>
          </p:cNvSpPr>
          <p:nvPr>
            <p:ph type="sldNum" sz="quarter" idx="12"/>
          </p:nvPr>
        </p:nvSpPr>
        <p:spPr/>
        <p:txBody>
          <a:bodyPr/>
          <a:lstStyle/>
          <a:p>
            <a:fld id="{D57F1E4F-1CFF-5643-939E-217C01CDF565}" type="slidenum">
              <a:rPr lang="en-US" smtClean="0"/>
              <a:pPr/>
              <a:t>22</a:t>
            </a:fld>
            <a:endParaRPr lang="en-US" dirty="0"/>
          </a:p>
        </p:txBody>
      </p:sp>
      <p:sp>
        <p:nvSpPr>
          <p:cNvPr id="4" name="TextBox 3">
            <a:extLst>
              <a:ext uri="{FF2B5EF4-FFF2-40B4-BE49-F238E27FC236}">
                <a16:creationId xmlns:a16="http://schemas.microsoft.com/office/drawing/2014/main" id="{5F1E7D2A-AADE-4072-88C0-D565FCA1C352}"/>
              </a:ext>
            </a:extLst>
          </p:cNvPr>
          <p:cNvSpPr txBox="1"/>
          <p:nvPr/>
        </p:nvSpPr>
        <p:spPr>
          <a:xfrm>
            <a:off x="1141215" y="1519061"/>
            <a:ext cx="9294125" cy="452431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The system can be enhanced for the future by:</a:t>
            </a:r>
          </a:p>
          <a:p>
            <a:pPr marL="342900" lvl="0" indent="-342900">
              <a:buFont typeface="Wingdings" pitchFamily="2" charset="2"/>
              <a:buChar char="q"/>
            </a:pPr>
            <a:r>
              <a:rPr lang="en-US" sz="2400" dirty="0">
                <a:latin typeface="Times New Roman" panose="02020603050405020304" pitchFamily="18" charset="0"/>
                <a:cs typeface="Times New Roman" panose="02020603050405020304" pitchFamily="18" charset="0"/>
              </a:rPr>
              <a:t>Developing mobile apps for the system.</a:t>
            </a:r>
          </a:p>
          <a:p>
            <a:pPr marL="342900" lvl="0" indent="-342900">
              <a:buFont typeface="Wingdings" pitchFamily="2" charset="2"/>
              <a:buChar char="q"/>
            </a:pPr>
            <a:r>
              <a:rPr lang="en-US" sz="2400" dirty="0">
                <a:latin typeface="Times New Roman" panose="02020603050405020304" pitchFamily="18" charset="0"/>
                <a:cs typeface="Times New Roman" panose="02020603050405020304" pitchFamily="18" charset="0"/>
              </a:rPr>
              <a:t>Making the recommendation job on the bases of the current location of the users.</a:t>
            </a:r>
          </a:p>
          <a:p>
            <a:pPr>
              <a:buClr>
                <a:schemeClr val="tx2"/>
              </a:buCl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Provides a convenient and efficient platform for job seekers and 	employers to interact with each other.</a:t>
            </a:r>
          </a:p>
          <a:p>
            <a:pPr>
              <a:buClr>
                <a:schemeClr val="tx2"/>
              </a:buCl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The interactive AI chatbot brings an additional touch to the user experience.</a:t>
            </a:r>
          </a:p>
          <a:p>
            <a:pPr lvl="0"/>
            <a:endParaRPr lang="en-US" sz="3200" dirty="0"/>
          </a:p>
          <a:p>
            <a:pPr lvl="0"/>
            <a:endParaRPr lang="en-US" sz="2800" dirty="0">
              <a:solidFill>
                <a:srgbClr val="002060"/>
              </a:solidFill>
            </a:endParaRPr>
          </a:p>
          <a:p>
            <a:endParaRPr lang="en-US" sz="2800"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val="9422373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E808F-C407-4CF9-9674-F3AA621FA300}"/>
              </a:ext>
            </a:extLst>
          </p:cNvPr>
          <p:cNvSpPr>
            <a:spLocks noGrp="1"/>
          </p:cNvSpPr>
          <p:nvPr>
            <p:ph type="title"/>
          </p:nvPr>
        </p:nvSpPr>
        <p:spPr>
          <a:xfrm>
            <a:off x="838200" y="344859"/>
            <a:ext cx="11074400" cy="1143000"/>
          </a:xfrm>
        </p:spPr>
        <p:txBody>
          <a:bodyPr/>
          <a:lstStyle/>
          <a:p>
            <a:r>
              <a:rPr lang="en-US" b="1" u="sng" dirty="0">
                <a:solidFill>
                  <a:schemeClr val="tx1"/>
                </a:solidFill>
                <a:latin typeface="Times New Roman" panose="02020603050405020304" pitchFamily="18" charset="0"/>
                <a:cs typeface="Times New Roman" panose="02020603050405020304" pitchFamily="18" charset="0"/>
              </a:rPr>
              <a:t>Conclusion</a:t>
            </a:r>
          </a:p>
        </p:txBody>
      </p:sp>
      <p:sp>
        <p:nvSpPr>
          <p:cNvPr id="3" name="Slide Number Placeholder 2"/>
          <p:cNvSpPr>
            <a:spLocks noGrp="1"/>
          </p:cNvSpPr>
          <p:nvPr>
            <p:ph type="sldNum" sz="quarter" idx="12"/>
          </p:nvPr>
        </p:nvSpPr>
        <p:spPr/>
        <p:txBody>
          <a:bodyPr/>
          <a:lstStyle/>
          <a:p>
            <a:fld id="{D57F1E4F-1CFF-5643-939E-217C01CDF565}" type="slidenum">
              <a:rPr lang="en-US" smtClean="0"/>
              <a:pPr/>
              <a:t>23</a:t>
            </a:fld>
            <a:endParaRPr lang="en-US" dirty="0"/>
          </a:p>
        </p:txBody>
      </p:sp>
      <p:sp>
        <p:nvSpPr>
          <p:cNvPr id="4" name="TextBox 3">
            <a:extLst>
              <a:ext uri="{FF2B5EF4-FFF2-40B4-BE49-F238E27FC236}">
                <a16:creationId xmlns:a16="http://schemas.microsoft.com/office/drawing/2014/main" id="{13366E62-FA09-4FAA-8424-12161F3C4510}"/>
              </a:ext>
            </a:extLst>
          </p:cNvPr>
          <p:cNvSpPr txBox="1"/>
          <p:nvPr/>
        </p:nvSpPr>
        <p:spPr>
          <a:xfrm>
            <a:off x="650917" y="1487859"/>
            <a:ext cx="10445254" cy="2893100"/>
          </a:xfrm>
          <a:prstGeom prst="rect">
            <a:avLst/>
          </a:prstGeom>
          <a:noFill/>
        </p:spPr>
        <p:txBody>
          <a:bodyPr wrap="square">
            <a:spAutoFit/>
          </a:bodyPr>
          <a:lstStyle/>
          <a:p>
            <a:pPr>
              <a:buClr>
                <a:schemeClr val="tx2"/>
              </a:buClr>
              <a:buFont typeface="Wingdings" panose="05000000000000000000" pitchFamily="2" charset="2"/>
              <a:buChar char="q"/>
            </a:pPr>
            <a:r>
              <a:rPr lang="en-US" sz="2600" dirty="0">
                <a:latin typeface="Times New Roman" panose="02020603050405020304" pitchFamily="18" charset="0"/>
                <a:cs typeface="Times New Roman" panose="02020603050405020304" pitchFamily="18" charset="0"/>
              </a:rPr>
              <a:t>Provides a convenient and efficient platform for job seekers and employers 	to interact with each other</a:t>
            </a:r>
          </a:p>
          <a:p>
            <a:pPr algn="just">
              <a:buClr>
                <a:schemeClr val="tx2"/>
              </a:buClr>
              <a:buFont typeface="Wingdings" panose="05000000000000000000" pitchFamily="2" charset="2"/>
              <a:buChar char="q"/>
            </a:pPr>
            <a:r>
              <a:rPr lang="en-US" sz="2600" dirty="0">
                <a:latin typeface="Times New Roman" panose="02020603050405020304" pitchFamily="18" charset="0"/>
                <a:ea typeface="Calibri" panose="020F0502020204030204" pitchFamily="34" charset="0"/>
                <a:cs typeface="Times New Roman" panose="02020603050405020304" pitchFamily="18" charset="0"/>
              </a:rPr>
              <a:t>As a result, the system can recommend the job to the job seekers which will reduce the time of searching jobs.  Job recommendation web-based application is developed through the use of the PHP. Through the use of this web application Job provider can post the job and people can apply for the job according to the qualification and experience. </a:t>
            </a:r>
            <a:endParaRPr lang="en-US" dirty="0">
              <a:solidFill>
                <a:srgbClr val="002060"/>
              </a:solidFill>
            </a:endParaRPr>
          </a:p>
        </p:txBody>
      </p:sp>
    </p:spTree>
    <p:extLst>
      <p:ext uri="{BB962C8B-B14F-4D97-AF65-F5344CB8AC3E}">
        <p14:creationId xmlns:p14="http://schemas.microsoft.com/office/powerpoint/2010/main" val="3022830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202" y="1327691"/>
            <a:ext cx="5475279" cy="4746514"/>
          </a:xfrm>
        </p:spPr>
        <p:txBody>
          <a:bodyPr>
            <a:normAutofit fontScale="90000"/>
          </a:bodyPr>
          <a:lstStyle/>
          <a:p>
            <a:r>
              <a:rPr lang="en-US" dirty="0">
                <a:solidFill>
                  <a:schemeClr val="tx1"/>
                </a:solidFill>
                <a:latin typeface="Times New Roman" panose="02020603050405020304" pitchFamily="18" charset="0"/>
                <a:cs typeface="Times New Roman" panose="02020603050405020304" pitchFamily="18" charset="0"/>
              </a:rPr>
              <a:t>Seeking For A Desired Job...☹</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Don’t worry! Come And Visit Our Site…</a:t>
            </a:r>
            <a:br>
              <a:rPr lang="en-US" dirty="0">
                <a:solidFill>
                  <a:schemeClr val="accent5"/>
                </a:solidFill>
              </a:rPr>
            </a:br>
            <a:br>
              <a:rPr lang="en-US" dirty="0">
                <a:solidFill>
                  <a:schemeClr val="tx2"/>
                </a:solidFill>
              </a:rPr>
            </a:br>
            <a:r>
              <a:rPr lang="en-US" b="1" dirty="0">
                <a:solidFill>
                  <a:schemeClr val="tx1"/>
                </a:solidFill>
              </a:rPr>
              <a:t>Thank You !!!</a:t>
            </a:r>
            <a:br>
              <a:rPr lang="en-US" sz="2800" dirty="0">
                <a:solidFill>
                  <a:schemeClr val="tx2"/>
                </a:solidFill>
              </a:rPr>
            </a:br>
            <a:br>
              <a:rPr lang="en-US" sz="2800" dirty="0">
                <a:solidFill>
                  <a:schemeClr val="tx2"/>
                </a:solidFill>
              </a:rPr>
            </a:br>
            <a:r>
              <a:rPr lang="en-US" sz="2800" b="1" dirty="0" err="1">
                <a:solidFill>
                  <a:schemeClr val="tx1"/>
                </a:solidFill>
                <a:latin typeface="Times New Roman" panose="02020603050405020304" pitchFamily="18" charset="0"/>
                <a:cs typeface="Times New Roman" panose="02020603050405020304" pitchFamily="18" charset="0"/>
              </a:rPr>
              <a:t>Bsc.CSIT</a:t>
            </a:r>
            <a:r>
              <a:rPr lang="en-US" sz="2800" b="1" dirty="0">
                <a:solidFill>
                  <a:schemeClr val="tx1"/>
                </a:solidFill>
                <a:latin typeface="Times New Roman" panose="02020603050405020304" pitchFamily="18" charset="0"/>
                <a:cs typeface="Times New Roman" panose="02020603050405020304" pitchFamily="18" charset="0"/>
              </a:rPr>
              <a:t> 7</a:t>
            </a:r>
            <a:r>
              <a:rPr lang="en-US" sz="2800" b="1" baseline="30000" dirty="0">
                <a:solidFill>
                  <a:schemeClr val="tx1"/>
                </a:solidFill>
                <a:latin typeface="Times New Roman" panose="02020603050405020304" pitchFamily="18" charset="0"/>
                <a:cs typeface="Times New Roman" panose="02020603050405020304" pitchFamily="18" charset="0"/>
              </a:rPr>
              <a:t>th</a:t>
            </a:r>
            <a:r>
              <a:rPr lang="en-US" sz="2800" b="1" dirty="0">
                <a:solidFill>
                  <a:schemeClr val="tx1"/>
                </a:solidFill>
                <a:latin typeface="Times New Roman" panose="02020603050405020304" pitchFamily="18" charset="0"/>
                <a:cs typeface="Times New Roman" panose="02020603050405020304" pitchFamily="18" charset="0"/>
              </a:rPr>
              <a:t> semester</a:t>
            </a:r>
            <a:endParaRPr lang="en-US" b="1"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5743" y="1121205"/>
            <a:ext cx="4985657" cy="4953000"/>
          </a:xfrm>
          <a:prstGeom prst="rect">
            <a:avLst/>
          </a:prstGeom>
        </p:spPr>
      </p:pic>
    </p:spTree>
    <p:extLst>
      <p:ext uri="{BB962C8B-B14F-4D97-AF65-F5344CB8AC3E}">
        <p14:creationId xmlns:p14="http://schemas.microsoft.com/office/powerpoint/2010/main" val="2392775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C863B-5446-470B-A8BF-4538E1BE03F0}"/>
              </a:ext>
            </a:extLst>
          </p:cNvPr>
          <p:cNvSpPr>
            <a:spLocks noGrp="1"/>
          </p:cNvSpPr>
          <p:nvPr>
            <p:ph type="title"/>
          </p:nvPr>
        </p:nvSpPr>
        <p:spPr/>
        <p:txBody>
          <a:bodyPr/>
          <a:lstStyle/>
          <a:p>
            <a:r>
              <a:rPr lang="en-US" dirty="0"/>
              <a:t> </a:t>
            </a:r>
            <a:r>
              <a:rPr lang="en-US" b="1" u="sng" dirty="0"/>
              <a:t>Introduction</a:t>
            </a:r>
            <a:r>
              <a:rPr lang="en-US" dirty="0"/>
              <a:t> </a:t>
            </a:r>
          </a:p>
        </p:txBody>
      </p:sp>
      <p:sp>
        <p:nvSpPr>
          <p:cNvPr id="3" name="Slide Number Placeholder 2"/>
          <p:cNvSpPr>
            <a:spLocks noGrp="1"/>
          </p:cNvSpPr>
          <p:nvPr>
            <p:ph type="sldNum" sz="quarter" idx="12"/>
          </p:nvPr>
        </p:nvSpPr>
        <p:spPr/>
        <p:txBody>
          <a:bodyPr/>
          <a:lstStyle/>
          <a:p>
            <a:fld id="{D57F1E4F-1CFF-5643-939E-217C01CDF565}" type="slidenum">
              <a:rPr lang="en-US" smtClean="0"/>
              <a:pPr/>
              <a:t>3</a:t>
            </a:fld>
            <a:endParaRPr lang="en-US" dirty="0"/>
          </a:p>
        </p:txBody>
      </p:sp>
      <p:sp>
        <p:nvSpPr>
          <p:cNvPr id="4" name="TextBox 3">
            <a:extLst>
              <a:ext uri="{FF2B5EF4-FFF2-40B4-BE49-F238E27FC236}">
                <a16:creationId xmlns:a16="http://schemas.microsoft.com/office/drawing/2014/main" id="{530B465E-32D9-4999-B044-0B9483D085E6}"/>
              </a:ext>
            </a:extLst>
          </p:cNvPr>
          <p:cNvSpPr txBox="1"/>
          <p:nvPr/>
        </p:nvSpPr>
        <p:spPr>
          <a:xfrm>
            <a:off x="695548" y="1966831"/>
            <a:ext cx="10244595" cy="4154984"/>
          </a:xfrm>
          <a:prstGeom prst="rect">
            <a:avLst/>
          </a:prstGeom>
          <a:noFill/>
        </p:spPr>
        <p:txBody>
          <a:bodyPr wrap="square">
            <a:spAutoFit/>
          </a:bodyPr>
          <a:lstStyle/>
          <a:p>
            <a:pPr marL="342900" indent="-342900" algn="just">
              <a:buFont typeface="Wingdings" panose="05000000000000000000" pitchFamily="2" charset="2"/>
              <a:buChar char="§"/>
            </a:pPr>
            <a:r>
              <a:rPr lang="en-US" sz="2400" dirty="0">
                <a:latin typeface="Times New Roman" pitchFamily="18" charset="0"/>
                <a:cs typeface="Times New Roman" pitchFamily="18" charset="0"/>
              </a:rPr>
              <a:t>Job Recommendation System” is a web application developed using </a:t>
            </a:r>
            <a:r>
              <a:rPr lang="en-US" sz="2400" dirty="0" err="1">
                <a:latin typeface="Times New Roman" pitchFamily="18" charset="0"/>
                <a:cs typeface="Times New Roman" pitchFamily="18" charset="0"/>
              </a:rPr>
              <a:t>php</a:t>
            </a:r>
            <a:r>
              <a:rPr lang="en-US" sz="2400" dirty="0">
                <a:latin typeface="Times New Roman" pitchFamily="18" charset="0"/>
                <a:cs typeface="Times New Roman" pitchFamily="18" charset="0"/>
              </a:rPr>
              <a:t> as a backend tool and html, CSS and JavaScript as a front end tool.</a:t>
            </a:r>
          </a:p>
          <a:p>
            <a:pPr marL="342900" indent="-342900" algn="just">
              <a:buFont typeface="Wingdings" panose="05000000000000000000" pitchFamily="2" charset="2"/>
              <a:buChar char="§"/>
            </a:pPr>
            <a:r>
              <a:rPr lang="en-US" sz="2400" dirty="0">
                <a:latin typeface="Times New Roman" pitchFamily="18" charset="0"/>
                <a:cs typeface="Times New Roman" pitchFamily="18" charset="0"/>
              </a:rPr>
              <a:t>Uses the content based filtering approach to recommend the jobs by matching the employers requirements and job seekers </a:t>
            </a:r>
            <a:r>
              <a:rPr lang="en-US" sz="2400" dirty="0" err="1">
                <a:latin typeface="Times New Roman" pitchFamily="18" charset="0"/>
                <a:cs typeface="Times New Roman" pitchFamily="18" charset="0"/>
              </a:rPr>
              <a:t>qualifications,skills</a:t>
            </a:r>
            <a:r>
              <a:rPr lang="en-US" sz="2400" dirty="0">
                <a:latin typeface="Times New Roman" pitchFamily="18" charset="0"/>
                <a:cs typeface="Times New Roman" pitchFamily="18" charset="0"/>
              </a:rPr>
              <a:t> and experiences .</a:t>
            </a:r>
          </a:p>
          <a:p>
            <a:pPr marL="342900" indent="-342900" algn="just">
              <a:buFont typeface="Wingdings" panose="05000000000000000000" pitchFamily="2" charset="2"/>
              <a:buChar char="§"/>
            </a:pPr>
            <a:r>
              <a:rPr lang="en-US" sz="2400" dirty="0">
                <a:latin typeface="Times New Roman" pitchFamily="18" charset="0"/>
                <a:cs typeface="Times New Roman" pitchFamily="18" charset="0"/>
              </a:rPr>
              <a:t>Employer can post the jobs with all the requirements including their details itself.</a:t>
            </a:r>
          </a:p>
          <a:p>
            <a:pPr marL="342900" indent="-342900" algn="just">
              <a:buFont typeface="Wingdings" panose="05000000000000000000" pitchFamily="2" charset="2"/>
              <a:buChar char="§"/>
            </a:pPr>
            <a:r>
              <a:rPr lang="en-US" sz="2400" dirty="0">
                <a:latin typeface="Times New Roman" pitchFamily="18" charset="0"/>
                <a:cs typeface="Times New Roman" pitchFamily="18" charset="0"/>
              </a:rPr>
              <a:t>Job seeker can search for jobs manually, also , the system itself suggests the </a:t>
            </a:r>
            <a:r>
              <a:rPr lang="en-US" sz="2400" dirty="0" err="1">
                <a:latin typeface="Times New Roman" pitchFamily="18" charset="0"/>
                <a:cs typeface="Times New Roman" pitchFamily="18" charset="0"/>
              </a:rPr>
              <a:t>relevent</a:t>
            </a:r>
            <a:r>
              <a:rPr lang="en-US" sz="2400" dirty="0">
                <a:latin typeface="Times New Roman" pitchFamily="18" charset="0"/>
                <a:cs typeface="Times New Roman" pitchFamily="18" charset="0"/>
              </a:rPr>
              <a:t> jobs to the user.</a:t>
            </a:r>
          </a:p>
          <a:p>
            <a:pPr marL="342900" indent="-342900" algn="just">
              <a:buFont typeface="Wingdings" panose="05000000000000000000" pitchFamily="2" charset="2"/>
              <a:buChar char="§"/>
            </a:pPr>
            <a:r>
              <a:rPr lang="en-US" sz="2400" dirty="0">
                <a:latin typeface="Times New Roman" pitchFamily="18" charset="0"/>
                <a:cs typeface="Times New Roman" pitchFamily="18" charset="0"/>
              </a:rPr>
              <a:t>The recommendation algorithm implemented here matches the employers requirements and job seekers qualifications, skills and experiences.</a:t>
            </a:r>
          </a:p>
        </p:txBody>
      </p:sp>
    </p:spTree>
    <p:extLst>
      <p:ext uri="{BB962C8B-B14F-4D97-AF65-F5344CB8AC3E}">
        <p14:creationId xmlns:p14="http://schemas.microsoft.com/office/powerpoint/2010/main" val="700105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A13E0-AD9C-47BF-AFF9-C9E171B02A5A}"/>
              </a:ext>
            </a:extLst>
          </p:cNvPr>
          <p:cNvSpPr>
            <a:spLocks noGrp="1"/>
          </p:cNvSpPr>
          <p:nvPr>
            <p:ph type="title"/>
          </p:nvPr>
        </p:nvSpPr>
        <p:spPr>
          <a:xfrm>
            <a:off x="881743" y="246888"/>
            <a:ext cx="11074400" cy="1143000"/>
          </a:xfrm>
        </p:spPr>
        <p:txBody>
          <a:bodyPr/>
          <a:lstStyle/>
          <a:p>
            <a:r>
              <a:rPr lang="en-US" b="1" u="sng" dirty="0"/>
              <a:t>Problem statement</a:t>
            </a:r>
          </a:p>
        </p:txBody>
      </p:sp>
      <p:sp>
        <p:nvSpPr>
          <p:cNvPr id="4" name="Slide Number Placeholder 3"/>
          <p:cNvSpPr>
            <a:spLocks noGrp="1"/>
          </p:cNvSpPr>
          <p:nvPr>
            <p:ph type="sldNum" sz="quarter" idx="12"/>
          </p:nvPr>
        </p:nvSpPr>
        <p:spPr/>
        <p:txBody>
          <a:bodyPr/>
          <a:lstStyle/>
          <a:p>
            <a:fld id="{D57F1E4F-1CFF-5643-939E-217C01CDF565}" type="slidenum">
              <a:rPr lang="en-US" smtClean="0"/>
              <a:pPr/>
              <a:t>4</a:t>
            </a:fld>
            <a:endParaRPr lang="en-US" dirty="0"/>
          </a:p>
        </p:txBody>
      </p:sp>
      <p:sp>
        <p:nvSpPr>
          <p:cNvPr id="3" name="TextBox 2">
            <a:extLst>
              <a:ext uri="{FF2B5EF4-FFF2-40B4-BE49-F238E27FC236}">
                <a16:creationId xmlns:a16="http://schemas.microsoft.com/office/drawing/2014/main" id="{6B199E1F-E874-4501-87F5-AC577FDB6521}"/>
              </a:ext>
            </a:extLst>
          </p:cNvPr>
          <p:cNvSpPr txBox="1"/>
          <p:nvPr/>
        </p:nvSpPr>
        <p:spPr>
          <a:xfrm>
            <a:off x="685800" y="1497767"/>
            <a:ext cx="9620799" cy="4105932"/>
          </a:xfrm>
          <a:prstGeom prst="rect">
            <a:avLst/>
          </a:prstGeom>
          <a:noFill/>
        </p:spPr>
        <p:txBody>
          <a:bodyPr wrap="square" rtlCol="0">
            <a:spAutoFit/>
          </a:bodyPr>
          <a:lstStyle/>
          <a:p>
            <a:pPr marL="457200" indent="-457200">
              <a:buFont typeface="Wingdings 2" panose="05020102010507070707" pitchFamily="18" charset="2"/>
              <a:buChar char=""/>
            </a:pPr>
            <a:r>
              <a:rPr lang="en-US" sz="2300" dirty="0">
                <a:latin typeface="Times New Roman" panose="02020603050405020304" pitchFamily="18" charset="0"/>
                <a:cs typeface="Times New Roman" panose="02020603050405020304" pitchFamily="18" charset="0"/>
              </a:rPr>
              <a:t>Loss of time in searching for the jobs and going to each company physically.</a:t>
            </a:r>
          </a:p>
          <a:p>
            <a:pPr marL="457200" indent="-457200">
              <a:buFont typeface="Wingdings 2" panose="05020102010507070707" pitchFamily="18" charset="2"/>
              <a:buChar char=""/>
            </a:pPr>
            <a:r>
              <a:rPr lang="en-US" sz="2300" dirty="0">
                <a:latin typeface="Times New Roman" panose="02020603050405020304" pitchFamily="18" charset="0"/>
                <a:cs typeface="Times New Roman" panose="02020603050405020304" pitchFamily="18" charset="0"/>
              </a:rPr>
              <a:t>Companies have difficult time managing employee recruiting system and finding good employees.</a:t>
            </a:r>
          </a:p>
          <a:p>
            <a:pPr marL="457200" indent="-457200">
              <a:buFont typeface="Wingdings 2" panose="05020102010507070707" pitchFamily="18" charset="2"/>
              <a:buChar char=""/>
            </a:pPr>
            <a:r>
              <a:rPr lang="en-US" sz="2300" dirty="0">
                <a:latin typeface="Times New Roman" panose="02020603050405020304" pitchFamily="18" charset="0"/>
                <a:cs typeface="Times New Roman" panose="02020603050405020304" pitchFamily="18" charset="0"/>
              </a:rPr>
              <a:t>It is not possible for the every job  seeker to view the newspaper looking for jobs daily.</a:t>
            </a:r>
          </a:p>
          <a:p>
            <a:pPr marL="457200" indent="-457200">
              <a:buFont typeface="Wingdings 2" panose="05020102010507070707" pitchFamily="18" charset="2"/>
              <a:buChar char=""/>
            </a:pPr>
            <a:endParaRPr lang="en-US" sz="2300" dirty="0">
              <a:latin typeface="Times New Roman" panose="02020603050405020304" pitchFamily="18" charset="0"/>
              <a:cs typeface="Times New Roman" panose="02020603050405020304" pitchFamily="18" charset="0"/>
            </a:endParaRPr>
          </a:p>
          <a:p>
            <a:r>
              <a:rPr lang="en-US" sz="2300" u="sng" dirty="0">
                <a:latin typeface="Times New Roman" panose="02020603050405020304" pitchFamily="18" charset="0"/>
                <a:ea typeface="Calibri" panose="020F0502020204030204" pitchFamily="34" charset="0"/>
                <a:cs typeface="Times New Roman" panose="02020603050405020304" pitchFamily="18" charset="0"/>
              </a:rPr>
              <a:t>Some other problems related to employment are presented below:</a:t>
            </a:r>
          </a:p>
          <a:p>
            <a:pPr lvl="0" algn="just">
              <a:lnSpc>
                <a:spcPct val="150000"/>
              </a:lnSpc>
              <a:buFont typeface="+mj-lt"/>
              <a:buAutoNum type="arabicPeriod"/>
            </a:pPr>
            <a:r>
              <a:rPr lang="en-US" sz="2300" dirty="0">
                <a:latin typeface="Times New Roman" panose="02020603050405020304" pitchFamily="18" charset="0"/>
                <a:ea typeface="Calibri" panose="020F0502020204030204" pitchFamily="34" charset="0"/>
                <a:cs typeface="Mangal" panose="02040503050203030202" pitchFamily="18" charset="0"/>
              </a:rPr>
              <a:t>People are not getting the job according to their qualification, experience, etc.</a:t>
            </a:r>
            <a:endParaRPr lang="en-US" sz="2300" dirty="0">
              <a:latin typeface="Calibri" panose="020F0502020204030204" pitchFamily="34" charset="0"/>
              <a:ea typeface="Calibri" panose="020F0502020204030204" pitchFamily="34" charset="0"/>
              <a:cs typeface="Mangal" panose="02040503050203030202" pitchFamily="18" charset="0"/>
            </a:endParaRPr>
          </a:p>
          <a:p>
            <a:pPr lvl="0" algn="just">
              <a:lnSpc>
                <a:spcPct val="150000"/>
              </a:lnSpc>
              <a:buFont typeface="+mj-lt"/>
              <a:buAutoNum type="arabicPeriod"/>
            </a:pPr>
            <a:r>
              <a:rPr lang="en-US" sz="2300" dirty="0">
                <a:latin typeface="Times New Roman" panose="02020603050405020304" pitchFamily="18" charset="0"/>
                <a:ea typeface="Calibri" panose="020F0502020204030204" pitchFamily="34" charset="0"/>
                <a:cs typeface="Mangal" panose="02040503050203030202" pitchFamily="18" charset="0"/>
              </a:rPr>
              <a:t>There is the problem of nepotism</a:t>
            </a:r>
            <a:endParaRPr lang="en-US" sz="2300" dirty="0">
              <a:latin typeface="Calibri" panose="020F0502020204030204" pitchFamily="34" charset="0"/>
              <a:ea typeface="Calibri" panose="020F0502020204030204" pitchFamily="34" charset="0"/>
              <a:cs typeface="Mangal" panose="02040503050203030202" pitchFamily="18" charset="0"/>
            </a:endParaRPr>
          </a:p>
          <a:p>
            <a:pPr lvl="0" algn="just">
              <a:lnSpc>
                <a:spcPct val="150000"/>
              </a:lnSpc>
              <a:spcAft>
                <a:spcPts val="800"/>
              </a:spcAft>
              <a:buFont typeface="+mj-lt"/>
              <a:buAutoNum type="arabicPeriod"/>
            </a:pPr>
            <a:r>
              <a:rPr lang="en-US" sz="2300" dirty="0">
                <a:latin typeface="Times New Roman" panose="02020603050405020304" pitchFamily="18" charset="0"/>
                <a:ea typeface="Calibri" panose="020F0502020204030204" pitchFamily="34" charset="0"/>
              </a:rPr>
              <a:t>There is a problem regarding the placement of the right person to right place</a:t>
            </a:r>
            <a:endParaRPr lang="en-US" sz="2300" dirty="0"/>
          </a:p>
        </p:txBody>
      </p:sp>
    </p:spTree>
    <p:extLst>
      <p:ext uri="{BB962C8B-B14F-4D97-AF65-F5344CB8AC3E}">
        <p14:creationId xmlns:p14="http://schemas.microsoft.com/office/powerpoint/2010/main" val="1367655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6EC97-B9F0-44D4-9123-4CEF2A859AB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OBJECTIVE</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a:t>
            </a:fld>
            <a:endParaRPr lang="en-US" dirty="0"/>
          </a:p>
        </p:txBody>
      </p:sp>
      <p:sp>
        <p:nvSpPr>
          <p:cNvPr id="3" name="TextBox 2">
            <a:extLst>
              <a:ext uri="{FF2B5EF4-FFF2-40B4-BE49-F238E27FC236}">
                <a16:creationId xmlns:a16="http://schemas.microsoft.com/office/drawing/2014/main" id="{6E22EE81-9919-4161-92F3-1A2A3AF7629C}"/>
              </a:ext>
            </a:extLst>
          </p:cNvPr>
          <p:cNvSpPr txBox="1"/>
          <p:nvPr/>
        </p:nvSpPr>
        <p:spPr>
          <a:xfrm>
            <a:off x="373925" y="2000256"/>
            <a:ext cx="9831844" cy="4303229"/>
          </a:xfrm>
          <a:prstGeom prst="rect">
            <a:avLst/>
          </a:prstGeom>
          <a:noFill/>
        </p:spPr>
        <p:txBody>
          <a:bodyPr wrap="square" rtlCol="0">
            <a:spAutoFit/>
          </a:bodyPr>
          <a:lstStyle/>
          <a:p>
            <a:pPr marL="342900" indent="-342900" algn="just">
              <a:lnSpc>
                <a:spcPct val="150000"/>
              </a:lnSpc>
              <a:spcAft>
                <a:spcPts val="800"/>
              </a:spcAft>
              <a:buFont typeface="+mj-lt"/>
              <a:buAutoNum type="arabicPeriod"/>
            </a:pPr>
            <a:r>
              <a:rPr lang="en-US" sz="2800" dirty="0">
                <a:latin typeface="Times New Roman" panose="02020603050405020304" pitchFamily="18" charset="0"/>
                <a:ea typeface="Calibri" panose="020F0502020204030204" pitchFamily="34" charset="0"/>
                <a:cs typeface="Times New Roman" panose="02020603050405020304" pitchFamily="18" charset="0"/>
              </a:rPr>
              <a:t>The main objective of the job recommendation system is to recommend the job to job Seekers</a:t>
            </a:r>
          </a:p>
          <a:p>
            <a:pPr marL="342900" indent="-342900" algn="just">
              <a:lnSpc>
                <a:spcPct val="150000"/>
              </a:lnSpc>
              <a:spcAft>
                <a:spcPts val="800"/>
              </a:spcAft>
              <a:buFont typeface="+mj-lt"/>
              <a:buAutoNum type="arabicPeriod"/>
            </a:pPr>
            <a:r>
              <a:rPr lang="en-US" sz="2800" dirty="0">
                <a:latin typeface="Times New Roman" panose="02020603050405020304" pitchFamily="18" charset="0"/>
                <a:ea typeface="Calibri" panose="020F0502020204030204" pitchFamily="34" charset="0"/>
                <a:cs typeface="Times New Roman" panose="02020603050405020304" pitchFamily="18" charset="0"/>
              </a:rPr>
              <a:t>Reduce traditional way of job searching</a:t>
            </a:r>
          </a:p>
          <a:p>
            <a:pPr marL="342900" indent="-342900" algn="just">
              <a:lnSpc>
                <a:spcPct val="150000"/>
              </a:lnSpc>
              <a:spcAft>
                <a:spcPts val="800"/>
              </a:spcAft>
              <a:buFont typeface="+mj-lt"/>
              <a:buAutoNum type="arabicPeriod"/>
            </a:pPr>
            <a:r>
              <a:rPr lang="en-US" sz="2800" dirty="0">
                <a:latin typeface="Times New Roman" panose="02020603050405020304" pitchFamily="18" charset="0"/>
                <a:ea typeface="Calibri" panose="020F0502020204030204" pitchFamily="34" charset="0"/>
                <a:cs typeface="Times New Roman" panose="02020603050405020304" pitchFamily="18" charset="0"/>
              </a:rPr>
              <a:t>To improve job search efficiency. </a:t>
            </a:r>
          </a:p>
          <a:p>
            <a:pPr marL="342900" indent="-342900" algn="just">
              <a:lnSpc>
                <a:spcPct val="150000"/>
              </a:lnSpc>
              <a:spcAft>
                <a:spcPts val="800"/>
              </a:spcAft>
              <a:buFont typeface="+mj-lt"/>
              <a:buAutoNum type="arabicPeriod"/>
            </a:pPr>
            <a:r>
              <a:rPr lang="en-US" sz="2800" dirty="0">
                <a:latin typeface="Times New Roman" panose="02020603050405020304" pitchFamily="18" charset="0"/>
                <a:ea typeface="Calibri" panose="020F0502020204030204" pitchFamily="34" charset="0"/>
                <a:cs typeface="Times New Roman" panose="02020603050405020304" pitchFamily="18" charset="0"/>
              </a:rPr>
              <a:t>To increase user engagement.</a:t>
            </a:r>
          </a:p>
          <a:p>
            <a:pPr marL="342900" indent="-342900" algn="just">
              <a:lnSpc>
                <a:spcPct val="150000"/>
              </a:lnSpc>
              <a:spcAft>
                <a:spcPts val="800"/>
              </a:spcAft>
              <a:buFont typeface="+mj-lt"/>
              <a:buAutoNum type="arabicPeriod"/>
            </a:pPr>
            <a:r>
              <a:rPr lang="en-US" sz="2800" dirty="0">
                <a:latin typeface="Times New Roman" panose="02020603050405020304" pitchFamily="18" charset="0"/>
                <a:ea typeface="Calibri" panose="020F0502020204030204" pitchFamily="34" charset="0"/>
                <a:cs typeface="Times New Roman" panose="02020603050405020304" pitchFamily="18" charset="0"/>
              </a:rPr>
              <a:t>Enhance job matching accuracy.</a:t>
            </a:r>
          </a:p>
        </p:txBody>
      </p:sp>
    </p:spTree>
    <p:extLst>
      <p:ext uri="{BB962C8B-B14F-4D97-AF65-F5344CB8AC3E}">
        <p14:creationId xmlns:p14="http://schemas.microsoft.com/office/powerpoint/2010/main" val="2418861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996DB-C3D3-4242-9194-AAB2B0C47992}"/>
              </a:ext>
            </a:extLst>
          </p:cNvPr>
          <p:cNvSpPr>
            <a:spLocks noGrp="1"/>
          </p:cNvSpPr>
          <p:nvPr>
            <p:ph type="title"/>
          </p:nvPr>
        </p:nvSpPr>
        <p:spPr>
          <a:xfrm>
            <a:off x="1492537" y="818168"/>
            <a:ext cx="9603275" cy="1049235"/>
          </a:xfrm>
        </p:spPr>
        <p:txBody>
          <a:bodyPr/>
          <a:lstStyle/>
          <a:p>
            <a:r>
              <a:rPr lang="en-US" dirty="0"/>
              <a:t>Scope</a:t>
            </a:r>
          </a:p>
        </p:txBody>
      </p:sp>
      <p:sp>
        <p:nvSpPr>
          <p:cNvPr id="3" name="Slide Number Placeholder 2"/>
          <p:cNvSpPr>
            <a:spLocks noGrp="1"/>
          </p:cNvSpPr>
          <p:nvPr>
            <p:ph type="sldNum" sz="quarter" idx="12"/>
          </p:nvPr>
        </p:nvSpPr>
        <p:spPr/>
        <p:txBody>
          <a:bodyPr/>
          <a:lstStyle/>
          <a:p>
            <a:fld id="{D57F1E4F-1CFF-5643-939E-217C01CDF565}" type="slidenum">
              <a:rPr lang="en-US" smtClean="0"/>
              <a:pPr/>
              <a:t>6</a:t>
            </a:fld>
            <a:endParaRPr lang="en-US" dirty="0"/>
          </a:p>
        </p:txBody>
      </p:sp>
      <p:sp>
        <p:nvSpPr>
          <p:cNvPr id="4" name="TextBox 3">
            <a:extLst>
              <a:ext uri="{FF2B5EF4-FFF2-40B4-BE49-F238E27FC236}">
                <a16:creationId xmlns:a16="http://schemas.microsoft.com/office/drawing/2014/main" id="{5F1E7D2A-AADE-4072-88C0-D565FCA1C352}"/>
              </a:ext>
            </a:extLst>
          </p:cNvPr>
          <p:cNvSpPr txBox="1"/>
          <p:nvPr/>
        </p:nvSpPr>
        <p:spPr>
          <a:xfrm>
            <a:off x="1373965" y="1748833"/>
            <a:ext cx="9294125" cy="5017079"/>
          </a:xfrm>
          <a:prstGeom prst="rect">
            <a:avLst/>
          </a:prstGeom>
          <a:noFill/>
        </p:spPr>
        <p:txBody>
          <a:bodyPr wrap="square">
            <a:spAutoFit/>
          </a:bodyPr>
          <a:lstStyle/>
          <a:p>
            <a:pPr algn="just">
              <a:lnSpc>
                <a:spcPct val="150000"/>
              </a:lnSpc>
              <a:spcAft>
                <a:spcPts val="800"/>
              </a:spcAft>
            </a:pPr>
            <a:r>
              <a:rPr lang="en-US" sz="2600" b="1" dirty="0">
                <a:latin typeface="Times New Roman" panose="02020603050405020304" pitchFamily="18" charset="0"/>
                <a:ea typeface="Calibri" panose="020F0502020204030204" pitchFamily="34" charset="0"/>
                <a:cs typeface="Mangal" panose="02040503050203030202" pitchFamily="18" charset="0"/>
              </a:rPr>
              <a:t>1</a:t>
            </a:r>
            <a:r>
              <a:rPr lang="en-US" sz="2600" dirty="0">
                <a:latin typeface="Times New Roman" panose="02020603050405020304" pitchFamily="18" charset="0"/>
                <a:ea typeface="Calibri" panose="020F0502020204030204" pitchFamily="34" charset="0"/>
                <a:cs typeface="Mangal" panose="02040503050203030202" pitchFamily="18" charset="0"/>
              </a:rPr>
              <a:t>.</a:t>
            </a:r>
            <a:r>
              <a:rPr lang="en-US" sz="2400" dirty="0">
                <a:latin typeface="Times New Roman" panose="02020603050405020304" pitchFamily="18" charset="0"/>
                <a:ea typeface="Calibri" panose="020F0502020204030204" pitchFamily="34" charset="0"/>
                <a:cs typeface="Times New Roman" panose="02020603050405020304" pitchFamily="18" charset="0"/>
              </a:rPr>
              <a:t>This system is to be developed provides the members with job information, online applying for jobs and many other facilities</a:t>
            </a:r>
          </a:p>
          <a:p>
            <a:pPr algn="just">
              <a:lnSpc>
                <a:spcPct val="150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2.The job seekers can apply for the match jobs and search job as per hi/her requirement	</a:t>
            </a:r>
          </a:p>
          <a:p>
            <a:pPr algn="just">
              <a:lnSpc>
                <a:spcPct val="150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3.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Maintain job seeker and employer records.</a:t>
            </a:r>
          </a:p>
          <a:p>
            <a:pPr algn="just">
              <a:lnSpc>
                <a:spcPct val="150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4.</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Provide customized job postings.</a:t>
            </a:r>
          </a:p>
          <a:p>
            <a:pPr algn="just">
              <a:lnSpc>
                <a:spcPct val="150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5.</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Maintain job posting details.</a:t>
            </a:r>
          </a:p>
          <a:p>
            <a:pPr algn="just">
              <a:lnSpc>
                <a:spcPct val="150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6.</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Maintain the job applications lists.</a:t>
            </a:r>
          </a:p>
        </p:txBody>
      </p:sp>
    </p:spTree>
    <p:extLst>
      <p:ext uri="{BB962C8B-B14F-4D97-AF65-F5344CB8AC3E}">
        <p14:creationId xmlns:p14="http://schemas.microsoft.com/office/powerpoint/2010/main" val="3033311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D10770C-9FF3-F774-C5B9-16A3F9BE2B3F}"/>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4" name="Title 1">
            <a:extLst>
              <a:ext uri="{FF2B5EF4-FFF2-40B4-BE49-F238E27FC236}">
                <a16:creationId xmlns:a16="http://schemas.microsoft.com/office/drawing/2014/main" id="{301B0780-D12C-9BBD-BE71-BDC4FFCA82B8}"/>
              </a:ext>
            </a:extLst>
          </p:cNvPr>
          <p:cNvSpPr txBox="1">
            <a:spLocks/>
          </p:cNvSpPr>
          <p:nvPr/>
        </p:nvSpPr>
        <p:spPr>
          <a:xfrm>
            <a:off x="1117600" y="752853"/>
            <a:ext cx="9603275" cy="1049235"/>
          </a:xfrm>
          <a:prstGeom prst="rect">
            <a:avLst/>
          </a:prstGeom>
        </p:spPr>
        <p:txBody>
          <a:bodyPr vert="horz" lIns="0" tIns="45720" rIns="0" bIns="0" anchor="b">
            <a:normAutofit/>
            <a:scene3d>
              <a:camera prst="orthographicFront"/>
              <a:lightRig rig="freezing" dir="t">
                <a:rot lat="0" lon="0" rev="5640000"/>
              </a:lightRig>
            </a:scene3d>
            <a:sp3d prstMaterial="flat">
              <a:contourClr>
                <a:schemeClr val="tx2"/>
              </a:contourClr>
            </a:sp3d>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defTabSz="914400"/>
            <a:r>
              <a:rPr lang="en-US" b="1" dirty="0">
                <a:solidFill>
                  <a:schemeClr val="tx1"/>
                </a:solidFill>
              </a:rPr>
              <a:t>Limitation</a:t>
            </a:r>
          </a:p>
        </p:txBody>
      </p:sp>
      <p:sp>
        <p:nvSpPr>
          <p:cNvPr id="5" name="TextBox 4">
            <a:extLst>
              <a:ext uri="{FF2B5EF4-FFF2-40B4-BE49-F238E27FC236}">
                <a16:creationId xmlns:a16="http://schemas.microsoft.com/office/drawing/2014/main" id="{4216C8C0-3A71-19E2-8A2D-AC704FB1B821}"/>
              </a:ext>
            </a:extLst>
          </p:cNvPr>
          <p:cNvSpPr txBox="1"/>
          <p:nvPr/>
        </p:nvSpPr>
        <p:spPr>
          <a:xfrm>
            <a:off x="512440" y="1596433"/>
            <a:ext cx="10208435" cy="2805383"/>
          </a:xfrm>
          <a:prstGeom prst="rect">
            <a:avLst/>
          </a:prstGeom>
          <a:noFill/>
        </p:spPr>
        <p:txBody>
          <a:bodyPr wrap="square">
            <a:spAutoFit/>
          </a:bodyPr>
          <a:lstStyle/>
          <a:p>
            <a:pPr lvl="1" algn="just">
              <a:lnSpc>
                <a:spcPct val="150000"/>
              </a:lnSpc>
              <a:spcAft>
                <a:spcPts val="8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1. Data Scalability</a:t>
            </a:r>
          </a:p>
          <a:p>
            <a:pPr lvl="1" algn="just">
              <a:lnSpc>
                <a:spcPct val="150000"/>
              </a:lnSpc>
              <a:spcAft>
                <a:spcPts val="8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2. Cold start Problems</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US" sz="2800" b="1"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a:latin typeface="Times New Roman" panose="02020603050405020304" pitchFamily="18" charset="0"/>
                <a:ea typeface="Calibri" panose="020F0502020204030204" pitchFamily="34" charset="0"/>
                <a:cs typeface="Times New Roman" panose="02020603050405020304" pitchFamily="18" charset="0"/>
              </a:rPr>
              <a:t>3.</a:t>
            </a:r>
            <a:r>
              <a:rPr lang="en-US" sz="2800" b="1"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a:latin typeface="Times New Roman" panose="02020603050405020304" pitchFamily="18" charset="0"/>
                <a:ea typeface="Calibri" panose="020F0502020204030204" pitchFamily="34" charset="0"/>
                <a:cs typeface="Times New Roman" panose="02020603050405020304" pitchFamily="18" charset="0"/>
              </a:rPr>
              <a:t>Limited data</a:t>
            </a:r>
            <a:br>
              <a:rPr lang="en-US" sz="2800" dirty="0">
                <a:latin typeface="Times New Roman" panose="02020603050405020304" pitchFamily="18" charset="0"/>
                <a:ea typeface="Calibri" panose="020F0502020204030204" pitchFamily="34" charset="0"/>
                <a:cs typeface="Times New Roman" panose="02020603050405020304" pitchFamily="18" charset="0"/>
              </a:rPr>
            </a:br>
            <a:r>
              <a:rPr lang="en-US" sz="2800" b="1"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a:latin typeface="Times New Roman" panose="02020603050405020304" pitchFamily="18" charset="0"/>
                <a:ea typeface="Calibri" panose="020F0502020204030204" pitchFamily="34" charset="0"/>
                <a:cs typeface="Times New Roman" panose="02020603050405020304" pitchFamily="18" charset="0"/>
              </a:rPr>
              <a:t>4. Inability to handle context.	</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62769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7D406-6C66-242B-3FFB-2CAC6B1B431E}"/>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Requirement Analysis</a:t>
            </a:r>
          </a:p>
        </p:txBody>
      </p:sp>
      <p:sp>
        <p:nvSpPr>
          <p:cNvPr id="3" name="Content Placeholder 2">
            <a:extLst>
              <a:ext uri="{FF2B5EF4-FFF2-40B4-BE49-F238E27FC236}">
                <a16:creationId xmlns:a16="http://schemas.microsoft.com/office/drawing/2014/main" id="{59274F89-D771-60C0-43B6-2E108A201898}"/>
              </a:ext>
            </a:extLst>
          </p:cNvPr>
          <p:cNvSpPr>
            <a:spLocks noGrp="1"/>
          </p:cNvSpPr>
          <p:nvPr>
            <p:ph idx="1"/>
          </p:nvPr>
        </p:nvSpPr>
        <p:spPr/>
        <p:txBody>
          <a:bodyPr/>
          <a:lstStyle/>
          <a:p>
            <a:pPr fontAlgn="base">
              <a:buFont typeface="Wingdings" panose="05000000000000000000" pitchFamily="2" charset="2"/>
              <a:buChar char="Ø"/>
            </a:pPr>
            <a:r>
              <a:rPr lang="en-US" sz="2800" dirty="0"/>
              <a:t>Requirement analysis is the process of analyzing, gathering, refining and documenting system requirements.</a:t>
            </a:r>
          </a:p>
          <a:p>
            <a:pPr fontAlgn="base">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This requirements determine what the system should do.</a:t>
            </a:r>
            <a:endParaRPr lang="en-US" sz="2800" dirty="0"/>
          </a:p>
          <a:p>
            <a:pPr>
              <a:buClr>
                <a:schemeClr val="tx2"/>
              </a:buClr>
              <a:buFont typeface="Wingdings" panose="05000000000000000000" pitchFamily="2" charset="2"/>
              <a:buChar char="Ø"/>
            </a:pPr>
            <a:r>
              <a:rPr lang="en-US" dirty="0"/>
              <a:t>The requirements are categorized into two types: </a:t>
            </a:r>
            <a:r>
              <a:rPr lang="en-US" b="1" dirty="0"/>
              <a:t>Functional Requirements</a:t>
            </a:r>
            <a:r>
              <a:rPr lang="en-US" dirty="0"/>
              <a:t> &amp; </a:t>
            </a:r>
            <a:r>
              <a:rPr lang="en-US" b="1" dirty="0"/>
              <a:t>Non Functional Requirements</a:t>
            </a:r>
            <a:endParaRPr lang="en-US" sz="2800" dirty="0">
              <a:latin typeface="+mj-lt"/>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BEC0441A-9ACB-407E-E083-8E66DADB9982}"/>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3911928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57F1E4F-1CFF-5643-939E-217C01CDF565}" type="slidenum">
              <a:rPr lang="en-US" smtClean="0"/>
              <a:pPr/>
              <a:t>9</a:t>
            </a:fld>
            <a:endParaRPr lang="en-US" dirty="0"/>
          </a:p>
        </p:txBody>
      </p:sp>
      <p:sp>
        <p:nvSpPr>
          <p:cNvPr id="4" name="TextBox 3">
            <a:extLst>
              <a:ext uri="{FF2B5EF4-FFF2-40B4-BE49-F238E27FC236}">
                <a16:creationId xmlns:a16="http://schemas.microsoft.com/office/drawing/2014/main" id="{C605343C-5C83-4DF6-90F6-898BA1331519}"/>
              </a:ext>
            </a:extLst>
          </p:cNvPr>
          <p:cNvSpPr txBox="1"/>
          <p:nvPr/>
        </p:nvSpPr>
        <p:spPr>
          <a:xfrm>
            <a:off x="869232" y="967462"/>
            <a:ext cx="9921923" cy="2862322"/>
          </a:xfrm>
          <a:prstGeom prst="rect">
            <a:avLst/>
          </a:prstGeom>
          <a:noFill/>
        </p:spPr>
        <p:txBody>
          <a:bodyPr wrap="square">
            <a:spAutoFit/>
          </a:bodyPr>
          <a:lstStyle/>
          <a:p>
            <a:r>
              <a:rPr lang="en-US" sz="4000" b="1" u="sng" dirty="0">
                <a:latin typeface="Times New Roman" panose="02020603050405020304" pitchFamily="18" charset="0"/>
                <a:cs typeface="Times New Roman" panose="02020603050405020304" pitchFamily="18" charset="0"/>
              </a:rPr>
              <a:t>Functional requirement: </a:t>
            </a:r>
            <a:r>
              <a:rPr lang="en-US" sz="4000" b="1" dirty="0">
                <a:latin typeface="Times New Roman" panose="02020603050405020304" pitchFamily="18" charset="0"/>
                <a:cs typeface="Times New Roman" panose="02020603050405020304" pitchFamily="18" charset="0"/>
              </a:rPr>
              <a:t> </a:t>
            </a:r>
          </a:p>
          <a:p>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 Functional requirements are the specific features or capabilities that a system must have in order to fulfill its intended purpose. In the context of a job recommendation system, some possible functional requirements might include:</a:t>
            </a:r>
          </a:p>
        </p:txBody>
      </p:sp>
    </p:spTree>
    <p:extLst>
      <p:ext uri="{BB962C8B-B14F-4D97-AF65-F5344CB8AC3E}">
        <p14:creationId xmlns:p14="http://schemas.microsoft.com/office/powerpoint/2010/main" val="33908323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1276</TotalTime>
  <Words>1083</Words>
  <Application>Microsoft Office PowerPoint</Application>
  <PresentationFormat>Widescreen</PresentationFormat>
  <Paragraphs>180</Paragraphs>
  <Slides>24</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Calibri</vt:lpstr>
      <vt:lpstr>Constantia</vt:lpstr>
      <vt:lpstr>Noto Sans Symbols</vt:lpstr>
      <vt:lpstr>Showcard Gothic</vt:lpstr>
      <vt:lpstr>Times New Roman</vt:lpstr>
      <vt:lpstr>Wingdings</vt:lpstr>
      <vt:lpstr>Wingdings 2</vt:lpstr>
      <vt:lpstr>Flow</vt:lpstr>
      <vt:lpstr>PowerPoint Presentation</vt:lpstr>
      <vt:lpstr> Table of Content</vt:lpstr>
      <vt:lpstr> Introduction </vt:lpstr>
      <vt:lpstr>Problem statement</vt:lpstr>
      <vt:lpstr> OBJECTIVE</vt:lpstr>
      <vt:lpstr>Scope</vt:lpstr>
      <vt:lpstr>PowerPoint Presentation</vt:lpstr>
      <vt:lpstr>Requirement Analysis</vt:lpstr>
      <vt:lpstr>PowerPoint Presentation</vt:lpstr>
      <vt:lpstr>Job Seekers Module • Registration / Login •  Apply for Job • Forgot Password  • Search for Job vacancies • Update Profile • Logout • Send Feedback • View applied jobs</vt:lpstr>
      <vt:lpstr>Employers Module</vt:lpstr>
      <vt:lpstr>Non functional requirement</vt:lpstr>
      <vt:lpstr>Technical Feasibility</vt:lpstr>
      <vt:lpstr> Process model</vt:lpstr>
      <vt:lpstr>PowerPoint Presentation</vt:lpstr>
      <vt:lpstr>PowerPoint Presentation</vt:lpstr>
      <vt:lpstr>ER Diagram </vt:lpstr>
      <vt:lpstr> Implementation   tools </vt:lpstr>
      <vt:lpstr>Content-Based Filtering </vt:lpstr>
      <vt:lpstr>Cosine Similarity Algorithm</vt:lpstr>
      <vt:lpstr>Testing</vt:lpstr>
      <vt:lpstr>Future Improvement</vt:lpstr>
      <vt:lpstr>Conclusion</vt:lpstr>
      <vt:lpstr>Seeking For A Desired Job...☹ Don’t worry! Come And Visit Our Site…  Thank You !!!  Bsc.CSIT 7th semester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9779864742874</dc:creator>
  <cp:lastModifiedBy>Nabin bhandari</cp:lastModifiedBy>
  <cp:revision>120</cp:revision>
  <dcterms:created xsi:type="dcterms:W3CDTF">2021-01-23T07:14:31Z</dcterms:created>
  <dcterms:modified xsi:type="dcterms:W3CDTF">2023-05-06T07:27:23Z</dcterms:modified>
</cp:coreProperties>
</file>