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63" r:id="rId10"/>
    <p:sldId id="271" r:id="rId11"/>
    <p:sldId id="273" r:id="rId12"/>
    <p:sldId id="272" r:id="rId13"/>
    <p:sldId id="274" r:id="rId14"/>
    <p:sldId id="265" r:id="rId15"/>
    <p:sldId id="275" r:id="rId16"/>
  </p:sldIdLst>
  <p:sldSz cx="9144000" cy="5143500" type="screen16x9"/>
  <p:notesSz cx="6858000" cy="9144000"/>
  <p:embeddedFontLst>
    <p:embeddedFont>
      <p:font typeface="Open Sans" panose="020B0604020202020204" charset="0"/>
      <p:regular r:id="rId18"/>
      <p:bold r:id="rId19"/>
      <p:italic r:id="rId20"/>
      <p:boldItalic r:id="rId21"/>
    </p:embeddedFont>
    <p:embeddedFont>
      <p:font typeface="PT Sans Narrow" panose="020B0604020202020204" charset="0"/>
      <p:regular r:id="rId22"/>
      <p:bold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  <p:embeddedFont>
      <p:font typeface="Roboto Medium" panose="020B0604020202020204" charset="0"/>
      <p:regular r:id="rId28"/>
      <p:bold r:id="rId29"/>
      <p:italic r:id="rId30"/>
      <p:boldItalic r:id="rId31"/>
    </p:embeddedFont>
    <p:embeddedFont>
      <p:font typeface="Roboto Thin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6867" autoAdjust="0"/>
  </p:normalViewPr>
  <p:slideViewPr>
    <p:cSldViewPr snapToGrid="0">
      <p:cViewPr varScale="1">
        <p:scale>
          <a:sx n="132" d="100"/>
          <a:sy n="132" d="100"/>
        </p:scale>
        <p:origin x="288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Sydnee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616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492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396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775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e4a6339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e4a6339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29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f480a08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f480a08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c8a5e8e5d_0_2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c8a5e8e5d_0_2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c14aa203a_0_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c14aa203a_0_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endParaRPr sz="1000" dirty="0">
              <a:solidFill>
                <a:srgbClr val="A1E8D9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c8a5e8e5d_0_2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c8a5e8e5d_0_2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f7517955d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f7517955d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f7517955d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f7517955d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9347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c0431552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c0431552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c0431552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c0431552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blipFill dpi="0" rotWithShape="1">
          <a:blip r:embed="rId13">
            <a:alphaModFix amt="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 U OK?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3682075" y="2850050"/>
            <a:ext cx="3325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By:</a:t>
            </a:r>
            <a:endParaRPr dirty="0"/>
          </a:p>
          <a:p>
            <a:pPr marL="0" lvl="0" indent="0" algn="l"/>
            <a:r>
              <a:rPr lang="en-IN" dirty="0"/>
              <a:t>- </a:t>
            </a:r>
            <a:r>
              <a:rPr lang="en-IN" dirty="0" err="1"/>
              <a:t>Muppalla</a:t>
            </a:r>
            <a:r>
              <a:rPr lang="en-IN" dirty="0"/>
              <a:t> </a:t>
            </a:r>
            <a:r>
              <a:rPr lang="en-IN" dirty="0" err="1"/>
              <a:t>Gireesh</a:t>
            </a:r>
            <a:r>
              <a:rPr lang="en-IN" dirty="0"/>
              <a:t> Kumar</a:t>
            </a:r>
          </a:p>
          <a:p>
            <a:pPr marL="0" lvl="0" indent="0" algn="l"/>
            <a:r>
              <a:rPr lang="en-IN" dirty="0"/>
              <a:t>- </a:t>
            </a:r>
            <a:r>
              <a:rPr lang="en-IN" dirty="0" err="1"/>
              <a:t>Yarava</a:t>
            </a:r>
            <a:r>
              <a:rPr lang="en-IN" dirty="0"/>
              <a:t> </a:t>
            </a:r>
            <a:r>
              <a:rPr lang="en-IN" dirty="0" err="1"/>
              <a:t>Yugandhar</a:t>
            </a:r>
            <a:endParaRPr lang="en-IN" dirty="0"/>
          </a:p>
          <a:p>
            <a:pPr marL="0" lvl="0" indent="0" algn="l"/>
            <a:r>
              <a:rPr lang="en-IN" dirty="0"/>
              <a:t>- Chaturvedi Devna</a:t>
            </a:r>
          </a:p>
          <a:p>
            <a:pPr marL="0" lvl="0" indent="0" algn="l"/>
            <a:r>
              <a:rPr lang="en-IN" dirty="0"/>
              <a:t>- </a:t>
            </a:r>
            <a:r>
              <a:rPr lang="en-IN" dirty="0" err="1"/>
              <a:t>Gundumogula</a:t>
            </a:r>
            <a:r>
              <a:rPr lang="en-IN" dirty="0"/>
              <a:t> Mani Sai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11F9-6891-4506-9590-EDFE00FA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603D7-C327-4501-96A7-A1E1B7AB2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6484472" cy="3302700"/>
          </a:xfrm>
        </p:spPr>
        <p:txBody>
          <a:bodyPr/>
          <a:lstStyle/>
          <a:p>
            <a:r>
              <a:rPr lang="en-US" sz="1600" dirty="0"/>
              <a:t>Log In into the application </a:t>
            </a:r>
          </a:p>
          <a:p>
            <a:endParaRPr lang="en-IN" dirty="0"/>
          </a:p>
        </p:txBody>
      </p:sp>
      <p:pic>
        <p:nvPicPr>
          <p:cNvPr id="8" name="Picture 7" descr="A picture containing text, monitor, screen, electronics&#10;&#10;Description automatically generated">
            <a:extLst>
              <a:ext uri="{FF2B5EF4-FFF2-40B4-BE49-F238E27FC236}">
                <a16:creationId xmlns:a16="http://schemas.microsoft.com/office/drawing/2014/main" id="{1A67AEE9-5E78-4CA6-8E90-AA273D1F5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572" y="372779"/>
            <a:ext cx="1966828" cy="43256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B0405E9-4BD2-4968-879E-31A97AFAFF0F}"/>
              </a:ext>
            </a:extLst>
          </p:cNvPr>
          <p:cNvSpPr/>
          <p:nvPr/>
        </p:nvSpPr>
        <p:spPr>
          <a:xfrm>
            <a:off x="5807529" y="901126"/>
            <a:ext cx="1850571" cy="30931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2DAD9B-0F2D-4016-BCDC-03FE77596AB3}"/>
              </a:ext>
            </a:extLst>
          </p:cNvPr>
          <p:cNvSpPr txBox="1"/>
          <p:nvPr/>
        </p:nvSpPr>
        <p:spPr>
          <a:xfrm>
            <a:off x="5691272" y="1300118"/>
            <a:ext cx="212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/>
              <a:t>R U OK?</a:t>
            </a:r>
            <a:endParaRPr lang="en-IN" sz="105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347D78-1A91-4328-8D9C-46595FDDECB2}"/>
              </a:ext>
            </a:extLst>
          </p:cNvPr>
          <p:cNvSpPr/>
          <p:nvPr/>
        </p:nvSpPr>
        <p:spPr>
          <a:xfrm>
            <a:off x="6180650" y="2496323"/>
            <a:ext cx="1126671" cy="30347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0000"/>
                </a:solidFill>
              </a:rPr>
              <a:t>Sign 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1EECF5-2C9F-4D9D-B1D2-309E48FF001A}"/>
              </a:ext>
            </a:extLst>
          </p:cNvPr>
          <p:cNvSpPr/>
          <p:nvPr/>
        </p:nvSpPr>
        <p:spPr>
          <a:xfrm>
            <a:off x="6180650" y="3133137"/>
            <a:ext cx="1126671" cy="30347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0000"/>
                </a:solidFill>
              </a:rPr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130003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11F9-6891-4506-9590-EDFE00FA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603D7-C327-4501-96A7-A1E1B7AB2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5098500" cy="3302700"/>
          </a:xfrm>
        </p:spPr>
        <p:txBody>
          <a:bodyPr/>
          <a:lstStyle/>
          <a:p>
            <a:r>
              <a:rPr lang="en-US" sz="1600" dirty="0"/>
              <a:t>If the user signs up in the application, the user will be asked to create a profile and add some important information</a:t>
            </a:r>
          </a:p>
          <a:p>
            <a:endParaRPr lang="en-US" sz="1600" dirty="0"/>
          </a:p>
          <a:p>
            <a:r>
              <a:rPr lang="en-US" sz="1600" dirty="0"/>
              <a:t>After creating the profile, the user will be directed to symptoms page</a:t>
            </a:r>
          </a:p>
          <a:p>
            <a:endParaRPr lang="en-IN" dirty="0"/>
          </a:p>
        </p:txBody>
      </p:sp>
      <p:pic>
        <p:nvPicPr>
          <p:cNvPr id="8" name="Picture 7" descr="A picture containing text, monitor, screen, electronics&#10;&#10;Description automatically generated">
            <a:extLst>
              <a:ext uri="{FF2B5EF4-FFF2-40B4-BE49-F238E27FC236}">
                <a16:creationId xmlns:a16="http://schemas.microsoft.com/office/drawing/2014/main" id="{1A67AEE9-5E78-4CA6-8E90-AA273D1F5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657" y="408902"/>
            <a:ext cx="1966828" cy="43256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B0405E9-4BD2-4968-879E-31A97AFAFF0F}"/>
              </a:ext>
            </a:extLst>
          </p:cNvPr>
          <p:cNvSpPr/>
          <p:nvPr/>
        </p:nvSpPr>
        <p:spPr>
          <a:xfrm>
            <a:off x="5894614" y="937249"/>
            <a:ext cx="1850571" cy="3093149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2DAD9B-0F2D-4016-BCDC-03FE77596AB3}"/>
              </a:ext>
            </a:extLst>
          </p:cNvPr>
          <p:cNvSpPr txBox="1"/>
          <p:nvPr/>
        </p:nvSpPr>
        <p:spPr>
          <a:xfrm>
            <a:off x="5735785" y="1737015"/>
            <a:ext cx="2124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Profile Picture</a:t>
            </a:r>
            <a:endParaRPr lang="en-IN" sz="8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62C202-2CC3-4A93-9530-3D3A40358539}"/>
              </a:ext>
            </a:extLst>
          </p:cNvPr>
          <p:cNvSpPr/>
          <p:nvPr/>
        </p:nvSpPr>
        <p:spPr>
          <a:xfrm>
            <a:off x="6436102" y="1007783"/>
            <a:ext cx="753913" cy="703057"/>
          </a:xfrm>
          <a:prstGeom prst="ellips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05D534-AA86-4B16-BDDF-E9733169569B}"/>
              </a:ext>
            </a:extLst>
          </p:cNvPr>
          <p:cNvSpPr/>
          <p:nvPr/>
        </p:nvSpPr>
        <p:spPr>
          <a:xfrm>
            <a:off x="6115335" y="2100245"/>
            <a:ext cx="1431471" cy="205637"/>
          </a:xfrm>
          <a:prstGeom prst="rect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000000"/>
                </a:solidFill>
              </a:rPr>
              <a:t>Name</a:t>
            </a:r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551A36-3952-4AC1-AC7B-B2B1178A5BC1}"/>
              </a:ext>
            </a:extLst>
          </p:cNvPr>
          <p:cNvSpPr/>
          <p:nvPr/>
        </p:nvSpPr>
        <p:spPr>
          <a:xfrm>
            <a:off x="6129716" y="3102906"/>
            <a:ext cx="1431471" cy="205637"/>
          </a:xfrm>
          <a:prstGeom prst="rect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000000"/>
                </a:solidFill>
              </a:rPr>
              <a:t>Occupation</a:t>
            </a:r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1F9846-01E8-4176-BF4D-421735BB78C5}"/>
              </a:ext>
            </a:extLst>
          </p:cNvPr>
          <p:cNvSpPr/>
          <p:nvPr/>
        </p:nvSpPr>
        <p:spPr>
          <a:xfrm>
            <a:off x="6129715" y="2452344"/>
            <a:ext cx="1431471" cy="205637"/>
          </a:xfrm>
          <a:prstGeom prst="rect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000000"/>
                </a:solidFill>
              </a:rPr>
              <a:t>Age</a:t>
            </a:r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09833-8B57-4A12-9E35-A21B4B733574}"/>
              </a:ext>
            </a:extLst>
          </p:cNvPr>
          <p:cNvSpPr/>
          <p:nvPr/>
        </p:nvSpPr>
        <p:spPr>
          <a:xfrm>
            <a:off x="6129715" y="3455005"/>
            <a:ext cx="1431471" cy="205637"/>
          </a:xfrm>
          <a:prstGeom prst="rect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000000"/>
                </a:solidFill>
              </a:rPr>
              <a:t>Location</a:t>
            </a:r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3437E6-B796-48A8-81D4-D10689C7AB32}"/>
              </a:ext>
            </a:extLst>
          </p:cNvPr>
          <p:cNvSpPr/>
          <p:nvPr/>
        </p:nvSpPr>
        <p:spPr>
          <a:xfrm>
            <a:off x="6129715" y="2786453"/>
            <a:ext cx="1417091" cy="205637"/>
          </a:xfrm>
          <a:prstGeom prst="rect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000000"/>
                </a:solidFill>
              </a:rPr>
              <a:t>Race</a:t>
            </a:r>
            <a:endParaRPr lang="en-IN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578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11F9-6891-4506-9590-EDFE00FA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603D7-C327-4501-96A7-A1E1B7AB2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5098500" cy="3302700"/>
          </a:xfrm>
        </p:spPr>
        <p:txBody>
          <a:bodyPr/>
          <a:lstStyle/>
          <a:p>
            <a:r>
              <a:rPr lang="en-US" sz="1600" dirty="0"/>
              <a:t>After Logging in the application, the user will be asked to select the symptoms he/she is facing.</a:t>
            </a:r>
          </a:p>
          <a:p>
            <a:endParaRPr lang="en-US" sz="1600" dirty="0"/>
          </a:p>
          <a:p>
            <a:r>
              <a:rPr lang="en-US" sz="1600" dirty="0"/>
              <a:t>After selecting the specific system, the user will be directed to the list of providers</a:t>
            </a:r>
          </a:p>
          <a:p>
            <a:endParaRPr lang="en-IN" dirty="0"/>
          </a:p>
        </p:txBody>
      </p:sp>
      <p:pic>
        <p:nvPicPr>
          <p:cNvPr id="8" name="Picture 7" descr="A picture containing text, monitor, screen, electronics&#10;&#10;Description automatically generated">
            <a:extLst>
              <a:ext uri="{FF2B5EF4-FFF2-40B4-BE49-F238E27FC236}">
                <a16:creationId xmlns:a16="http://schemas.microsoft.com/office/drawing/2014/main" id="{1A67AEE9-5E78-4CA6-8E90-AA273D1F5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657" y="408902"/>
            <a:ext cx="1966828" cy="43256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B0405E9-4BD2-4968-879E-31A97AFAFF0F}"/>
              </a:ext>
            </a:extLst>
          </p:cNvPr>
          <p:cNvSpPr/>
          <p:nvPr/>
        </p:nvSpPr>
        <p:spPr>
          <a:xfrm>
            <a:off x="5894614" y="937249"/>
            <a:ext cx="1850571" cy="3093149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EC1215-1C70-45A4-82E4-8FB298DA0D6E}"/>
              </a:ext>
            </a:extLst>
          </p:cNvPr>
          <p:cNvSpPr txBox="1"/>
          <p:nvPr/>
        </p:nvSpPr>
        <p:spPr>
          <a:xfrm>
            <a:off x="5847657" y="1492902"/>
            <a:ext cx="2190572" cy="24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1200" b="1" dirty="0"/>
              <a:t>Feeling Nervous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1200" b="1" dirty="0"/>
              <a:t>Feeling of Panic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1200" b="1" dirty="0"/>
              <a:t>Breathing Rapidly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1200" b="1" dirty="0"/>
              <a:t>Sweating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1200" b="1" dirty="0"/>
              <a:t>Difficulty Concentrating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1200" b="1" dirty="0"/>
              <a:t>Difficulty Sleeping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1200" b="1" dirty="0"/>
              <a:t>Feeling of Hopelessness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1200" b="1" dirty="0"/>
              <a:t>Anger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1200" b="1" dirty="0"/>
              <a:t>Overreacting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1200" b="1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105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2DAD9B-0F2D-4016-BCDC-03FE77596AB3}"/>
              </a:ext>
            </a:extLst>
          </p:cNvPr>
          <p:cNvSpPr txBox="1"/>
          <p:nvPr/>
        </p:nvSpPr>
        <p:spPr>
          <a:xfrm>
            <a:off x="5768804" y="1009670"/>
            <a:ext cx="212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/>
              <a:t>Symptoms</a:t>
            </a:r>
            <a:endParaRPr lang="en-IN" sz="1050" b="1" dirty="0"/>
          </a:p>
        </p:txBody>
      </p:sp>
    </p:spTree>
    <p:extLst>
      <p:ext uri="{BB962C8B-B14F-4D97-AF65-F5344CB8AC3E}">
        <p14:creationId xmlns:p14="http://schemas.microsoft.com/office/powerpoint/2010/main" val="352795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11F9-6891-4506-9590-EDFE00FA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603D7-C327-4501-96A7-A1E1B7AB2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5098500" cy="3302700"/>
          </a:xfrm>
        </p:spPr>
        <p:txBody>
          <a:bodyPr/>
          <a:lstStyle/>
          <a:p>
            <a:r>
              <a:rPr lang="en-US" sz="1600" dirty="0"/>
              <a:t>After selecting the symptoms, the user will be provided a list of mental health assistance providers</a:t>
            </a:r>
          </a:p>
          <a:p>
            <a:endParaRPr lang="en-US" sz="1600" dirty="0"/>
          </a:p>
          <a:p>
            <a:r>
              <a:rPr lang="en-US" sz="1600" dirty="0"/>
              <a:t>The top 5 providers will be shown in the window based on the location of the user</a:t>
            </a:r>
          </a:p>
          <a:p>
            <a:endParaRPr lang="en-IN" dirty="0"/>
          </a:p>
        </p:txBody>
      </p:sp>
      <p:pic>
        <p:nvPicPr>
          <p:cNvPr id="8" name="Picture 7" descr="A picture containing text, monitor, screen, electronics&#10;&#10;Description automatically generated">
            <a:extLst>
              <a:ext uri="{FF2B5EF4-FFF2-40B4-BE49-F238E27FC236}">
                <a16:creationId xmlns:a16="http://schemas.microsoft.com/office/drawing/2014/main" id="{1A67AEE9-5E78-4CA6-8E90-AA273D1F5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657" y="408902"/>
            <a:ext cx="1966828" cy="43256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B0405E9-4BD2-4968-879E-31A97AFAFF0F}"/>
              </a:ext>
            </a:extLst>
          </p:cNvPr>
          <p:cNvSpPr/>
          <p:nvPr/>
        </p:nvSpPr>
        <p:spPr>
          <a:xfrm>
            <a:off x="5894614" y="937249"/>
            <a:ext cx="1850571" cy="3093149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2DAD9B-0F2D-4016-BCDC-03FE77596AB3}"/>
              </a:ext>
            </a:extLst>
          </p:cNvPr>
          <p:cNvSpPr txBox="1"/>
          <p:nvPr/>
        </p:nvSpPr>
        <p:spPr>
          <a:xfrm>
            <a:off x="5768804" y="1009670"/>
            <a:ext cx="212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/>
              <a:t>Providers</a:t>
            </a:r>
            <a:endParaRPr lang="en-IN" sz="1050" b="1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2E337AD-5787-4CCF-978D-83B86E39D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422" y="1537601"/>
            <a:ext cx="214095" cy="2140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26AA2C-1A4F-4BB6-AE35-8CBC2411B513}"/>
              </a:ext>
            </a:extLst>
          </p:cNvPr>
          <p:cNvSpPr/>
          <p:nvPr/>
        </p:nvSpPr>
        <p:spPr>
          <a:xfrm>
            <a:off x="6246370" y="1421420"/>
            <a:ext cx="1431471" cy="449805"/>
          </a:xfrm>
          <a:prstGeom prst="rect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200" b="1" dirty="0">
              <a:solidFill>
                <a:srgbClr val="000000"/>
              </a:solidFill>
            </a:endParaRPr>
          </a:p>
          <a:p>
            <a:r>
              <a:rPr lang="en-IN" sz="800" b="1" dirty="0">
                <a:solidFill>
                  <a:srgbClr val="000000"/>
                </a:solidFill>
              </a:rPr>
              <a:t>Name</a:t>
            </a:r>
          </a:p>
          <a:p>
            <a:r>
              <a:rPr lang="en-IN" sz="800" b="1" dirty="0">
                <a:solidFill>
                  <a:srgbClr val="000000"/>
                </a:solidFill>
              </a:rPr>
              <a:t>Location</a:t>
            </a:r>
          </a:p>
          <a:p>
            <a:r>
              <a:rPr lang="en-IN" sz="800" b="1" dirty="0">
                <a:solidFill>
                  <a:srgbClr val="000000"/>
                </a:solidFill>
              </a:rPr>
              <a:t>Rating</a:t>
            </a:r>
          </a:p>
          <a:p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BCC983-580C-4C23-A331-FBE30A24CE55}"/>
              </a:ext>
            </a:extLst>
          </p:cNvPr>
          <p:cNvSpPr/>
          <p:nvPr/>
        </p:nvSpPr>
        <p:spPr>
          <a:xfrm>
            <a:off x="6246370" y="1928371"/>
            <a:ext cx="1431471" cy="449805"/>
          </a:xfrm>
          <a:prstGeom prst="rect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200" b="1" dirty="0">
              <a:solidFill>
                <a:srgbClr val="000000"/>
              </a:solidFill>
            </a:endParaRPr>
          </a:p>
          <a:p>
            <a:r>
              <a:rPr lang="en-IN" sz="800" b="1" dirty="0">
                <a:solidFill>
                  <a:srgbClr val="000000"/>
                </a:solidFill>
              </a:rPr>
              <a:t>Name</a:t>
            </a:r>
          </a:p>
          <a:p>
            <a:r>
              <a:rPr lang="en-IN" sz="800" b="1" dirty="0">
                <a:solidFill>
                  <a:srgbClr val="000000"/>
                </a:solidFill>
              </a:rPr>
              <a:t>Location</a:t>
            </a:r>
          </a:p>
          <a:p>
            <a:r>
              <a:rPr lang="en-IN" sz="800" b="1" dirty="0">
                <a:solidFill>
                  <a:srgbClr val="000000"/>
                </a:solidFill>
              </a:rPr>
              <a:t>Rating</a:t>
            </a:r>
          </a:p>
          <a:p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01C485-2227-4419-9D04-E2B3B51A3D10}"/>
              </a:ext>
            </a:extLst>
          </p:cNvPr>
          <p:cNvSpPr/>
          <p:nvPr/>
        </p:nvSpPr>
        <p:spPr>
          <a:xfrm>
            <a:off x="6246370" y="2429469"/>
            <a:ext cx="1431471" cy="449805"/>
          </a:xfrm>
          <a:prstGeom prst="rect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200" b="1" dirty="0">
              <a:solidFill>
                <a:srgbClr val="000000"/>
              </a:solidFill>
            </a:endParaRPr>
          </a:p>
          <a:p>
            <a:r>
              <a:rPr lang="en-IN" sz="800" b="1" dirty="0">
                <a:solidFill>
                  <a:srgbClr val="000000"/>
                </a:solidFill>
              </a:rPr>
              <a:t>Name</a:t>
            </a:r>
          </a:p>
          <a:p>
            <a:r>
              <a:rPr lang="en-IN" sz="800" b="1" dirty="0">
                <a:solidFill>
                  <a:srgbClr val="000000"/>
                </a:solidFill>
              </a:rPr>
              <a:t>Location</a:t>
            </a:r>
          </a:p>
          <a:p>
            <a:r>
              <a:rPr lang="en-IN" sz="800" b="1" dirty="0">
                <a:solidFill>
                  <a:srgbClr val="000000"/>
                </a:solidFill>
              </a:rPr>
              <a:t>Rating</a:t>
            </a:r>
          </a:p>
          <a:p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4AF048-9BE7-4797-A329-F91E25AF91DE}"/>
              </a:ext>
            </a:extLst>
          </p:cNvPr>
          <p:cNvSpPr/>
          <p:nvPr/>
        </p:nvSpPr>
        <p:spPr>
          <a:xfrm>
            <a:off x="6246370" y="2977222"/>
            <a:ext cx="1431471" cy="449805"/>
          </a:xfrm>
          <a:prstGeom prst="rect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200" b="1" dirty="0">
              <a:solidFill>
                <a:srgbClr val="000000"/>
              </a:solidFill>
            </a:endParaRPr>
          </a:p>
          <a:p>
            <a:r>
              <a:rPr lang="en-IN" sz="800" b="1" dirty="0">
                <a:solidFill>
                  <a:srgbClr val="000000"/>
                </a:solidFill>
              </a:rPr>
              <a:t>Name</a:t>
            </a:r>
          </a:p>
          <a:p>
            <a:r>
              <a:rPr lang="en-IN" sz="800" b="1" dirty="0">
                <a:solidFill>
                  <a:srgbClr val="000000"/>
                </a:solidFill>
              </a:rPr>
              <a:t>Location</a:t>
            </a:r>
          </a:p>
          <a:p>
            <a:r>
              <a:rPr lang="en-IN" sz="800" b="1" dirty="0">
                <a:solidFill>
                  <a:srgbClr val="000000"/>
                </a:solidFill>
              </a:rPr>
              <a:t>Rating</a:t>
            </a:r>
          </a:p>
          <a:p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9DC48F-6D85-49A6-AC43-7A75FE141834}"/>
              </a:ext>
            </a:extLst>
          </p:cNvPr>
          <p:cNvSpPr/>
          <p:nvPr/>
        </p:nvSpPr>
        <p:spPr>
          <a:xfrm>
            <a:off x="6246370" y="3529300"/>
            <a:ext cx="1431471" cy="449805"/>
          </a:xfrm>
          <a:prstGeom prst="rect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200" b="1" dirty="0">
              <a:solidFill>
                <a:srgbClr val="000000"/>
              </a:solidFill>
            </a:endParaRPr>
          </a:p>
          <a:p>
            <a:r>
              <a:rPr lang="en-IN" sz="800" b="1" dirty="0">
                <a:solidFill>
                  <a:srgbClr val="000000"/>
                </a:solidFill>
              </a:rPr>
              <a:t>Name</a:t>
            </a:r>
          </a:p>
          <a:p>
            <a:r>
              <a:rPr lang="en-IN" sz="800" b="1" dirty="0">
                <a:solidFill>
                  <a:srgbClr val="000000"/>
                </a:solidFill>
              </a:rPr>
              <a:t>Location</a:t>
            </a:r>
          </a:p>
          <a:p>
            <a:r>
              <a:rPr lang="en-IN" sz="800" b="1" dirty="0">
                <a:solidFill>
                  <a:srgbClr val="000000"/>
                </a:solidFill>
              </a:rPr>
              <a:t>Rating</a:t>
            </a:r>
          </a:p>
          <a:p>
            <a:endParaRPr lang="en-IN" b="1" dirty="0">
              <a:solidFill>
                <a:srgbClr val="000000"/>
              </a:solidFill>
            </a:endParaRP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2E1D4F86-7578-420C-9757-37660D47C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445" y="2046225"/>
            <a:ext cx="214095" cy="214095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364430D9-A182-401C-89F4-60AE2F08E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422" y="2529687"/>
            <a:ext cx="214095" cy="214095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8BA7ACBE-BF3D-4C64-AC50-19B7F4D45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445" y="3095076"/>
            <a:ext cx="214095" cy="214095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F67909A4-1230-4271-A448-296DD30B2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421" y="3647154"/>
            <a:ext cx="214095" cy="21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9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Important Links</a:t>
            </a:r>
            <a:endParaRPr dirty="0"/>
          </a:p>
        </p:txBody>
      </p:sp>
      <p:grpSp>
        <p:nvGrpSpPr>
          <p:cNvPr id="228" name="Google Shape;228;p22"/>
          <p:cNvGrpSpPr/>
          <p:nvPr/>
        </p:nvGrpSpPr>
        <p:grpSpPr>
          <a:xfrm>
            <a:off x="1616256" y="3528003"/>
            <a:ext cx="5957975" cy="643500"/>
            <a:chOff x="1593000" y="2322568"/>
            <a:chExt cx="5957975" cy="643500"/>
          </a:xfrm>
        </p:grpSpPr>
        <p:sp>
          <p:nvSpPr>
            <p:cNvPr id="229" name="Google Shape;229;p2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Presentation Link</a:t>
              </a:r>
              <a:endParaRPr sz="1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000"/>
                <a:buFont typeface="Roboto"/>
                <a:buChar char="●"/>
              </a:pPr>
              <a:endParaRPr sz="1000" dirty="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6" name="Google Shape;236;p22"/>
          <p:cNvGrpSpPr/>
          <p:nvPr/>
        </p:nvGrpSpPr>
        <p:grpSpPr>
          <a:xfrm>
            <a:off x="1593012" y="1474171"/>
            <a:ext cx="5957975" cy="643500"/>
            <a:chOff x="1593000" y="2322568"/>
            <a:chExt cx="5957975" cy="643500"/>
          </a:xfrm>
        </p:grpSpPr>
        <p:sp>
          <p:nvSpPr>
            <p:cNvPr id="237" name="Google Shape;237;p2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Application Walkthrough</a:t>
              </a:r>
              <a:endParaRPr sz="1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4387850" y="2323755"/>
              <a:ext cx="30840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900"/>
                <a:buFont typeface="Roboto"/>
                <a:buChar char="●"/>
              </a:pPr>
              <a:endParaRPr sz="900" dirty="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4" name="Google Shape;244;p22"/>
          <p:cNvGrpSpPr/>
          <p:nvPr/>
        </p:nvGrpSpPr>
        <p:grpSpPr>
          <a:xfrm>
            <a:off x="1616256" y="2563957"/>
            <a:ext cx="5957975" cy="643500"/>
            <a:chOff x="1593000" y="2322568"/>
            <a:chExt cx="5957975" cy="643500"/>
          </a:xfrm>
        </p:grpSpPr>
        <p:sp>
          <p:nvSpPr>
            <p:cNvPr id="245" name="Google Shape;245;p2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Github Link</a:t>
              </a:r>
              <a:endParaRPr sz="1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2100">
                <a:lnSpc>
                  <a:spcPct val="115000"/>
                </a:lnSpc>
                <a:buClr>
                  <a:srgbClr val="1B786E"/>
                </a:buClr>
                <a:buSzPts val="1000"/>
                <a:buFont typeface="Roboto"/>
                <a:buChar char="●"/>
              </a:pPr>
              <a:r>
                <a:rPr lang="en-IN" sz="1000" dirty="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https://github.com/devnac221990/Hackathon-2021_Insight-strategists</a:t>
              </a:r>
              <a:endParaRPr sz="1000" dirty="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C76E8-A50F-485A-98BB-30002409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</p:spPr>
        <p:txBody>
          <a:bodyPr wrap="square" anchor="ctr">
            <a:normAutofit/>
          </a:bodyPr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3697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 of presentation</a:t>
            </a:r>
            <a:endParaRPr dirty="0"/>
          </a:p>
        </p:txBody>
      </p:sp>
      <p:grpSp>
        <p:nvGrpSpPr>
          <p:cNvPr id="73" name="Google Shape;73;p14"/>
          <p:cNvGrpSpPr/>
          <p:nvPr/>
        </p:nvGrpSpPr>
        <p:grpSpPr>
          <a:xfrm>
            <a:off x="461238" y="1395375"/>
            <a:ext cx="3405975" cy="924600"/>
            <a:chOff x="461238" y="1395375"/>
            <a:chExt cx="3405975" cy="924600"/>
          </a:xfrm>
        </p:grpSpPr>
        <p:cxnSp>
          <p:nvCxnSpPr>
            <p:cNvPr id="74" name="Google Shape;74;p14"/>
            <p:cNvCxnSpPr/>
            <p:nvPr/>
          </p:nvCxnSpPr>
          <p:spPr>
            <a:xfrm rot="10800000">
              <a:off x="2642013" y="1654113"/>
              <a:ext cx="1225200" cy="0"/>
            </a:xfrm>
            <a:prstGeom prst="straightConnector1">
              <a:avLst/>
            </a:prstGeom>
            <a:noFill/>
            <a:ln w="9525" cap="flat" cmpd="sng">
              <a:solidFill>
                <a:srgbClr val="249C90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75" name="Google Shape;75;p14"/>
            <p:cNvSpPr txBox="1"/>
            <p:nvPr/>
          </p:nvSpPr>
          <p:spPr>
            <a:xfrm>
              <a:off x="461238" y="13953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Roboto"/>
                  <a:ea typeface="Roboto"/>
                  <a:cs typeface="Roboto"/>
                  <a:sym typeface="Roboto"/>
                </a:rPr>
                <a:t>Background</a:t>
              </a:r>
              <a:endParaRPr sz="16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461250" y="3015725"/>
            <a:ext cx="3110688" cy="707400"/>
            <a:chOff x="461250" y="3015725"/>
            <a:chExt cx="3110688" cy="707400"/>
          </a:xfrm>
        </p:grpSpPr>
        <p:cxnSp>
          <p:nvCxnSpPr>
            <p:cNvPr id="77" name="Google Shape;77;p14"/>
            <p:cNvCxnSpPr/>
            <p:nvPr/>
          </p:nvCxnSpPr>
          <p:spPr>
            <a:xfrm rot="10800000">
              <a:off x="2641938" y="3108425"/>
              <a:ext cx="930000" cy="0"/>
            </a:xfrm>
            <a:prstGeom prst="straightConnector1">
              <a:avLst/>
            </a:prstGeom>
            <a:noFill/>
            <a:ln w="9525" cap="flat" cmpd="sng">
              <a:solidFill>
                <a:srgbClr val="1F887E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78" name="Google Shape;78;p14"/>
            <p:cNvSpPr txBox="1"/>
            <p:nvPr/>
          </p:nvSpPr>
          <p:spPr>
            <a:xfrm>
              <a:off x="461250" y="3015725"/>
              <a:ext cx="2124000" cy="70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b="1" dirty="0"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sz="16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4657738" y="3391700"/>
            <a:ext cx="4162750" cy="924600"/>
            <a:chOff x="4657738" y="3391700"/>
            <a:chExt cx="4162750" cy="924600"/>
          </a:xfrm>
        </p:grpSpPr>
        <p:cxnSp>
          <p:nvCxnSpPr>
            <p:cNvPr id="80" name="Google Shape;80;p14"/>
            <p:cNvCxnSpPr/>
            <p:nvPr/>
          </p:nvCxnSpPr>
          <p:spPr>
            <a:xfrm>
              <a:off x="4657738" y="3854000"/>
              <a:ext cx="1838700" cy="0"/>
            </a:xfrm>
            <a:prstGeom prst="straightConnector1">
              <a:avLst/>
            </a:prstGeom>
            <a:noFill/>
            <a:ln w="9525" cap="flat" cmpd="sng">
              <a:solidFill>
                <a:srgbClr val="1D7E74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81" name="Google Shape;81;p14"/>
            <p:cNvSpPr txBox="1"/>
            <p:nvPr/>
          </p:nvSpPr>
          <p:spPr>
            <a:xfrm>
              <a:off x="6696488" y="339170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Roboto"/>
                  <a:ea typeface="Roboto"/>
                  <a:cs typeface="Roboto"/>
                  <a:sym typeface="Roboto"/>
                </a:rPr>
                <a:t>Problem and Solution</a:t>
              </a:r>
              <a:endParaRPr sz="8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" name="Google Shape;82;p14"/>
          <p:cNvGrpSpPr/>
          <p:nvPr/>
        </p:nvGrpSpPr>
        <p:grpSpPr>
          <a:xfrm>
            <a:off x="5209838" y="1300425"/>
            <a:ext cx="3534463" cy="707400"/>
            <a:chOff x="5209838" y="1300425"/>
            <a:chExt cx="3534463" cy="707400"/>
          </a:xfrm>
        </p:grpSpPr>
        <p:sp>
          <p:nvSpPr>
            <p:cNvPr id="83" name="Google Shape;83;p14"/>
            <p:cNvSpPr txBox="1"/>
            <p:nvPr/>
          </p:nvSpPr>
          <p:spPr>
            <a:xfrm>
              <a:off x="6620300" y="1300425"/>
              <a:ext cx="2124000" cy="70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Roboto"/>
                  <a:ea typeface="Roboto"/>
                  <a:cs typeface="Roboto"/>
                  <a:sym typeface="Roboto"/>
                </a:rPr>
                <a:t>Features of the Application</a:t>
              </a:r>
              <a:endParaRPr sz="16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4" name="Google Shape;84;p14"/>
            <p:cNvCxnSpPr/>
            <p:nvPr/>
          </p:nvCxnSpPr>
          <p:spPr>
            <a:xfrm>
              <a:off x="5209838" y="1654113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155B5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85" name="Google Shape;85;p14"/>
          <p:cNvGrpSpPr/>
          <p:nvPr/>
        </p:nvGrpSpPr>
        <p:grpSpPr>
          <a:xfrm>
            <a:off x="5610288" y="2313350"/>
            <a:ext cx="3210200" cy="924600"/>
            <a:chOff x="5610288" y="2313350"/>
            <a:chExt cx="3210200" cy="924600"/>
          </a:xfrm>
        </p:grpSpPr>
        <p:cxnSp>
          <p:nvCxnSpPr>
            <p:cNvPr id="86" name="Google Shape;86;p14"/>
            <p:cNvCxnSpPr/>
            <p:nvPr/>
          </p:nvCxnSpPr>
          <p:spPr>
            <a:xfrm>
              <a:off x="5610288" y="2775650"/>
              <a:ext cx="886200" cy="0"/>
            </a:xfrm>
            <a:prstGeom prst="straightConnector1">
              <a:avLst/>
            </a:prstGeom>
            <a:noFill/>
            <a:ln w="9525" cap="flat" cmpd="sng">
              <a:solidFill>
                <a:srgbClr val="1B786E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87" name="Google Shape;87;p14"/>
            <p:cNvSpPr txBox="1"/>
            <p:nvPr/>
          </p:nvSpPr>
          <p:spPr>
            <a:xfrm>
              <a:off x="6696488" y="231335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Roboto"/>
                  <a:ea typeface="Roboto"/>
                  <a:cs typeface="Roboto"/>
                  <a:sym typeface="Roboto"/>
                </a:rPr>
                <a:t>Framework and tools used</a:t>
              </a:r>
              <a:endParaRPr sz="16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" name="Google Shape;88;p14"/>
          <p:cNvGrpSpPr/>
          <p:nvPr/>
        </p:nvGrpSpPr>
        <p:grpSpPr>
          <a:xfrm>
            <a:off x="2601236" y="654951"/>
            <a:ext cx="3922200" cy="3915924"/>
            <a:chOff x="2610905" y="610653"/>
            <a:chExt cx="3922200" cy="3922200"/>
          </a:xfrm>
        </p:grpSpPr>
        <p:sp>
          <p:nvSpPr>
            <p:cNvPr id="89" name="Google Shape;89;p14"/>
            <p:cNvSpPr/>
            <p:nvPr/>
          </p:nvSpPr>
          <p:spPr>
            <a:xfrm rot="-4980021">
              <a:off x="3204123" y="1186472"/>
              <a:ext cx="2771960" cy="2771960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7920309">
              <a:off x="3183402" y="1183149"/>
              <a:ext cx="2777207" cy="2777207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3600063">
              <a:off x="3186335" y="1195681"/>
              <a:ext cx="2777488" cy="2777488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 rot="4024705">
              <a:off x="5326681" y="1940898"/>
              <a:ext cx="578477" cy="57914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B786E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 rot="-6816027">
              <a:off x="5326729" y="1940918"/>
              <a:ext cx="578485" cy="579035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 rot="-9359762">
              <a:off x="3193941" y="1176205"/>
              <a:ext cx="2777287" cy="2777287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 rot="-8936366">
              <a:off x="3659126" y="3173505"/>
              <a:ext cx="578551" cy="578963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F887E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 rot="1824498">
              <a:off x="3659375" y="3173497"/>
              <a:ext cx="578475" cy="578885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 rot="-600092">
              <a:off x="3198852" y="1195456"/>
              <a:ext cx="2777611" cy="2777611"/>
            </a:xfrm>
            <a:prstGeom prst="blockArc">
              <a:avLst>
                <a:gd name="adj1" fmla="val 12513247"/>
                <a:gd name="adj2" fmla="val 16867657"/>
                <a:gd name="adj3" fmla="val 20844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 rot="-176551">
              <a:off x="4312105" y="1195442"/>
              <a:ext cx="578563" cy="579162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55B54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 rot="10584085">
              <a:off x="4312088" y="1195622"/>
              <a:ext cx="578340" cy="578939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 rot="8344778">
              <a:off x="4940929" y="3162886"/>
              <a:ext cx="578465" cy="578888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D7E74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rot="-2495643">
              <a:off x="4941000" y="3162728"/>
              <a:ext cx="578445" cy="579093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rot="-4556960">
              <a:off x="3257335" y="1939059"/>
              <a:ext cx="578302" cy="57895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249C90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rot="6204541">
              <a:off x="3257468" y="1938977"/>
              <a:ext cx="578264" cy="578917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4341900" y="127189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3274219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3685317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4955323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5364737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sz="3200" dirty="0"/>
              <a:t>Introduction</a:t>
            </a:r>
            <a:endParaRPr sz="3200" dirty="0"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462857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17500">
              <a:buClr>
                <a:srgbClr val="434343"/>
              </a:buClr>
              <a:buSzPts val="1400"/>
            </a:pPr>
            <a:r>
              <a:rPr lang="en-US" sz="1400" dirty="0">
                <a:solidFill>
                  <a:srgbClr val="434343"/>
                </a:solidFill>
              </a:rPr>
              <a:t>Covid-19 pandemic has impacted all our lives tremendously</a:t>
            </a:r>
          </a:p>
          <a:p>
            <a:pPr lvl="0" indent="-317500">
              <a:buClr>
                <a:srgbClr val="434343"/>
              </a:buClr>
              <a:buSzPts val="1400"/>
            </a:pPr>
            <a:r>
              <a:rPr lang="en-US" sz="1400" dirty="0">
                <a:solidFill>
                  <a:srgbClr val="434343"/>
                </a:solidFill>
              </a:rPr>
              <a:t>Globally people are facing various challenges</a:t>
            </a:r>
          </a:p>
          <a:p>
            <a:pPr lvl="0" indent="-317500">
              <a:buClr>
                <a:srgbClr val="434343"/>
              </a:buClr>
              <a:buSzPts val="1400"/>
            </a:pPr>
            <a:r>
              <a:rPr lang="en-US" sz="1400" dirty="0">
                <a:solidFill>
                  <a:srgbClr val="434343"/>
                </a:solidFill>
              </a:rPr>
              <a:t>A total disruption of daily routine followed by social distancing and home isolation is quite rampant.</a:t>
            </a:r>
          </a:p>
          <a:p>
            <a:pPr lvl="0" indent="-317500">
              <a:buClr>
                <a:srgbClr val="434343"/>
              </a:buClr>
              <a:buSzPts val="1400"/>
            </a:pPr>
            <a:r>
              <a:rPr lang="en-US" sz="1400" dirty="0">
                <a:solidFill>
                  <a:srgbClr val="434343"/>
                </a:solidFill>
              </a:rPr>
              <a:t>People are getting prone to an array of issues to name a few anxiety. Depression and suicidal thoughts.</a:t>
            </a:r>
          </a:p>
          <a:p>
            <a:pPr lvl="0" indent="-317500">
              <a:buClr>
                <a:srgbClr val="434343"/>
              </a:buClr>
              <a:buSzPts val="1400"/>
            </a:pPr>
            <a:r>
              <a:rPr lang="en-US" sz="1400" dirty="0">
                <a:solidFill>
                  <a:srgbClr val="434343"/>
                </a:solidFill>
              </a:rPr>
              <a:t>This is regardless of age, gender, race and occupation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E3B68E34-9E0A-43C0-85CF-9C64BA542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450" y="933006"/>
            <a:ext cx="3160815" cy="31608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Burden of Depression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0" name="Google Shape;120;p16"/>
          <p:cNvGrpSpPr/>
          <p:nvPr/>
        </p:nvGrpSpPr>
        <p:grpSpPr>
          <a:xfrm>
            <a:off x="262025" y="1174550"/>
            <a:ext cx="5033939" cy="1042359"/>
            <a:chOff x="2230509" y="945997"/>
            <a:chExt cx="5841191" cy="1193586"/>
          </a:xfrm>
        </p:grpSpPr>
        <p:grpSp>
          <p:nvGrpSpPr>
            <p:cNvPr id="121" name="Google Shape;121;p16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122" name="Google Shape;122;p16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155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3" name="Google Shape;123;p16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55B54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24" name="Google Shape;124;p16"/>
            <p:cNvSpPr txBox="1"/>
            <p:nvPr/>
          </p:nvSpPr>
          <p:spPr>
            <a:xfrm>
              <a:off x="5343499" y="945997"/>
              <a:ext cx="23958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r>
                <a:rPr lang="en" sz="1200" b="1" dirty="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Age 18-24(731 people): </a:t>
              </a:r>
              <a:r>
                <a:rPr lang="en-US" sz="1200" b="1" dirty="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49.1% of the suffered anxiety</a:t>
              </a:r>
              <a:endParaRPr sz="1200" b="1" dirty="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53435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700" dirty="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2230509" y="973679"/>
              <a:ext cx="25053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>
                <a:lnSpc>
                  <a:spcPct val="115000"/>
                </a:lnSpc>
              </a:pPr>
              <a:r>
                <a:rPr lang="en-US" b="1" dirty="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The dataset for Mental Health, Substance Use, and Suicidal Ideation During the COVID-19 Pandemic — United States, June 24–30, 2020</a:t>
              </a:r>
              <a:endParaRPr lang="en" b="1" dirty="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" name="Google Shape;127;p16"/>
          <p:cNvGrpSpPr/>
          <p:nvPr/>
        </p:nvGrpSpPr>
        <p:grpSpPr>
          <a:xfrm>
            <a:off x="1767496" y="2048625"/>
            <a:ext cx="3921447" cy="1042260"/>
            <a:chOff x="3977400" y="946017"/>
            <a:chExt cx="4550299" cy="1193474"/>
          </a:xfrm>
        </p:grpSpPr>
        <p:grpSp>
          <p:nvGrpSpPr>
            <p:cNvPr id="128" name="Google Shape;128;p16"/>
            <p:cNvGrpSpPr/>
            <p:nvPr/>
          </p:nvGrpSpPr>
          <p:grpSpPr>
            <a:xfrm>
              <a:off x="4732925" y="1140987"/>
              <a:ext cx="529800" cy="998503"/>
              <a:chOff x="4318975" y="1083450"/>
              <a:chExt cx="529800" cy="591250"/>
            </a:xfrm>
          </p:grpSpPr>
          <p:sp>
            <p:nvSpPr>
              <p:cNvPr id="129" name="Google Shape;129;p16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155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0" name="Google Shape;130;p16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55B54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31" name="Google Shape;131;p16"/>
            <p:cNvSpPr txBox="1"/>
            <p:nvPr/>
          </p:nvSpPr>
          <p:spPr>
            <a:xfrm>
              <a:off x="5343499" y="946017"/>
              <a:ext cx="3184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b="1" dirty="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Age 25-44(1911 people): 35.3% suffered from anxiety</a:t>
              </a:r>
              <a:endParaRPr sz="1200" b="1" dirty="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6"/>
            <p:cNvSpPr txBox="1"/>
            <p:nvPr/>
          </p:nvSpPr>
          <p:spPr>
            <a:xfrm>
              <a:off x="53435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7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16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" name="Google Shape;134;p16"/>
          <p:cNvGrpSpPr/>
          <p:nvPr/>
        </p:nvGrpSpPr>
        <p:grpSpPr>
          <a:xfrm>
            <a:off x="1767496" y="3795375"/>
            <a:ext cx="3528467" cy="1044930"/>
            <a:chOff x="3977400" y="945993"/>
            <a:chExt cx="4094299" cy="1196530"/>
          </a:xfrm>
        </p:grpSpPr>
        <p:grpSp>
          <p:nvGrpSpPr>
            <p:cNvPr id="135" name="Google Shape;135;p16"/>
            <p:cNvGrpSpPr/>
            <p:nvPr/>
          </p:nvGrpSpPr>
          <p:grpSpPr>
            <a:xfrm>
              <a:off x="4732925" y="1142460"/>
              <a:ext cx="529800" cy="1000063"/>
              <a:chOff x="4318975" y="1084322"/>
              <a:chExt cx="529800" cy="592174"/>
            </a:xfrm>
          </p:grpSpPr>
          <p:sp>
            <p:nvSpPr>
              <p:cNvPr id="136" name="Google Shape;136;p16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7" name="Google Shape;137;p16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2C2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38" name="Google Shape;138;p16"/>
            <p:cNvSpPr txBox="1"/>
            <p:nvPr/>
          </p:nvSpPr>
          <p:spPr>
            <a:xfrm>
              <a:off x="5343499" y="94599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r>
                <a:rPr lang="en-US" sz="1200" b="1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Age 65+(933 people): 11.1% 6.2% suffered from anxiety</a:t>
              </a:r>
            </a:p>
          </p:txBody>
        </p:sp>
        <p:sp>
          <p:nvSpPr>
            <p:cNvPr id="139" name="Google Shape;139;p16"/>
            <p:cNvSpPr txBox="1"/>
            <p:nvPr/>
          </p:nvSpPr>
          <p:spPr>
            <a:xfrm>
              <a:off x="5301011" y="1233289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7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6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1" name="Google Shape;141;p16"/>
          <p:cNvGrpSpPr/>
          <p:nvPr/>
        </p:nvGrpSpPr>
        <p:grpSpPr>
          <a:xfrm>
            <a:off x="1767496" y="2921361"/>
            <a:ext cx="3528468" cy="1042272"/>
            <a:chOff x="3977400" y="946003"/>
            <a:chExt cx="4094300" cy="1193487"/>
          </a:xfrm>
        </p:grpSpPr>
        <p:grpSp>
          <p:nvGrpSpPr>
            <p:cNvPr id="142" name="Google Shape;142;p16"/>
            <p:cNvGrpSpPr/>
            <p:nvPr/>
          </p:nvGrpSpPr>
          <p:grpSpPr>
            <a:xfrm>
              <a:off x="4732925" y="1142460"/>
              <a:ext cx="529800" cy="997030"/>
              <a:chOff x="4318975" y="1084322"/>
              <a:chExt cx="529800" cy="590378"/>
            </a:xfrm>
          </p:grpSpPr>
          <p:sp>
            <p:nvSpPr>
              <p:cNvPr id="143" name="Google Shape;143;p16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4" name="Google Shape;144;p16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2C2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45" name="Google Shape;145;p16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r>
                <a:rPr lang="en-IN" sz="1200" b="1" dirty="0">
                  <a:solidFill>
                    <a:srgbClr val="858585"/>
                  </a:solidFill>
                  <a:latin typeface="Roboto"/>
                  <a:ea typeface="Roboto"/>
                  <a:sym typeface="Roboto"/>
                </a:rPr>
                <a:t>Age 45-65+(1895 people): 16.1% suffered from anxiety</a:t>
              </a:r>
              <a:endParaRPr sz="1200" b="1" dirty="0">
                <a:solidFill>
                  <a:srgbClr val="858585"/>
                </a:solidFill>
                <a:latin typeface="Roboto"/>
                <a:ea typeface="Roboto"/>
                <a:sym typeface="Roboto"/>
              </a:endParaRPr>
            </a:p>
          </p:txBody>
        </p:sp>
        <p:sp>
          <p:nvSpPr>
            <p:cNvPr id="146" name="Google Shape;146;p16"/>
            <p:cNvSpPr txBox="1"/>
            <p:nvPr/>
          </p:nvSpPr>
          <p:spPr>
            <a:xfrm>
              <a:off x="53435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7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16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2" name="Google Shape;152;p16"/>
          <p:cNvSpPr txBox="1"/>
          <p:nvPr/>
        </p:nvSpPr>
        <p:spPr>
          <a:xfrm>
            <a:off x="-1" y="2951325"/>
            <a:ext cx="2421017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rgbClr val="155B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66EB5E-A11D-46F1-9037-1C3E2101B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35" t="8597" r="11258" b="1099"/>
          <a:stretch/>
        </p:blipFill>
        <p:spPr>
          <a:xfrm>
            <a:off x="5308185" y="1053807"/>
            <a:ext cx="866978" cy="87544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9597A30-A6A9-49C7-A214-BE56221BAD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35" t="8597" r="11258" b="1099"/>
          <a:stretch/>
        </p:blipFill>
        <p:spPr>
          <a:xfrm>
            <a:off x="6221472" y="1063865"/>
            <a:ext cx="866978" cy="875442"/>
          </a:xfrm>
          <a:prstGeom prst="rect">
            <a:avLst/>
          </a:prstGeom>
        </p:spPr>
      </p:pic>
      <p:pic>
        <p:nvPicPr>
          <p:cNvPr id="5" name="Picture 4" descr="A picture containing person, indoor, dark, arm&#10;&#10;Description automatically generated">
            <a:extLst>
              <a:ext uri="{FF2B5EF4-FFF2-40B4-BE49-F238E27FC236}">
                <a16:creationId xmlns:a16="http://schemas.microsoft.com/office/drawing/2014/main" id="{6CFC6E2B-4EAD-4A4B-8B73-9E11608F67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26" t="4068" r="14096"/>
          <a:stretch/>
        </p:blipFill>
        <p:spPr>
          <a:xfrm>
            <a:off x="5548750" y="1972083"/>
            <a:ext cx="866978" cy="891406"/>
          </a:xfrm>
          <a:prstGeom prst="rect">
            <a:avLst/>
          </a:prstGeom>
        </p:spPr>
      </p:pic>
      <p:pic>
        <p:nvPicPr>
          <p:cNvPr id="42" name="Picture 41" descr="A picture containing person, indoor, dark, arm&#10;&#10;Description automatically generated">
            <a:extLst>
              <a:ext uri="{FF2B5EF4-FFF2-40B4-BE49-F238E27FC236}">
                <a16:creationId xmlns:a16="http://schemas.microsoft.com/office/drawing/2014/main" id="{C1D1A331-CDE9-4F11-80BC-148660DA6C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26" t="4068" r="14096"/>
          <a:stretch/>
        </p:blipFill>
        <p:spPr>
          <a:xfrm>
            <a:off x="6439579" y="1968930"/>
            <a:ext cx="866978" cy="891406"/>
          </a:xfrm>
          <a:prstGeom prst="rect">
            <a:avLst/>
          </a:prstGeom>
        </p:spPr>
      </p:pic>
      <p:pic>
        <p:nvPicPr>
          <p:cNvPr id="7" name="Picture 6" descr="A picture containing person, window, indoor, older&#10;&#10;Description automatically generated">
            <a:extLst>
              <a:ext uri="{FF2B5EF4-FFF2-40B4-BE49-F238E27FC236}">
                <a16:creationId xmlns:a16="http://schemas.microsoft.com/office/drawing/2014/main" id="{89A2952C-34EF-438F-BAA8-1EF8D9CB9F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658"/>
          <a:stretch/>
        </p:blipFill>
        <p:spPr>
          <a:xfrm>
            <a:off x="5536337" y="3899844"/>
            <a:ext cx="879760" cy="768267"/>
          </a:xfrm>
          <a:prstGeom prst="rect">
            <a:avLst/>
          </a:prstGeom>
        </p:spPr>
      </p:pic>
      <p:pic>
        <p:nvPicPr>
          <p:cNvPr id="9" name="Picture 8" descr="A picture containing person, wall, indoor&#10;&#10;Description automatically generated">
            <a:extLst>
              <a:ext uri="{FF2B5EF4-FFF2-40B4-BE49-F238E27FC236}">
                <a16:creationId xmlns:a16="http://schemas.microsoft.com/office/drawing/2014/main" id="{D1F0E96F-FE1F-49D6-8FB5-60623F875E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891" r="21733"/>
          <a:stretch/>
        </p:blipFill>
        <p:spPr>
          <a:xfrm>
            <a:off x="5365576" y="3003156"/>
            <a:ext cx="945577" cy="826225"/>
          </a:xfrm>
          <a:prstGeom prst="rect">
            <a:avLst/>
          </a:prstGeom>
        </p:spPr>
      </p:pic>
      <p:pic>
        <p:nvPicPr>
          <p:cNvPr id="48" name="Picture 47" descr="A picture containing person, wall, indoor&#10;&#10;Description automatically generated">
            <a:extLst>
              <a:ext uri="{FF2B5EF4-FFF2-40B4-BE49-F238E27FC236}">
                <a16:creationId xmlns:a16="http://schemas.microsoft.com/office/drawing/2014/main" id="{5834A7BB-D25D-4040-83AA-F9F12AE703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891" r="21733"/>
          <a:stretch/>
        </p:blipFill>
        <p:spPr>
          <a:xfrm>
            <a:off x="6360980" y="3003155"/>
            <a:ext cx="945577" cy="826225"/>
          </a:xfrm>
          <a:prstGeom prst="rect">
            <a:avLst/>
          </a:prstGeom>
        </p:spPr>
      </p:pic>
      <p:pic>
        <p:nvPicPr>
          <p:cNvPr id="50" name="Picture 49" descr="A picture containing person, window, indoor, older&#10;&#10;Description automatically generated">
            <a:extLst>
              <a:ext uri="{FF2B5EF4-FFF2-40B4-BE49-F238E27FC236}">
                <a16:creationId xmlns:a16="http://schemas.microsoft.com/office/drawing/2014/main" id="{D20F2840-9F62-43E6-A7A5-7862A07A3C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658"/>
          <a:stretch/>
        </p:blipFill>
        <p:spPr>
          <a:xfrm>
            <a:off x="6474307" y="3899843"/>
            <a:ext cx="879760" cy="7682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Depression impacting different age groups</a:t>
            </a:r>
            <a:endParaRPr dirty="0"/>
          </a:p>
        </p:txBody>
      </p:sp>
      <p:grpSp>
        <p:nvGrpSpPr>
          <p:cNvPr id="159" name="Google Shape;159;p17"/>
          <p:cNvGrpSpPr/>
          <p:nvPr/>
        </p:nvGrpSpPr>
        <p:grpSpPr>
          <a:xfrm>
            <a:off x="0" y="1189989"/>
            <a:ext cx="2726700" cy="3482836"/>
            <a:chOff x="0" y="1189989"/>
            <a:chExt cx="2726700" cy="3482836"/>
          </a:xfrm>
        </p:grpSpPr>
        <p:sp>
          <p:nvSpPr>
            <p:cNvPr id="160" name="Google Shape;160;p17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name="adj" fmla="val 50000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Age groups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17"/>
            <p:cNvSpPr txBox="1"/>
            <p:nvPr/>
          </p:nvSpPr>
          <p:spPr>
            <a:xfrm>
              <a:off x="155175" y="2057125"/>
              <a:ext cx="21606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Open Sans"/>
                <a:buChar char="●"/>
              </a:pPr>
              <a:r>
                <a:rPr lang="en-IN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People in the age group suffered from anxiety</a:t>
              </a:r>
              <a:endParaRPr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FDE3CA"/>
                </a:highlight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162;p17"/>
          <p:cNvGrpSpPr/>
          <p:nvPr/>
        </p:nvGrpSpPr>
        <p:grpSpPr>
          <a:xfrm>
            <a:off x="2263425" y="1189775"/>
            <a:ext cx="2541300" cy="3483050"/>
            <a:chOff x="2263425" y="1189775"/>
            <a:chExt cx="2541300" cy="3483050"/>
          </a:xfrm>
        </p:grpSpPr>
        <p:sp>
          <p:nvSpPr>
            <p:cNvPr id="163" name="Google Shape;163;p17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Employment Status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17"/>
            <p:cNvSpPr txBox="1"/>
            <p:nvPr/>
          </p:nvSpPr>
          <p:spPr>
            <a:xfrm>
              <a:off x="2263425" y="2057125"/>
              <a:ext cx="21537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>
                <a:lnSpc>
                  <a:spcPct val="115000"/>
                </a:lnSpc>
                <a:spcBef>
                  <a:spcPts val="1200"/>
                </a:spcBef>
                <a:buClr>
                  <a:srgbClr val="434343"/>
                </a:buClr>
                <a:buSzPts val="1400"/>
                <a:buFont typeface="Open Sans"/>
                <a:buChar char="●"/>
              </a:pPr>
              <a:r>
                <a:rPr lang="en-US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Essential workers made up 32.6%(1,785) of the employment status category, and 21.7% seriously considered suicide.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5" name="Google Shape;165;p17"/>
          <p:cNvGrpSpPr/>
          <p:nvPr/>
        </p:nvGrpSpPr>
        <p:grpSpPr>
          <a:xfrm>
            <a:off x="4329974" y="1189775"/>
            <a:ext cx="2541300" cy="3483050"/>
            <a:chOff x="4329974" y="1189775"/>
            <a:chExt cx="2541300" cy="3483050"/>
          </a:xfrm>
        </p:grpSpPr>
        <p:sp>
          <p:nvSpPr>
            <p:cNvPr id="166" name="Google Shape;166;p17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Race/Ethinicity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4613550" y="2057125"/>
              <a:ext cx="21474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Open Sans"/>
                <a:buChar char="●"/>
              </a:pPr>
              <a:r>
                <a:rPr lang="en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40 to 50% of older adults with chronic eye disorders limit their activities.</a:t>
              </a:r>
              <a:endPara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396739" y="1189775"/>
            <a:ext cx="2541300" cy="3483050"/>
            <a:chOff x="6396739" y="1189775"/>
            <a:chExt cx="2541300" cy="3483050"/>
          </a:xfrm>
        </p:grpSpPr>
        <p:sp>
          <p:nvSpPr>
            <p:cNvPr id="169" name="Google Shape;169;p17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Mental health Treatment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17"/>
            <p:cNvSpPr txBox="1"/>
            <p:nvPr/>
          </p:nvSpPr>
          <p:spPr>
            <a:xfrm>
              <a:off x="6714899" y="2057125"/>
              <a:ext cx="2223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>
                <a:lnSpc>
                  <a:spcPct val="115000"/>
                </a:lnSpc>
                <a:spcBef>
                  <a:spcPts val="1200"/>
                </a:spcBef>
                <a:buClr>
                  <a:srgbClr val="434343"/>
                </a:buClr>
                <a:buSzPts val="1400"/>
                <a:buFont typeface="Open Sans"/>
                <a:buChar char="●"/>
              </a:pPr>
              <a:r>
                <a:rPr lang="en-US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Hispanic, any race(s) made up 16.2%(885) of the race/ethnicity category, and 31.3% suffered from depression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603FC770-1B3B-46E3-BAA0-5970ED152FA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3089" y="0"/>
            <a:ext cx="9137822" cy="5143500"/>
          </a:xfrm>
          <a:prstGeom prst="rect">
            <a:avLst/>
          </a:prstGeom>
        </p:spPr>
      </p:pic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Symptoms showing signs of impact on mental health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7" name="Google Shape;177;p18"/>
          <p:cNvGrpSpPr/>
          <p:nvPr/>
        </p:nvGrpSpPr>
        <p:grpSpPr>
          <a:xfrm rot="10800000">
            <a:off x="5169312" y="1388939"/>
            <a:ext cx="1989852" cy="2584717"/>
            <a:chOff x="2744034" y="1146343"/>
            <a:chExt cx="1827900" cy="2399700"/>
          </a:xfrm>
        </p:grpSpPr>
        <p:sp>
          <p:nvSpPr>
            <p:cNvPr id="178" name="Google Shape;178;p18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8"/>
            <p:cNvSpPr txBox="1"/>
            <p:nvPr/>
          </p:nvSpPr>
          <p:spPr>
            <a:xfrm rot="10800000">
              <a:off x="2966450" y="1795519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- Depression         - Post-traumatic stress disorder</a:t>
              </a:r>
              <a:endParaRPr sz="1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1" name="Google Shape;181;p18"/>
          <p:cNvGrpSpPr/>
          <p:nvPr/>
        </p:nvGrpSpPr>
        <p:grpSpPr>
          <a:xfrm>
            <a:off x="2900315" y="1982070"/>
            <a:ext cx="1989852" cy="2584717"/>
            <a:chOff x="4572084" y="1597469"/>
            <a:chExt cx="1827900" cy="2399700"/>
          </a:xfrm>
        </p:grpSpPr>
        <p:sp>
          <p:nvSpPr>
            <p:cNvPr id="182" name="Google Shape;182;p18"/>
            <p:cNvSpPr/>
            <p:nvPr/>
          </p:nvSpPr>
          <p:spPr>
            <a:xfrm rot="5400000">
              <a:off x="4286184" y="1883369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 rot="10800000" flipH="1">
              <a:off x="4662018" y="1687411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 txBox="1"/>
            <p:nvPr/>
          </p:nvSpPr>
          <p:spPr>
            <a:xfrm>
              <a:off x="4794425" y="1866266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- Trauma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- Stress related disorder due to covid-19</a:t>
              </a:r>
              <a:endParaRPr sz="1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603FC770-1B3B-46E3-BAA0-5970ED152FA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3089" y="0"/>
            <a:ext cx="9137822" cy="5143500"/>
          </a:xfrm>
          <a:prstGeom prst="rect">
            <a:avLst/>
          </a:prstGeom>
        </p:spPr>
      </p:pic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Receiving Treatment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7" name="Google Shape;177;p18"/>
          <p:cNvGrpSpPr/>
          <p:nvPr/>
        </p:nvGrpSpPr>
        <p:grpSpPr>
          <a:xfrm rot="10800000">
            <a:off x="3809286" y="1597450"/>
            <a:ext cx="1989852" cy="2584717"/>
            <a:chOff x="2744034" y="1146343"/>
            <a:chExt cx="1827900" cy="2399700"/>
          </a:xfrm>
        </p:grpSpPr>
        <p:sp>
          <p:nvSpPr>
            <p:cNvPr id="178" name="Google Shape;178;p18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8"/>
            <p:cNvSpPr txBox="1"/>
            <p:nvPr/>
          </p:nvSpPr>
          <p:spPr>
            <a:xfrm rot="10800000">
              <a:off x="2744034" y="1795519"/>
              <a:ext cx="1695351" cy="14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Depression:</a:t>
              </a:r>
            </a:p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_ 540(9.9%) said yes</a:t>
              </a:r>
            </a:p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- 4930 (90.1%) said no</a:t>
              </a:r>
              <a:endParaRPr sz="1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1" name="Google Shape;181;p18"/>
          <p:cNvGrpSpPr/>
          <p:nvPr/>
        </p:nvGrpSpPr>
        <p:grpSpPr>
          <a:xfrm>
            <a:off x="1591275" y="2213564"/>
            <a:ext cx="1989852" cy="2584717"/>
            <a:chOff x="4572084" y="1597469"/>
            <a:chExt cx="1827900" cy="2399700"/>
          </a:xfrm>
        </p:grpSpPr>
        <p:sp>
          <p:nvSpPr>
            <p:cNvPr id="182" name="Google Shape;182;p18"/>
            <p:cNvSpPr/>
            <p:nvPr/>
          </p:nvSpPr>
          <p:spPr>
            <a:xfrm rot="5400000">
              <a:off x="4286184" y="1883369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18"/>
            <p:cNvSpPr/>
            <p:nvPr/>
          </p:nvSpPr>
          <p:spPr>
            <a:xfrm rot="10800000" flipH="1">
              <a:off x="4662018" y="1687411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18"/>
            <p:cNvSpPr txBox="1"/>
            <p:nvPr/>
          </p:nvSpPr>
          <p:spPr>
            <a:xfrm>
              <a:off x="4794424" y="1866266"/>
              <a:ext cx="1516993" cy="14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Anxiety: 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- 536 said yes (9.8%) 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- 4934 said no(90.2%)</a:t>
              </a:r>
              <a:endParaRPr sz="105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" name="Google Shape;181;p18">
            <a:extLst>
              <a:ext uri="{FF2B5EF4-FFF2-40B4-BE49-F238E27FC236}">
                <a16:creationId xmlns:a16="http://schemas.microsoft.com/office/drawing/2014/main" id="{419FCCA6-3013-43D4-8973-AC4DDC2AE945}"/>
              </a:ext>
            </a:extLst>
          </p:cNvPr>
          <p:cNvGrpSpPr/>
          <p:nvPr/>
        </p:nvGrpSpPr>
        <p:grpSpPr>
          <a:xfrm>
            <a:off x="6107749" y="1007135"/>
            <a:ext cx="1989852" cy="2584717"/>
            <a:chOff x="4572084" y="1597469"/>
            <a:chExt cx="1827900" cy="2399700"/>
          </a:xfrm>
        </p:grpSpPr>
        <p:sp>
          <p:nvSpPr>
            <p:cNvPr id="17" name="Google Shape;182;p18">
              <a:extLst>
                <a:ext uri="{FF2B5EF4-FFF2-40B4-BE49-F238E27FC236}">
                  <a16:creationId xmlns:a16="http://schemas.microsoft.com/office/drawing/2014/main" id="{F65F9820-AA1E-48EF-8557-AAEE6D06784D}"/>
                </a:ext>
              </a:extLst>
            </p:cNvPr>
            <p:cNvSpPr/>
            <p:nvPr/>
          </p:nvSpPr>
          <p:spPr>
            <a:xfrm rot="5400000">
              <a:off x="4286184" y="1883369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3;p18">
              <a:extLst>
                <a:ext uri="{FF2B5EF4-FFF2-40B4-BE49-F238E27FC236}">
                  <a16:creationId xmlns:a16="http://schemas.microsoft.com/office/drawing/2014/main" id="{52557FE0-5911-40FF-A777-78F47AB24B89}"/>
                </a:ext>
              </a:extLst>
            </p:cNvPr>
            <p:cNvSpPr/>
            <p:nvPr/>
          </p:nvSpPr>
          <p:spPr>
            <a:xfrm rot="10800000" flipH="1">
              <a:off x="4662018" y="1687411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4;p18">
              <a:extLst>
                <a:ext uri="{FF2B5EF4-FFF2-40B4-BE49-F238E27FC236}">
                  <a16:creationId xmlns:a16="http://schemas.microsoft.com/office/drawing/2014/main" id="{82980F1D-FDCD-4B3A-BACA-EE3BAD4B836D}"/>
                </a:ext>
              </a:extLst>
            </p:cNvPr>
            <p:cNvSpPr txBox="1"/>
            <p:nvPr/>
          </p:nvSpPr>
          <p:spPr>
            <a:xfrm>
              <a:off x="4794424" y="1866266"/>
              <a:ext cx="1516993" cy="14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PTSD: 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- 251 said yes (4.6%) 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- 5219 said no (95.4%)</a:t>
              </a:r>
              <a:endParaRPr sz="105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359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solution for Mental Assistance</a:t>
            </a:r>
            <a:endParaRPr dirty="0"/>
          </a:p>
        </p:txBody>
      </p:sp>
      <p:sp>
        <p:nvSpPr>
          <p:cNvPr id="191" name="Google Shape;191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spcBef>
                <a:spcPts val="1200"/>
              </a:spcBef>
              <a:buClr>
                <a:srgbClr val="434343"/>
              </a:buClr>
              <a:buSzPts val="1400"/>
            </a:pPr>
            <a:r>
              <a:rPr lang="en-US" sz="1400" dirty="0">
                <a:solidFill>
                  <a:srgbClr val="434343"/>
                </a:solidFill>
              </a:rPr>
              <a:t>The solution provided is a phone app called R U OK?, as a solution for people to find the mental health assistance </a:t>
            </a:r>
          </a:p>
          <a:p>
            <a:pPr lvl="0" indent="-317500">
              <a:spcBef>
                <a:spcPts val="1200"/>
              </a:spcBef>
              <a:buClr>
                <a:srgbClr val="434343"/>
              </a:buClr>
              <a:buSzPts val="1400"/>
            </a:pPr>
            <a:r>
              <a:rPr lang="en-US" sz="1400" dirty="0">
                <a:solidFill>
                  <a:srgbClr val="434343"/>
                </a:solidFill>
              </a:rPr>
              <a:t>This program will take the information generated by the patient, and direct them towards a mental health provider that will help them best based off their issues. </a:t>
            </a:r>
          </a:p>
          <a:p>
            <a:pPr lvl="0" indent="-317500">
              <a:spcBef>
                <a:spcPts val="1200"/>
              </a:spcBef>
              <a:buClr>
                <a:srgbClr val="434343"/>
              </a:buClr>
              <a:buSzPts val="1400"/>
            </a:pPr>
            <a:r>
              <a:rPr lang="en-US" sz="1400" dirty="0">
                <a:solidFill>
                  <a:srgbClr val="434343"/>
                </a:solidFill>
              </a:rPr>
              <a:t>When opening the app, the patient would create an account and enter their name, age, ethnicity, health insurance, occupation, and address. </a:t>
            </a:r>
          </a:p>
          <a:p>
            <a:pPr lvl="0" indent="-317500">
              <a:spcBef>
                <a:spcPts val="1200"/>
              </a:spcBef>
              <a:buClr>
                <a:srgbClr val="434343"/>
              </a:buClr>
              <a:buSzPts val="1400"/>
            </a:pPr>
            <a:r>
              <a:rPr lang="en-US" sz="1400" dirty="0">
                <a:solidFill>
                  <a:srgbClr val="434343"/>
                </a:solidFill>
              </a:rPr>
              <a:t>From there, the patient would insert their symptoms and a timeline of when they saw their symptoms appear or become worse(they wouldn’t include this into their account information since symptoms can change).</a:t>
            </a:r>
            <a:endParaRPr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r>
              <a:rPr lang="en-IN" dirty="0"/>
              <a:t>y</a:t>
            </a:r>
            <a:r>
              <a:rPr lang="en" dirty="0"/>
              <a:t>mptoms recorded from the dataset</a:t>
            </a:r>
            <a:endParaRPr sz="2266" dirty="0"/>
          </a:p>
        </p:txBody>
      </p:sp>
      <p:grpSp>
        <p:nvGrpSpPr>
          <p:cNvPr id="197" name="Google Shape;197;p20"/>
          <p:cNvGrpSpPr/>
          <p:nvPr/>
        </p:nvGrpSpPr>
        <p:grpSpPr>
          <a:xfrm>
            <a:off x="4511919" y="1305759"/>
            <a:ext cx="1944680" cy="1569600"/>
            <a:chOff x="3216519" y="1002150"/>
            <a:chExt cx="1944680" cy="1569600"/>
          </a:xfrm>
        </p:grpSpPr>
        <p:sp>
          <p:nvSpPr>
            <p:cNvPr id="198" name="Google Shape;198;p20"/>
            <p:cNvSpPr/>
            <p:nvPr/>
          </p:nvSpPr>
          <p:spPr>
            <a:xfrm flipH="1">
              <a:off x="3216519" y="10021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0"/>
            <p:cNvSpPr txBox="1"/>
            <p:nvPr/>
          </p:nvSpPr>
          <p:spPr>
            <a:xfrm>
              <a:off x="3276600" y="1320866"/>
              <a:ext cx="18846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9845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Roboto"/>
                <a:buChar char="●"/>
              </a:pPr>
              <a:r>
                <a:rPr lang="en-IN" sz="11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Breathing Rapidly</a:t>
              </a:r>
              <a:endParaRPr sz="1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845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Roboto"/>
                <a:buChar char="●"/>
              </a:pPr>
              <a:r>
                <a:rPr lang="en" sz="11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Sweating</a:t>
              </a:r>
            </a:p>
            <a:p>
              <a:pPr marL="457200" lvl="0" indent="-298450">
                <a:buClr>
                  <a:srgbClr val="FFFFFF"/>
                </a:buClr>
                <a:buSzPts val="1100"/>
                <a:buFont typeface="Roboto"/>
                <a:buChar char="●"/>
              </a:pPr>
              <a:r>
                <a:rPr lang="en-US" sz="11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Difficulty sleeping</a:t>
              </a:r>
            </a:p>
            <a:p>
              <a:pPr marL="457200" lvl="0" indent="-298450">
                <a:buClr>
                  <a:srgbClr val="FFFFFF"/>
                </a:buClr>
                <a:buSzPts val="1100"/>
                <a:buFont typeface="Roboto"/>
                <a:buChar char="●"/>
              </a:pPr>
              <a:r>
                <a:rPr lang="en-US" sz="11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Feeling of hopelessness</a:t>
              </a:r>
              <a:endParaRPr sz="1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20"/>
            <p:cNvSpPr txBox="1"/>
            <p:nvPr/>
          </p:nvSpPr>
          <p:spPr>
            <a:xfrm>
              <a:off x="3461163" y="1704627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1" name="Google Shape;201;p20"/>
          <p:cNvGrpSpPr/>
          <p:nvPr/>
        </p:nvGrpSpPr>
        <p:grpSpPr>
          <a:xfrm>
            <a:off x="2516776" y="1305759"/>
            <a:ext cx="1999912" cy="1569600"/>
            <a:chOff x="1216613" y="1002150"/>
            <a:chExt cx="1999912" cy="1569600"/>
          </a:xfrm>
        </p:grpSpPr>
        <p:sp>
          <p:nvSpPr>
            <p:cNvPr id="202" name="Google Shape;202;p20"/>
            <p:cNvSpPr/>
            <p:nvPr/>
          </p:nvSpPr>
          <p:spPr>
            <a:xfrm rot="10800000">
              <a:off x="1271925" y="10021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0"/>
            <p:cNvSpPr txBox="1"/>
            <p:nvPr/>
          </p:nvSpPr>
          <p:spPr>
            <a:xfrm>
              <a:off x="1216613" y="1328385"/>
              <a:ext cx="1829675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9845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Roboto"/>
                <a:buChar char="●"/>
              </a:pPr>
              <a:r>
                <a:rPr lang="en-IN" sz="11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Feeling of nervous</a:t>
              </a:r>
              <a:endParaRPr sz="1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845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Roboto"/>
                <a:buChar char="●"/>
              </a:pPr>
              <a:r>
                <a:rPr lang="en" sz="11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Feeling of Panic</a:t>
              </a:r>
            </a:p>
            <a:p>
              <a:pPr marL="457200" lvl="0" indent="-298450">
                <a:buClr>
                  <a:srgbClr val="FFFFFF"/>
                </a:buClr>
                <a:buSzPts val="1100"/>
                <a:buFont typeface="Roboto"/>
                <a:buChar char="●"/>
              </a:pPr>
              <a:r>
                <a:rPr lang="en-IN" sz="11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Difficulty concentrating</a:t>
              </a:r>
              <a:endParaRPr sz="1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20"/>
            <p:cNvSpPr txBox="1"/>
            <p:nvPr/>
          </p:nvSpPr>
          <p:spPr>
            <a:xfrm>
              <a:off x="1496688" y="1780827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5" name="Google Shape;205;p20"/>
          <p:cNvGrpSpPr/>
          <p:nvPr/>
        </p:nvGrpSpPr>
        <p:grpSpPr>
          <a:xfrm>
            <a:off x="2516776" y="2871788"/>
            <a:ext cx="1999912" cy="1569600"/>
            <a:chOff x="1216613" y="2571750"/>
            <a:chExt cx="1999912" cy="1569600"/>
          </a:xfrm>
        </p:grpSpPr>
        <p:sp>
          <p:nvSpPr>
            <p:cNvPr id="206" name="Google Shape;206;p20"/>
            <p:cNvSpPr/>
            <p:nvPr/>
          </p:nvSpPr>
          <p:spPr>
            <a:xfrm flipH="1">
              <a:off x="1271925" y="25717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 txBox="1"/>
            <p:nvPr/>
          </p:nvSpPr>
          <p:spPr>
            <a:xfrm>
              <a:off x="1216613" y="2847225"/>
              <a:ext cx="1995175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98450">
                <a:buClr>
                  <a:srgbClr val="FFFFFF"/>
                </a:buClr>
                <a:buSzPts val="1100"/>
                <a:buFont typeface="Roboto"/>
                <a:buChar char="●"/>
              </a:pPr>
              <a:r>
                <a:rPr lang="en-US" sz="11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Anger</a:t>
              </a:r>
            </a:p>
            <a:p>
              <a:pPr marL="457200" lvl="0" indent="-298450">
                <a:buClr>
                  <a:srgbClr val="FFFFFF"/>
                </a:buClr>
                <a:buSzPts val="1100"/>
                <a:buFont typeface="Roboto"/>
                <a:buChar char="●"/>
              </a:pPr>
              <a:r>
                <a:rPr lang="en-US" sz="11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Overreacting</a:t>
              </a:r>
            </a:p>
            <a:p>
              <a:pPr marL="457200" lvl="0" indent="-298450">
                <a:buClr>
                  <a:srgbClr val="FFFFFF"/>
                </a:buClr>
                <a:buSzPts val="1100"/>
                <a:buFont typeface="Roboto"/>
                <a:buChar char="●"/>
              </a:pPr>
              <a:r>
                <a:rPr lang="en-US" sz="11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Change in eating habits</a:t>
              </a:r>
            </a:p>
            <a:p>
              <a:pPr marL="457200" lvl="0" indent="-298450">
                <a:buClr>
                  <a:srgbClr val="FFFFFF"/>
                </a:buClr>
                <a:buSzPts val="1100"/>
                <a:buFont typeface="Roboto"/>
                <a:buChar char="●"/>
              </a:pPr>
              <a:endParaRPr sz="1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20"/>
            <p:cNvSpPr txBox="1"/>
            <p:nvPr/>
          </p:nvSpPr>
          <p:spPr>
            <a:xfrm>
              <a:off x="1256813" y="3274227"/>
              <a:ext cx="1691575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9" name="Google Shape;209;p20"/>
          <p:cNvGrpSpPr/>
          <p:nvPr/>
        </p:nvGrpSpPr>
        <p:grpSpPr>
          <a:xfrm>
            <a:off x="4511919" y="2871788"/>
            <a:ext cx="1944600" cy="1569600"/>
            <a:chOff x="3216519" y="2571750"/>
            <a:chExt cx="1944600" cy="1569600"/>
          </a:xfrm>
        </p:grpSpPr>
        <p:sp>
          <p:nvSpPr>
            <p:cNvPr id="210" name="Google Shape;210;p20"/>
            <p:cNvSpPr/>
            <p:nvPr/>
          </p:nvSpPr>
          <p:spPr>
            <a:xfrm rot="10800000">
              <a:off x="3216519" y="25717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0"/>
            <p:cNvSpPr txBox="1"/>
            <p:nvPr/>
          </p:nvSpPr>
          <p:spPr>
            <a:xfrm>
              <a:off x="3461163" y="3274227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" name="Google Shape;212;p20"/>
          <p:cNvGrpSpPr/>
          <p:nvPr/>
        </p:nvGrpSpPr>
        <p:grpSpPr>
          <a:xfrm>
            <a:off x="4348868" y="2710496"/>
            <a:ext cx="334125" cy="334078"/>
            <a:chOff x="3157188" y="909150"/>
            <a:chExt cx="470400" cy="470400"/>
          </a:xfrm>
        </p:grpSpPr>
        <p:sp>
          <p:nvSpPr>
            <p:cNvPr id="213" name="Google Shape;213;p20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20"/>
          <p:cNvSpPr txBox="1"/>
          <p:nvPr/>
        </p:nvSpPr>
        <p:spPr>
          <a:xfrm>
            <a:off x="4625650" y="3147263"/>
            <a:ext cx="2094236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>
              <a:buClr>
                <a:srgbClr val="FFFFFF"/>
              </a:buClr>
              <a:buSzPts val="1100"/>
              <a:buFont typeface="Roboto"/>
              <a:buChar char="●"/>
            </a:pPr>
            <a:r>
              <a:rPr lang="en-IN" sz="1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Suicidal thoughts</a:t>
            </a:r>
          </a:p>
          <a:p>
            <a:pPr marL="457200" lvl="0" indent="-298450">
              <a:buClr>
                <a:srgbClr val="FFFFFF"/>
              </a:buClr>
              <a:buSzPts val="1100"/>
              <a:buFont typeface="Roboto"/>
              <a:buChar char="●"/>
            </a:pPr>
            <a:r>
              <a:rPr lang="en-IN" sz="1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Fatigue</a:t>
            </a:r>
          </a:p>
          <a:p>
            <a:pPr marL="457200" lvl="0" indent="-298450">
              <a:buClr>
                <a:srgbClr val="FFFFFF"/>
              </a:buClr>
              <a:buSzPts val="1100"/>
              <a:buFont typeface="Roboto"/>
              <a:buChar char="●"/>
            </a:pPr>
            <a:r>
              <a:rPr lang="en-US" sz="1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Change in weight</a:t>
            </a:r>
            <a:endParaRPr sz="11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677</Words>
  <Application>Microsoft Office PowerPoint</Application>
  <PresentationFormat>On-screen Show (16:9)</PresentationFormat>
  <Paragraphs>135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PT Sans Narrow</vt:lpstr>
      <vt:lpstr>Roboto</vt:lpstr>
      <vt:lpstr>Roboto Thin</vt:lpstr>
      <vt:lpstr>Arial</vt:lpstr>
      <vt:lpstr>Wingdings</vt:lpstr>
      <vt:lpstr>Open Sans</vt:lpstr>
      <vt:lpstr>Roboto Medium</vt:lpstr>
      <vt:lpstr>Tropic</vt:lpstr>
      <vt:lpstr>R U OK?</vt:lpstr>
      <vt:lpstr>Flow of presentation</vt:lpstr>
      <vt:lpstr>Introduction</vt:lpstr>
      <vt:lpstr>Burden of Depression </vt:lpstr>
      <vt:lpstr>Depression impacting different age groups</vt:lpstr>
      <vt:lpstr>Symptoms showing signs of impact on mental health </vt:lpstr>
      <vt:lpstr>Receiving Treatment  </vt:lpstr>
      <vt:lpstr>A solution for Mental Assistance</vt:lpstr>
      <vt:lpstr>Symptoms recorded from the dataset</vt:lpstr>
      <vt:lpstr>Features</vt:lpstr>
      <vt:lpstr>Features</vt:lpstr>
      <vt:lpstr>Features</vt:lpstr>
      <vt:lpstr>Features</vt:lpstr>
      <vt:lpstr>Important Links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Visually Impaired Elderly Population</dc:title>
  <dc:creator>Devna Chaturvedi</dc:creator>
  <cp:lastModifiedBy>Chaturvedi, Devna (UMKC-Student)</cp:lastModifiedBy>
  <cp:revision>19</cp:revision>
  <dcterms:modified xsi:type="dcterms:W3CDTF">2021-04-20T22:53:21Z</dcterms:modified>
</cp:coreProperties>
</file>