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62" r:id="rId5"/>
    <p:sldId id="264" r:id="rId6"/>
    <p:sldId id="265" r:id="rId7"/>
    <p:sldId id="278" r:id="rId8"/>
    <p:sldId id="273" r:id="rId9"/>
    <p:sldId id="276" r:id="rId10"/>
    <p:sldId id="274" r:id="rId11"/>
    <p:sldId id="266" r:id="rId12"/>
    <p:sldId id="282" r:id="rId13"/>
    <p:sldId id="279" r:id="rId14"/>
    <p:sldId id="275" r:id="rId15"/>
    <p:sldId id="280" r:id="rId16"/>
    <p:sldId id="281" r:id="rId17"/>
    <p:sldId id="270" r:id="rId18"/>
    <p:sldId id="272" r:id="rId19"/>
    <p:sldId id="293" r:id="rId20"/>
    <p:sldId id="263" r:id="rId21"/>
    <p:sldId id="267" r:id="rId22"/>
    <p:sldId id="268" r:id="rId23"/>
    <p:sldId id="269" r:id="rId24"/>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78" autoAdjust="0"/>
    <p:restoredTop sz="94658"/>
  </p:normalViewPr>
  <p:slideViewPr>
    <p:cSldViewPr snapToGrid="0" snapToObjects="1">
      <p:cViewPr varScale="1">
        <p:scale>
          <a:sx n="80" d="100"/>
          <a:sy n="80" d="100"/>
        </p:scale>
        <p:origin x="12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E02284-AD3A-4854-A6FB-19DA40E64189}"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D144AF6-234C-4D95-BD96-768DC9F48C0D}">
      <dgm:prSet/>
      <dgm:spPr/>
      <dgm:t>
        <a:bodyPr/>
        <a:lstStyle/>
        <a:p>
          <a:r>
            <a:rPr lang="en-US" b="1" dirty="0"/>
            <a:t>Introduction </a:t>
          </a:r>
          <a:endParaRPr lang="en-US" dirty="0"/>
        </a:p>
      </dgm:t>
    </dgm:pt>
    <dgm:pt modelId="{0D4C56CD-DEAF-441C-8A0A-09342009B239}" type="parTrans" cxnId="{7469434A-5C03-4B13-AEEC-3FD170B1392C}">
      <dgm:prSet/>
      <dgm:spPr/>
      <dgm:t>
        <a:bodyPr/>
        <a:lstStyle/>
        <a:p>
          <a:endParaRPr lang="en-US"/>
        </a:p>
      </dgm:t>
    </dgm:pt>
    <dgm:pt modelId="{78B75CC3-2D93-491D-8E57-6989F0C23B00}" type="sibTrans" cxnId="{7469434A-5C03-4B13-AEEC-3FD170B1392C}">
      <dgm:prSet/>
      <dgm:spPr/>
      <dgm:t>
        <a:bodyPr/>
        <a:lstStyle/>
        <a:p>
          <a:endParaRPr lang="en-US"/>
        </a:p>
      </dgm:t>
    </dgm:pt>
    <dgm:pt modelId="{7EFD51DA-A1E4-4B1A-A698-6BF594AF26FC}">
      <dgm:prSet/>
      <dgm:spPr/>
      <dgm:t>
        <a:bodyPr/>
        <a:lstStyle/>
        <a:p>
          <a:r>
            <a:rPr lang="en-US" b="1" dirty="0"/>
            <a:t>Related Work</a:t>
          </a:r>
          <a:endParaRPr lang="en-US" dirty="0"/>
        </a:p>
      </dgm:t>
    </dgm:pt>
    <dgm:pt modelId="{40306589-7F79-46ED-BD55-354E0627C779}" type="parTrans" cxnId="{5B2ABA29-B0E0-48E3-B059-CBF0DCFCA1AD}">
      <dgm:prSet/>
      <dgm:spPr/>
      <dgm:t>
        <a:bodyPr/>
        <a:lstStyle/>
        <a:p>
          <a:endParaRPr lang="en-US"/>
        </a:p>
      </dgm:t>
    </dgm:pt>
    <dgm:pt modelId="{281EF4B8-B0BC-4509-869F-9FB488931013}" type="sibTrans" cxnId="{5B2ABA29-B0E0-48E3-B059-CBF0DCFCA1AD}">
      <dgm:prSet/>
      <dgm:spPr/>
      <dgm:t>
        <a:bodyPr/>
        <a:lstStyle/>
        <a:p>
          <a:endParaRPr lang="en-US"/>
        </a:p>
      </dgm:t>
    </dgm:pt>
    <dgm:pt modelId="{F6835FFA-43C4-4C0D-95C9-C629FE33B3B4}">
      <dgm:prSet/>
      <dgm:spPr/>
      <dgm:t>
        <a:bodyPr/>
        <a:lstStyle/>
        <a:p>
          <a:r>
            <a:rPr lang="en-US" b="1" dirty="0"/>
            <a:t>Proposed Work</a:t>
          </a:r>
          <a:endParaRPr lang="en-US" dirty="0"/>
        </a:p>
      </dgm:t>
    </dgm:pt>
    <dgm:pt modelId="{1945E6E5-9305-4F0E-B601-322C51058361}" type="parTrans" cxnId="{D5A534E2-2CC7-439E-A58D-18D4F0B68734}">
      <dgm:prSet/>
      <dgm:spPr/>
      <dgm:t>
        <a:bodyPr/>
        <a:lstStyle/>
        <a:p>
          <a:endParaRPr lang="en-US"/>
        </a:p>
      </dgm:t>
    </dgm:pt>
    <dgm:pt modelId="{73BEFB87-ADDC-44CF-9C29-F15B30C409B6}" type="sibTrans" cxnId="{D5A534E2-2CC7-439E-A58D-18D4F0B68734}">
      <dgm:prSet/>
      <dgm:spPr/>
      <dgm:t>
        <a:bodyPr/>
        <a:lstStyle/>
        <a:p>
          <a:endParaRPr lang="en-US"/>
        </a:p>
      </dgm:t>
    </dgm:pt>
    <dgm:pt modelId="{075B0A92-1690-49EB-9B5A-33F258A3CE44}">
      <dgm:prSet/>
      <dgm:spPr/>
      <dgm:t>
        <a:bodyPr/>
        <a:lstStyle/>
        <a:p>
          <a:r>
            <a:rPr lang="en-US" b="1"/>
            <a:t>Implementation and Evaluation</a:t>
          </a:r>
          <a:endParaRPr lang="en-US"/>
        </a:p>
      </dgm:t>
    </dgm:pt>
    <dgm:pt modelId="{FDD240ED-BF31-4FA8-AE20-D1E9A9D68312}" type="parTrans" cxnId="{E5157BD3-0C26-4041-9DA8-2E02BC3B8B1A}">
      <dgm:prSet/>
      <dgm:spPr/>
      <dgm:t>
        <a:bodyPr/>
        <a:lstStyle/>
        <a:p>
          <a:endParaRPr lang="en-US"/>
        </a:p>
      </dgm:t>
    </dgm:pt>
    <dgm:pt modelId="{D1678690-E55E-4DD1-B566-55A1CB69DD26}" type="sibTrans" cxnId="{E5157BD3-0C26-4041-9DA8-2E02BC3B8B1A}">
      <dgm:prSet/>
      <dgm:spPr/>
      <dgm:t>
        <a:bodyPr/>
        <a:lstStyle/>
        <a:p>
          <a:endParaRPr lang="en-US"/>
        </a:p>
      </dgm:t>
    </dgm:pt>
    <dgm:pt modelId="{0863F0DD-58FD-466F-B037-15FA9DDBAFC0}">
      <dgm:prSet/>
      <dgm:spPr/>
      <dgm:t>
        <a:bodyPr/>
        <a:lstStyle/>
        <a:p>
          <a:r>
            <a:rPr lang="en-US" b="1" dirty="0"/>
            <a:t>Evaluation and Results</a:t>
          </a:r>
          <a:endParaRPr lang="en-US" dirty="0"/>
        </a:p>
      </dgm:t>
    </dgm:pt>
    <dgm:pt modelId="{84AF1D85-0335-49DD-B95A-4D297FD299E7}" type="parTrans" cxnId="{9A5B2528-47A1-4B57-A39E-B23221D8B8B4}">
      <dgm:prSet/>
      <dgm:spPr/>
      <dgm:t>
        <a:bodyPr/>
        <a:lstStyle/>
        <a:p>
          <a:endParaRPr lang="en-US"/>
        </a:p>
      </dgm:t>
    </dgm:pt>
    <dgm:pt modelId="{89DC4721-EEFB-45B1-AC45-B864CA6BE749}" type="sibTrans" cxnId="{9A5B2528-47A1-4B57-A39E-B23221D8B8B4}">
      <dgm:prSet/>
      <dgm:spPr/>
      <dgm:t>
        <a:bodyPr/>
        <a:lstStyle/>
        <a:p>
          <a:endParaRPr lang="en-US"/>
        </a:p>
      </dgm:t>
    </dgm:pt>
    <dgm:pt modelId="{61E1EECF-9AF4-431F-891F-3DC5CB64CDDB}">
      <dgm:prSet/>
      <dgm:spPr/>
      <dgm:t>
        <a:bodyPr/>
        <a:lstStyle/>
        <a:p>
          <a:r>
            <a:rPr lang="en-US" b="1" dirty="0"/>
            <a:t>Conclusion</a:t>
          </a:r>
          <a:endParaRPr lang="en-US" dirty="0"/>
        </a:p>
      </dgm:t>
    </dgm:pt>
    <dgm:pt modelId="{62C4DD31-A230-4B6D-A538-FA300E618A74}" type="parTrans" cxnId="{6E5E22C9-D7E4-4E8C-BEA3-CD066BEF7EEA}">
      <dgm:prSet/>
      <dgm:spPr/>
      <dgm:t>
        <a:bodyPr/>
        <a:lstStyle/>
        <a:p>
          <a:endParaRPr lang="en-US"/>
        </a:p>
      </dgm:t>
    </dgm:pt>
    <dgm:pt modelId="{55263D56-EDC5-4D46-A524-22756530F352}" type="sibTrans" cxnId="{6E5E22C9-D7E4-4E8C-BEA3-CD066BEF7EEA}">
      <dgm:prSet/>
      <dgm:spPr/>
      <dgm:t>
        <a:bodyPr/>
        <a:lstStyle/>
        <a:p>
          <a:endParaRPr lang="en-US"/>
        </a:p>
      </dgm:t>
    </dgm:pt>
    <dgm:pt modelId="{163959A1-3128-4B0D-ADF5-99815C2D5EA8}">
      <dgm:prSet/>
      <dgm:spPr/>
      <dgm:t>
        <a:bodyPr/>
        <a:lstStyle/>
        <a:p>
          <a:r>
            <a:rPr lang="en-US" b="1"/>
            <a:t>References</a:t>
          </a:r>
          <a:endParaRPr lang="en-US"/>
        </a:p>
      </dgm:t>
    </dgm:pt>
    <dgm:pt modelId="{F62A2244-5116-4052-A914-8F156C622B7F}" type="parTrans" cxnId="{13D1DB04-4054-48B2-A9D8-7FF397C220A5}">
      <dgm:prSet/>
      <dgm:spPr/>
      <dgm:t>
        <a:bodyPr/>
        <a:lstStyle/>
        <a:p>
          <a:endParaRPr lang="en-US"/>
        </a:p>
      </dgm:t>
    </dgm:pt>
    <dgm:pt modelId="{D159D6AF-EE7A-4B6E-AB9F-7842FD43DF3B}" type="sibTrans" cxnId="{13D1DB04-4054-48B2-A9D8-7FF397C220A5}">
      <dgm:prSet/>
      <dgm:spPr/>
      <dgm:t>
        <a:bodyPr/>
        <a:lstStyle/>
        <a:p>
          <a:endParaRPr lang="en-US"/>
        </a:p>
      </dgm:t>
    </dgm:pt>
    <dgm:pt modelId="{ABFE08CC-D124-4143-B1F6-61B206C6B5F5}" type="pres">
      <dgm:prSet presAssocID="{04E02284-AD3A-4854-A6FB-19DA40E64189}" presName="vert0" presStyleCnt="0">
        <dgm:presLayoutVars>
          <dgm:dir/>
          <dgm:animOne val="branch"/>
          <dgm:animLvl val="lvl"/>
        </dgm:presLayoutVars>
      </dgm:prSet>
      <dgm:spPr/>
    </dgm:pt>
    <dgm:pt modelId="{0BD032F9-5A37-DE4E-96FA-22CAF052D123}" type="pres">
      <dgm:prSet presAssocID="{AD144AF6-234C-4D95-BD96-768DC9F48C0D}" presName="thickLine" presStyleLbl="alignNode1" presStyleIdx="0" presStyleCnt="7"/>
      <dgm:spPr/>
    </dgm:pt>
    <dgm:pt modelId="{E522D232-F96A-AA42-9410-EEA02C095A32}" type="pres">
      <dgm:prSet presAssocID="{AD144AF6-234C-4D95-BD96-768DC9F48C0D}" presName="horz1" presStyleCnt="0"/>
      <dgm:spPr/>
    </dgm:pt>
    <dgm:pt modelId="{71D79A1F-A1E8-494D-BD4C-867A3E5C7E02}" type="pres">
      <dgm:prSet presAssocID="{AD144AF6-234C-4D95-BD96-768DC9F48C0D}" presName="tx1" presStyleLbl="revTx" presStyleIdx="0" presStyleCnt="7"/>
      <dgm:spPr/>
    </dgm:pt>
    <dgm:pt modelId="{594F7187-F2BD-314E-AF80-D3CE41F01633}" type="pres">
      <dgm:prSet presAssocID="{AD144AF6-234C-4D95-BD96-768DC9F48C0D}" presName="vert1" presStyleCnt="0"/>
      <dgm:spPr/>
    </dgm:pt>
    <dgm:pt modelId="{59FD3DF9-1ABF-8C44-8805-D9CDB4A9D647}" type="pres">
      <dgm:prSet presAssocID="{7EFD51DA-A1E4-4B1A-A698-6BF594AF26FC}" presName="thickLine" presStyleLbl="alignNode1" presStyleIdx="1" presStyleCnt="7"/>
      <dgm:spPr/>
    </dgm:pt>
    <dgm:pt modelId="{42BB4380-5D68-B44F-A384-7557AC0C5677}" type="pres">
      <dgm:prSet presAssocID="{7EFD51DA-A1E4-4B1A-A698-6BF594AF26FC}" presName="horz1" presStyleCnt="0"/>
      <dgm:spPr/>
    </dgm:pt>
    <dgm:pt modelId="{652958F0-A558-DA4F-B263-55315F32397F}" type="pres">
      <dgm:prSet presAssocID="{7EFD51DA-A1E4-4B1A-A698-6BF594AF26FC}" presName="tx1" presStyleLbl="revTx" presStyleIdx="1" presStyleCnt="7"/>
      <dgm:spPr/>
    </dgm:pt>
    <dgm:pt modelId="{A541A90D-3B60-A941-9A9E-E5BA458CE971}" type="pres">
      <dgm:prSet presAssocID="{7EFD51DA-A1E4-4B1A-A698-6BF594AF26FC}" presName="vert1" presStyleCnt="0"/>
      <dgm:spPr/>
    </dgm:pt>
    <dgm:pt modelId="{3D948781-B460-0C47-9CDE-4017C0085829}" type="pres">
      <dgm:prSet presAssocID="{F6835FFA-43C4-4C0D-95C9-C629FE33B3B4}" presName="thickLine" presStyleLbl="alignNode1" presStyleIdx="2" presStyleCnt="7"/>
      <dgm:spPr/>
    </dgm:pt>
    <dgm:pt modelId="{29D37CAC-FD85-E949-8F04-04BB1142EE6D}" type="pres">
      <dgm:prSet presAssocID="{F6835FFA-43C4-4C0D-95C9-C629FE33B3B4}" presName="horz1" presStyleCnt="0"/>
      <dgm:spPr/>
    </dgm:pt>
    <dgm:pt modelId="{755E8FFD-EAA9-BA4A-8BB5-BC63D21C7937}" type="pres">
      <dgm:prSet presAssocID="{F6835FFA-43C4-4C0D-95C9-C629FE33B3B4}" presName="tx1" presStyleLbl="revTx" presStyleIdx="2" presStyleCnt="7"/>
      <dgm:spPr/>
    </dgm:pt>
    <dgm:pt modelId="{923A773C-4AE3-4145-A66C-5C0461441CF0}" type="pres">
      <dgm:prSet presAssocID="{F6835FFA-43C4-4C0D-95C9-C629FE33B3B4}" presName="vert1" presStyleCnt="0"/>
      <dgm:spPr/>
    </dgm:pt>
    <dgm:pt modelId="{FE1C4F5A-C309-0F4B-B973-AE19B534049D}" type="pres">
      <dgm:prSet presAssocID="{075B0A92-1690-49EB-9B5A-33F258A3CE44}" presName="thickLine" presStyleLbl="alignNode1" presStyleIdx="3" presStyleCnt="7"/>
      <dgm:spPr/>
    </dgm:pt>
    <dgm:pt modelId="{7534FF6B-CFC5-7041-BB36-5FCC56510A12}" type="pres">
      <dgm:prSet presAssocID="{075B0A92-1690-49EB-9B5A-33F258A3CE44}" presName="horz1" presStyleCnt="0"/>
      <dgm:spPr/>
    </dgm:pt>
    <dgm:pt modelId="{7E46FB00-7BA6-3243-8DEC-A827A59FC479}" type="pres">
      <dgm:prSet presAssocID="{075B0A92-1690-49EB-9B5A-33F258A3CE44}" presName="tx1" presStyleLbl="revTx" presStyleIdx="3" presStyleCnt="7"/>
      <dgm:spPr/>
    </dgm:pt>
    <dgm:pt modelId="{0AA19246-5425-E246-ABBF-845CAC893B63}" type="pres">
      <dgm:prSet presAssocID="{075B0A92-1690-49EB-9B5A-33F258A3CE44}" presName="vert1" presStyleCnt="0"/>
      <dgm:spPr/>
    </dgm:pt>
    <dgm:pt modelId="{EF20E14F-8F67-E34E-B26B-D5E7B1CC8F44}" type="pres">
      <dgm:prSet presAssocID="{0863F0DD-58FD-466F-B037-15FA9DDBAFC0}" presName="thickLine" presStyleLbl="alignNode1" presStyleIdx="4" presStyleCnt="7"/>
      <dgm:spPr/>
    </dgm:pt>
    <dgm:pt modelId="{A114BBC8-6A77-FE4F-A168-3C5B0FA510D0}" type="pres">
      <dgm:prSet presAssocID="{0863F0DD-58FD-466F-B037-15FA9DDBAFC0}" presName="horz1" presStyleCnt="0"/>
      <dgm:spPr/>
    </dgm:pt>
    <dgm:pt modelId="{F8AD7AF2-18FF-5547-BF85-BC83088983CC}" type="pres">
      <dgm:prSet presAssocID="{0863F0DD-58FD-466F-B037-15FA9DDBAFC0}" presName="tx1" presStyleLbl="revTx" presStyleIdx="4" presStyleCnt="7"/>
      <dgm:spPr/>
    </dgm:pt>
    <dgm:pt modelId="{FF23E8BF-4BF9-A748-9ABC-B0972117586B}" type="pres">
      <dgm:prSet presAssocID="{0863F0DD-58FD-466F-B037-15FA9DDBAFC0}" presName="vert1" presStyleCnt="0"/>
      <dgm:spPr/>
    </dgm:pt>
    <dgm:pt modelId="{DA609A32-8EF3-B84F-8C26-B5A7A4B4DA8A}" type="pres">
      <dgm:prSet presAssocID="{61E1EECF-9AF4-431F-891F-3DC5CB64CDDB}" presName="thickLine" presStyleLbl="alignNode1" presStyleIdx="5" presStyleCnt="7"/>
      <dgm:spPr/>
    </dgm:pt>
    <dgm:pt modelId="{8B54E1E0-2117-0643-A351-19A823B1952B}" type="pres">
      <dgm:prSet presAssocID="{61E1EECF-9AF4-431F-891F-3DC5CB64CDDB}" presName="horz1" presStyleCnt="0"/>
      <dgm:spPr/>
    </dgm:pt>
    <dgm:pt modelId="{08923BF1-4F17-E647-9B6B-4E6C56A06835}" type="pres">
      <dgm:prSet presAssocID="{61E1EECF-9AF4-431F-891F-3DC5CB64CDDB}" presName="tx1" presStyleLbl="revTx" presStyleIdx="5" presStyleCnt="7"/>
      <dgm:spPr/>
    </dgm:pt>
    <dgm:pt modelId="{75235193-9B04-C548-BFE9-A0ED96945A92}" type="pres">
      <dgm:prSet presAssocID="{61E1EECF-9AF4-431F-891F-3DC5CB64CDDB}" presName="vert1" presStyleCnt="0"/>
      <dgm:spPr/>
    </dgm:pt>
    <dgm:pt modelId="{D710E923-A1AA-CA47-B12E-AB4972DDC49A}" type="pres">
      <dgm:prSet presAssocID="{163959A1-3128-4B0D-ADF5-99815C2D5EA8}" presName="thickLine" presStyleLbl="alignNode1" presStyleIdx="6" presStyleCnt="7"/>
      <dgm:spPr/>
    </dgm:pt>
    <dgm:pt modelId="{47F3DA17-06AF-E14F-BBB5-A8D0FDA61F88}" type="pres">
      <dgm:prSet presAssocID="{163959A1-3128-4B0D-ADF5-99815C2D5EA8}" presName="horz1" presStyleCnt="0"/>
      <dgm:spPr/>
    </dgm:pt>
    <dgm:pt modelId="{C4F38E8D-A0DE-2A4C-93B9-6AC63563F115}" type="pres">
      <dgm:prSet presAssocID="{163959A1-3128-4B0D-ADF5-99815C2D5EA8}" presName="tx1" presStyleLbl="revTx" presStyleIdx="6" presStyleCnt="7"/>
      <dgm:spPr/>
    </dgm:pt>
    <dgm:pt modelId="{430DA2FA-E139-A64B-9848-04146E4CE5DD}" type="pres">
      <dgm:prSet presAssocID="{163959A1-3128-4B0D-ADF5-99815C2D5EA8}" presName="vert1" presStyleCnt="0"/>
      <dgm:spPr/>
    </dgm:pt>
  </dgm:ptLst>
  <dgm:cxnLst>
    <dgm:cxn modelId="{13D1DB04-4054-48B2-A9D8-7FF397C220A5}" srcId="{04E02284-AD3A-4854-A6FB-19DA40E64189}" destId="{163959A1-3128-4B0D-ADF5-99815C2D5EA8}" srcOrd="6" destOrd="0" parTransId="{F62A2244-5116-4052-A914-8F156C622B7F}" sibTransId="{D159D6AF-EE7A-4B6E-AB9F-7842FD43DF3B}"/>
    <dgm:cxn modelId="{61EE6518-AF85-BF41-8C6F-BF84FE2B3445}" type="presOf" srcId="{AD144AF6-234C-4D95-BD96-768DC9F48C0D}" destId="{71D79A1F-A1E8-494D-BD4C-867A3E5C7E02}" srcOrd="0" destOrd="0" presId="urn:microsoft.com/office/officeart/2008/layout/LinedList"/>
    <dgm:cxn modelId="{9A5B2528-47A1-4B57-A39E-B23221D8B8B4}" srcId="{04E02284-AD3A-4854-A6FB-19DA40E64189}" destId="{0863F0DD-58FD-466F-B037-15FA9DDBAFC0}" srcOrd="4" destOrd="0" parTransId="{84AF1D85-0335-49DD-B95A-4D297FD299E7}" sibTransId="{89DC4721-EEFB-45B1-AC45-B864CA6BE749}"/>
    <dgm:cxn modelId="{5B2ABA29-B0E0-48E3-B059-CBF0DCFCA1AD}" srcId="{04E02284-AD3A-4854-A6FB-19DA40E64189}" destId="{7EFD51DA-A1E4-4B1A-A698-6BF594AF26FC}" srcOrd="1" destOrd="0" parTransId="{40306589-7F79-46ED-BD55-354E0627C779}" sibTransId="{281EF4B8-B0BC-4509-869F-9FB488931013}"/>
    <dgm:cxn modelId="{0EBB4E47-8334-D146-AEB3-DCB73B93CD29}" type="presOf" srcId="{0863F0DD-58FD-466F-B037-15FA9DDBAFC0}" destId="{F8AD7AF2-18FF-5547-BF85-BC83088983CC}" srcOrd="0" destOrd="0" presId="urn:microsoft.com/office/officeart/2008/layout/LinedList"/>
    <dgm:cxn modelId="{478E3E6A-3A94-5E4E-AB0A-F94C5507BD75}" type="presOf" srcId="{163959A1-3128-4B0D-ADF5-99815C2D5EA8}" destId="{C4F38E8D-A0DE-2A4C-93B9-6AC63563F115}" srcOrd="0" destOrd="0" presId="urn:microsoft.com/office/officeart/2008/layout/LinedList"/>
    <dgm:cxn modelId="{7469434A-5C03-4B13-AEEC-3FD170B1392C}" srcId="{04E02284-AD3A-4854-A6FB-19DA40E64189}" destId="{AD144AF6-234C-4D95-BD96-768DC9F48C0D}" srcOrd="0" destOrd="0" parTransId="{0D4C56CD-DEAF-441C-8A0A-09342009B239}" sibTransId="{78B75CC3-2D93-491D-8E57-6989F0C23B00}"/>
    <dgm:cxn modelId="{7421776A-25C1-804D-8383-5DCAA1C1EDB0}" type="presOf" srcId="{075B0A92-1690-49EB-9B5A-33F258A3CE44}" destId="{7E46FB00-7BA6-3243-8DEC-A827A59FC479}" srcOrd="0" destOrd="0" presId="urn:microsoft.com/office/officeart/2008/layout/LinedList"/>
    <dgm:cxn modelId="{4BFFB54E-544E-0949-BA81-9226DECEC7B2}" type="presOf" srcId="{F6835FFA-43C4-4C0D-95C9-C629FE33B3B4}" destId="{755E8FFD-EAA9-BA4A-8BB5-BC63D21C7937}" srcOrd="0" destOrd="0" presId="urn:microsoft.com/office/officeart/2008/layout/LinedList"/>
    <dgm:cxn modelId="{859DB871-FECD-344A-AC56-45762AEF379A}" type="presOf" srcId="{04E02284-AD3A-4854-A6FB-19DA40E64189}" destId="{ABFE08CC-D124-4143-B1F6-61B206C6B5F5}" srcOrd="0" destOrd="0" presId="urn:microsoft.com/office/officeart/2008/layout/LinedList"/>
    <dgm:cxn modelId="{C982939F-1B13-7D4D-AF72-286E2C33CE5A}" type="presOf" srcId="{7EFD51DA-A1E4-4B1A-A698-6BF594AF26FC}" destId="{652958F0-A558-DA4F-B263-55315F32397F}" srcOrd="0" destOrd="0" presId="urn:microsoft.com/office/officeart/2008/layout/LinedList"/>
    <dgm:cxn modelId="{6E5E22C9-D7E4-4E8C-BEA3-CD066BEF7EEA}" srcId="{04E02284-AD3A-4854-A6FB-19DA40E64189}" destId="{61E1EECF-9AF4-431F-891F-3DC5CB64CDDB}" srcOrd="5" destOrd="0" parTransId="{62C4DD31-A230-4B6D-A538-FA300E618A74}" sibTransId="{55263D56-EDC5-4D46-A524-22756530F352}"/>
    <dgm:cxn modelId="{E5157BD3-0C26-4041-9DA8-2E02BC3B8B1A}" srcId="{04E02284-AD3A-4854-A6FB-19DA40E64189}" destId="{075B0A92-1690-49EB-9B5A-33F258A3CE44}" srcOrd="3" destOrd="0" parTransId="{FDD240ED-BF31-4FA8-AE20-D1E9A9D68312}" sibTransId="{D1678690-E55E-4DD1-B566-55A1CB69DD26}"/>
    <dgm:cxn modelId="{D5A534E2-2CC7-439E-A58D-18D4F0B68734}" srcId="{04E02284-AD3A-4854-A6FB-19DA40E64189}" destId="{F6835FFA-43C4-4C0D-95C9-C629FE33B3B4}" srcOrd="2" destOrd="0" parTransId="{1945E6E5-9305-4F0E-B601-322C51058361}" sibTransId="{73BEFB87-ADDC-44CF-9C29-F15B30C409B6}"/>
    <dgm:cxn modelId="{FB7BB9E7-D026-7A4E-9BC1-81816C5DF788}" type="presOf" srcId="{61E1EECF-9AF4-431F-891F-3DC5CB64CDDB}" destId="{08923BF1-4F17-E647-9B6B-4E6C56A06835}" srcOrd="0" destOrd="0" presId="urn:microsoft.com/office/officeart/2008/layout/LinedList"/>
    <dgm:cxn modelId="{67FEE91A-6306-4A42-BDB1-D0FABDFB37E7}" type="presParOf" srcId="{ABFE08CC-D124-4143-B1F6-61B206C6B5F5}" destId="{0BD032F9-5A37-DE4E-96FA-22CAF052D123}" srcOrd="0" destOrd="0" presId="urn:microsoft.com/office/officeart/2008/layout/LinedList"/>
    <dgm:cxn modelId="{94508D74-FA5A-FC4E-9B14-D933D98306A1}" type="presParOf" srcId="{ABFE08CC-D124-4143-B1F6-61B206C6B5F5}" destId="{E522D232-F96A-AA42-9410-EEA02C095A32}" srcOrd="1" destOrd="0" presId="urn:microsoft.com/office/officeart/2008/layout/LinedList"/>
    <dgm:cxn modelId="{8B523EE8-82BB-6D45-82CD-AEA3CCA4A03E}" type="presParOf" srcId="{E522D232-F96A-AA42-9410-EEA02C095A32}" destId="{71D79A1F-A1E8-494D-BD4C-867A3E5C7E02}" srcOrd="0" destOrd="0" presId="urn:microsoft.com/office/officeart/2008/layout/LinedList"/>
    <dgm:cxn modelId="{2AC8F5BD-D6D4-134F-8C0F-74ED215D745D}" type="presParOf" srcId="{E522D232-F96A-AA42-9410-EEA02C095A32}" destId="{594F7187-F2BD-314E-AF80-D3CE41F01633}" srcOrd="1" destOrd="0" presId="urn:microsoft.com/office/officeart/2008/layout/LinedList"/>
    <dgm:cxn modelId="{F14ED6E3-2A74-0C48-9538-D9E41A48B6EA}" type="presParOf" srcId="{ABFE08CC-D124-4143-B1F6-61B206C6B5F5}" destId="{59FD3DF9-1ABF-8C44-8805-D9CDB4A9D647}" srcOrd="2" destOrd="0" presId="urn:microsoft.com/office/officeart/2008/layout/LinedList"/>
    <dgm:cxn modelId="{252616F6-F464-6A46-8E49-90E7116A993E}" type="presParOf" srcId="{ABFE08CC-D124-4143-B1F6-61B206C6B5F5}" destId="{42BB4380-5D68-B44F-A384-7557AC0C5677}" srcOrd="3" destOrd="0" presId="urn:microsoft.com/office/officeart/2008/layout/LinedList"/>
    <dgm:cxn modelId="{2F80002D-6BD4-6C4F-950E-DB83B2C3298C}" type="presParOf" srcId="{42BB4380-5D68-B44F-A384-7557AC0C5677}" destId="{652958F0-A558-DA4F-B263-55315F32397F}" srcOrd="0" destOrd="0" presId="urn:microsoft.com/office/officeart/2008/layout/LinedList"/>
    <dgm:cxn modelId="{285892CF-0791-5844-89E6-7A50DB83CFBC}" type="presParOf" srcId="{42BB4380-5D68-B44F-A384-7557AC0C5677}" destId="{A541A90D-3B60-A941-9A9E-E5BA458CE971}" srcOrd="1" destOrd="0" presId="urn:microsoft.com/office/officeart/2008/layout/LinedList"/>
    <dgm:cxn modelId="{DE51041C-BBB2-0545-912B-A5BFDD1C74CA}" type="presParOf" srcId="{ABFE08CC-D124-4143-B1F6-61B206C6B5F5}" destId="{3D948781-B460-0C47-9CDE-4017C0085829}" srcOrd="4" destOrd="0" presId="urn:microsoft.com/office/officeart/2008/layout/LinedList"/>
    <dgm:cxn modelId="{504D0D3F-CD6E-9444-841A-4FEFD16B484C}" type="presParOf" srcId="{ABFE08CC-D124-4143-B1F6-61B206C6B5F5}" destId="{29D37CAC-FD85-E949-8F04-04BB1142EE6D}" srcOrd="5" destOrd="0" presId="urn:microsoft.com/office/officeart/2008/layout/LinedList"/>
    <dgm:cxn modelId="{F483CEA4-C68C-AB45-B2AE-775FF2D92162}" type="presParOf" srcId="{29D37CAC-FD85-E949-8F04-04BB1142EE6D}" destId="{755E8FFD-EAA9-BA4A-8BB5-BC63D21C7937}" srcOrd="0" destOrd="0" presId="urn:microsoft.com/office/officeart/2008/layout/LinedList"/>
    <dgm:cxn modelId="{5C72C604-395E-9F4C-8BB5-361E12CFDE55}" type="presParOf" srcId="{29D37CAC-FD85-E949-8F04-04BB1142EE6D}" destId="{923A773C-4AE3-4145-A66C-5C0461441CF0}" srcOrd="1" destOrd="0" presId="urn:microsoft.com/office/officeart/2008/layout/LinedList"/>
    <dgm:cxn modelId="{FE5E2AA2-A7AA-2F46-93A3-106E83D1377A}" type="presParOf" srcId="{ABFE08CC-D124-4143-B1F6-61B206C6B5F5}" destId="{FE1C4F5A-C309-0F4B-B973-AE19B534049D}" srcOrd="6" destOrd="0" presId="urn:microsoft.com/office/officeart/2008/layout/LinedList"/>
    <dgm:cxn modelId="{AAF60895-9C45-BC48-B41A-8555BBFD77F6}" type="presParOf" srcId="{ABFE08CC-D124-4143-B1F6-61B206C6B5F5}" destId="{7534FF6B-CFC5-7041-BB36-5FCC56510A12}" srcOrd="7" destOrd="0" presId="urn:microsoft.com/office/officeart/2008/layout/LinedList"/>
    <dgm:cxn modelId="{C41D114A-5A14-D442-A813-4E0FC7948571}" type="presParOf" srcId="{7534FF6B-CFC5-7041-BB36-5FCC56510A12}" destId="{7E46FB00-7BA6-3243-8DEC-A827A59FC479}" srcOrd="0" destOrd="0" presId="urn:microsoft.com/office/officeart/2008/layout/LinedList"/>
    <dgm:cxn modelId="{56232393-B1F2-C947-867D-F213D44CDA39}" type="presParOf" srcId="{7534FF6B-CFC5-7041-BB36-5FCC56510A12}" destId="{0AA19246-5425-E246-ABBF-845CAC893B63}" srcOrd="1" destOrd="0" presId="urn:microsoft.com/office/officeart/2008/layout/LinedList"/>
    <dgm:cxn modelId="{26443B99-52F5-C44F-979D-50A94AF17CFF}" type="presParOf" srcId="{ABFE08CC-D124-4143-B1F6-61B206C6B5F5}" destId="{EF20E14F-8F67-E34E-B26B-D5E7B1CC8F44}" srcOrd="8" destOrd="0" presId="urn:microsoft.com/office/officeart/2008/layout/LinedList"/>
    <dgm:cxn modelId="{C2DAB93A-C032-D24F-89A0-900177B6A356}" type="presParOf" srcId="{ABFE08CC-D124-4143-B1F6-61B206C6B5F5}" destId="{A114BBC8-6A77-FE4F-A168-3C5B0FA510D0}" srcOrd="9" destOrd="0" presId="urn:microsoft.com/office/officeart/2008/layout/LinedList"/>
    <dgm:cxn modelId="{BE24D917-61B4-9E47-9D7F-E4C5FBFCF2B2}" type="presParOf" srcId="{A114BBC8-6A77-FE4F-A168-3C5B0FA510D0}" destId="{F8AD7AF2-18FF-5547-BF85-BC83088983CC}" srcOrd="0" destOrd="0" presId="urn:microsoft.com/office/officeart/2008/layout/LinedList"/>
    <dgm:cxn modelId="{B5C8F013-11A6-CD4B-8F82-B8616A9AD348}" type="presParOf" srcId="{A114BBC8-6A77-FE4F-A168-3C5B0FA510D0}" destId="{FF23E8BF-4BF9-A748-9ABC-B0972117586B}" srcOrd="1" destOrd="0" presId="urn:microsoft.com/office/officeart/2008/layout/LinedList"/>
    <dgm:cxn modelId="{98DD847B-E3A2-8C4B-9AB5-5B62E2797BA2}" type="presParOf" srcId="{ABFE08CC-D124-4143-B1F6-61B206C6B5F5}" destId="{DA609A32-8EF3-B84F-8C26-B5A7A4B4DA8A}" srcOrd="10" destOrd="0" presId="urn:microsoft.com/office/officeart/2008/layout/LinedList"/>
    <dgm:cxn modelId="{2F27C94A-313C-4E4C-81F1-CEF95948382F}" type="presParOf" srcId="{ABFE08CC-D124-4143-B1F6-61B206C6B5F5}" destId="{8B54E1E0-2117-0643-A351-19A823B1952B}" srcOrd="11" destOrd="0" presId="urn:microsoft.com/office/officeart/2008/layout/LinedList"/>
    <dgm:cxn modelId="{4CE91CAA-3DDA-3C4B-90EE-1BBFFD3718CA}" type="presParOf" srcId="{8B54E1E0-2117-0643-A351-19A823B1952B}" destId="{08923BF1-4F17-E647-9B6B-4E6C56A06835}" srcOrd="0" destOrd="0" presId="urn:microsoft.com/office/officeart/2008/layout/LinedList"/>
    <dgm:cxn modelId="{5D703088-2642-AF42-8852-C49E63B5645D}" type="presParOf" srcId="{8B54E1E0-2117-0643-A351-19A823B1952B}" destId="{75235193-9B04-C548-BFE9-A0ED96945A92}" srcOrd="1" destOrd="0" presId="urn:microsoft.com/office/officeart/2008/layout/LinedList"/>
    <dgm:cxn modelId="{470522D0-2D2E-EA46-BBB7-24B6C3F49303}" type="presParOf" srcId="{ABFE08CC-D124-4143-B1F6-61B206C6B5F5}" destId="{D710E923-A1AA-CA47-B12E-AB4972DDC49A}" srcOrd="12" destOrd="0" presId="urn:microsoft.com/office/officeart/2008/layout/LinedList"/>
    <dgm:cxn modelId="{65EADAAC-47D7-4540-9B44-F1385875C478}" type="presParOf" srcId="{ABFE08CC-D124-4143-B1F6-61B206C6B5F5}" destId="{47F3DA17-06AF-E14F-BBB5-A8D0FDA61F88}" srcOrd="13" destOrd="0" presId="urn:microsoft.com/office/officeart/2008/layout/LinedList"/>
    <dgm:cxn modelId="{A772DDD3-C56E-E04C-980A-5F200D290A15}" type="presParOf" srcId="{47F3DA17-06AF-E14F-BBB5-A8D0FDA61F88}" destId="{C4F38E8D-A0DE-2A4C-93B9-6AC63563F115}" srcOrd="0" destOrd="0" presId="urn:microsoft.com/office/officeart/2008/layout/LinedList"/>
    <dgm:cxn modelId="{C0FD7F14-6CF6-804A-A19B-3D721404D7C3}" type="presParOf" srcId="{47F3DA17-06AF-E14F-BBB5-A8D0FDA61F88}" destId="{430DA2FA-E139-A64B-9848-04146E4CE5D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45F615-A29B-47E6-A324-18A238ADE37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4D099790-2A56-4883-A84D-156D37B4DAD4}">
      <dgm:prSet/>
      <dgm:spPr/>
      <dgm:t>
        <a:bodyPr/>
        <a:lstStyle/>
        <a:p>
          <a:r>
            <a:rPr lang="en-US"/>
            <a:t>Chatbot is one of the fast and effective methods of communication on many websites. Where the chatbot will converse with consumers and respond to all incoming inquiries.</a:t>
          </a:r>
        </a:p>
      </dgm:t>
    </dgm:pt>
    <dgm:pt modelId="{861C62A6-FCAC-4422-829F-C2A6487F683C}" type="parTrans" cxnId="{4E7A0097-717E-43C7-9239-A040A82DB85D}">
      <dgm:prSet/>
      <dgm:spPr/>
      <dgm:t>
        <a:bodyPr/>
        <a:lstStyle/>
        <a:p>
          <a:endParaRPr lang="en-US"/>
        </a:p>
      </dgm:t>
    </dgm:pt>
    <dgm:pt modelId="{0244633C-CCAF-4D36-BBC0-FAF2426924B9}" type="sibTrans" cxnId="{4E7A0097-717E-43C7-9239-A040A82DB85D}">
      <dgm:prSet phldrT="01" phldr="0"/>
      <dgm:spPr/>
      <dgm:t>
        <a:bodyPr/>
        <a:lstStyle/>
        <a:p>
          <a:endParaRPr lang="en-US" dirty="0"/>
        </a:p>
      </dgm:t>
    </dgm:pt>
    <dgm:pt modelId="{B852384E-1BF9-42E1-A25A-A53ACA4ACF11}">
      <dgm:prSet/>
      <dgm:spPr/>
      <dgm:t>
        <a:bodyPr/>
        <a:lstStyle/>
        <a:p>
          <a:r>
            <a:rPr lang="en-US" dirty="0"/>
            <a:t>we are developing a Chatbot application for the University of Missouri Kansas City to verify the possibility of booking an appointment with an academic supervisor as well as the availability of the recreational activity slots at the university.</a:t>
          </a:r>
        </a:p>
      </dgm:t>
    </dgm:pt>
    <dgm:pt modelId="{17D0CF60-C313-42D3-AF16-8F729612423B}" type="parTrans" cxnId="{24DC118B-D5C1-4F43-B9F8-8841454DBBED}">
      <dgm:prSet/>
      <dgm:spPr/>
      <dgm:t>
        <a:bodyPr/>
        <a:lstStyle/>
        <a:p>
          <a:endParaRPr lang="en-US"/>
        </a:p>
      </dgm:t>
    </dgm:pt>
    <dgm:pt modelId="{0989CDFB-004F-4992-B80C-7A1E7DF1555B}" type="sibTrans" cxnId="{24DC118B-D5C1-4F43-B9F8-8841454DBBED}">
      <dgm:prSet phldrT="02" phldr="0"/>
      <dgm:spPr/>
      <dgm:t>
        <a:bodyPr/>
        <a:lstStyle/>
        <a:p>
          <a:endParaRPr lang="en-US"/>
        </a:p>
      </dgm:t>
    </dgm:pt>
    <dgm:pt modelId="{E9543972-D8D8-48D5-A0B2-4FE02B991263}">
      <dgm:prSet/>
      <dgm:spPr/>
      <dgm:t>
        <a:bodyPr/>
        <a:lstStyle/>
        <a:p>
          <a:r>
            <a:rPr lang="en-US"/>
            <a:t>This application aims to help students and faculty to book their appropriate appointments.</a:t>
          </a:r>
        </a:p>
      </dgm:t>
    </dgm:pt>
    <dgm:pt modelId="{9377B141-E46E-4B49-BD44-E4B0F5BB0E30}" type="parTrans" cxnId="{AE7C7255-DD5E-4177-A6CA-BE849454FB46}">
      <dgm:prSet/>
      <dgm:spPr/>
      <dgm:t>
        <a:bodyPr/>
        <a:lstStyle/>
        <a:p>
          <a:endParaRPr lang="en-US"/>
        </a:p>
      </dgm:t>
    </dgm:pt>
    <dgm:pt modelId="{D324C6CA-79C1-46A2-849E-D96060E4EA28}" type="sibTrans" cxnId="{AE7C7255-DD5E-4177-A6CA-BE849454FB46}">
      <dgm:prSet phldrT="03" phldr="0"/>
      <dgm:spPr/>
      <dgm:t>
        <a:bodyPr/>
        <a:lstStyle/>
        <a:p>
          <a:endParaRPr lang="en-US"/>
        </a:p>
      </dgm:t>
    </dgm:pt>
    <dgm:pt modelId="{14724D70-F1C1-4E13-BE25-F107CA928D6A}" type="pres">
      <dgm:prSet presAssocID="{9945F615-A29B-47E6-A324-18A238ADE372}" presName="linear" presStyleCnt="0">
        <dgm:presLayoutVars>
          <dgm:animLvl val="lvl"/>
          <dgm:resizeHandles val="exact"/>
        </dgm:presLayoutVars>
      </dgm:prSet>
      <dgm:spPr/>
    </dgm:pt>
    <dgm:pt modelId="{97B99006-D81F-4F4B-A39D-E8E6120D728D}" type="pres">
      <dgm:prSet presAssocID="{4D099790-2A56-4883-A84D-156D37B4DAD4}" presName="parentText" presStyleLbl="node1" presStyleIdx="0" presStyleCnt="3">
        <dgm:presLayoutVars>
          <dgm:chMax val="0"/>
          <dgm:bulletEnabled val="1"/>
        </dgm:presLayoutVars>
      </dgm:prSet>
      <dgm:spPr/>
    </dgm:pt>
    <dgm:pt modelId="{8541242F-1721-44B9-A5D1-EA5ACAB724D8}" type="pres">
      <dgm:prSet presAssocID="{0244633C-CCAF-4D36-BBC0-FAF2426924B9}" presName="spacer" presStyleCnt="0"/>
      <dgm:spPr/>
    </dgm:pt>
    <dgm:pt modelId="{BDABDF74-2384-4895-984B-9A42669022B8}" type="pres">
      <dgm:prSet presAssocID="{B852384E-1BF9-42E1-A25A-A53ACA4ACF11}" presName="parentText" presStyleLbl="node1" presStyleIdx="1" presStyleCnt="3">
        <dgm:presLayoutVars>
          <dgm:chMax val="0"/>
          <dgm:bulletEnabled val="1"/>
        </dgm:presLayoutVars>
      </dgm:prSet>
      <dgm:spPr/>
    </dgm:pt>
    <dgm:pt modelId="{95D9E1F1-886D-4418-9FDD-C74A5A7E29CD}" type="pres">
      <dgm:prSet presAssocID="{0989CDFB-004F-4992-B80C-7A1E7DF1555B}" presName="spacer" presStyleCnt="0"/>
      <dgm:spPr/>
    </dgm:pt>
    <dgm:pt modelId="{699308B6-4F31-4F43-8E99-3444FDB30F56}" type="pres">
      <dgm:prSet presAssocID="{E9543972-D8D8-48D5-A0B2-4FE02B991263}" presName="parentText" presStyleLbl="node1" presStyleIdx="2" presStyleCnt="3">
        <dgm:presLayoutVars>
          <dgm:chMax val="0"/>
          <dgm:bulletEnabled val="1"/>
        </dgm:presLayoutVars>
      </dgm:prSet>
      <dgm:spPr/>
    </dgm:pt>
  </dgm:ptLst>
  <dgm:cxnLst>
    <dgm:cxn modelId="{87D3A901-EBA6-4223-853E-9D44B5E60277}" type="presOf" srcId="{9945F615-A29B-47E6-A324-18A238ADE372}" destId="{14724D70-F1C1-4E13-BE25-F107CA928D6A}" srcOrd="0" destOrd="0" presId="urn:microsoft.com/office/officeart/2005/8/layout/vList2"/>
    <dgm:cxn modelId="{E8868111-C2B8-4176-AC41-33CF0464276D}" type="presOf" srcId="{E9543972-D8D8-48D5-A0B2-4FE02B991263}" destId="{699308B6-4F31-4F43-8E99-3444FDB30F56}" srcOrd="0" destOrd="0" presId="urn:microsoft.com/office/officeart/2005/8/layout/vList2"/>
    <dgm:cxn modelId="{AE7C7255-DD5E-4177-A6CA-BE849454FB46}" srcId="{9945F615-A29B-47E6-A324-18A238ADE372}" destId="{E9543972-D8D8-48D5-A0B2-4FE02B991263}" srcOrd="2" destOrd="0" parTransId="{9377B141-E46E-4B49-BD44-E4B0F5BB0E30}" sibTransId="{D324C6CA-79C1-46A2-849E-D96060E4EA28}"/>
    <dgm:cxn modelId="{EE8B8880-A011-4252-A626-39AC68584C52}" type="presOf" srcId="{4D099790-2A56-4883-A84D-156D37B4DAD4}" destId="{97B99006-D81F-4F4B-A39D-E8E6120D728D}" srcOrd="0" destOrd="0" presId="urn:microsoft.com/office/officeart/2005/8/layout/vList2"/>
    <dgm:cxn modelId="{24DC118B-D5C1-4F43-B9F8-8841454DBBED}" srcId="{9945F615-A29B-47E6-A324-18A238ADE372}" destId="{B852384E-1BF9-42E1-A25A-A53ACA4ACF11}" srcOrd="1" destOrd="0" parTransId="{17D0CF60-C313-42D3-AF16-8F729612423B}" sibTransId="{0989CDFB-004F-4992-B80C-7A1E7DF1555B}"/>
    <dgm:cxn modelId="{4E7A0097-717E-43C7-9239-A040A82DB85D}" srcId="{9945F615-A29B-47E6-A324-18A238ADE372}" destId="{4D099790-2A56-4883-A84D-156D37B4DAD4}" srcOrd="0" destOrd="0" parTransId="{861C62A6-FCAC-4422-829F-C2A6487F683C}" sibTransId="{0244633C-CCAF-4D36-BBC0-FAF2426924B9}"/>
    <dgm:cxn modelId="{E588F4D0-7F05-42C2-A635-5224AC689E4D}" type="presOf" srcId="{B852384E-1BF9-42E1-A25A-A53ACA4ACF11}" destId="{BDABDF74-2384-4895-984B-9A42669022B8}" srcOrd="0" destOrd="0" presId="urn:microsoft.com/office/officeart/2005/8/layout/vList2"/>
    <dgm:cxn modelId="{527E9C73-B77B-40BB-A8E4-46DC980BE9A2}" type="presParOf" srcId="{14724D70-F1C1-4E13-BE25-F107CA928D6A}" destId="{97B99006-D81F-4F4B-A39D-E8E6120D728D}" srcOrd="0" destOrd="0" presId="urn:microsoft.com/office/officeart/2005/8/layout/vList2"/>
    <dgm:cxn modelId="{A2EF9A2B-BEB7-4047-9A69-AA887EB93754}" type="presParOf" srcId="{14724D70-F1C1-4E13-BE25-F107CA928D6A}" destId="{8541242F-1721-44B9-A5D1-EA5ACAB724D8}" srcOrd="1" destOrd="0" presId="urn:microsoft.com/office/officeart/2005/8/layout/vList2"/>
    <dgm:cxn modelId="{0FC739F9-A630-4A35-8581-CB32DA3C56EF}" type="presParOf" srcId="{14724D70-F1C1-4E13-BE25-F107CA928D6A}" destId="{BDABDF74-2384-4895-984B-9A42669022B8}" srcOrd="2" destOrd="0" presId="urn:microsoft.com/office/officeart/2005/8/layout/vList2"/>
    <dgm:cxn modelId="{FB0E1A56-42BA-40BD-89FB-2023BCA73121}" type="presParOf" srcId="{14724D70-F1C1-4E13-BE25-F107CA928D6A}" destId="{95D9E1F1-886D-4418-9FDD-C74A5A7E29CD}" srcOrd="3" destOrd="0" presId="urn:microsoft.com/office/officeart/2005/8/layout/vList2"/>
    <dgm:cxn modelId="{02F70D35-17B5-410A-833B-CCDA1A64ECE7}" type="presParOf" srcId="{14724D70-F1C1-4E13-BE25-F107CA928D6A}" destId="{699308B6-4F31-4F43-8E99-3444FDB30F5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08CD11-25AF-4EFD-8B4F-BD0314DD834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5CD5A41-90B9-471E-8F3A-B114FDB9EF86}">
      <dgm:prSet/>
      <dgm:spPr/>
      <dgm:t>
        <a:bodyPr/>
        <a:lstStyle/>
        <a:p>
          <a:pPr>
            <a:lnSpc>
              <a:spcPct val="100000"/>
            </a:lnSpc>
          </a:pPr>
          <a:r>
            <a:rPr lang="en-US"/>
            <a:t>Chatbots can be problem-solution bots or domain-precise bots mostly they are knowledge based. These can act as Virtual aides for Problem solving. </a:t>
          </a:r>
        </a:p>
      </dgm:t>
    </dgm:pt>
    <dgm:pt modelId="{0A97E417-F26C-4A27-8D23-34E07FD58FEE}" type="parTrans" cxnId="{26F6ADE1-069C-497C-9FC3-272E37FA8B1F}">
      <dgm:prSet/>
      <dgm:spPr/>
      <dgm:t>
        <a:bodyPr/>
        <a:lstStyle/>
        <a:p>
          <a:endParaRPr lang="en-US"/>
        </a:p>
      </dgm:t>
    </dgm:pt>
    <dgm:pt modelId="{5C2EB9F4-7E17-4AFB-A811-56C3C143EB28}" type="sibTrans" cxnId="{26F6ADE1-069C-497C-9FC3-272E37FA8B1F}">
      <dgm:prSet/>
      <dgm:spPr/>
      <dgm:t>
        <a:bodyPr/>
        <a:lstStyle/>
        <a:p>
          <a:endParaRPr lang="en-US"/>
        </a:p>
      </dgm:t>
    </dgm:pt>
    <dgm:pt modelId="{849959CC-AAAC-4B9C-9984-39EB4195592E}">
      <dgm:prSet/>
      <dgm:spPr/>
      <dgm:t>
        <a:bodyPr/>
        <a:lstStyle/>
        <a:p>
          <a:pPr>
            <a:lnSpc>
              <a:spcPct val="100000"/>
            </a:lnSpc>
          </a:pPr>
          <a:r>
            <a:rPr lang="en-US"/>
            <a:t>Most of the Chatbots are designed with Pattern matcher, Suitable algorithms. </a:t>
          </a:r>
        </a:p>
      </dgm:t>
    </dgm:pt>
    <dgm:pt modelId="{940C5F53-A64A-4502-BE66-D0A7F43DEB8D}" type="parTrans" cxnId="{334744D8-5662-410A-9A7C-DF213723B597}">
      <dgm:prSet/>
      <dgm:spPr/>
      <dgm:t>
        <a:bodyPr/>
        <a:lstStyle/>
        <a:p>
          <a:endParaRPr lang="en-US"/>
        </a:p>
      </dgm:t>
    </dgm:pt>
    <dgm:pt modelId="{FC5C655E-89BE-42B5-BA84-6DD955880D13}" type="sibTrans" cxnId="{334744D8-5662-410A-9A7C-DF213723B597}">
      <dgm:prSet/>
      <dgm:spPr/>
      <dgm:t>
        <a:bodyPr/>
        <a:lstStyle/>
        <a:p>
          <a:endParaRPr lang="en-US"/>
        </a:p>
      </dgm:t>
    </dgm:pt>
    <dgm:pt modelId="{F85D7CB2-12FD-4CE7-BE4B-4704972C0F64}" type="pres">
      <dgm:prSet presAssocID="{4608CD11-25AF-4EFD-8B4F-BD0314DD834B}" presName="root" presStyleCnt="0">
        <dgm:presLayoutVars>
          <dgm:dir/>
          <dgm:resizeHandles val="exact"/>
        </dgm:presLayoutVars>
      </dgm:prSet>
      <dgm:spPr/>
    </dgm:pt>
    <dgm:pt modelId="{10E7FC5D-2CD2-43EC-B1D0-ADFC431059F9}" type="pres">
      <dgm:prSet presAssocID="{25CD5A41-90B9-471E-8F3A-B114FDB9EF86}" presName="compNode" presStyleCnt="0"/>
      <dgm:spPr/>
    </dgm:pt>
    <dgm:pt modelId="{C01DA4E7-153D-47B1-8E0B-52468854F584}" type="pres">
      <dgm:prSet presAssocID="{25CD5A41-90B9-471E-8F3A-B114FDB9EF8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A9983330-8430-4913-B6D0-1651023AF356}" type="pres">
      <dgm:prSet presAssocID="{25CD5A41-90B9-471E-8F3A-B114FDB9EF86}" presName="spaceRect" presStyleCnt="0"/>
      <dgm:spPr/>
    </dgm:pt>
    <dgm:pt modelId="{402F4E1E-9589-47F6-BCDE-CA37CE84F116}" type="pres">
      <dgm:prSet presAssocID="{25CD5A41-90B9-471E-8F3A-B114FDB9EF86}" presName="textRect" presStyleLbl="revTx" presStyleIdx="0" presStyleCnt="2">
        <dgm:presLayoutVars>
          <dgm:chMax val="1"/>
          <dgm:chPref val="1"/>
        </dgm:presLayoutVars>
      </dgm:prSet>
      <dgm:spPr/>
    </dgm:pt>
    <dgm:pt modelId="{97A95959-9328-429E-82C4-7D9D63B57574}" type="pres">
      <dgm:prSet presAssocID="{5C2EB9F4-7E17-4AFB-A811-56C3C143EB28}" presName="sibTrans" presStyleCnt="0"/>
      <dgm:spPr/>
    </dgm:pt>
    <dgm:pt modelId="{1864C220-0B38-4A03-B4C1-6BBFE10ACC32}" type="pres">
      <dgm:prSet presAssocID="{849959CC-AAAC-4B9C-9984-39EB4195592E}" presName="compNode" presStyleCnt="0"/>
      <dgm:spPr/>
    </dgm:pt>
    <dgm:pt modelId="{A466B0E4-8353-4764-AED7-4CCD6579B8A0}" type="pres">
      <dgm:prSet presAssocID="{849959CC-AAAC-4B9C-9984-39EB419559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stomer Review"/>
        </a:ext>
      </dgm:extLst>
    </dgm:pt>
    <dgm:pt modelId="{A63AB295-AB3A-4446-B0F3-4AE27400B43F}" type="pres">
      <dgm:prSet presAssocID="{849959CC-AAAC-4B9C-9984-39EB4195592E}" presName="spaceRect" presStyleCnt="0"/>
      <dgm:spPr/>
    </dgm:pt>
    <dgm:pt modelId="{9D1865D5-E852-4BA7-80AD-9BB4A13EE6B8}" type="pres">
      <dgm:prSet presAssocID="{849959CC-AAAC-4B9C-9984-39EB4195592E}" presName="textRect" presStyleLbl="revTx" presStyleIdx="1" presStyleCnt="2">
        <dgm:presLayoutVars>
          <dgm:chMax val="1"/>
          <dgm:chPref val="1"/>
        </dgm:presLayoutVars>
      </dgm:prSet>
      <dgm:spPr/>
    </dgm:pt>
  </dgm:ptLst>
  <dgm:cxnLst>
    <dgm:cxn modelId="{C2CAAB26-3466-4541-8588-A9F7B7BAFF5F}" type="presOf" srcId="{25CD5A41-90B9-471E-8F3A-B114FDB9EF86}" destId="{402F4E1E-9589-47F6-BCDE-CA37CE84F116}" srcOrd="0" destOrd="0" presId="urn:microsoft.com/office/officeart/2018/2/layout/IconLabelList"/>
    <dgm:cxn modelId="{6EDBFF80-60A3-4CFC-88FE-7871B892B395}" type="presOf" srcId="{4608CD11-25AF-4EFD-8B4F-BD0314DD834B}" destId="{F85D7CB2-12FD-4CE7-BE4B-4704972C0F64}" srcOrd="0" destOrd="0" presId="urn:microsoft.com/office/officeart/2018/2/layout/IconLabelList"/>
    <dgm:cxn modelId="{650F7BC8-028C-4844-9B56-CF98B19A5177}" type="presOf" srcId="{849959CC-AAAC-4B9C-9984-39EB4195592E}" destId="{9D1865D5-E852-4BA7-80AD-9BB4A13EE6B8}" srcOrd="0" destOrd="0" presId="urn:microsoft.com/office/officeart/2018/2/layout/IconLabelList"/>
    <dgm:cxn modelId="{334744D8-5662-410A-9A7C-DF213723B597}" srcId="{4608CD11-25AF-4EFD-8B4F-BD0314DD834B}" destId="{849959CC-AAAC-4B9C-9984-39EB4195592E}" srcOrd="1" destOrd="0" parTransId="{940C5F53-A64A-4502-BE66-D0A7F43DEB8D}" sibTransId="{FC5C655E-89BE-42B5-BA84-6DD955880D13}"/>
    <dgm:cxn modelId="{26F6ADE1-069C-497C-9FC3-272E37FA8B1F}" srcId="{4608CD11-25AF-4EFD-8B4F-BD0314DD834B}" destId="{25CD5A41-90B9-471E-8F3A-B114FDB9EF86}" srcOrd="0" destOrd="0" parTransId="{0A97E417-F26C-4A27-8D23-34E07FD58FEE}" sibTransId="{5C2EB9F4-7E17-4AFB-A811-56C3C143EB28}"/>
    <dgm:cxn modelId="{B1E99C10-9AE4-4F5E-B8B3-EA009DFF7D5E}" type="presParOf" srcId="{F85D7CB2-12FD-4CE7-BE4B-4704972C0F64}" destId="{10E7FC5D-2CD2-43EC-B1D0-ADFC431059F9}" srcOrd="0" destOrd="0" presId="urn:microsoft.com/office/officeart/2018/2/layout/IconLabelList"/>
    <dgm:cxn modelId="{205EB49F-D62E-41BF-909B-9F1D59A5A698}" type="presParOf" srcId="{10E7FC5D-2CD2-43EC-B1D0-ADFC431059F9}" destId="{C01DA4E7-153D-47B1-8E0B-52468854F584}" srcOrd="0" destOrd="0" presId="urn:microsoft.com/office/officeart/2018/2/layout/IconLabelList"/>
    <dgm:cxn modelId="{68F2AA9B-E96F-46F7-9D13-2611A809516E}" type="presParOf" srcId="{10E7FC5D-2CD2-43EC-B1D0-ADFC431059F9}" destId="{A9983330-8430-4913-B6D0-1651023AF356}" srcOrd="1" destOrd="0" presId="urn:microsoft.com/office/officeart/2018/2/layout/IconLabelList"/>
    <dgm:cxn modelId="{7332BCF2-EABD-4D05-A998-4230AE81E03E}" type="presParOf" srcId="{10E7FC5D-2CD2-43EC-B1D0-ADFC431059F9}" destId="{402F4E1E-9589-47F6-BCDE-CA37CE84F116}" srcOrd="2" destOrd="0" presId="urn:microsoft.com/office/officeart/2018/2/layout/IconLabelList"/>
    <dgm:cxn modelId="{9F0A6796-BF06-438C-B7B0-88783BA2F15F}" type="presParOf" srcId="{F85D7CB2-12FD-4CE7-BE4B-4704972C0F64}" destId="{97A95959-9328-429E-82C4-7D9D63B57574}" srcOrd="1" destOrd="0" presId="urn:microsoft.com/office/officeart/2018/2/layout/IconLabelList"/>
    <dgm:cxn modelId="{E599BA71-D23C-46E9-B0A8-2A6BE83CCD2A}" type="presParOf" srcId="{F85D7CB2-12FD-4CE7-BE4B-4704972C0F64}" destId="{1864C220-0B38-4A03-B4C1-6BBFE10ACC32}" srcOrd="2" destOrd="0" presId="urn:microsoft.com/office/officeart/2018/2/layout/IconLabelList"/>
    <dgm:cxn modelId="{B715F96D-0B15-4B33-BDC4-53F868B5DF63}" type="presParOf" srcId="{1864C220-0B38-4A03-B4C1-6BBFE10ACC32}" destId="{A466B0E4-8353-4764-AED7-4CCD6579B8A0}" srcOrd="0" destOrd="0" presId="urn:microsoft.com/office/officeart/2018/2/layout/IconLabelList"/>
    <dgm:cxn modelId="{4AA615BA-EE1D-47BF-9243-64118EAAFEA0}" type="presParOf" srcId="{1864C220-0B38-4A03-B4C1-6BBFE10ACC32}" destId="{A63AB295-AB3A-4446-B0F3-4AE27400B43F}" srcOrd="1" destOrd="0" presId="urn:microsoft.com/office/officeart/2018/2/layout/IconLabelList"/>
    <dgm:cxn modelId="{C13536FD-9E01-4048-82DD-22D1B4527C80}" type="presParOf" srcId="{1864C220-0B38-4A03-B4C1-6BBFE10ACC32}" destId="{9D1865D5-E852-4BA7-80AD-9BB4A13EE6B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27C3FC-F5EE-441B-A095-D43EA98F05E4}"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CE611357-8B41-4B13-8E77-D7560F454A8A}">
      <dgm:prSet custT="1"/>
      <dgm:spPr/>
      <dgm:t>
        <a:bodyPr/>
        <a:lstStyle/>
        <a:p>
          <a:r>
            <a:rPr lang="en-IN" sz="2400" dirty="0"/>
            <a:t>The main purpose of the chatbot is to respond to student queries with out manpower</a:t>
          </a:r>
          <a:r>
            <a:rPr lang="en-US" sz="2400" dirty="0"/>
            <a:t>.</a:t>
          </a:r>
        </a:p>
      </dgm:t>
    </dgm:pt>
    <dgm:pt modelId="{D9DC1A8F-C9B0-4D8D-81D8-BB28C3747911}" type="parTrans" cxnId="{2A0CFB17-9266-41FD-A0E7-4199E987D354}">
      <dgm:prSet/>
      <dgm:spPr/>
      <dgm:t>
        <a:bodyPr/>
        <a:lstStyle/>
        <a:p>
          <a:endParaRPr lang="en-US"/>
        </a:p>
      </dgm:t>
    </dgm:pt>
    <dgm:pt modelId="{48CA0AEA-6AD7-4BE6-A8A5-5CA575F0F788}" type="sibTrans" cxnId="{2A0CFB17-9266-41FD-A0E7-4199E987D354}">
      <dgm:prSet/>
      <dgm:spPr/>
      <dgm:t>
        <a:bodyPr/>
        <a:lstStyle/>
        <a:p>
          <a:endParaRPr lang="en-US"/>
        </a:p>
      </dgm:t>
    </dgm:pt>
    <dgm:pt modelId="{D5DB6B20-E6D3-45B1-AD58-142648CFB616}">
      <dgm:prSet custT="1"/>
      <dgm:spPr/>
      <dgm:t>
        <a:bodyPr/>
        <a:lstStyle/>
        <a:p>
          <a:r>
            <a:rPr lang="en-IN" sz="2400" dirty="0"/>
            <a:t>The chatbot receives the query, which is an input by the student, analyses it and in turn responds to the user with an answer.</a:t>
          </a:r>
          <a:endParaRPr lang="en-US" sz="2400" dirty="0"/>
        </a:p>
      </dgm:t>
    </dgm:pt>
    <dgm:pt modelId="{B3B57E33-5B94-4903-8681-23A5EC0A51B1}" type="parTrans" cxnId="{FE082942-EB6B-4FB6-B0CC-C233695CA6CC}">
      <dgm:prSet/>
      <dgm:spPr/>
      <dgm:t>
        <a:bodyPr/>
        <a:lstStyle/>
        <a:p>
          <a:endParaRPr lang="en-US"/>
        </a:p>
      </dgm:t>
    </dgm:pt>
    <dgm:pt modelId="{FE045A31-AC6A-424D-B160-254B9BDBC4C7}" type="sibTrans" cxnId="{FE082942-EB6B-4FB6-B0CC-C233695CA6CC}">
      <dgm:prSet/>
      <dgm:spPr/>
      <dgm:t>
        <a:bodyPr/>
        <a:lstStyle/>
        <a:p>
          <a:endParaRPr lang="en-US"/>
        </a:p>
      </dgm:t>
    </dgm:pt>
    <dgm:pt modelId="{8B428317-7B60-4118-B97D-98CEB81A4814}" type="pres">
      <dgm:prSet presAssocID="{EC27C3FC-F5EE-441B-A095-D43EA98F05E4}" presName="diagram" presStyleCnt="0">
        <dgm:presLayoutVars>
          <dgm:dir/>
          <dgm:resizeHandles val="exact"/>
        </dgm:presLayoutVars>
      </dgm:prSet>
      <dgm:spPr/>
    </dgm:pt>
    <dgm:pt modelId="{90E9E82C-36F0-4557-8310-F4724DED074C}" type="pres">
      <dgm:prSet presAssocID="{CE611357-8B41-4B13-8E77-D7560F454A8A}" presName="node" presStyleLbl="node1" presStyleIdx="0" presStyleCnt="2">
        <dgm:presLayoutVars>
          <dgm:bulletEnabled val="1"/>
        </dgm:presLayoutVars>
      </dgm:prSet>
      <dgm:spPr/>
    </dgm:pt>
    <dgm:pt modelId="{4FAE290A-1130-4E9C-949B-F5D36628A72D}" type="pres">
      <dgm:prSet presAssocID="{48CA0AEA-6AD7-4BE6-A8A5-5CA575F0F788}" presName="sibTrans" presStyleCnt="0"/>
      <dgm:spPr/>
    </dgm:pt>
    <dgm:pt modelId="{49D3CDED-8585-49FB-9B15-C09EAF4DF841}" type="pres">
      <dgm:prSet presAssocID="{D5DB6B20-E6D3-45B1-AD58-142648CFB616}" presName="node" presStyleLbl="node1" presStyleIdx="1" presStyleCnt="2">
        <dgm:presLayoutVars>
          <dgm:bulletEnabled val="1"/>
        </dgm:presLayoutVars>
      </dgm:prSet>
      <dgm:spPr/>
    </dgm:pt>
  </dgm:ptLst>
  <dgm:cxnLst>
    <dgm:cxn modelId="{5AE76402-F049-4D4D-A583-21A77A4C270B}" type="presOf" srcId="{CE611357-8B41-4B13-8E77-D7560F454A8A}" destId="{90E9E82C-36F0-4557-8310-F4724DED074C}" srcOrd="0" destOrd="0" presId="urn:microsoft.com/office/officeart/2005/8/layout/default"/>
    <dgm:cxn modelId="{34C70B17-BB18-4D5D-A0A1-A62AFFE4C923}" type="presOf" srcId="{EC27C3FC-F5EE-441B-A095-D43EA98F05E4}" destId="{8B428317-7B60-4118-B97D-98CEB81A4814}" srcOrd="0" destOrd="0" presId="urn:microsoft.com/office/officeart/2005/8/layout/default"/>
    <dgm:cxn modelId="{2A0CFB17-9266-41FD-A0E7-4199E987D354}" srcId="{EC27C3FC-F5EE-441B-A095-D43EA98F05E4}" destId="{CE611357-8B41-4B13-8E77-D7560F454A8A}" srcOrd="0" destOrd="0" parTransId="{D9DC1A8F-C9B0-4D8D-81D8-BB28C3747911}" sibTransId="{48CA0AEA-6AD7-4BE6-A8A5-5CA575F0F788}"/>
    <dgm:cxn modelId="{FE082942-EB6B-4FB6-B0CC-C233695CA6CC}" srcId="{EC27C3FC-F5EE-441B-A095-D43EA98F05E4}" destId="{D5DB6B20-E6D3-45B1-AD58-142648CFB616}" srcOrd="1" destOrd="0" parTransId="{B3B57E33-5B94-4903-8681-23A5EC0A51B1}" sibTransId="{FE045A31-AC6A-424D-B160-254B9BDBC4C7}"/>
    <dgm:cxn modelId="{140CFA97-AE1D-44B1-B322-D2ECA089A673}" type="presOf" srcId="{D5DB6B20-E6D3-45B1-AD58-142648CFB616}" destId="{49D3CDED-8585-49FB-9B15-C09EAF4DF841}" srcOrd="0" destOrd="0" presId="urn:microsoft.com/office/officeart/2005/8/layout/default"/>
    <dgm:cxn modelId="{C27BFC67-C935-4A58-8EBB-C144971D3C06}" type="presParOf" srcId="{8B428317-7B60-4118-B97D-98CEB81A4814}" destId="{90E9E82C-36F0-4557-8310-F4724DED074C}" srcOrd="0" destOrd="0" presId="urn:microsoft.com/office/officeart/2005/8/layout/default"/>
    <dgm:cxn modelId="{CAD6F4C7-932C-4D30-9D98-9B8EBD3179B9}" type="presParOf" srcId="{8B428317-7B60-4118-B97D-98CEB81A4814}" destId="{4FAE290A-1130-4E9C-949B-F5D36628A72D}" srcOrd="1" destOrd="0" presId="urn:microsoft.com/office/officeart/2005/8/layout/default"/>
    <dgm:cxn modelId="{7EB47265-698D-4A8C-8C0D-58D645A07C03}" type="presParOf" srcId="{8B428317-7B60-4118-B97D-98CEB81A4814}" destId="{49D3CDED-8585-49FB-9B15-C09EAF4DF841}"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032F9-5A37-DE4E-96FA-22CAF052D123}">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79A1F-A1E8-494D-BD4C-867A3E5C7E02}">
      <dsp:nvSpPr>
        <dsp:cNvPr id="0" name=""/>
        <dsp:cNvSpPr/>
      </dsp:nvSpPr>
      <dsp:spPr>
        <a:xfrm>
          <a:off x="0" y="675"/>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dirty="0"/>
            <a:t>Introduction </a:t>
          </a:r>
          <a:endParaRPr lang="en-US" sz="3600" kern="1200" dirty="0"/>
        </a:p>
      </dsp:txBody>
      <dsp:txXfrm>
        <a:off x="0" y="675"/>
        <a:ext cx="6900512" cy="790684"/>
      </dsp:txXfrm>
    </dsp:sp>
    <dsp:sp modelId="{59FD3DF9-1ABF-8C44-8805-D9CDB4A9D647}">
      <dsp:nvSpPr>
        <dsp:cNvPr id="0" name=""/>
        <dsp:cNvSpPr/>
      </dsp:nvSpPr>
      <dsp:spPr>
        <a:xfrm>
          <a:off x="0" y="791359"/>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2958F0-A558-DA4F-B263-55315F32397F}">
      <dsp:nvSpPr>
        <dsp:cNvPr id="0" name=""/>
        <dsp:cNvSpPr/>
      </dsp:nvSpPr>
      <dsp:spPr>
        <a:xfrm>
          <a:off x="0" y="791359"/>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dirty="0"/>
            <a:t>Related Work</a:t>
          </a:r>
          <a:endParaRPr lang="en-US" sz="3600" kern="1200" dirty="0"/>
        </a:p>
      </dsp:txBody>
      <dsp:txXfrm>
        <a:off x="0" y="791359"/>
        <a:ext cx="6900512" cy="790684"/>
      </dsp:txXfrm>
    </dsp:sp>
    <dsp:sp modelId="{3D948781-B460-0C47-9CDE-4017C0085829}">
      <dsp:nvSpPr>
        <dsp:cNvPr id="0" name=""/>
        <dsp:cNvSpPr/>
      </dsp:nvSpPr>
      <dsp:spPr>
        <a:xfrm>
          <a:off x="0" y="1582044"/>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5E8FFD-EAA9-BA4A-8BB5-BC63D21C7937}">
      <dsp:nvSpPr>
        <dsp:cNvPr id="0" name=""/>
        <dsp:cNvSpPr/>
      </dsp:nvSpPr>
      <dsp:spPr>
        <a:xfrm>
          <a:off x="0" y="1582044"/>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dirty="0"/>
            <a:t>Proposed Work</a:t>
          </a:r>
          <a:endParaRPr lang="en-US" sz="3600" kern="1200" dirty="0"/>
        </a:p>
      </dsp:txBody>
      <dsp:txXfrm>
        <a:off x="0" y="1582044"/>
        <a:ext cx="6900512" cy="790684"/>
      </dsp:txXfrm>
    </dsp:sp>
    <dsp:sp modelId="{FE1C4F5A-C309-0F4B-B973-AE19B534049D}">
      <dsp:nvSpPr>
        <dsp:cNvPr id="0" name=""/>
        <dsp:cNvSpPr/>
      </dsp:nvSpPr>
      <dsp:spPr>
        <a:xfrm>
          <a:off x="0" y="2372728"/>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46FB00-7BA6-3243-8DEC-A827A59FC479}">
      <dsp:nvSpPr>
        <dsp:cNvPr id="0" name=""/>
        <dsp:cNvSpPr/>
      </dsp:nvSpPr>
      <dsp:spPr>
        <a:xfrm>
          <a:off x="0" y="2372728"/>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a:t>Implementation and Evaluation</a:t>
          </a:r>
          <a:endParaRPr lang="en-US" sz="3600" kern="1200"/>
        </a:p>
      </dsp:txBody>
      <dsp:txXfrm>
        <a:off x="0" y="2372728"/>
        <a:ext cx="6900512" cy="790684"/>
      </dsp:txXfrm>
    </dsp:sp>
    <dsp:sp modelId="{EF20E14F-8F67-E34E-B26B-D5E7B1CC8F44}">
      <dsp:nvSpPr>
        <dsp:cNvPr id="0" name=""/>
        <dsp:cNvSpPr/>
      </dsp:nvSpPr>
      <dsp:spPr>
        <a:xfrm>
          <a:off x="0" y="3163412"/>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AD7AF2-18FF-5547-BF85-BC83088983CC}">
      <dsp:nvSpPr>
        <dsp:cNvPr id="0" name=""/>
        <dsp:cNvSpPr/>
      </dsp:nvSpPr>
      <dsp:spPr>
        <a:xfrm>
          <a:off x="0" y="3163412"/>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dirty="0"/>
            <a:t>Evaluation and Results</a:t>
          </a:r>
          <a:endParaRPr lang="en-US" sz="3600" kern="1200" dirty="0"/>
        </a:p>
      </dsp:txBody>
      <dsp:txXfrm>
        <a:off x="0" y="3163412"/>
        <a:ext cx="6900512" cy="790684"/>
      </dsp:txXfrm>
    </dsp:sp>
    <dsp:sp modelId="{DA609A32-8EF3-B84F-8C26-B5A7A4B4DA8A}">
      <dsp:nvSpPr>
        <dsp:cNvPr id="0" name=""/>
        <dsp:cNvSpPr/>
      </dsp:nvSpPr>
      <dsp:spPr>
        <a:xfrm>
          <a:off x="0" y="3954096"/>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923BF1-4F17-E647-9B6B-4E6C56A06835}">
      <dsp:nvSpPr>
        <dsp:cNvPr id="0" name=""/>
        <dsp:cNvSpPr/>
      </dsp:nvSpPr>
      <dsp:spPr>
        <a:xfrm>
          <a:off x="0" y="3954096"/>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dirty="0"/>
            <a:t>Conclusion</a:t>
          </a:r>
          <a:endParaRPr lang="en-US" sz="3600" kern="1200" dirty="0"/>
        </a:p>
      </dsp:txBody>
      <dsp:txXfrm>
        <a:off x="0" y="3954096"/>
        <a:ext cx="6900512" cy="790684"/>
      </dsp:txXfrm>
    </dsp:sp>
    <dsp:sp modelId="{D710E923-A1AA-CA47-B12E-AB4972DDC49A}">
      <dsp:nvSpPr>
        <dsp:cNvPr id="0" name=""/>
        <dsp:cNvSpPr/>
      </dsp:nvSpPr>
      <dsp:spPr>
        <a:xfrm>
          <a:off x="0" y="47447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F38E8D-A0DE-2A4C-93B9-6AC63563F115}">
      <dsp:nvSpPr>
        <dsp:cNvPr id="0" name=""/>
        <dsp:cNvSpPr/>
      </dsp:nvSpPr>
      <dsp:spPr>
        <a:xfrm>
          <a:off x="0" y="4744781"/>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a:t>References</a:t>
          </a:r>
          <a:endParaRPr lang="en-US" sz="3600" kern="1200"/>
        </a:p>
      </dsp:txBody>
      <dsp:txXfrm>
        <a:off x="0" y="4744781"/>
        <a:ext cx="6900512" cy="790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99006-D81F-4F4B-A39D-E8E6120D728D}">
      <dsp:nvSpPr>
        <dsp:cNvPr id="0" name=""/>
        <dsp:cNvSpPr/>
      </dsp:nvSpPr>
      <dsp:spPr>
        <a:xfrm>
          <a:off x="0" y="528259"/>
          <a:ext cx="6666833" cy="1427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Chatbot is one of the fast and effective methods of communication on many websites. Where the chatbot will converse with consumers and respond to all incoming inquiries.</a:t>
          </a:r>
        </a:p>
      </dsp:txBody>
      <dsp:txXfrm>
        <a:off x="69680" y="597939"/>
        <a:ext cx="6527473" cy="1288040"/>
      </dsp:txXfrm>
    </dsp:sp>
    <dsp:sp modelId="{BDABDF74-2384-4895-984B-9A42669022B8}">
      <dsp:nvSpPr>
        <dsp:cNvPr id="0" name=""/>
        <dsp:cNvSpPr/>
      </dsp:nvSpPr>
      <dsp:spPr>
        <a:xfrm>
          <a:off x="0" y="2013260"/>
          <a:ext cx="6666833" cy="142740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we are developing a Chatbot application for the University of Missouri Kansas City to verify the possibility of booking an appointment with an academic supervisor as well as the availability of the recreational activity slots at the university.</a:t>
          </a:r>
        </a:p>
      </dsp:txBody>
      <dsp:txXfrm>
        <a:off x="69680" y="2082940"/>
        <a:ext cx="6527473" cy="1288040"/>
      </dsp:txXfrm>
    </dsp:sp>
    <dsp:sp modelId="{699308B6-4F31-4F43-8E99-3444FDB30F56}">
      <dsp:nvSpPr>
        <dsp:cNvPr id="0" name=""/>
        <dsp:cNvSpPr/>
      </dsp:nvSpPr>
      <dsp:spPr>
        <a:xfrm>
          <a:off x="0" y="3498260"/>
          <a:ext cx="6666833" cy="14274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This application aims to help students and faculty to book their appropriate appointments.</a:t>
          </a:r>
        </a:p>
      </dsp:txBody>
      <dsp:txXfrm>
        <a:off x="69680" y="3567940"/>
        <a:ext cx="6527473" cy="1288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DA4E7-153D-47B1-8E0B-52468854F584}">
      <dsp:nvSpPr>
        <dsp:cNvPr id="0" name=""/>
        <dsp:cNvSpPr/>
      </dsp:nvSpPr>
      <dsp:spPr>
        <a:xfrm>
          <a:off x="1747800" y="60913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2F4E1E-9589-47F6-BCDE-CA37CE84F116}">
      <dsp:nvSpPr>
        <dsp:cNvPr id="0" name=""/>
        <dsp:cNvSpPr/>
      </dsp:nvSpPr>
      <dsp:spPr>
        <a:xfrm>
          <a:off x="559800" y="30234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Chatbots can be problem-solution bots or domain-precise bots mostly they are knowledge based. These can act as Virtual aides for Problem solving. </a:t>
          </a:r>
        </a:p>
      </dsp:txBody>
      <dsp:txXfrm>
        <a:off x="559800" y="3023411"/>
        <a:ext cx="4320000" cy="720000"/>
      </dsp:txXfrm>
    </dsp:sp>
    <dsp:sp modelId="{A466B0E4-8353-4764-AED7-4CCD6579B8A0}">
      <dsp:nvSpPr>
        <dsp:cNvPr id="0" name=""/>
        <dsp:cNvSpPr/>
      </dsp:nvSpPr>
      <dsp:spPr>
        <a:xfrm>
          <a:off x="6823800" y="60913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1865D5-E852-4BA7-80AD-9BB4A13EE6B8}">
      <dsp:nvSpPr>
        <dsp:cNvPr id="0" name=""/>
        <dsp:cNvSpPr/>
      </dsp:nvSpPr>
      <dsp:spPr>
        <a:xfrm>
          <a:off x="5635800" y="30234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Most of the Chatbots are designed with Pattern matcher, Suitable algorithms. </a:t>
          </a:r>
        </a:p>
      </dsp:txBody>
      <dsp:txXfrm>
        <a:off x="5635800" y="3023411"/>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E9E82C-36F0-4557-8310-F4724DED074C}">
      <dsp:nvSpPr>
        <dsp:cNvPr id="0" name=""/>
        <dsp:cNvSpPr/>
      </dsp:nvSpPr>
      <dsp:spPr>
        <a:xfrm>
          <a:off x="1283" y="472576"/>
          <a:ext cx="5006206" cy="30037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The main purpose of the chatbot is to respond to student queries with out manpower</a:t>
          </a:r>
          <a:r>
            <a:rPr lang="en-US" sz="2400" kern="1200" dirty="0"/>
            <a:t>.</a:t>
          </a:r>
        </a:p>
      </dsp:txBody>
      <dsp:txXfrm>
        <a:off x="1283" y="472576"/>
        <a:ext cx="5006206" cy="3003723"/>
      </dsp:txXfrm>
    </dsp:sp>
    <dsp:sp modelId="{49D3CDED-8585-49FB-9B15-C09EAF4DF841}">
      <dsp:nvSpPr>
        <dsp:cNvPr id="0" name=""/>
        <dsp:cNvSpPr/>
      </dsp:nvSpPr>
      <dsp:spPr>
        <a:xfrm>
          <a:off x="5508110" y="472576"/>
          <a:ext cx="5006206" cy="300372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The chatbot receives the query, which is an input by the student, analyses it and in turn responds to the user with an answer.</a:t>
          </a:r>
          <a:endParaRPr lang="en-US" sz="2400" kern="1200" dirty="0"/>
        </a:p>
      </dsp:txBody>
      <dsp:txXfrm>
        <a:off x="5508110" y="472576"/>
        <a:ext cx="5006206" cy="300372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FD50D-D1C6-F14F-9CF5-15F9D6AB468E}" type="datetimeFigureOut">
              <a:rPr lang="en-SA" smtClean="0"/>
              <a:t>05/11/2021</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6FE67-D689-1F49-A031-D9E73ADE7D0C}" type="slidenum">
              <a:rPr lang="en-SA" smtClean="0"/>
              <a:t>‹#›</a:t>
            </a:fld>
            <a:endParaRPr lang="en-SA"/>
          </a:p>
        </p:txBody>
      </p:sp>
    </p:spTree>
    <p:extLst>
      <p:ext uri="{BB962C8B-B14F-4D97-AF65-F5344CB8AC3E}">
        <p14:creationId xmlns:p14="http://schemas.microsoft.com/office/powerpoint/2010/main" val="1884543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5186FE67-D689-1F49-A031-D9E73ADE7D0C}" type="slidenum">
              <a:rPr lang="en-SA" smtClean="0"/>
              <a:t>22</a:t>
            </a:fld>
            <a:endParaRPr lang="en-SA"/>
          </a:p>
        </p:txBody>
      </p:sp>
    </p:spTree>
    <p:extLst>
      <p:ext uri="{BB962C8B-B14F-4D97-AF65-F5344CB8AC3E}">
        <p14:creationId xmlns:p14="http://schemas.microsoft.com/office/powerpoint/2010/main" val="267793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62A7-654E-B245-8F2A-E9D157AFA0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264DE6FA-F502-0F4C-A57C-649E236DE3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CA69490D-D330-F44A-8CD9-AA17F54AC15C}"/>
              </a:ext>
            </a:extLst>
          </p:cNvPr>
          <p:cNvSpPr>
            <a:spLocks noGrp="1"/>
          </p:cNvSpPr>
          <p:nvPr>
            <p:ph type="dt" sz="half" idx="10"/>
          </p:nvPr>
        </p:nvSpPr>
        <p:spPr/>
        <p:txBody>
          <a:bodyPr/>
          <a:lstStyle/>
          <a:p>
            <a:fld id="{95E8625C-6FE9-1048-BEA1-D4DAF2EE99B1}" type="datetimeFigureOut">
              <a:rPr lang="en-SA" smtClean="0"/>
              <a:t>05/11/2021</a:t>
            </a:fld>
            <a:endParaRPr lang="en-SA"/>
          </a:p>
        </p:txBody>
      </p:sp>
      <p:sp>
        <p:nvSpPr>
          <p:cNvPr id="5" name="Footer Placeholder 4">
            <a:extLst>
              <a:ext uri="{FF2B5EF4-FFF2-40B4-BE49-F238E27FC236}">
                <a16:creationId xmlns:a16="http://schemas.microsoft.com/office/drawing/2014/main" id="{EA3EF991-3244-E040-B2DF-639C65CA43C3}"/>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3FC54F30-4068-5747-ADB2-67B885D2C385}"/>
              </a:ext>
            </a:extLst>
          </p:cNvPr>
          <p:cNvSpPr>
            <a:spLocks noGrp="1"/>
          </p:cNvSpPr>
          <p:nvPr>
            <p:ph type="sldNum" sz="quarter" idx="12"/>
          </p:nvPr>
        </p:nvSpPr>
        <p:spPr/>
        <p:txBody>
          <a:bodyPr/>
          <a:lstStyle/>
          <a:p>
            <a:fld id="{9913362E-CFFE-F740-85BC-AC10420EC337}" type="slidenum">
              <a:rPr lang="en-SA" smtClean="0"/>
              <a:t>‹#›</a:t>
            </a:fld>
            <a:endParaRPr lang="en-SA"/>
          </a:p>
        </p:txBody>
      </p:sp>
    </p:spTree>
    <p:extLst>
      <p:ext uri="{BB962C8B-B14F-4D97-AF65-F5344CB8AC3E}">
        <p14:creationId xmlns:p14="http://schemas.microsoft.com/office/powerpoint/2010/main" val="3440796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405CF-B873-C648-B9D1-3901DC439634}"/>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FD09EDE6-BB5B-CB4E-B76E-2CA0E5E0AA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15AEF313-A8AF-6845-81A6-D17012747D2B}"/>
              </a:ext>
            </a:extLst>
          </p:cNvPr>
          <p:cNvSpPr>
            <a:spLocks noGrp="1"/>
          </p:cNvSpPr>
          <p:nvPr>
            <p:ph type="dt" sz="half" idx="10"/>
          </p:nvPr>
        </p:nvSpPr>
        <p:spPr/>
        <p:txBody>
          <a:bodyPr/>
          <a:lstStyle/>
          <a:p>
            <a:fld id="{95E8625C-6FE9-1048-BEA1-D4DAF2EE99B1}" type="datetimeFigureOut">
              <a:rPr lang="en-SA" smtClean="0"/>
              <a:t>05/11/2021</a:t>
            </a:fld>
            <a:endParaRPr lang="en-SA"/>
          </a:p>
        </p:txBody>
      </p:sp>
      <p:sp>
        <p:nvSpPr>
          <p:cNvPr id="5" name="Footer Placeholder 4">
            <a:extLst>
              <a:ext uri="{FF2B5EF4-FFF2-40B4-BE49-F238E27FC236}">
                <a16:creationId xmlns:a16="http://schemas.microsoft.com/office/drawing/2014/main" id="{AAB74B9D-2289-944E-91EA-E67082F3314F}"/>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9B09D9FD-0FB5-8048-AD83-B435B2F181BB}"/>
              </a:ext>
            </a:extLst>
          </p:cNvPr>
          <p:cNvSpPr>
            <a:spLocks noGrp="1"/>
          </p:cNvSpPr>
          <p:nvPr>
            <p:ph type="sldNum" sz="quarter" idx="12"/>
          </p:nvPr>
        </p:nvSpPr>
        <p:spPr/>
        <p:txBody>
          <a:bodyPr/>
          <a:lstStyle/>
          <a:p>
            <a:fld id="{9913362E-CFFE-F740-85BC-AC10420EC337}" type="slidenum">
              <a:rPr lang="en-SA" smtClean="0"/>
              <a:t>‹#›</a:t>
            </a:fld>
            <a:endParaRPr lang="en-SA"/>
          </a:p>
        </p:txBody>
      </p:sp>
    </p:spTree>
    <p:extLst>
      <p:ext uri="{BB962C8B-B14F-4D97-AF65-F5344CB8AC3E}">
        <p14:creationId xmlns:p14="http://schemas.microsoft.com/office/powerpoint/2010/main" val="203434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8044CB-79E8-1542-A9A2-8FF33752D2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5D40E43D-02F6-144D-8523-67C2303703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D8906B14-DCA4-E549-B23B-5BF3286FBD7B}"/>
              </a:ext>
            </a:extLst>
          </p:cNvPr>
          <p:cNvSpPr>
            <a:spLocks noGrp="1"/>
          </p:cNvSpPr>
          <p:nvPr>
            <p:ph type="dt" sz="half" idx="10"/>
          </p:nvPr>
        </p:nvSpPr>
        <p:spPr/>
        <p:txBody>
          <a:bodyPr/>
          <a:lstStyle/>
          <a:p>
            <a:fld id="{95E8625C-6FE9-1048-BEA1-D4DAF2EE99B1}" type="datetimeFigureOut">
              <a:rPr lang="en-SA" smtClean="0"/>
              <a:t>05/11/2021</a:t>
            </a:fld>
            <a:endParaRPr lang="en-SA"/>
          </a:p>
        </p:txBody>
      </p:sp>
      <p:sp>
        <p:nvSpPr>
          <p:cNvPr id="5" name="Footer Placeholder 4">
            <a:extLst>
              <a:ext uri="{FF2B5EF4-FFF2-40B4-BE49-F238E27FC236}">
                <a16:creationId xmlns:a16="http://schemas.microsoft.com/office/drawing/2014/main" id="{0B381213-87DD-464B-9804-DF2929DFC2EE}"/>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F5E68131-59EA-6747-97FA-1CBDE72FFEF6}"/>
              </a:ext>
            </a:extLst>
          </p:cNvPr>
          <p:cNvSpPr>
            <a:spLocks noGrp="1"/>
          </p:cNvSpPr>
          <p:nvPr>
            <p:ph type="sldNum" sz="quarter" idx="12"/>
          </p:nvPr>
        </p:nvSpPr>
        <p:spPr/>
        <p:txBody>
          <a:bodyPr/>
          <a:lstStyle/>
          <a:p>
            <a:fld id="{9913362E-CFFE-F740-85BC-AC10420EC337}" type="slidenum">
              <a:rPr lang="en-SA" smtClean="0"/>
              <a:t>‹#›</a:t>
            </a:fld>
            <a:endParaRPr lang="en-SA"/>
          </a:p>
        </p:txBody>
      </p:sp>
    </p:spTree>
    <p:extLst>
      <p:ext uri="{BB962C8B-B14F-4D97-AF65-F5344CB8AC3E}">
        <p14:creationId xmlns:p14="http://schemas.microsoft.com/office/powerpoint/2010/main" val="3183477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4035720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EE1D-84F6-4140-B751-9CF8CFA3D5DB}"/>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3D99B546-0503-0E4A-8E0F-BCFDEFEFEE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E91244CE-0DFC-0948-B248-088A0713E0FF}"/>
              </a:ext>
            </a:extLst>
          </p:cNvPr>
          <p:cNvSpPr>
            <a:spLocks noGrp="1"/>
          </p:cNvSpPr>
          <p:nvPr>
            <p:ph type="dt" sz="half" idx="10"/>
          </p:nvPr>
        </p:nvSpPr>
        <p:spPr/>
        <p:txBody>
          <a:bodyPr/>
          <a:lstStyle/>
          <a:p>
            <a:fld id="{95E8625C-6FE9-1048-BEA1-D4DAF2EE99B1}" type="datetimeFigureOut">
              <a:rPr lang="en-SA" smtClean="0"/>
              <a:t>05/11/2021</a:t>
            </a:fld>
            <a:endParaRPr lang="en-SA"/>
          </a:p>
        </p:txBody>
      </p:sp>
      <p:sp>
        <p:nvSpPr>
          <p:cNvPr id="5" name="Footer Placeholder 4">
            <a:extLst>
              <a:ext uri="{FF2B5EF4-FFF2-40B4-BE49-F238E27FC236}">
                <a16:creationId xmlns:a16="http://schemas.microsoft.com/office/drawing/2014/main" id="{F6704A74-43AB-E04E-A0B2-043DD6448858}"/>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33EED704-EDB2-D348-AE5F-A2BBE750D231}"/>
              </a:ext>
            </a:extLst>
          </p:cNvPr>
          <p:cNvSpPr>
            <a:spLocks noGrp="1"/>
          </p:cNvSpPr>
          <p:nvPr>
            <p:ph type="sldNum" sz="quarter" idx="12"/>
          </p:nvPr>
        </p:nvSpPr>
        <p:spPr/>
        <p:txBody>
          <a:bodyPr/>
          <a:lstStyle/>
          <a:p>
            <a:fld id="{9913362E-CFFE-F740-85BC-AC10420EC337}" type="slidenum">
              <a:rPr lang="en-SA" smtClean="0"/>
              <a:t>‹#›</a:t>
            </a:fld>
            <a:endParaRPr lang="en-SA"/>
          </a:p>
        </p:txBody>
      </p:sp>
    </p:spTree>
    <p:extLst>
      <p:ext uri="{BB962C8B-B14F-4D97-AF65-F5344CB8AC3E}">
        <p14:creationId xmlns:p14="http://schemas.microsoft.com/office/powerpoint/2010/main" val="1435590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28D4-E860-6A45-AB37-B7900A2332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AA06F8C9-EF55-AA48-A88E-0572CCBF1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5E3021-A754-1D4A-A308-C6F9A6ACA6C6}"/>
              </a:ext>
            </a:extLst>
          </p:cNvPr>
          <p:cNvSpPr>
            <a:spLocks noGrp="1"/>
          </p:cNvSpPr>
          <p:nvPr>
            <p:ph type="dt" sz="half" idx="10"/>
          </p:nvPr>
        </p:nvSpPr>
        <p:spPr/>
        <p:txBody>
          <a:bodyPr/>
          <a:lstStyle/>
          <a:p>
            <a:fld id="{95E8625C-6FE9-1048-BEA1-D4DAF2EE99B1}" type="datetimeFigureOut">
              <a:rPr lang="en-SA" smtClean="0"/>
              <a:t>05/11/2021</a:t>
            </a:fld>
            <a:endParaRPr lang="en-SA"/>
          </a:p>
        </p:txBody>
      </p:sp>
      <p:sp>
        <p:nvSpPr>
          <p:cNvPr id="5" name="Footer Placeholder 4">
            <a:extLst>
              <a:ext uri="{FF2B5EF4-FFF2-40B4-BE49-F238E27FC236}">
                <a16:creationId xmlns:a16="http://schemas.microsoft.com/office/drawing/2014/main" id="{B656D5C4-7370-934A-8043-F5ECD9A17612}"/>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B3BD8367-FDAB-2045-8397-ED252EC4A0F8}"/>
              </a:ext>
            </a:extLst>
          </p:cNvPr>
          <p:cNvSpPr>
            <a:spLocks noGrp="1"/>
          </p:cNvSpPr>
          <p:nvPr>
            <p:ph type="sldNum" sz="quarter" idx="12"/>
          </p:nvPr>
        </p:nvSpPr>
        <p:spPr/>
        <p:txBody>
          <a:bodyPr/>
          <a:lstStyle/>
          <a:p>
            <a:fld id="{9913362E-CFFE-F740-85BC-AC10420EC337}" type="slidenum">
              <a:rPr lang="en-SA" smtClean="0"/>
              <a:t>‹#›</a:t>
            </a:fld>
            <a:endParaRPr lang="en-SA"/>
          </a:p>
        </p:txBody>
      </p:sp>
    </p:spTree>
    <p:extLst>
      <p:ext uri="{BB962C8B-B14F-4D97-AF65-F5344CB8AC3E}">
        <p14:creationId xmlns:p14="http://schemas.microsoft.com/office/powerpoint/2010/main" val="313133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F4C7-8D36-1A4F-AAB9-66F107F4054C}"/>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AB9F6723-DA02-1C45-A586-F8843F3699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A9FD6C3E-F811-714D-8646-C5CB809F0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9A97250C-DF16-1248-BE73-A17EF1C5ED46}"/>
              </a:ext>
            </a:extLst>
          </p:cNvPr>
          <p:cNvSpPr>
            <a:spLocks noGrp="1"/>
          </p:cNvSpPr>
          <p:nvPr>
            <p:ph type="dt" sz="half" idx="10"/>
          </p:nvPr>
        </p:nvSpPr>
        <p:spPr/>
        <p:txBody>
          <a:bodyPr/>
          <a:lstStyle/>
          <a:p>
            <a:fld id="{95E8625C-6FE9-1048-BEA1-D4DAF2EE99B1}" type="datetimeFigureOut">
              <a:rPr lang="en-SA" smtClean="0"/>
              <a:t>05/11/2021</a:t>
            </a:fld>
            <a:endParaRPr lang="en-SA"/>
          </a:p>
        </p:txBody>
      </p:sp>
      <p:sp>
        <p:nvSpPr>
          <p:cNvPr id="6" name="Footer Placeholder 5">
            <a:extLst>
              <a:ext uri="{FF2B5EF4-FFF2-40B4-BE49-F238E27FC236}">
                <a16:creationId xmlns:a16="http://schemas.microsoft.com/office/drawing/2014/main" id="{635F9969-347C-9449-9EDC-FC674F98F36C}"/>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044E73C6-EAE9-4046-BE09-F521A92CFA08}"/>
              </a:ext>
            </a:extLst>
          </p:cNvPr>
          <p:cNvSpPr>
            <a:spLocks noGrp="1"/>
          </p:cNvSpPr>
          <p:nvPr>
            <p:ph type="sldNum" sz="quarter" idx="12"/>
          </p:nvPr>
        </p:nvSpPr>
        <p:spPr/>
        <p:txBody>
          <a:bodyPr/>
          <a:lstStyle/>
          <a:p>
            <a:fld id="{9913362E-CFFE-F740-85BC-AC10420EC337}" type="slidenum">
              <a:rPr lang="en-SA" smtClean="0"/>
              <a:t>‹#›</a:t>
            </a:fld>
            <a:endParaRPr lang="en-SA"/>
          </a:p>
        </p:txBody>
      </p:sp>
    </p:spTree>
    <p:extLst>
      <p:ext uri="{BB962C8B-B14F-4D97-AF65-F5344CB8AC3E}">
        <p14:creationId xmlns:p14="http://schemas.microsoft.com/office/powerpoint/2010/main" val="4169776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6BC2A-A72F-3346-B90B-BCEE6C44EAA1}"/>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2483285D-D20E-6346-980A-B0FF5FA022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0A397F-2581-8145-8410-6C2121C585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8DAD24C1-9AEF-A545-9BA9-5FDF431EE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348A82-CF0C-3847-AA10-3F315F9077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834749F3-71C0-C740-83F7-83A64409754C}"/>
              </a:ext>
            </a:extLst>
          </p:cNvPr>
          <p:cNvSpPr>
            <a:spLocks noGrp="1"/>
          </p:cNvSpPr>
          <p:nvPr>
            <p:ph type="dt" sz="half" idx="10"/>
          </p:nvPr>
        </p:nvSpPr>
        <p:spPr/>
        <p:txBody>
          <a:bodyPr/>
          <a:lstStyle/>
          <a:p>
            <a:fld id="{95E8625C-6FE9-1048-BEA1-D4DAF2EE99B1}" type="datetimeFigureOut">
              <a:rPr lang="en-SA" smtClean="0"/>
              <a:t>05/11/2021</a:t>
            </a:fld>
            <a:endParaRPr lang="en-SA"/>
          </a:p>
        </p:txBody>
      </p:sp>
      <p:sp>
        <p:nvSpPr>
          <p:cNvPr id="8" name="Footer Placeholder 7">
            <a:extLst>
              <a:ext uri="{FF2B5EF4-FFF2-40B4-BE49-F238E27FC236}">
                <a16:creationId xmlns:a16="http://schemas.microsoft.com/office/drawing/2014/main" id="{BD32833E-829A-F849-B662-937DC52548A1}"/>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9C3852B5-4228-FC4B-918E-07AB843CAFF7}"/>
              </a:ext>
            </a:extLst>
          </p:cNvPr>
          <p:cNvSpPr>
            <a:spLocks noGrp="1"/>
          </p:cNvSpPr>
          <p:nvPr>
            <p:ph type="sldNum" sz="quarter" idx="12"/>
          </p:nvPr>
        </p:nvSpPr>
        <p:spPr/>
        <p:txBody>
          <a:bodyPr/>
          <a:lstStyle/>
          <a:p>
            <a:fld id="{9913362E-CFFE-F740-85BC-AC10420EC337}" type="slidenum">
              <a:rPr lang="en-SA" smtClean="0"/>
              <a:t>‹#›</a:t>
            </a:fld>
            <a:endParaRPr lang="en-SA"/>
          </a:p>
        </p:txBody>
      </p:sp>
    </p:spTree>
    <p:extLst>
      <p:ext uri="{BB962C8B-B14F-4D97-AF65-F5344CB8AC3E}">
        <p14:creationId xmlns:p14="http://schemas.microsoft.com/office/powerpoint/2010/main" val="809952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C316-0B46-EF40-ACE5-BB59F46C0E7E}"/>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8F25655F-0D13-BC41-8C04-C516D38E988B}"/>
              </a:ext>
            </a:extLst>
          </p:cNvPr>
          <p:cNvSpPr>
            <a:spLocks noGrp="1"/>
          </p:cNvSpPr>
          <p:nvPr>
            <p:ph type="dt" sz="half" idx="10"/>
          </p:nvPr>
        </p:nvSpPr>
        <p:spPr/>
        <p:txBody>
          <a:bodyPr/>
          <a:lstStyle/>
          <a:p>
            <a:fld id="{95E8625C-6FE9-1048-BEA1-D4DAF2EE99B1}" type="datetimeFigureOut">
              <a:rPr lang="en-SA" smtClean="0"/>
              <a:t>05/11/2021</a:t>
            </a:fld>
            <a:endParaRPr lang="en-SA"/>
          </a:p>
        </p:txBody>
      </p:sp>
      <p:sp>
        <p:nvSpPr>
          <p:cNvPr id="4" name="Footer Placeholder 3">
            <a:extLst>
              <a:ext uri="{FF2B5EF4-FFF2-40B4-BE49-F238E27FC236}">
                <a16:creationId xmlns:a16="http://schemas.microsoft.com/office/drawing/2014/main" id="{64949F91-F1B1-D845-831E-8B7BCDB517DF}"/>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094E9378-56CF-5147-AB79-560DFD14D611}"/>
              </a:ext>
            </a:extLst>
          </p:cNvPr>
          <p:cNvSpPr>
            <a:spLocks noGrp="1"/>
          </p:cNvSpPr>
          <p:nvPr>
            <p:ph type="sldNum" sz="quarter" idx="12"/>
          </p:nvPr>
        </p:nvSpPr>
        <p:spPr/>
        <p:txBody>
          <a:bodyPr/>
          <a:lstStyle/>
          <a:p>
            <a:fld id="{9913362E-CFFE-F740-85BC-AC10420EC337}" type="slidenum">
              <a:rPr lang="en-SA" smtClean="0"/>
              <a:t>‹#›</a:t>
            </a:fld>
            <a:endParaRPr lang="en-SA"/>
          </a:p>
        </p:txBody>
      </p:sp>
    </p:spTree>
    <p:extLst>
      <p:ext uri="{BB962C8B-B14F-4D97-AF65-F5344CB8AC3E}">
        <p14:creationId xmlns:p14="http://schemas.microsoft.com/office/powerpoint/2010/main" val="3041634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0AF65-DC80-634E-BEAC-23AE394DCA28}"/>
              </a:ext>
            </a:extLst>
          </p:cNvPr>
          <p:cNvSpPr>
            <a:spLocks noGrp="1"/>
          </p:cNvSpPr>
          <p:nvPr>
            <p:ph type="dt" sz="half" idx="10"/>
          </p:nvPr>
        </p:nvSpPr>
        <p:spPr/>
        <p:txBody>
          <a:bodyPr/>
          <a:lstStyle/>
          <a:p>
            <a:fld id="{95E8625C-6FE9-1048-BEA1-D4DAF2EE99B1}" type="datetimeFigureOut">
              <a:rPr lang="en-SA" smtClean="0"/>
              <a:t>05/11/2021</a:t>
            </a:fld>
            <a:endParaRPr lang="en-SA"/>
          </a:p>
        </p:txBody>
      </p:sp>
      <p:sp>
        <p:nvSpPr>
          <p:cNvPr id="3" name="Footer Placeholder 2">
            <a:extLst>
              <a:ext uri="{FF2B5EF4-FFF2-40B4-BE49-F238E27FC236}">
                <a16:creationId xmlns:a16="http://schemas.microsoft.com/office/drawing/2014/main" id="{697C8207-21A6-AD4E-853D-524DEDE6BE63}"/>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C7D5C8D5-80C2-794B-8ACE-4AB450D919FC}"/>
              </a:ext>
            </a:extLst>
          </p:cNvPr>
          <p:cNvSpPr>
            <a:spLocks noGrp="1"/>
          </p:cNvSpPr>
          <p:nvPr>
            <p:ph type="sldNum" sz="quarter" idx="12"/>
          </p:nvPr>
        </p:nvSpPr>
        <p:spPr/>
        <p:txBody>
          <a:bodyPr/>
          <a:lstStyle/>
          <a:p>
            <a:fld id="{9913362E-CFFE-F740-85BC-AC10420EC337}" type="slidenum">
              <a:rPr lang="en-SA" smtClean="0"/>
              <a:t>‹#›</a:t>
            </a:fld>
            <a:endParaRPr lang="en-SA"/>
          </a:p>
        </p:txBody>
      </p:sp>
    </p:spTree>
    <p:extLst>
      <p:ext uri="{BB962C8B-B14F-4D97-AF65-F5344CB8AC3E}">
        <p14:creationId xmlns:p14="http://schemas.microsoft.com/office/powerpoint/2010/main" val="136637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52B95-B325-3F43-8506-1E61ECB5A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8A0CEA98-6223-0642-AA5F-09F6D3C121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30C16944-867A-EC4E-A850-90EB417EC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16E052-B33E-A24D-8C44-FC03BFD6B731}"/>
              </a:ext>
            </a:extLst>
          </p:cNvPr>
          <p:cNvSpPr>
            <a:spLocks noGrp="1"/>
          </p:cNvSpPr>
          <p:nvPr>
            <p:ph type="dt" sz="half" idx="10"/>
          </p:nvPr>
        </p:nvSpPr>
        <p:spPr/>
        <p:txBody>
          <a:bodyPr/>
          <a:lstStyle/>
          <a:p>
            <a:fld id="{95E8625C-6FE9-1048-BEA1-D4DAF2EE99B1}" type="datetimeFigureOut">
              <a:rPr lang="en-SA" smtClean="0"/>
              <a:t>05/11/2021</a:t>
            </a:fld>
            <a:endParaRPr lang="en-SA"/>
          </a:p>
        </p:txBody>
      </p:sp>
      <p:sp>
        <p:nvSpPr>
          <p:cNvPr id="6" name="Footer Placeholder 5">
            <a:extLst>
              <a:ext uri="{FF2B5EF4-FFF2-40B4-BE49-F238E27FC236}">
                <a16:creationId xmlns:a16="http://schemas.microsoft.com/office/drawing/2014/main" id="{342CE4D0-FAB8-1046-8DCD-33E39CC82208}"/>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1BAD7557-BCD4-C240-967D-832753A8FE5B}"/>
              </a:ext>
            </a:extLst>
          </p:cNvPr>
          <p:cNvSpPr>
            <a:spLocks noGrp="1"/>
          </p:cNvSpPr>
          <p:nvPr>
            <p:ph type="sldNum" sz="quarter" idx="12"/>
          </p:nvPr>
        </p:nvSpPr>
        <p:spPr/>
        <p:txBody>
          <a:bodyPr/>
          <a:lstStyle/>
          <a:p>
            <a:fld id="{9913362E-CFFE-F740-85BC-AC10420EC337}" type="slidenum">
              <a:rPr lang="en-SA" smtClean="0"/>
              <a:t>‹#›</a:t>
            </a:fld>
            <a:endParaRPr lang="en-SA"/>
          </a:p>
        </p:txBody>
      </p:sp>
    </p:spTree>
    <p:extLst>
      <p:ext uri="{BB962C8B-B14F-4D97-AF65-F5344CB8AC3E}">
        <p14:creationId xmlns:p14="http://schemas.microsoft.com/office/powerpoint/2010/main" val="1368025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6B0B-93A1-774E-960B-03CBEF048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76DD0166-AB18-844D-8432-A324AC9827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F88F8CBB-DABF-C043-9809-C3BD3766FB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55923E-289C-FA47-AF25-909C4485BB45}"/>
              </a:ext>
            </a:extLst>
          </p:cNvPr>
          <p:cNvSpPr>
            <a:spLocks noGrp="1"/>
          </p:cNvSpPr>
          <p:nvPr>
            <p:ph type="dt" sz="half" idx="10"/>
          </p:nvPr>
        </p:nvSpPr>
        <p:spPr/>
        <p:txBody>
          <a:bodyPr/>
          <a:lstStyle/>
          <a:p>
            <a:fld id="{95E8625C-6FE9-1048-BEA1-D4DAF2EE99B1}" type="datetimeFigureOut">
              <a:rPr lang="en-SA" smtClean="0"/>
              <a:t>05/11/2021</a:t>
            </a:fld>
            <a:endParaRPr lang="en-SA"/>
          </a:p>
        </p:txBody>
      </p:sp>
      <p:sp>
        <p:nvSpPr>
          <p:cNvPr id="6" name="Footer Placeholder 5">
            <a:extLst>
              <a:ext uri="{FF2B5EF4-FFF2-40B4-BE49-F238E27FC236}">
                <a16:creationId xmlns:a16="http://schemas.microsoft.com/office/drawing/2014/main" id="{38F8C600-2D28-3345-BFA3-E5CEBB0E1C6E}"/>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3314AD59-3B3F-EE4B-90F1-47FF59F129CA}"/>
              </a:ext>
            </a:extLst>
          </p:cNvPr>
          <p:cNvSpPr>
            <a:spLocks noGrp="1"/>
          </p:cNvSpPr>
          <p:nvPr>
            <p:ph type="sldNum" sz="quarter" idx="12"/>
          </p:nvPr>
        </p:nvSpPr>
        <p:spPr/>
        <p:txBody>
          <a:bodyPr/>
          <a:lstStyle/>
          <a:p>
            <a:fld id="{9913362E-CFFE-F740-85BC-AC10420EC337}" type="slidenum">
              <a:rPr lang="en-SA" smtClean="0"/>
              <a:t>‹#›</a:t>
            </a:fld>
            <a:endParaRPr lang="en-SA"/>
          </a:p>
        </p:txBody>
      </p:sp>
    </p:spTree>
    <p:extLst>
      <p:ext uri="{BB962C8B-B14F-4D97-AF65-F5344CB8AC3E}">
        <p14:creationId xmlns:p14="http://schemas.microsoft.com/office/powerpoint/2010/main" val="3253626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C7D48E-0AD7-5C4F-A761-65EBFB34A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A29A76AC-0A0B-DC42-90FC-39164DA69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298E62C1-0F92-A549-8927-1E765DAD98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8625C-6FE9-1048-BEA1-D4DAF2EE99B1}" type="datetimeFigureOut">
              <a:rPr lang="en-SA" smtClean="0"/>
              <a:t>05/11/2021</a:t>
            </a:fld>
            <a:endParaRPr lang="en-SA"/>
          </a:p>
        </p:txBody>
      </p:sp>
      <p:sp>
        <p:nvSpPr>
          <p:cNvPr id="5" name="Footer Placeholder 4">
            <a:extLst>
              <a:ext uri="{FF2B5EF4-FFF2-40B4-BE49-F238E27FC236}">
                <a16:creationId xmlns:a16="http://schemas.microsoft.com/office/drawing/2014/main" id="{4F22B0F0-1F53-DC45-8A9F-0573DA4152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72C92AD8-98CE-4647-83EF-3E4AD08AA7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13362E-CFFE-F740-85BC-AC10420EC337}" type="slidenum">
              <a:rPr lang="en-SA" smtClean="0"/>
              <a:t>‹#›</a:t>
            </a:fld>
            <a:endParaRPr lang="en-SA"/>
          </a:p>
        </p:txBody>
      </p:sp>
    </p:spTree>
    <p:extLst>
      <p:ext uri="{BB962C8B-B14F-4D97-AF65-F5344CB8AC3E}">
        <p14:creationId xmlns:p14="http://schemas.microsoft.com/office/powerpoint/2010/main" val="3733911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29.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043017B7-DB56-477D-A4AE-8EC1B3C99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E6A90-5687-5A47-A3ED-F70A8B455C24}"/>
              </a:ext>
            </a:extLst>
          </p:cNvPr>
          <p:cNvSpPr>
            <a:spLocks noGrp="1"/>
          </p:cNvSpPr>
          <p:nvPr>
            <p:ph type="ctrTitle"/>
          </p:nvPr>
        </p:nvSpPr>
        <p:spPr>
          <a:xfrm>
            <a:off x="7331384" y="679730"/>
            <a:ext cx="4171994" cy="3372317"/>
          </a:xfrm>
        </p:spPr>
        <p:txBody>
          <a:bodyPr>
            <a:normAutofit/>
          </a:bodyPr>
          <a:lstStyle/>
          <a:p>
            <a:r>
              <a:rPr lang="en-US" sz="4800" dirty="0">
                <a:latin typeface="Times New Roman" panose="02020603050405020304" pitchFamily="18" charset="0"/>
                <a:cs typeface="Times New Roman" panose="02020603050405020304" pitchFamily="18" charset="0"/>
              </a:rPr>
              <a:t>Developing an appointment Chatbot for students </a:t>
            </a:r>
            <a:endParaRPr lang="en-SA" sz="4800" dirty="0">
              <a:latin typeface="Times New Roman" panose="02020603050405020304" pitchFamily="18" charset="0"/>
              <a:cs typeface="Times New Roman" panose="02020603050405020304" pitchFamily="18" charset="0"/>
            </a:endParaRPr>
          </a:p>
        </p:txBody>
      </p:sp>
      <p:grpSp>
        <p:nvGrpSpPr>
          <p:cNvPr id="137" name="Group 136">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138" name="Straight Connector 137">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ubtitle 2">
            <a:extLst>
              <a:ext uri="{FF2B5EF4-FFF2-40B4-BE49-F238E27FC236}">
                <a16:creationId xmlns:a16="http://schemas.microsoft.com/office/drawing/2014/main" id="{E401926F-1E46-7B47-9599-54AEF250019B}"/>
              </a:ext>
            </a:extLst>
          </p:cNvPr>
          <p:cNvSpPr>
            <a:spLocks noGrp="1"/>
          </p:cNvSpPr>
          <p:nvPr>
            <p:ph type="subTitle" idx="1"/>
          </p:nvPr>
        </p:nvSpPr>
        <p:spPr>
          <a:xfrm>
            <a:off x="7331383" y="5227455"/>
            <a:ext cx="3876085" cy="857461"/>
          </a:xfrm>
        </p:spPr>
        <p:txBody>
          <a:bodyPr>
            <a:normAutofit/>
          </a:bodyPr>
          <a:lstStyle/>
          <a:p>
            <a:pPr algn="l"/>
            <a:r>
              <a:rPr lang="en-SA" sz="1500">
                <a:latin typeface="Times New Roman" panose="02020603050405020304" pitchFamily="18" charset="0"/>
                <a:cs typeface="Times New Roman" panose="02020603050405020304" pitchFamily="18" charset="0"/>
              </a:rPr>
              <a:t>Final project presentation</a:t>
            </a:r>
          </a:p>
          <a:p>
            <a:pPr algn="l"/>
            <a:r>
              <a:rPr lang="en-SA" sz="1500" b="1">
                <a:latin typeface="Times New Roman" panose="02020603050405020304" pitchFamily="18" charset="0"/>
                <a:cs typeface="Times New Roman" panose="02020603050405020304" pitchFamily="18" charset="0"/>
              </a:rPr>
              <a:t>Group 2: </a:t>
            </a:r>
            <a:r>
              <a:rPr lang="en-SA" sz="1500">
                <a:latin typeface="Times New Roman" panose="02020603050405020304" pitchFamily="18" charset="0"/>
                <a:cs typeface="Times New Roman" panose="02020603050405020304" pitchFamily="18" charset="0"/>
              </a:rPr>
              <a:t>Yousef Almutairi, </a:t>
            </a:r>
            <a:r>
              <a:rPr lang="en-US" sz="1500">
                <a:latin typeface="Times New Roman" panose="02020603050405020304" pitchFamily="18" charset="0"/>
                <a:cs typeface="Times New Roman" panose="02020603050405020304" pitchFamily="18" charset="0"/>
              </a:rPr>
              <a:t>Devna Chaturvedi</a:t>
            </a:r>
            <a:r>
              <a:rPr lang="en-SA" sz="1500">
                <a:latin typeface="Times New Roman" panose="02020603050405020304" pitchFamily="18" charset="0"/>
                <a:cs typeface="Times New Roman" panose="02020603050405020304" pitchFamily="18" charset="0"/>
              </a:rPr>
              <a:t>, </a:t>
            </a:r>
            <a:r>
              <a:rPr lang="en-US" sz="1500">
                <a:latin typeface="Times New Roman" panose="02020603050405020304" pitchFamily="18" charset="0"/>
                <a:cs typeface="Times New Roman" panose="02020603050405020304" pitchFamily="18" charset="0"/>
              </a:rPr>
              <a:t>Gireesh Kumar Muppalla</a:t>
            </a:r>
            <a:r>
              <a:rPr lang="en-SA" sz="1500">
                <a:latin typeface="Times New Roman" panose="02020603050405020304" pitchFamily="18" charset="0"/>
                <a:cs typeface="Times New Roman" panose="02020603050405020304" pitchFamily="18" charset="0"/>
              </a:rPr>
              <a:t>, </a:t>
            </a:r>
            <a:r>
              <a:rPr lang="en-US" sz="1500">
                <a:latin typeface="Times New Roman" panose="02020603050405020304" pitchFamily="18" charset="0"/>
                <a:cs typeface="Times New Roman" panose="02020603050405020304" pitchFamily="18" charset="0"/>
              </a:rPr>
              <a:t>Sai Harshavardhan </a:t>
            </a:r>
            <a:endParaRPr lang="en-SA" sz="1500">
              <a:latin typeface="Times New Roman" panose="02020603050405020304" pitchFamily="18" charset="0"/>
              <a:cs typeface="Times New Roman" panose="02020603050405020304" pitchFamily="18" charset="0"/>
            </a:endParaRPr>
          </a:p>
        </p:txBody>
      </p:sp>
      <p:sp>
        <p:nvSpPr>
          <p:cNvPr id="141" name="Rectangle 14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awn of the Chatbots: What Do Consumers Want and Expect? | TechnologyAdvice">
            <a:extLst>
              <a:ext uri="{FF2B5EF4-FFF2-40B4-BE49-F238E27FC236}">
                <a16:creationId xmlns:a16="http://schemas.microsoft.com/office/drawing/2014/main" id="{0DDB65BB-C802-4FDD-A255-CD19B9F239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26" b="-2"/>
          <a:stretch/>
        </p:blipFill>
        <p:spPr bwMode="auto">
          <a:xfrm>
            <a:off x="942597" y="612553"/>
            <a:ext cx="5608830" cy="5632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988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6AB3AA1E-268B-4064-BC52-D3A9C3BFB68F}"/>
              </a:ext>
            </a:extLst>
          </p:cNvPr>
          <p:cNvSpPr>
            <a:spLocks noGrp="1"/>
          </p:cNvSpPr>
          <p:nvPr>
            <p:ph type="title"/>
          </p:nvPr>
        </p:nvSpPr>
        <p:spPr>
          <a:xfrm>
            <a:off x="804672" y="338328"/>
            <a:ext cx="5011473" cy="1773936"/>
          </a:xfrm>
        </p:spPr>
        <p:txBody>
          <a:bodyPr>
            <a:normAutofit/>
          </a:bodyPr>
          <a:lstStyle/>
          <a:p>
            <a:r>
              <a:rPr lang="en-US" sz="4000">
                <a:solidFill>
                  <a:srgbClr val="FFFFFF"/>
                </a:solidFill>
              </a:rPr>
              <a:t>Pre-Processing using NLP</a:t>
            </a:r>
            <a:endParaRPr lang="en-IN" sz="4000">
              <a:solidFill>
                <a:srgbClr val="FFFFFF"/>
              </a:solidFill>
            </a:endParaRPr>
          </a:p>
        </p:txBody>
      </p:sp>
      <p:sp>
        <p:nvSpPr>
          <p:cNvPr id="3" name="Content Placeholder 2">
            <a:extLst>
              <a:ext uri="{FF2B5EF4-FFF2-40B4-BE49-F238E27FC236}">
                <a16:creationId xmlns:a16="http://schemas.microsoft.com/office/drawing/2014/main" id="{54EBCF0A-761A-40AF-9DF9-15740E496F97}"/>
              </a:ext>
            </a:extLst>
          </p:cNvPr>
          <p:cNvSpPr>
            <a:spLocks noGrp="1"/>
          </p:cNvSpPr>
          <p:nvPr>
            <p:ph idx="1"/>
          </p:nvPr>
        </p:nvSpPr>
        <p:spPr>
          <a:xfrm>
            <a:off x="6355641" y="338328"/>
            <a:ext cx="5029200" cy="1773936"/>
          </a:xfrm>
        </p:spPr>
        <p:txBody>
          <a:bodyPr anchor="ctr">
            <a:normAutofit/>
          </a:bodyPr>
          <a:lstStyle/>
          <a:p>
            <a:r>
              <a:rPr lang="en-US" sz="1800">
                <a:solidFill>
                  <a:srgbClr val="FFFFFF"/>
                </a:solidFill>
              </a:rPr>
              <a:t>The analysis and pre-processing of the text is performed using NLP (Natural Language Processing) to clean the text and process it for further research by the model.</a:t>
            </a:r>
            <a:endParaRPr lang="en-IN" sz="1800">
              <a:solidFill>
                <a:srgbClr val="FFFFFF"/>
              </a:solidFill>
            </a:endParaRPr>
          </a:p>
        </p:txBody>
      </p:sp>
      <p:sp>
        <p:nvSpPr>
          <p:cNvPr id="1029" name="Rectangle 75">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655330C-3BC8-4745-BBB5-64776E84170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2329" y="2661811"/>
            <a:ext cx="6890147" cy="28938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8EF9BF08-64FE-445E-9E54-9E4FBC7DE88F}"/>
              </a:ext>
            </a:extLst>
          </p:cNvPr>
          <p:cNvPicPr>
            <a:picLocks noChangeAspect="1"/>
          </p:cNvPicPr>
          <p:nvPr/>
        </p:nvPicPr>
        <p:blipFill rotWithShape="1">
          <a:blip r:embed="rId4"/>
          <a:srcRect r="43289"/>
          <a:stretch/>
        </p:blipFill>
        <p:spPr>
          <a:xfrm>
            <a:off x="6598024" y="4577745"/>
            <a:ext cx="5071647" cy="1683977"/>
          </a:xfrm>
          <a:prstGeom prst="rect">
            <a:avLst/>
          </a:prstGeom>
        </p:spPr>
      </p:pic>
    </p:spTree>
    <p:extLst>
      <p:ext uri="{BB962C8B-B14F-4D97-AF65-F5344CB8AC3E}">
        <p14:creationId xmlns:p14="http://schemas.microsoft.com/office/powerpoint/2010/main" val="3230775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7758A2-6003-D64F-8289-4E1E727B3BBC}"/>
              </a:ext>
            </a:extLst>
          </p:cNvPr>
          <p:cNvSpPr>
            <a:spLocks noGrp="1"/>
          </p:cNvSpPr>
          <p:nvPr>
            <p:ph type="title"/>
          </p:nvPr>
        </p:nvSpPr>
        <p:spPr>
          <a:xfrm>
            <a:off x="841247" y="978619"/>
            <a:ext cx="3410712" cy="1106424"/>
          </a:xfrm>
        </p:spPr>
        <p:txBody>
          <a:bodyPr>
            <a:normAutofit/>
          </a:bodyPr>
          <a:lstStyle/>
          <a:p>
            <a:pPr lvl="0"/>
            <a:r>
              <a:rPr lang="en-US" sz="2800" b="1" dirty="0"/>
              <a:t>Class Distribution</a:t>
            </a:r>
            <a:endParaRPr lang="en-US" sz="2800" dirty="0"/>
          </a:p>
        </p:txBody>
      </p:sp>
      <p:sp>
        <p:nvSpPr>
          <p:cNvPr id="45"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Content Placeholder 17">
            <a:extLst>
              <a:ext uri="{FF2B5EF4-FFF2-40B4-BE49-F238E27FC236}">
                <a16:creationId xmlns:a16="http://schemas.microsoft.com/office/drawing/2014/main" id="{CC0B810E-6D32-4B45-A5CF-4187AF053416}"/>
              </a:ext>
            </a:extLst>
          </p:cNvPr>
          <p:cNvSpPr>
            <a:spLocks noGrp="1"/>
          </p:cNvSpPr>
          <p:nvPr>
            <p:ph idx="1"/>
          </p:nvPr>
        </p:nvSpPr>
        <p:spPr>
          <a:xfrm>
            <a:off x="593406" y="2372801"/>
            <a:ext cx="3911719" cy="3425043"/>
          </a:xfrm>
        </p:spPr>
        <p:txBody>
          <a:bodyPr>
            <a:normAutofit fontScale="92500"/>
          </a:bodyPr>
          <a:lstStyle/>
          <a:p>
            <a:endParaRPr lang="en-IN" sz="1700" b="1" dirty="0"/>
          </a:p>
          <a:p>
            <a:r>
              <a:rPr lang="en-IN" dirty="0"/>
              <a:t>Exploratory data analysis approach is used to analyse the datasets and the class distributions. </a:t>
            </a:r>
          </a:p>
          <a:p>
            <a:r>
              <a:rPr lang="en-IN" dirty="0"/>
              <a:t>The results analysed below summarize the class distribution in the dataset. </a:t>
            </a:r>
          </a:p>
          <a:p>
            <a:endParaRPr lang="en-US" sz="1700" b="1" dirty="0"/>
          </a:p>
          <a:p>
            <a:endParaRPr lang="en-SA" sz="1700" dirty="0"/>
          </a:p>
        </p:txBody>
      </p:sp>
      <p:pic>
        <p:nvPicPr>
          <p:cNvPr id="4" name="Picture 3" descr="Chart, bar chart&#10;&#10;Description automatically generated">
            <a:extLst>
              <a:ext uri="{FF2B5EF4-FFF2-40B4-BE49-F238E27FC236}">
                <a16:creationId xmlns:a16="http://schemas.microsoft.com/office/drawing/2014/main" id="{C19AD53B-DE41-46BE-B3B5-B828A7B7D50E}"/>
              </a:ext>
            </a:extLst>
          </p:cNvPr>
          <p:cNvPicPr>
            <a:picLocks noChangeAspect="1"/>
          </p:cNvPicPr>
          <p:nvPr/>
        </p:nvPicPr>
        <p:blipFill>
          <a:blip r:embed="rId2"/>
          <a:stretch>
            <a:fillRect/>
          </a:stretch>
        </p:blipFill>
        <p:spPr>
          <a:xfrm>
            <a:off x="5010463" y="1170432"/>
            <a:ext cx="6860032" cy="3858768"/>
          </a:xfrm>
          <a:prstGeom prst="rect">
            <a:avLst/>
          </a:prstGeom>
        </p:spPr>
      </p:pic>
    </p:spTree>
    <p:extLst>
      <p:ext uri="{BB962C8B-B14F-4D97-AF65-F5344CB8AC3E}">
        <p14:creationId xmlns:p14="http://schemas.microsoft.com/office/powerpoint/2010/main" val="446340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B46EBC-A1D8-4D40-9D31-BD2ED9DB78F8}"/>
              </a:ext>
            </a:extLst>
          </p:cNvPr>
          <p:cNvSpPr>
            <a:spLocks noGrp="1"/>
          </p:cNvSpPr>
          <p:nvPr>
            <p:ph type="title"/>
          </p:nvPr>
        </p:nvSpPr>
        <p:spPr>
          <a:xfrm>
            <a:off x="630936" y="502920"/>
            <a:ext cx="3419856" cy="1463040"/>
          </a:xfrm>
        </p:spPr>
        <p:txBody>
          <a:bodyPr anchor="ctr">
            <a:normAutofit/>
          </a:bodyPr>
          <a:lstStyle/>
          <a:p>
            <a:r>
              <a:rPr lang="en-IN" sz="4100"/>
              <a:t>Pre-Processing the Text</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F1DFD720-2E55-4315-B054-1690AC0C3293}"/>
              </a:ext>
            </a:extLst>
          </p:cNvPr>
          <p:cNvPicPr>
            <a:picLocks noChangeAspect="1"/>
          </p:cNvPicPr>
          <p:nvPr/>
        </p:nvPicPr>
        <p:blipFill>
          <a:blip r:embed="rId2"/>
          <a:stretch>
            <a:fillRect/>
          </a:stretch>
        </p:blipFill>
        <p:spPr>
          <a:xfrm>
            <a:off x="1738967" y="2299814"/>
            <a:ext cx="8701873" cy="3959352"/>
          </a:xfrm>
          <a:prstGeom prst="rect">
            <a:avLst/>
          </a:prstGeom>
        </p:spPr>
      </p:pic>
    </p:spTree>
    <p:extLst>
      <p:ext uri="{BB962C8B-B14F-4D97-AF65-F5344CB8AC3E}">
        <p14:creationId xmlns:p14="http://schemas.microsoft.com/office/powerpoint/2010/main" val="416277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5C91-06EB-46A2-AA0B-E6B964D19064}"/>
              </a:ext>
            </a:extLst>
          </p:cNvPr>
          <p:cNvSpPr>
            <a:spLocks noGrp="1"/>
          </p:cNvSpPr>
          <p:nvPr>
            <p:ph type="title"/>
          </p:nvPr>
        </p:nvSpPr>
        <p:spPr>
          <a:xfrm>
            <a:off x="1451579" y="950397"/>
            <a:ext cx="9603274" cy="1012662"/>
          </a:xfrm>
        </p:spPr>
        <p:txBody>
          <a:bodyPr anchor="b">
            <a:normAutofit/>
          </a:bodyPr>
          <a:lstStyle/>
          <a:p>
            <a:r>
              <a:rPr lang="en-IN" sz="4000"/>
              <a:t>Preparing the training data</a:t>
            </a:r>
          </a:p>
        </p:txBody>
      </p:sp>
      <p:cxnSp>
        <p:nvCxnSpPr>
          <p:cNvPr id="10" name="Straight Connector 9">
            <a:extLst>
              <a:ext uri="{FF2B5EF4-FFF2-40B4-BE49-F238E27FC236}">
                <a16:creationId xmlns:a16="http://schemas.microsoft.com/office/drawing/2014/main" id="{645863A0-0EBC-4C9B-958B-06AD3E75BB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81807" y="2056720"/>
            <a:ext cx="9473046"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B5F4FB-DD1C-4437-9DF6-300C14E14892}"/>
              </a:ext>
            </a:extLst>
          </p:cNvPr>
          <p:cNvSpPr>
            <a:spLocks noGrp="1"/>
          </p:cNvSpPr>
          <p:nvPr>
            <p:ph idx="1"/>
          </p:nvPr>
        </p:nvSpPr>
        <p:spPr>
          <a:xfrm>
            <a:off x="1451578" y="2150379"/>
            <a:ext cx="9603274" cy="586499"/>
          </a:xfrm>
        </p:spPr>
        <p:txBody>
          <a:bodyPr>
            <a:normAutofit/>
          </a:bodyPr>
          <a:lstStyle/>
          <a:p>
            <a:r>
              <a:rPr lang="en-IN" sz="1800" dirty="0"/>
              <a:t>The classes required for building the model are prepared in a file, along with a list containing question, labels and answers with the code below:</a:t>
            </a:r>
          </a:p>
          <a:p>
            <a:endParaRPr lang="en-IN" sz="1800" dirty="0"/>
          </a:p>
        </p:txBody>
      </p:sp>
      <p:pic>
        <p:nvPicPr>
          <p:cNvPr id="6" name="Picture 5">
            <a:extLst>
              <a:ext uri="{FF2B5EF4-FFF2-40B4-BE49-F238E27FC236}">
                <a16:creationId xmlns:a16="http://schemas.microsoft.com/office/drawing/2014/main" id="{A9A17F08-D0A1-4566-B6BD-75DD468EA670}"/>
              </a:ext>
            </a:extLst>
          </p:cNvPr>
          <p:cNvPicPr>
            <a:picLocks noChangeAspect="1"/>
          </p:cNvPicPr>
          <p:nvPr/>
        </p:nvPicPr>
        <p:blipFill rotWithShape="1">
          <a:blip r:embed="rId2"/>
          <a:srcRect r="43289"/>
          <a:stretch/>
        </p:blipFill>
        <p:spPr>
          <a:xfrm>
            <a:off x="2009748" y="3574217"/>
            <a:ext cx="6605334" cy="2193219"/>
          </a:xfrm>
          <a:prstGeom prst="rect">
            <a:avLst/>
          </a:prstGeom>
        </p:spPr>
      </p:pic>
    </p:spTree>
    <p:extLst>
      <p:ext uri="{BB962C8B-B14F-4D97-AF65-F5344CB8AC3E}">
        <p14:creationId xmlns:p14="http://schemas.microsoft.com/office/powerpoint/2010/main" val="741207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DC24-378C-4098-B09C-B628687025F2}"/>
              </a:ext>
            </a:extLst>
          </p:cNvPr>
          <p:cNvSpPr>
            <a:spLocks noGrp="1"/>
          </p:cNvSpPr>
          <p:nvPr>
            <p:ph type="title"/>
          </p:nvPr>
        </p:nvSpPr>
        <p:spPr>
          <a:xfrm>
            <a:off x="1451578" y="1418325"/>
            <a:ext cx="9603274" cy="1012662"/>
          </a:xfrm>
        </p:spPr>
        <p:txBody>
          <a:bodyPr anchor="b">
            <a:normAutofit/>
          </a:bodyPr>
          <a:lstStyle/>
          <a:p>
            <a:r>
              <a:rPr lang="en-IN" sz="3100" dirty="0"/>
              <a:t>Splitting the data into train and test </a:t>
            </a:r>
            <a:br>
              <a:rPr lang="en-IN" sz="3100" dirty="0"/>
            </a:br>
            <a:endParaRPr lang="en-IN" sz="3100" dirty="0"/>
          </a:p>
        </p:txBody>
      </p:sp>
      <p:cxnSp>
        <p:nvCxnSpPr>
          <p:cNvPr id="71" name="Straight Connector 70">
            <a:extLst>
              <a:ext uri="{FF2B5EF4-FFF2-40B4-BE49-F238E27FC236}">
                <a16:creationId xmlns:a16="http://schemas.microsoft.com/office/drawing/2014/main" id="{645863A0-0EBC-4C9B-958B-06AD3E75BB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81807" y="2056720"/>
            <a:ext cx="9473046"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9A767A-9602-406F-AD1F-E7B01943F4B3}"/>
              </a:ext>
            </a:extLst>
          </p:cNvPr>
          <p:cNvSpPr>
            <a:spLocks noGrp="1"/>
          </p:cNvSpPr>
          <p:nvPr>
            <p:ph idx="1"/>
          </p:nvPr>
        </p:nvSpPr>
        <p:spPr>
          <a:xfrm>
            <a:off x="1451578" y="2150379"/>
            <a:ext cx="9603274" cy="586499"/>
          </a:xfrm>
        </p:spPr>
        <p:txBody>
          <a:bodyPr>
            <a:normAutofit/>
          </a:bodyPr>
          <a:lstStyle/>
          <a:p>
            <a:r>
              <a:rPr lang="en-IN" sz="1800"/>
              <a:t>The train-test split evaluation is executed to estimate the performance of the model using 70:30 ratio</a:t>
            </a:r>
          </a:p>
        </p:txBody>
      </p:sp>
      <p:pic>
        <p:nvPicPr>
          <p:cNvPr id="2050" name="Picture 2">
            <a:extLst>
              <a:ext uri="{FF2B5EF4-FFF2-40B4-BE49-F238E27FC236}">
                <a16:creationId xmlns:a16="http://schemas.microsoft.com/office/drawing/2014/main" id="{A2C38023-BA3A-405C-BBCC-9057F30F0CC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51578" y="3657696"/>
            <a:ext cx="9603274" cy="14885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2068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A920-A329-42BB-845E-EC03754B6767}"/>
              </a:ext>
            </a:extLst>
          </p:cNvPr>
          <p:cNvSpPr>
            <a:spLocks noGrp="1"/>
          </p:cNvSpPr>
          <p:nvPr>
            <p:ph type="title"/>
          </p:nvPr>
        </p:nvSpPr>
        <p:spPr>
          <a:xfrm>
            <a:off x="1451579" y="950397"/>
            <a:ext cx="9603274" cy="1012662"/>
          </a:xfrm>
        </p:spPr>
        <p:txBody>
          <a:bodyPr anchor="b">
            <a:normAutofit/>
          </a:bodyPr>
          <a:lstStyle/>
          <a:p>
            <a:r>
              <a:rPr lang="en-IN" sz="4000"/>
              <a:t>Feature Extraction using Count Vectorizer </a:t>
            </a:r>
          </a:p>
        </p:txBody>
      </p:sp>
      <p:cxnSp>
        <p:nvCxnSpPr>
          <p:cNvPr id="10" name="Straight Connector 9">
            <a:extLst>
              <a:ext uri="{FF2B5EF4-FFF2-40B4-BE49-F238E27FC236}">
                <a16:creationId xmlns:a16="http://schemas.microsoft.com/office/drawing/2014/main" id="{645863A0-0EBC-4C9B-958B-06AD3E75BB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81807" y="2056720"/>
            <a:ext cx="9473046"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DC7361-3D11-4FA0-9C4D-A8E318281407}"/>
              </a:ext>
            </a:extLst>
          </p:cNvPr>
          <p:cNvSpPr>
            <a:spLocks noGrp="1"/>
          </p:cNvSpPr>
          <p:nvPr>
            <p:ph idx="1"/>
          </p:nvPr>
        </p:nvSpPr>
        <p:spPr>
          <a:xfrm>
            <a:off x="1451578" y="2150379"/>
            <a:ext cx="9603274" cy="1088931"/>
          </a:xfrm>
        </p:spPr>
        <p:txBody>
          <a:bodyPr>
            <a:normAutofit fontScale="92500" lnSpcReduction="20000"/>
          </a:bodyPr>
          <a:lstStyle/>
          <a:p>
            <a:r>
              <a:rPr lang="en-IN" sz="2200" dirty="0"/>
              <a:t>We converted our training questions to vectors to feed them to the classifier. </a:t>
            </a:r>
          </a:p>
          <a:p>
            <a:r>
              <a:rPr lang="en-IN" sz="2200" dirty="0"/>
              <a:t>The .fit_transform() method of CountVectorizer() does two things: 1) trains the features dictionary 2) Transforms each question into vectors of a size of features dictionary that contains zeros in all places except for the words used in the question</a:t>
            </a:r>
          </a:p>
          <a:p>
            <a:endParaRPr lang="en-IN" sz="500" dirty="0"/>
          </a:p>
          <a:p>
            <a:endParaRPr lang="en-IN" sz="500" dirty="0"/>
          </a:p>
        </p:txBody>
      </p:sp>
      <p:pic>
        <p:nvPicPr>
          <p:cNvPr id="5" name="Picture 4">
            <a:extLst>
              <a:ext uri="{FF2B5EF4-FFF2-40B4-BE49-F238E27FC236}">
                <a16:creationId xmlns:a16="http://schemas.microsoft.com/office/drawing/2014/main" id="{960871CB-019F-4892-B2C8-AEB41935462C}"/>
              </a:ext>
            </a:extLst>
          </p:cNvPr>
          <p:cNvPicPr>
            <a:picLocks noChangeAspect="1"/>
          </p:cNvPicPr>
          <p:nvPr/>
        </p:nvPicPr>
        <p:blipFill>
          <a:blip r:embed="rId2"/>
          <a:stretch>
            <a:fillRect/>
          </a:stretch>
        </p:blipFill>
        <p:spPr>
          <a:xfrm>
            <a:off x="1451578" y="3537655"/>
            <a:ext cx="9603274" cy="1728590"/>
          </a:xfrm>
          <a:prstGeom prst="rect">
            <a:avLst/>
          </a:prstGeom>
        </p:spPr>
      </p:pic>
    </p:spTree>
    <p:extLst>
      <p:ext uri="{BB962C8B-B14F-4D97-AF65-F5344CB8AC3E}">
        <p14:creationId xmlns:p14="http://schemas.microsoft.com/office/powerpoint/2010/main" val="3887330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B2E8-27F3-45C8-9E65-943C8F4CB3AF}"/>
              </a:ext>
            </a:extLst>
          </p:cNvPr>
          <p:cNvSpPr>
            <a:spLocks noGrp="1"/>
          </p:cNvSpPr>
          <p:nvPr>
            <p:ph type="title"/>
          </p:nvPr>
        </p:nvSpPr>
        <p:spPr/>
        <p:txBody>
          <a:bodyPr/>
          <a:lstStyle/>
          <a:p>
            <a:r>
              <a:rPr lang="en-IN" dirty="0"/>
              <a:t>Multinomial Naïve Bayes</a:t>
            </a:r>
          </a:p>
        </p:txBody>
      </p:sp>
      <p:sp>
        <p:nvSpPr>
          <p:cNvPr id="3" name="Content Placeholder 2">
            <a:extLst>
              <a:ext uri="{FF2B5EF4-FFF2-40B4-BE49-F238E27FC236}">
                <a16:creationId xmlns:a16="http://schemas.microsoft.com/office/drawing/2014/main" id="{0ABD6C58-1E22-45F4-8CFB-8D9D3CFBDC96}"/>
              </a:ext>
            </a:extLst>
          </p:cNvPr>
          <p:cNvSpPr>
            <a:spLocks noGrp="1"/>
          </p:cNvSpPr>
          <p:nvPr>
            <p:ph idx="1"/>
          </p:nvPr>
        </p:nvSpPr>
        <p:spPr/>
        <p:txBody>
          <a:bodyPr/>
          <a:lstStyle/>
          <a:p>
            <a:r>
              <a:rPr lang="en-IN" sz="2000" dirty="0"/>
              <a:t>After creating the training vectors we created a Naïve Bayes Classifier. </a:t>
            </a:r>
          </a:p>
          <a:p>
            <a:r>
              <a:rPr lang="en-IN" sz="2000" dirty="0"/>
              <a:t>We have used </a:t>
            </a:r>
            <a:r>
              <a:rPr lang="en-IN" sz="2000" dirty="0" err="1"/>
              <a:t>MultinomialNB</a:t>
            </a:r>
            <a:r>
              <a:rPr lang="en-IN" sz="2000" dirty="0"/>
              <a:t>() to train our classifier using .fit() method. </a:t>
            </a:r>
          </a:p>
          <a:p>
            <a:r>
              <a:rPr lang="en-IN" sz="2000" dirty="0"/>
              <a:t>This trains the classifier to make the predictions by taking an input from the user , convert it into vector with the help of vectorizer and get predictions of the label</a:t>
            </a:r>
          </a:p>
          <a:p>
            <a:endParaRPr lang="en-IN" dirty="0"/>
          </a:p>
        </p:txBody>
      </p:sp>
      <p:pic>
        <p:nvPicPr>
          <p:cNvPr id="11" name="Picture 10" descr="Graphical user interface, text, application, email&#10;&#10;Description automatically generated">
            <a:extLst>
              <a:ext uri="{FF2B5EF4-FFF2-40B4-BE49-F238E27FC236}">
                <a16:creationId xmlns:a16="http://schemas.microsoft.com/office/drawing/2014/main" id="{B948F2CF-EFC5-44A4-AC78-D5ADDAB9A639}"/>
              </a:ext>
            </a:extLst>
          </p:cNvPr>
          <p:cNvPicPr>
            <a:picLocks noChangeAspect="1"/>
          </p:cNvPicPr>
          <p:nvPr/>
        </p:nvPicPr>
        <p:blipFill>
          <a:blip r:embed="rId2"/>
          <a:stretch>
            <a:fillRect/>
          </a:stretch>
        </p:blipFill>
        <p:spPr>
          <a:xfrm>
            <a:off x="1162328" y="3780730"/>
            <a:ext cx="7604600" cy="2789790"/>
          </a:xfrm>
          <a:prstGeom prst="rect">
            <a:avLst/>
          </a:prstGeom>
        </p:spPr>
      </p:pic>
    </p:spTree>
    <p:extLst>
      <p:ext uri="{BB962C8B-B14F-4D97-AF65-F5344CB8AC3E}">
        <p14:creationId xmlns:p14="http://schemas.microsoft.com/office/powerpoint/2010/main" val="3871432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7758A2-6003-D64F-8289-4E1E727B3BBC}"/>
              </a:ext>
            </a:extLst>
          </p:cNvPr>
          <p:cNvSpPr>
            <a:spLocks noGrp="1"/>
          </p:cNvSpPr>
          <p:nvPr>
            <p:ph type="title"/>
          </p:nvPr>
        </p:nvSpPr>
        <p:spPr>
          <a:xfrm>
            <a:off x="643467" y="321734"/>
            <a:ext cx="10905066" cy="1135737"/>
          </a:xfrm>
        </p:spPr>
        <p:txBody>
          <a:bodyPr>
            <a:normAutofit/>
          </a:bodyPr>
          <a:lstStyle/>
          <a:p>
            <a:pPr lvl="0"/>
            <a:r>
              <a:rPr lang="en-US" sz="3600" b="1"/>
              <a:t>Evaluation and Results</a:t>
            </a:r>
            <a:endParaRPr lang="en-US" sz="3600"/>
          </a:p>
        </p:txBody>
      </p:sp>
      <p:sp>
        <p:nvSpPr>
          <p:cNvPr id="18" name="Content Placeholder 17">
            <a:extLst>
              <a:ext uri="{FF2B5EF4-FFF2-40B4-BE49-F238E27FC236}">
                <a16:creationId xmlns:a16="http://schemas.microsoft.com/office/drawing/2014/main" id="{CC0B810E-6D32-4B45-A5CF-4187AF053416}"/>
              </a:ext>
            </a:extLst>
          </p:cNvPr>
          <p:cNvSpPr>
            <a:spLocks noGrp="1"/>
          </p:cNvSpPr>
          <p:nvPr>
            <p:ph idx="1"/>
          </p:nvPr>
        </p:nvSpPr>
        <p:spPr>
          <a:xfrm>
            <a:off x="670704" y="1216305"/>
            <a:ext cx="11245961" cy="4393982"/>
          </a:xfrm>
        </p:spPr>
        <p:txBody>
          <a:bodyPr>
            <a:normAutofit/>
          </a:bodyPr>
          <a:lstStyle/>
          <a:p>
            <a:pPr marL="0" indent="0">
              <a:buNone/>
            </a:pPr>
            <a:endParaRPr lang="en-IN" sz="2000" b="1" dirty="0"/>
          </a:p>
          <a:p>
            <a:r>
              <a:rPr lang="en-IN" sz="2000" dirty="0"/>
              <a:t>The model evaluation is performed to check the accuracy of the trained model on the test dataset.</a:t>
            </a:r>
            <a:r>
              <a:rPr lang="en-SA" sz="2000" dirty="0">
                <a:effectLst/>
              </a:rPr>
              <a:t> </a:t>
            </a:r>
            <a:endParaRPr lang="en-IN" sz="2000" b="1" dirty="0"/>
          </a:p>
          <a:p>
            <a:r>
              <a:rPr lang="en-IN" sz="2000" dirty="0"/>
              <a:t>The accuracy achieved is 99.03 %. The classifier is able classify the intent of the user with 99% accuracy. </a:t>
            </a:r>
            <a:endParaRPr lang="en-SA" sz="2000" dirty="0"/>
          </a:p>
          <a:p>
            <a:endParaRPr lang="en-US" sz="2000" b="1" dirty="0"/>
          </a:p>
          <a:p>
            <a:endParaRPr lang="en-SA" sz="2000" dirty="0"/>
          </a:p>
        </p:txBody>
      </p:sp>
      <p:grpSp>
        <p:nvGrpSpPr>
          <p:cNvPr id="65" name="Group 6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66" name="Isosceles Triangle 6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0" name="Rectangle 6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9FDA58EE-28C4-43E2-A805-3C1B78674B40}"/>
              </a:ext>
            </a:extLst>
          </p:cNvPr>
          <p:cNvPicPr>
            <a:picLocks noChangeAspect="1"/>
          </p:cNvPicPr>
          <p:nvPr/>
        </p:nvPicPr>
        <p:blipFill>
          <a:blip r:embed="rId2"/>
          <a:stretch>
            <a:fillRect/>
          </a:stretch>
        </p:blipFill>
        <p:spPr>
          <a:xfrm>
            <a:off x="1041297" y="2643105"/>
            <a:ext cx="10213119" cy="3946130"/>
          </a:xfrm>
          <a:prstGeom prst="rect">
            <a:avLst/>
          </a:prstGeom>
        </p:spPr>
      </p:pic>
    </p:spTree>
    <p:extLst>
      <p:ext uri="{BB962C8B-B14F-4D97-AF65-F5344CB8AC3E}">
        <p14:creationId xmlns:p14="http://schemas.microsoft.com/office/powerpoint/2010/main" val="629835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25549E48-55B4-43FA-96F3-A3F777E0F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7758A2-6003-D64F-8289-4E1E727B3BBC}"/>
              </a:ext>
            </a:extLst>
          </p:cNvPr>
          <p:cNvSpPr>
            <a:spLocks noGrp="1"/>
          </p:cNvSpPr>
          <p:nvPr>
            <p:ph type="title"/>
          </p:nvPr>
        </p:nvSpPr>
        <p:spPr>
          <a:xfrm>
            <a:off x="868680" y="405575"/>
            <a:ext cx="5001768" cy="1371600"/>
          </a:xfrm>
        </p:spPr>
        <p:txBody>
          <a:bodyPr vert="horz" lIns="91440" tIns="45720" rIns="91440" bIns="45720" rtlCol="0" anchor="ctr">
            <a:normAutofit/>
          </a:bodyPr>
          <a:lstStyle/>
          <a:p>
            <a:pPr lvl="0"/>
            <a:r>
              <a:rPr lang="en-US" sz="3600" b="1"/>
              <a:t>Evaluation and Results</a:t>
            </a:r>
            <a:endParaRPr lang="en-US" sz="3600"/>
          </a:p>
        </p:txBody>
      </p:sp>
      <p:sp>
        <p:nvSpPr>
          <p:cNvPr id="67" name="Rectangle 6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241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36EE4DE7-3399-2A41-97A5-0151CAB8978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44075" y="2091095"/>
            <a:ext cx="3255250" cy="4160520"/>
          </a:xfrm>
          <a:prstGeom prst="rect">
            <a:avLst/>
          </a:prstGeom>
          <a:noFill/>
        </p:spPr>
      </p:pic>
      <p:pic>
        <p:nvPicPr>
          <p:cNvPr id="8" name="Picture 7" descr="Graphical user interface, text, application, chat or text message&#10;&#10;Description automatically generated">
            <a:extLst>
              <a:ext uri="{FF2B5EF4-FFF2-40B4-BE49-F238E27FC236}">
                <a16:creationId xmlns:a16="http://schemas.microsoft.com/office/drawing/2014/main" id="{472C9463-0B24-8740-865E-34F94B0F619D}"/>
              </a:ext>
            </a:extLst>
          </p:cNvPr>
          <p:cNvPicPr>
            <a:picLocks noChangeAspect="1"/>
          </p:cNvPicPr>
          <p:nvPr/>
        </p:nvPicPr>
        <p:blipFill>
          <a:blip r:embed="rId3"/>
          <a:stretch>
            <a:fillRect/>
          </a:stretch>
        </p:blipFill>
        <p:spPr>
          <a:xfrm>
            <a:off x="8403737" y="2086081"/>
            <a:ext cx="3340044" cy="4160520"/>
          </a:xfrm>
          <a:prstGeom prst="rect">
            <a:avLst/>
          </a:prstGeom>
        </p:spPr>
      </p:pic>
      <p:pic>
        <p:nvPicPr>
          <p:cNvPr id="6" name="Picture 5" descr="Graphical user interface, text, application, chat or text message&#10;&#10;Description automatically generated">
            <a:extLst>
              <a:ext uri="{FF2B5EF4-FFF2-40B4-BE49-F238E27FC236}">
                <a16:creationId xmlns:a16="http://schemas.microsoft.com/office/drawing/2014/main" id="{497AD448-CB55-3548-8CBB-19D1BBBA8BC9}"/>
              </a:ext>
            </a:extLst>
          </p:cNvPr>
          <p:cNvPicPr>
            <a:picLocks noChangeAspect="1"/>
          </p:cNvPicPr>
          <p:nvPr/>
        </p:nvPicPr>
        <p:blipFill>
          <a:blip r:embed="rId4"/>
          <a:stretch>
            <a:fillRect/>
          </a:stretch>
        </p:blipFill>
        <p:spPr>
          <a:xfrm>
            <a:off x="4343400" y="2091095"/>
            <a:ext cx="3462793" cy="4160520"/>
          </a:xfrm>
          <a:prstGeom prst="rect">
            <a:avLst/>
          </a:prstGeom>
        </p:spPr>
      </p:pic>
    </p:spTree>
    <p:extLst>
      <p:ext uri="{BB962C8B-B14F-4D97-AF65-F5344CB8AC3E}">
        <p14:creationId xmlns:p14="http://schemas.microsoft.com/office/powerpoint/2010/main" val="3557305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a:xfrm>
            <a:off x="838200" y="365126"/>
            <a:ext cx="10515600" cy="876228"/>
          </a:xfrm>
        </p:spPr>
        <p:txBody>
          <a:bodyPr/>
          <a:lstStyle/>
          <a:p>
            <a:r>
              <a:rPr lang="en-US" dirty="0"/>
              <a:t>Contributions</a:t>
            </a:r>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57" t="-6122" r="-17857" b="-6122"/>
          <a:stretch/>
        </p:blipFill>
        <p:spPr>
          <a:xfrm>
            <a:off x="876300" y="1739900"/>
            <a:ext cx="1689100" cy="1397000"/>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293" t="-6483" r="-18293" b="-6483"/>
          <a:stretch/>
        </p:blipFill>
        <p:spPr>
          <a:xfrm>
            <a:off x="3829813" y="4263232"/>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6501" t="-5000" r="-16501" b="-5000"/>
          <a:stretch/>
        </p:blipFill>
        <p:spPr>
          <a:xfrm>
            <a:off x="6744524"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8293" t="-6483" r="-18293" b="-6483"/>
          <a:stretch/>
        </p:blipFill>
        <p:spPr>
          <a:xfrm>
            <a:off x="9659235" y="4263232"/>
            <a:ext cx="1689100" cy="1397000"/>
          </a:xfrm>
        </p:spPr>
      </p:pic>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a:xfrm>
            <a:off x="591252" y="3804517"/>
            <a:ext cx="2336800" cy="1854200"/>
          </a:xfrm>
        </p:spPr>
        <p:txBody>
          <a:bodyPr/>
          <a:lstStyle/>
          <a:p>
            <a:pPr marL="285750" indent="-285750" algn="l">
              <a:buFontTx/>
              <a:buChar char="-"/>
            </a:pPr>
            <a:r>
              <a:rPr lang="en-US" sz="1400" b="1" dirty="0"/>
              <a:t>Created the input data for 2 classes</a:t>
            </a:r>
          </a:p>
          <a:p>
            <a:pPr marL="285750" indent="-285750" algn="l">
              <a:buFontTx/>
              <a:buChar char="-"/>
            </a:pPr>
            <a:r>
              <a:rPr lang="en-US" sz="1400" b="1" dirty="0"/>
              <a:t>Database connections </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a:xfrm>
            <a:off x="3505963" y="1739900"/>
            <a:ext cx="2336800" cy="1854200"/>
          </a:xfrm>
        </p:spPr>
        <p:txBody>
          <a:bodyPr anchor="b"/>
          <a:lstStyle/>
          <a:p>
            <a:pPr marL="285750" indent="-285750" algn="l">
              <a:buFontTx/>
              <a:buChar char="-"/>
            </a:pPr>
            <a:r>
              <a:rPr lang="en-US" sz="1400" b="1" dirty="0"/>
              <a:t>Designing the project</a:t>
            </a:r>
          </a:p>
          <a:p>
            <a:pPr marL="285750" indent="-285750" algn="l">
              <a:buFontTx/>
              <a:buChar char="-"/>
            </a:pPr>
            <a:r>
              <a:rPr lang="en-US" sz="1400" b="1" dirty="0"/>
              <a:t>Loading the data</a:t>
            </a:r>
          </a:p>
          <a:p>
            <a:pPr marL="285750" indent="-285750" algn="l">
              <a:buFontTx/>
              <a:buChar char="-"/>
            </a:pPr>
            <a:r>
              <a:rPr lang="en-US" sz="1400" b="1" dirty="0"/>
              <a:t>Preprocessing the data</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pPr marL="285750" indent="-285750" algn="l">
              <a:buFontTx/>
              <a:buChar char="-"/>
            </a:pPr>
            <a:r>
              <a:rPr lang="en-US" sz="1400" b="1" dirty="0"/>
              <a:t>Created the UI</a:t>
            </a:r>
          </a:p>
          <a:p>
            <a:pPr marL="285750" indent="-285750" algn="l">
              <a:buFontTx/>
              <a:buChar char="-"/>
            </a:pPr>
            <a:r>
              <a:rPr lang="en-US" sz="1400" b="1" dirty="0"/>
              <a:t>Programmed the flow</a:t>
            </a:r>
          </a:p>
          <a:p>
            <a:pPr marL="285750" indent="-285750" algn="l">
              <a:buFontTx/>
              <a:buChar char="-"/>
            </a:pPr>
            <a:r>
              <a:rPr lang="en-US" sz="1400" b="1" dirty="0"/>
              <a:t>Build the model</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pPr marL="285750" indent="-285750" algn="l">
              <a:buFontTx/>
              <a:buChar char="-"/>
            </a:pPr>
            <a:r>
              <a:rPr lang="en-US" sz="1400" b="1" dirty="0"/>
              <a:t>Created the input data for 2 classes</a:t>
            </a:r>
          </a:p>
          <a:p>
            <a:pPr marL="285750" indent="-285750" algn="l">
              <a:buFontTx/>
              <a:buChar char="-"/>
            </a:pPr>
            <a:r>
              <a:rPr lang="en-US" sz="1400" b="1" dirty="0"/>
              <a:t>Created the script to log the conversations of chatbot</a:t>
            </a:r>
          </a:p>
          <a:p>
            <a:pPr algn="l"/>
            <a:endParaRPr lang="en-US" sz="1400" b="1" dirty="0"/>
          </a:p>
          <a:p>
            <a:pPr algn="l"/>
            <a:endParaRPr lang="en-US" sz="1600" b="1" dirty="0"/>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19</a:t>
            </a:fld>
            <a:endParaRPr lang="en-US" dirty="0"/>
          </a:p>
        </p:txBody>
      </p:sp>
      <p:sp>
        <p:nvSpPr>
          <p:cNvPr id="3" name="TextBox 2">
            <a:extLst>
              <a:ext uri="{FF2B5EF4-FFF2-40B4-BE49-F238E27FC236}">
                <a16:creationId xmlns:a16="http://schemas.microsoft.com/office/drawing/2014/main" id="{956FC72F-5565-4137-A696-A8E5265EAE19}"/>
              </a:ext>
            </a:extLst>
          </p:cNvPr>
          <p:cNvSpPr txBox="1"/>
          <p:nvPr/>
        </p:nvSpPr>
        <p:spPr>
          <a:xfrm>
            <a:off x="1307444" y="3384613"/>
            <a:ext cx="864917" cy="369332"/>
          </a:xfrm>
          <a:prstGeom prst="rect">
            <a:avLst/>
          </a:prstGeom>
          <a:noFill/>
        </p:spPr>
        <p:txBody>
          <a:bodyPr wrap="none" rtlCol="0">
            <a:spAutoFit/>
          </a:bodyPr>
          <a:lstStyle/>
          <a:p>
            <a:r>
              <a:rPr lang="en-US" b="1" dirty="0">
                <a:solidFill>
                  <a:schemeClr val="bg1"/>
                </a:solidFill>
              </a:rPr>
              <a:t>Yousef </a:t>
            </a:r>
            <a:endParaRPr lang="en-IN" b="1" dirty="0">
              <a:solidFill>
                <a:schemeClr val="bg1"/>
              </a:solidFill>
            </a:endParaRPr>
          </a:p>
        </p:txBody>
      </p:sp>
      <p:sp>
        <p:nvSpPr>
          <p:cNvPr id="15" name="TextBox 14">
            <a:extLst>
              <a:ext uri="{FF2B5EF4-FFF2-40B4-BE49-F238E27FC236}">
                <a16:creationId xmlns:a16="http://schemas.microsoft.com/office/drawing/2014/main" id="{CE40F556-9EBB-44BB-BD35-C8903EAB23F9}"/>
              </a:ext>
            </a:extLst>
          </p:cNvPr>
          <p:cNvSpPr txBox="1"/>
          <p:nvPr/>
        </p:nvSpPr>
        <p:spPr>
          <a:xfrm>
            <a:off x="4222155" y="3842031"/>
            <a:ext cx="791050" cy="369332"/>
          </a:xfrm>
          <a:prstGeom prst="rect">
            <a:avLst/>
          </a:prstGeom>
          <a:noFill/>
        </p:spPr>
        <p:txBody>
          <a:bodyPr wrap="none" rtlCol="0">
            <a:spAutoFit/>
          </a:bodyPr>
          <a:lstStyle/>
          <a:p>
            <a:r>
              <a:rPr lang="en-US" b="1" dirty="0">
                <a:solidFill>
                  <a:schemeClr val="bg1"/>
                </a:solidFill>
              </a:rPr>
              <a:t>Devna</a:t>
            </a:r>
            <a:endParaRPr lang="en-IN" b="1" dirty="0">
              <a:solidFill>
                <a:schemeClr val="bg1"/>
              </a:solidFill>
            </a:endParaRPr>
          </a:p>
        </p:txBody>
      </p:sp>
      <p:sp>
        <p:nvSpPr>
          <p:cNvPr id="16" name="TextBox 15">
            <a:extLst>
              <a:ext uri="{FF2B5EF4-FFF2-40B4-BE49-F238E27FC236}">
                <a16:creationId xmlns:a16="http://schemas.microsoft.com/office/drawing/2014/main" id="{13E7DA89-AA30-4C4B-B3FA-C269F4CA9993}"/>
              </a:ext>
            </a:extLst>
          </p:cNvPr>
          <p:cNvSpPr txBox="1"/>
          <p:nvPr/>
        </p:nvSpPr>
        <p:spPr>
          <a:xfrm>
            <a:off x="7136866" y="3323563"/>
            <a:ext cx="913070" cy="369332"/>
          </a:xfrm>
          <a:prstGeom prst="rect">
            <a:avLst/>
          </a:prstGeom>
          <a:noFill/>
        </p:spPr>
        <p:txBody>
          <a:bodyPr wrap="none" rtlCol="0">
            <a:spAutoFit/>
          </a:bodyPr>
          <a:lstStyle/>
          <a:p>
            <a:r>
              <a:rPr lang="en-US" b="1" dirty="0">
                <a:solidFill>
                  <a:schemeClr val="bg1"/>
                </a:solidFill>
              </a:rPr>
              <a:t>Gireesh</a:t>
            </a:r>
            <a:endParaRPr lang="en-IN" b="1" dirty="0">
              <a:solidFill>
                <a:schemeClr val="bg1"/>
              </a:solidFill>
            </a:endParaRPr>
          </a:p>
        </p:txBody>
      </p:sp>
      <p:sp>
        <p:nvSpPr>
          <p:cNvPr id="17" name="TextBox 16">
            <a:extLst>
              <a:ext uri="{FF2B5EF4-FFF2-40B4-BE49-F238E27FC236}">
                <a16:creationId xmlns:a16="http://schemas.microsoft.com/office/drawing/2014/main" id="{9BA0D85C-E577-4B89-95CA-D00E06BEDD5C}"/>
              </a:ext>
            </a:extLst>
          </p:cNvPr>
          <p:cNvSpPr txBox="1"/>
          <p:nvPr/>
        </p:nvSpPr>
        <p:spPr>
          <a:xfrm>
            <a:off x="9579237" y="3804517"/>
            <a:ext cx="1849096" cy="369332"/>
          </a:xfrm>
          <a:prstGeom prst="rect">
            <a:avLst/>
          </a:prstGeom>
          <a:noFill/>
        </p:spPr>
        <p:txBody>
          <a:bodyPr wrap="none" rtlCol="0">
            <a:spAutoFit/>
          </a:bodyPr>
          <a:lstStyle/>
          <a:p>
            <a:r>
              <a:rPr lang="en-US" b="1" dirty="0">
                <a:solidFill>
                  <a:schemeClr val="bg1"/>
                </a:solidFill>
              </a:rPr>
              <a:t>Sai Harshvardhan</a:t>
            </a:r>
            <a:endParaRPr lang="en-IN" b="1" dirty="0">
              <a:solidFill>
                <a:schemeClr val="bg1"/>
              </a:solidFill>
            </a:endParaRPr>
          </a:p>
        </p:txBody>
      </p:sp>
    </p:spTree>
    <p:extLst>
      <p:ext uri="{BB962C8B-B14F-4D97-AF65-F5344CB8AC3E}">
        <p14:creationId xmlns:p14="http://schemas.microsoft.com/office/powerpoint/2010/main" val="116306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706234-6069-1942-96FE-D92876CBC940}"/>
              </a:ext>
            </a:extLst>
          </p:cNvPr>
          <p:cNvSpPr>
            <a:spLocks noGrp="1"/>
          </p:cNvSpPr>
          <p:nvPr>
            <p:ph type="title"/>
          </p:nvPr>
        </p:nvSpPr>
        <p:spPr>
          <a:xfrm>
            <a:off x="635000" y="640823"/>
            <a:ext cx="3418659" cy="5583148"/>
          </a:xfrm>
        </p:spPr>
        <p:txBody>
          <a:bodyPr anchor="ctr">
            <a:normAutofit/>
          </a:bodyPr>
          <a:lstStyle/>
          <a:p>
            <a:r>
              <a:rPr lang="en-SA" sz="5400" u="sng" dirty="0"/>
              <a:t>CONTENT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7BAB101-C8EE-4734-B95A-664E7C218576}"/>
              </a:ext>
            </a:extLst>
          </p:cNvPr>
          <p:cNvGraphicFramePr>
            <a:graphicFrameLocks noGrp="1"/>
          </p:cNvGraphicFramePr>
          <p:nvPr>
            <p:ph idx="1"/>
            <p:extLst>
              <p:ext uri="{D42A27DB-BD31-4B8C-83A1-F6EECF244321}">
                <p14:modId xmlns:p14="http://schemas.microsoft.com/office/powerpoint/2010/main" val="160533383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931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758A2-6003-D64F-8289-4E1E727B3BBC}"/>
              </a:ext>
            </a:extLst>
          </p:cNvPr>
          <p:cNvSpPr>
            <a:spLocks noGrp="1"/>
          </p:cNvSpPr>
          <p:nvPr>
            <p:ph type="title"/>
          </p:nvPr>
        </p:nvSpPr>
        <p:spPr>
          <a:xfrm>
            <a:off x="841248" y="502920"/>
            <a:ext cx="10509504" cy="1975104"/>
          </a:xfrm>
        </p:spPr>
        <p:txBody>
          <a:bodyPr anchor="b">
            <a:normAutofit/>
          </a:bodyPr>
          <a:lstStyle/>
          <a:p>
            <a:pPr lvl="0"/>
            <a:r>
              <a:rPr lang="en-US" sz="5400" b="1"/>
              <a:t>Conclusion</a:t>
            </a:r>
            <a:endParaRPr lang="en-US" sz="5400"/>
          </a:p>
        </p:txBody>
      </p:sp>
      <p:sp>
        <p:nvSpPr>
          <p:cNvPr id="21" name="Rectangle 2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B8258E5-0161-3747-B0E8-58EDF9E4170E}"/>
              </a:ext>
            </a:extLst>
          </p:cNvPr>
          <p:cNvSpPr>
            <a:spLocks noGrp="1"/>
          </p:cNvSpPr>
          <p:nvPr>
            <p:ph idx="1"/>
          </p:nvPr>
        </p:nvSpPr>
        <p:spPr>
          <a:xfrm>
            <a:off x="841248" y="3328416"/>
            <a:ext cx="10509504" cy="2715768"/>
          </a:xfrm>
        </p:spPr>
        <p:txBody>
          <a:bodyPr>
            <a:normAutofit/>
          </a:bodyPr>
          <a:lstStyle/>
          <a:p>
            <a:r>
              <a:rPr lang="en-US" sz="2200" dirty="0">
                <a:latin typeface="+mj-lt"/>
                <a:cs typeface="Arial" panose="020B0604020202020204" pitchFamily="34" charset="0"/>
              </a:rPr>
              <a:t>It has multiple uses, and below, we explain the use case to show how helpful the appointment booking chatbot can be for the university</a:t>
            </a:r>
          </a:p>
          <a:p>
            <a:r>
              <a:rPr lang="en-US" sz="2200" dirty="0">
                <a:latin typeface="+mj-lt"/>
                <a:cs typeface="Arial" panose="020B0604020202020204" pitchFamily="34" charset="0"/>
              </a:rPr>
              <a:t>The chatbot processes that information and progressively gets better at answering the questions</a:t>
            </a:r>
            <a:r>
              <a:rPr lang="en-SA" sz="2200" dirty="0">
                <a:latin typeface="+mj-lt"/>
                <a:cs typeface="Arial" panose="020B0604020202020204" pitchFamily="34" charset="0"/>
              </a:rPr>
              <a:t> </a:t>
            </a:r>
            <a:endParaRPr lang="en-US" sz="2200" dirty="0">
              <a:latin typeface="+mj-lt"/>
              <a:cs typeface="Arial" panose="020B0604020202020204" pitchFamily="34" charset="0"/>
            </a:endParaRPr>
          </a:p>
          <a:p>
            <a:r>
              <a:rPr lang="en-US" sz="2200" dirty="0">
                <a:latin typeface="+mj-lt"/>
                <a:cs typeface="Arial" panose="020B0604020202020204" pitchFamily="34" charset="0"/>
              </a:rPr>
              <a:t>The chatbot understands the intent of the user, it delivers the answer based on the existing data. </a:t>
            </a:r>
          </a:p>
        </p:txBody>
      </p:sp>
    </p:spTree>
    <p:extLst>
      <p:ext uri="{BB962C8B-B14F-4D97-AF65-F5344CB8AC3E}">
        <p14:creationId xmlns:p14="http://schemas.microsoft.com/office/powerpoint/2010/main" val="2179869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7758A2-6003-D64F-8289-4E1E727B3BBC}"/>
              </a:ext>
            </a:extLst>
          </p:cNvPr>
          <p:cNvSpPr>
            <a:spLocks noGrp="1"/>
          </p:cNvSpPr>
          <p:nvPr>
            <p:ph type="title"/>
          </p:nvPr>
        </p:nvSpPr>
        <p:spPr>
          <a:xfrm>
            <a:off x="1115568" y="548640"/>
            <a:ext cx="10168128" cy="1179576"/>
          </a:xfrm>
        </p:spPr>
        <p:txBody>
          <a:bodyPr>
            <a:normAutofit/>
          </a:bodyPr>
          <a:lstStyle/>
          <a:p>
            <a:r>
              <a:rPr lang="en-US" b="1" cap="small" dirty="0"/>
              <a:t>References</a:t>
            </a:r>
            <a:endParaRPr lang="en-US"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B8258E5-0161-3747-B0E8-58EDF9E4170E}"/>
              </a:ext>
            </a:extLst>
          </p:cNvPr>
          <p:cNvSpPr>
            <a:spLocks noGrp="1"/>
          </p:cNvSpPr>
          <p:nvPr>
            <p:ph idx="1"/>
          </p:nvPr>
        </p:nvSpPr>
        <p:spPr>
          <a:xfrm>
            <a:off x="1115568" y="2481943"/>
            <a:ext cx="10168128" cy="4206724"/>
          </a:xfrm>
        </p:spPr>
        <p:txBody>
          <a:bodyPr>
            <a:normAutofit fontScale="70000" lnSpcReduction="20000"/>
          </a:bodyPr>
          <a:lstStyle/>
          <a:p>
            <a:pPr lvl="0">
              <a:buFont typeface="Courier New" panose="02070309020205020404" pitchFamily="49" charset="0"/>
              <a:buChar char="o"/>
            </a:pPr>
            <a:r>
              <a:rPr lang="en-IN" dirty="0"/>
              <a:t>Colby, 1973 K. M. Colby. Simulation of Belief systems. In </a:t>
            </a:r>
            <a:r>
              <a:rPr lang="en-IN" dirty="0" err="1"/>
              <a:t>Schank</a:t>
            </a:r>
            <a:r>
              <a:rPr lang="en-IN" dirty="0"/>
              <a:t> and Colby (Eds.) Computer Models </a:t>
            </a:r>
            <a:r>
              <a:rPr lang="en-IN" dirty="0" err="1"/>
              <a:t>ofThought</a:t>
            </a:r>
            <a:r>
              <a:rPr lang="en-IN" dirty="0"/>
              <a:t> and Language, pp.251-286, 1973.</a:t>
            </a:r>
            <a:endParaRPr lang="en-SA" dirty="0"/>
          </a:p>
          <a:p>
            <a:pPr lvl="0">
              <a:buFont typeface="Courier New" panose="02070309020205020404" pitchFamily="49" charset="0"/>
              <a:buChar char="o"/>
            </a:pPr>
            <a:r>
              <a:rPr lang="en-US" dirty="0"/>
              <a:t>J. Clerk Maxwell, A Treatise on Electricity and Magnetism, 3rd ed., vol. 2. Oxford: Clarendon, 1892, pp.68–73.</a:t>
            </a:r>
            <a:endParaRPr lang="en-SA" dirty="0"/>
          </a:p>
          <a:p>
            <a:pPr lvl="0">
              <a:buFont typeface="Courier New" panose="02070309020205020404" pitchFamily="49" charset="0"/>
              <a:buChar char="o"/>
            </a:pPr>
            <a:r>
              <a:rPr lang="en-US" dirty="0"/>
              <a:t>I. S. Jacobs and C. P. Bean, “Fine particles, thin films and exchange anisotropy,” in Magnetism, vol. III, G. T. </a:t>
            </a:r>
            <a:r>
              <a:rPr lang="en-US" dirty="0" err="1"/>
              <a:t>Rado</a:t>
            </a:r>
            <a:r>
              <a:rPr lang="en-US" dirty="0"/>
              <a:t> and H. Suhl, Eds. New York: Academic, 1963, pp. 271–350.</a:t>
            </a:r>
            <a:endParaRPr lang="en-SA" dirty="0"/>
          </a:p>
          <a:p>
            <a:pPr lvl="0">
              <a:buFont typeface="Courier New" panose="02070309020205020404" pitchFamily="49" charset="0"/>
              <a:buChar char="o"/>
            </a:pPr>
            <a:r>
              <a:rPr lang="en-US" dirty="0"/>
              <a:t>K. Elissa, “Title of paper if known,” unpublished.</a:t>
            </a:r>
            <a:endParaRPr lang="en-SA" dirty="0"/>
          </a:p>
          <a:p>
            <a:pPr lvl="0">
              <a:buFont typeface="Courier New" panose="02070309020205020404" pitchFamily="49" charset="0"/>
              <a:buChar char="o"/>
            </a:pPr>
            <a:r>
              <a:rPr lang="en-US" dirty="0"/>
              <a:t>R. Nicole, “Title of paper with only first word capitalized,” J. Name Stand. Abbrev., in press.</a:t>
            </a:r>
            <a:endParaRPr lang="en-SA" dirty="0"/>
          </a:p>
          <a:p>
            <a:pPr lvl="0">
              <a:buFont typeface="Courier New" panose="02070309020205020404" pitchFamily="49" charset="0"/>
              <a:buChar char="o"/>
            </a:pPr>
            <a:r>
              <a:rPr lang="en-US" dirty="0"/>
              <a:t>Y. Yorozu, M. Hirano, K. Oka, and Y. Tagawa, “Electron spectroscopy studies on magneto-optical media and plastic substrate interface,” IEEE Transl. J. </a:t>
            </a:r>
            <a:r>
              <a:rPr lang="en-US" dirty="0" err="1"/>
              <a:t>Magn</a:t>
            </a:r>
            <a:r>
              <a:rPr lang="en-US" dirty="0"/>
              <a:t>. Japan, vol. 2, pp. 740–741, August 1987 [Digests 9th Annual Conf. Magnetics Japan, p. 301, 1982].</a:t>
            </a:r>
            <a:endParaRPr lang="en-SA" dirty="0"/>
          </a:p>
          <a:p>
            <a:pPr lvl="0">
              <a:buFont typeface="Courier New" panose="02070309020205020404" pitchFamily="49" charset="0"/>
              <a:buChar char="o"/>
            </a:pPr>
            <a:r>
              <a:rPr lang="en-US" dirty="0"/>
              <a:t>M. Young, The Technical Writer’s Handbook. Mill Valley, CA: University Science, 1989.</a:t>
            </a:r>
            <a:endParaRPr lang="en-SA" dirty="0"/>
          </a:p>
          <a:p>
            <a:pPr>
              <a:lnSpc>
                <a:spcPct val="100000"/>
              </a:lnSpc>
              <a:buFont typeface="Courier New" panose="02070309020205020404" pitchFamily="49" charset="0"/>
              <a:buChar char="o"/>
            </a:pPr>
            <a:endParaRPr lang="en-US" sz="2000" dirty="0">
              <a:latin typeface="+mj-lt"/>
              <a:cs typeface="Arial" panose="020B0604020202020204" pitchFamily="34" charset="0"/>
            </a:endParaRPr>
          </a:p>
        </p:txBody>
      </p:sp>
    </p:spTree>
    <p:extLst>
      <p:ext uri="{BB962C8B-B14F-4D97-AF65-F5344CB8AC3E}">
        <p14:creationId xmlns:p14="http://schemas.microsoft.com/office/powerpoint/2010/main" val="173689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CB8348BC-8D00-4CBE-BC6C-92031A4E9D1F}"/>
              </a:ext>
            </a:extLst>
          </p:cNvPr>
          <p:cNvPicPr>
            <a:picLocks noChangeAspect="1"/>
          </p:cNvPicPr>
          <p:nvPr/>
        </p:nvPicPr>
        <p:blipFill rotWithShape="1">
          <a:blip r:embed="rId3">
            <a:alphaModFix amt="78000"/>
            <a:extLst>
              <a:ext uri="{BEBA8EAE-BF5A-486C-A8C5-ECC9F3942E4B}">
                <a14:imgProps xmlns:a14="http://schemas.microsoft.com/office/drawing/2010/main">
                  <a14:imgLayer r:embed="rId4">
                    <a14:imgEffect>
                      <a14:colorTemperature colorTemp="6497"/>
                    </a14:imgEffect>
                    <a14:imgEffect>
                      <a14:saturation sat="33000"/>
                    </a14:imgEffect>
                  </a14:imgLayer>
                </a14:imgProps>
              </a:ext>
            </a:extLst>
          </a:blip>
          <a:srcRect l="5200"/>
          <a:stretch/>
        </p:blipFill>
        <p:spPr>
          <a:xfrm>
            <a:off x="20" y="10"/>
            <a:ext cx="8668492" cy="6857990"/>
          </a:xfrm>
          <a:prstGeom prst="rect">
            <a:avLst/>
          </a:prstGeom>
          <a:effectLst>
            <a:glow rad="127000">
              <a:schemeClr val="accent2"/>
            </a:glow>
          </a:effectLst>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049BA5-0AB6-714B-AEEB-F5F51E9D0D52}"/>
              </a:ext>
            </a:extLst>
          </p:cNvPr>
          <p:cNvSpPr>
            <a:spLocks noGrp="1"/>
          </p:cNvSpPr>
          <p:nvPr>
            <p:ph type="title"/>
          </p:nvPr>
        </p:nvSpPr>
        <p:spPr>
          <a:xfrm>
            <a:off x="7848600" y="1122363"/>
            <a:ext cx="4023360" cy="3204134"/>
          </a:xfrm>
        </p:spPr>
        <p:txBody>
          <a:bodyPr vert="horz" lIns="91440" tIns="45720" rIns="91440" bIns="45720" rtlCol="0" anchor="b">
            <a:normAutofit/>
          </a:bodyPr>
          <a:lstStyle/>
          <a:p>
            <a:pPr algn="ctr"/>
            <a:r>
              <a:rPr lang="en-US" sz="5400" dirty="0"/>
              <a:t>Q&amp;A</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2167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666E3-C63C-1842-928D-55F3E65C982B}"/>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Thank you</a:t>
            </a:r>
          </a:p>
        </p:txBody>
      </p:sp>
      <p:sp>
        <p:nvSpPr>
          <p:cNvPr id="21" name="Rectangle 2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19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Rectangle 4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758A2-6003-D64F-8289-4E1E727B3BBC}"/>
              </a:ext>
            </a:extLst>
          </p:cNvPr>
          <p:cNvSpPr>
            <a:spLocks noGrp="1"/>
          </p:cNvSpPr>
          <p:nvPr>
            <p:ph type="title"/>
          </p:nvPr>
        </p:nvSpPr>
        <p:spPr>
          <a:xfrm>
            <a:off x="586478" y="1683756"/>
            <a:ext cx="3115265" cy="2396359"/>
          </a:xfrm>
        </p:spPr>
        <p:txBody>
          <a:bodyPr anchor="b">
            <a:normAutofit/>
          </a:bodyPr>
          <a:lstStyle/>
          <a:p>
            <a:pPr algn="r"/>
            <a:r>
              <a:rPr lang="en-US" sz="3700" b="1">
                <a:solidFill>
                  <a:srgbClr val="FFFFFF"/>
                </a:solidFill>
              </a:rPr>
              <a:t>INTRODUCTION</a:t>
            </a:r>
            <a:endParaRPr lang="en-SA" sz="3700">
              <a:solidFill>
                <a:srgbClr val="FFFFFF"/>
              </a:solidFill>
            </a:endParaRPr>
          </a:p>
        </p:txBody>
      </p:sp>
      <p:graphicFrame>
        <p:nvGraphicFramePr>
          <p:cNvPr id="16" name="Content Placeholder 2">
            <a:extLst>
              <a:ext uri="{FF2B5EF4-FFF2-40B4-BE49-F238E27FC236}">
                <a16:creationId xmlns:a16="http://schemas.microsoft.com/office/drawing/2014/main" id="{7E640A71-6EB2-47DE-88CE-720FFE9CA238}"/>
              </a:ext>
            </a:extLst>
          </p:cNvPr>
          <p:cNvGraphicFramePr>
            <a:graphicFrameLocks noGrp="1"/>
          </p:cNvGraphicFramePr>
          <p:nvPr>
            <p:ph idx="1"/>
            <p:extLst>
              <p:ext uri="{D42A27DB-BD31-4B8C-83A1-F6EECF244321}">
                <p14:modId xmlns:p14="http://schemas.microsoft.com/office/powerpoint/2010/main" val="91170482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4203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758A2-6003-D64F-8289-4E1E727B3BBC}"/>
              </a:ext>
            </a:extLst>
          </p:cNvPr>
          <p:cNvSpPr>
            <a:spLocks noGrp="1"/>
          </p:cNvSpPr>
          <p:nvPr>
            <p:ph type="title"/>
          </p:nvPr>
        </p:nvSpPr>
        <p:spPr>
          <a:xfrm>
            <a:off x="838200" y="556995"/>
            <a:ext cx="10515600" cy="1133693"/>
          </a:xfrm>
        </p:spPr>
        <p:txBody>
          <a:bodyPr>
            <a:normAutofit/>
          </a:bodyPr>
          <a:lstStyle/>
          <a:p>
            <a:pPr algn="ctr"/>
            <a:r>
              <a:rPr lang="en-US" sz="5200" b="1" dirty="0"/>
              <a:t>RELATED WORK</a:t>
            </a:r>
            <a:endParaRPr lang="en-SA" sz="5200"/>
          </a:p>
        </p:txBody>
      </p:sp>
      <p:graphicFrame>
        <p:nvGraphicFramePr>
          <p:cNvPr id="24" name="Content Placeholder 2">
            <a:extLst>
              <a:ext uri="{FF2B5EF4-FFF2-40B4-BE49-F238E27FC236}">
                <a16:creationId xmlns:a16="http://schemas.microsoft.com/office/drawing/2014/main" id="{5BDFF61B-4D59-4744-9054-8F0E1C00B9A9}"/>
              </a:ext>
            </a:extLst>
          </p:cNvPr>
          <p:cNvGraphicFramePr>
            <a:graphicFrameLocks noGrp="1"/>
          </p:cNvGraphicFramePr>
          <p:nvPr>
            <p:ph idx="1"/>
            <p:extLst>
              <p:ext uri="{D42A27DB-BD31-4B8C-83A1-F6EECF244321}">
                <p14:modId xmlns:p14="http://schemas.microsoft.com/office/powerpoint/2010/main" val="219285321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008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758A2-6003-D64F-8289-4E1E727B3BBC}"/>
              </a:ext>
            </a:extLst>
          </p:cNvPr>
          <p:cNvSpPr>
            <a:spLocks noGrp="1"/>
          </p:cNvSpPr>
          <p:nvPr>
            <p:ph type="title"/>
          </p:nvPr>
        </p:nvSpPr>
        <p:spPr>
          <a:xfrm>
            <a:off x="838200" y="365125"/>
            <a:ext cx="10515600" cy="1325563"/>
          </a:xfrm>
        </p:spPr>
        <p:txBody>
          <a:bodyPr>
            <a:normAutofit/>
          </a:bodyPr>
          <a:lstStyle/>
          <a:p>
            <a:pPr lvl="0"/>
            <a:r>
              <a:rPr lang="en-US" sz="5400" b="1" dirty="0"/>
              <a:t>PROPOSED WORK</a:t>
            </a:r>
            <a:endParaRPr lang="en-US" sz="5400" dirty="0"/>
          </a:p>
        </p:txBody>
      </p:sp>
      <p:sp>
        <p:nvSpPr>
          <p:cNvPr id="29"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50EBC2CD-02AD-4B9A-BC18-E0DA64DB8F95}"/>
              </a:ext>
            </a:extLst>
          </p:cNvPr>
          <p:cNvGraphicFramePr>
            <a:graphicFrameLocks noGrp="1"/>
          </p:cNvGraphicFramePr>
          <p:nvPr>
            <p:ph idx="1"/>
            <p:extLst>
              <p:ext uri="{D42A27DB-BD31-4B8C-83A1-F6EECF244321}">
                <p14:modId xmlns:p14="http://schemas.microsoft.com/office/powerpoint/2010/main" val="2197080061"/>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0102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758A2-6003-D64F-8289-4E1E727B3BBC}"/>
              </a:ext>
            </a:extLst>
          </p:cNvPr>
          <p:cNvSpPr>
            <a:spLocks noGrp="1"/>
          </p:cNvSpPr>
          <p:nvPr>
            <p:ph type="title"/>
          </p:nvPr>
        </p:nvSpPr>
        <p:spPr>
          <a:xfrm>
            <a:off x="793662" y="386930"/>
            <a:ext cx="10066122" cy="1298448"/>
          </a:xfrm>
        </p:spPr>
        <p:txBody>
          <a:bodyPr anchor="b">
            <a:normAutofit/>
          </a:bodyPr>
          <a:lstStyle/>
          <a:p>
            <a:pPr lvl="0" fontAlgn="base"/>
            <a:r>
              <a:rPr lang="en-US" sz="4800" b="1" cap="small"/>
              <a:t>Implementation and Evaluation</a:t>
            </a:r>
            <a:endParaRPr lang="en-SA" sz="4800" b="1" cap="small"/>
          </a:p>
        </p:txBody>
      </p:sp>
      <p:sp>
        <p:nvSpPr>
          <p:cNvPr id="22" name="Rectangle 2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8258E5-0161-3747-B0E8-58EDF9E4170E}"/>
              </a:ext>
            </a:extLst>
          </p:cNvPr>
          <p:cNvSpPr>
            <a:spLocks noGrp="1"/>
          </p:cNvSpPr>
          <p:nvPr>
            <p:ph idx="1"/>
          </p:nvPr>
        </p:nvSpPr>
        <p:spPr>
          <a:xfrm>
            <a:off x="174281" y="1343891"/>
            <a:ext cx="7274084" cy="5513474"/>
          </a:xfrm>
        </p:spPr>
        <p:txBody>
          <a:bodyPr anchor="ctr">
            <a:normAutofit/>
          </a:bodyPr>
          <a:lstStyle/>
          <a:p>
            <a:pPr marL="514350" indent="-514350">
              <a:buFont typeface="+mj-lt"/>
              <a:buAutoNum type="arabicPeriod"/>
            </a:pPr>
            <a:r>
              <a:rPr lang="en-IN" sz="2400" dirty="0"/>
              <a:t>Pre-processing using NLP</a:t>
            </a:r>
            <a:endParaRPr lang="en-US" sz="2400" dirty="0">
              <a:cs typeface="Arial" panose="020B0604020202020204" pitchFamily="34" charset="0"/>
            </a:endParaRPr>
          </a:p>
          <a:p>
            <a:pPr marL="514350" indent="-514350">
              <a:buFont typeface="+mj-lt"/>
              <a:buAutoNum type="arabicPeriod" startAt="2"/>
            </a:pPr>
            <a:r>
              <a:rPr lang="en-IN" sz="2400" dirty="0"/>
              <a:t>Splitting the data into train and test</a:t>
            </a:r>
          </a:p>
          <a:p>
            <a:pPr marL="514350" indent="-514350">
              <a:buFont typeface="+mj-lt"/>
              <a:buAutoNum type="arabicPeriod" startAt="3"/>
            </a:pPr>
            <a:r>
              <a:rPr lang="en-IN" sz="2400" dirty="0"/>
              <a:t>Extracting the features on the train and test data</a:t>
            </a:r>
            <a:endParaRPr lang="en-SA" sz="2400" dirty="0"/>
          </a:p>
          <a:p>
            <a:pPr marL="514350" indent="-514350">
              <a:buFont typeface="+mj-lt"/>
              <a:buAutoNum type="arabicPeriod" startAt="4"/>
            </a:pPr>
            <a:r>
              <a:rPr lang="en-IN" sz="2400" dirty="0"/>
              <a:t>Selecting the algorithm</a:t>
            </a:r>
            <a:r>
              <a:rPr lang="en-SA" sz="2400" dirty="0"/>
              <a:t> </a:t>
            </a:r>
          </a:p>
          <a:p>
            <a:pPr marL="514350" lvl="2" indent="-514350">
              <a:spcBef>
                <a:spcPts val="1000"/>
              </a:spcBef>
              <a:buFont typeface="+mj-lt"/>
              <a:buAutoNum type="arabicPeriod" startAt="5"/>
            </a:pPr>
            <a:r>
              <a:rPr lang="en-IN" sz="2400" dirty="0"/>
              <a:t>Naïve Bayes and Multinomial NB</a:t>
            </a:r>
          </a:p>
          <a:p>
            <a:pPr marL="514350" lvl="2" indent="-514350">
              <a:spcBef>
                <a:spcPts val="1000"/>
              </a:spcBef>
              <a:buFont typeface="+mj-lt"/>
              <a:buAutoNum type="arabicPeriod" startAt="5"/>
            </a:pPr>
            <a:r>
              <a:rPr lang="en-IN" sz="2400" dirty="0"/>
              <a:t>Fitting the train data set with model</a:t>
            </a:r>
            <a:endParaRPr lang="en-SA" sz="2400" dirty="0"/>
          </a:p>
          <a:p>
            <a:pPr marL="514350" indent="-514350">
              <a:buFont typeface="+mj-lt"/>
              <a:buAutoNum type="arabicPeriod" startAt="2"/>
            </a:pPr>
            <a:endParaRPr lang="en-IN" sz="2400" dirty="0"/>
          </a:p>
        </p:txBody>
      </p:sp>
      <p:pic>
        <p:nvPicPr>
          <p:cNvPr id="15" name="Picture 14">
            <a:extLst>
              <a:ext uri="{FF2B5EF4-FFF2-40B4-BE49-F238E27FC236}">
                <a16:creationId xmlns:a16="http://schemas.microsoft.com/office/drawing/2014/main" id="{8704176A-121A-9740-9332-96FED48FD5B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880193" y="2686851"/>
            <a:ext cx="4332535" cy="3083634"/>
          </a:xfrm>
          <a:prstGeom prst="rect">
            <a:avLst/>
          </a:prstGeom>
          <a:noFill/>
        </p:spPr>
      </p:pic>
      <p:sp>
        <p:nvSpPr>
          <p:cNvPr id="26" name="Rectangle 2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6538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570B1D3D-AC5D-499E-8AE8-D0D36A98A0C4}"/>
              </a:ext>
            </a:extLst>
          </p:cNvPr>
          <p:cNvSpPr>
            <a:spLocks noGrp="1"/>
          </p:cNvSpPr>
          <p:nvPr>
            <p:ph type="title"/>
          </p:nvPr>
        </p:nvSpPr>
        <p:spPr>
          <a:xfrm>
            <a:off x="2031731" y="-17861"/>
            <a:ext cx="7297095" cy="1204635"/>
          </a:xfrm>
        </p:spPr>
        <p:txBody>
          <a:bodyPr vert="horz" lIns="91440" tIns="45720" rIns="91440" bIns="45720" rtlCol="0" anchor="b">
            <a:normAutofit/>
          </a:bodyPr>
          <a:lstStyle/>
          <a:p>
            <a:r>
              <a:rPr lang="en-US" sz="5200" kern="1200" dirty="0">
                <a:solidFill>
                  <a:schemeClr val="tx1"/>
                </a:solidFill>
                <a:latin typeface="+mj-lt"/>
                <a:ea typeface="+mj-ea"/>
                <a:cs typeface="+mj-cs"/>
              </a:rPr>
              <a:t>Flow of the system</a:t>
            </a:r>
          </a:p>
        </p:txBody>
      </p:sp>
      <p:pic>
        <p:nvPicPr>
          <p:cNvPr id="27" name="Graphic 26" descr="Circle with Left Arrow">
            <a:extLst>
              <a:ext uri="{FF2B5EF4-FFF2-40B4-BE49-F238E27FC236}">
                <a16:creationId xmlns:a16="http://schemas.microsoft.com/office/drawing/2014/main" id="{1CEE081D-DE1A-40AA-86EF-EE0C9EB4C1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2886" y="175453"/>
            <a:ext cx="1289051" cy="1289051"/>
          </a:xfrm>
          <a:prstGeom prst="rect">
            <a:avLst/>
          </a:prstGeom>
        </p:spPr>
      </p:pic>
      <p:pic>
        <p:nvPicPr>
          <p:cNvPr id="29" name="Graphic 28" descr="Circle with Left Arrow">
            <a:extLst>
              <a:ext uri="{FF2B5EF4-FFF2-40B4-BE49-F238E27FC236}">
                <a16:creationId xmlns:a16="http://schemas.microsoft.com/office/drawing/2014/main" id="{2C371805-73A1-4531-927B-7E934B9E5D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
        <p:nvSpPr>
          <p:cNvPr id="2" name="Rectangle 1">
            <a:extLst>
              <a:ext uri="{FF2B5EF4-FFF2-40B4-BE49-F238E27FC236}">
                <a16:creationId xmlns:a16="http://schemas.microsoft.com/office/drawing/2014/main" id="{97AE28E8-5AC3-4F6A-BD15-C7E62CB69FB1}"/>
              </a:ext>
            </a:extLst>
          </p:cNvPr>
          <p:cNvSpPr/>
          <p:nvPr/>
        </p:nvSpPr>
        <p:spPr>
          <a:xfrm>
            <a:off x="1837905" y="1721067"/>
            <a:ext cx="2396971" cy="150951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Training Questions</a:t>
            </a:r>
          </a:p>
          <a:p>
            <a:r>
              <a:rPr lang="en-US" dirty="0"/>
              <a:t>Hi I can help you book a slot for recreational activities? 1</a:t>
            </a:r>
          </a:p>
          <a:p>
            <a:pPr algn="ctr"/>
            <a:endParaRPr lang="en-IN" dirty="0"/>
          </a:p>
        </p:txBody>
      </p:sp>
      <p:sp>
        <p:nvSpPr>
          <p:cNvPr id="7" name="Rectangle 6">
            <a:extLst>
              <a:ext uri="{FF2B5EF4-FFF2-40B4-BE49-F238E27FC236}">
                <a16:creationId xmlns:a16="http://schemas.microsoft.com/office/drawing/2014/main" id="{6CD08958-7933-4C9A-97F4-50699054F2A1}"/>
              </a:ext>
            </a:extLst>
          </p:cNvPr>
          <p:cNvSpPr/>
          <p:nvPr/>
        </p:nvSpPr>
        <p:spPr>
          <a:xfrm>
            <a:off x="6094476" y="1694769"/>
            <a:ext cx="2738179" cy="150951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Corresponding Answers</a:t>
            </a:r>
          </a:p>
          <a:p>
            <a:r>
              <a:rPr lang="en-US" dirty="0"/>
              <a:t>1. Which time slot do you want to book and which activity? </a:t>
            </a:r>
          </a:p>
          <a:p>
            <a:pPr algn="ctr"/>
            <a:endParaRPr lang="en-IN" dirty="0"/>
          </a:p>
        </p:txBody>
      </p:sp>
      <p:sp>
        <p:nvSpPr>
          <p:cNvPr id="3" name="Speech Bubble: Oval 2">
            <a:extLst>
              <a:ext uri="{FF2B5EF4-FFF2-40B4-BE49-F238E27FC236}">
                <a16:creationId xmlns:a16="http://schemas.microsoft.com/office/drawing/2014/main" id="{DA170C30-B27A-4AB7-9DA4-FA67335B30FC}"/>
              </a:ext>
            </a:extLst>
          </p:cNvPr>
          <p:cNvSpPr/>
          <p:nvPr/>
        </p:nvSpPr>
        <p:spPr>
          <a:xfrm>
            <a:off x="4402338" y="5337636"/>
            <a:ext cx="1461856" cy="79011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Recreational Activities</a:t>
            </a:r>
            <a:endParaRPr lang="en-IN" sz="1200" dirty="0"/>
          </a:p>
        </p:txBody>
      </p:sp>
      <p:sp>
        <p:nvSpPr>
          <p:cNvPr id="4" name="Rectangle: Rounded Corners 3">
            <a:extLst>
              <a:ext uri="{FF2B5EF4-FFF2-40B4-BE49-F238E27FC236}">
                <a16:creationId xmlns:a16="http://schemas.microsoft.com/office/drawing/2014/main" id="{52C0E0D1-6A5E-484E-9853-BF04BDE1557B}"/>
              </a:ext>
            </a:extLst>
          </p:cNvPr>
          <p:cNvSpPr/>
          <p:nvPr/>
        </p:nvSpPr>
        <p:spPr>
          <a:xfrm>
            <a:off x="3844031" y="4039340"/>
            <a:ext cx="2763784" cy="603681"/>
          </a:xfrm>
          <a:prstGeom prst="roundRect">
            <a:avLst/>
          </a:prstGeom>
          <a:solidFill>
            <a:schemeClr val="accent2">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Naïve Bayes Classifier</a:t>
            </a:r>
            <a:endParaRPr lang="en-IN" dirty="0"/>
          </a:p>
        </p:txBody>
      </p:sp>
      <p:cxnSp>
        <p:nvCxnSpPr>
          <p:cNvPr id="6" name="Straight Arrow Connector 5">
            <a:extLst>
              <a:ext uri="{FF2B5EF4-FFF2-40B4-BE49-F238E27FC236}">
                <a16:creationId xmlns:a16="http://schemas.microsoft.com/office/drawing/2014/main" id="{E0C897D8-36F3-4A6E-8703-3FB4975C5A4D}"/>
              </a:ext>
            </a:extLst>
          </p:cNvPr>
          <p:cNvCxnSpPr>
            <a:cxnSpLocks/>
            <a:stCxn id="3" idx="0"/>
          </p:cNvCxnSpPr>
          <p:nvPr/>
        </p:nvCxnSpPr>
        <p:spPr>
          <a:xfrm flipH="1" flipV="1">
            <a:off x="5122416" y="4643021"/>
            <a:ext cx="10850" cy="6946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B8CD768-3A60-4032-828C-880FECCCE42A}"/>
              </a:ext>
            </a:extLst>
          </p:cNvPr>
          <p:cNvCxnSpPr>
            <a:cxnSpLocks/>
            <a:stCxn id="2" idx="2"/>
          </p:cNvCxnSpPr>
          <p:nvPr/>
        </p:nvCxnSpPr>
        <p:spPr>
          <a:xfrm flipH="1">
            <a:off x="3000652" y="3230582"/>
            <a:ext cx="35739" cy="11242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797B839-6F5C-418B-969F-F32917FB59AF}"/>
              </a:ext>
            </a:extLst>
          </p:cNvPr>
          <p:cNvCxnSpPr>
            <a:cxnSpLocks/>
            <a:endCxn id="4" idx="1"/>
          </p:cNvCxnSpPr>
          <p:nvPr/>
        </p:nvCxnSpPr>
        <p:spPr>
          <a:xfrm flipV="1">
            <a:off x="3000652" y="4341181"/>
            <a:ext cx="843379" cy="136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FC2F2DE-CDAA-4A7A-8420-EE6E76920C09}"/>
              </a:ext>
            </a:extLst>
          </p:cNvPr>
          <p:cNvCxnSpPr>
            <a:cxnSpLocks/>
          </p:cNvCxnSpPr>
          <p:nvPr/>
        </p:nvCxnSpPr>
        <p:spPr>
          <a:xfrm>
            <a:off x="6607814" y="4354857"/>
            <a:ext cx="270238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7B46FE3D-3D8F-40A5-A933-B733BA1E4D8A}"/>
              </a:ext>
            </a:extLst>
          </p:cNvPr>
          <p:cNvCxnSpPr>
            <a:cxnSpLocks/>
          </p:cNvCxnSpPr>
          <p:nvPr/>
        </p:nvCxnSpPr>
        <p:spPr>
          <a:xfrm flipV="1">
            <a:off x="9310195" y="2581965"/>
            <a:ext cx="0" cy="179075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8B3F6A53-C931-47AD-B132-066552547A9F}"/>
              </a:ext>
            </a:extLst>
          </p:cNvPr>
          <p:cNvCxnSpPr>
            <a:cxnSpLocks/>
          </p:cNvCxnSpPr>
          <p:nvPr/>
        </p:nvCxnSpPr>
        <p:spPr>
          <a:xfrm flipH="1">
            <a:off x="8810960" y="2581965"/>
            <a:ext cx="53264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5C02EE4-B2B5-4A38-AB94-2D84F45C73C0}"/>
              </a:ext>
            </a:extLst>
          </p:cNvPr>
          <p:cNvSpPr txBox="1"/>
          <p:nvPr/>
        </p:nvSpPr>
        <p:spPr>
          <a:xfrm>
            <a:off x="3465981" y="4784141"/>
            <a:ext cx="1744388" cy="523220"/>
          </a:xfrm>
          <a:prstGeom prst="rect">
            <a:avLst/>
          </a:prstGeom>
          <a:noFill/>
        </p:spPr>
        <p:txBody>
          <a:bodyPr wrap="none" rtlCol="0">
            <a:spAutoFit/>
          </a:bodyPr>
          <a:lstStyle/>
          <a:p>
            <a:r>
              <a:rPr lang="en-US" sz="1400" dirty="0"/>
              <a:t>Word to be predicted</a:t>
            </a:r>
          </a:p>
          <a:p>
            <a:r>
              <a:rPr lang="en-US" sz="1400" dirty="0"/>
              <a:t>(in a vector form)</a:t>
            </a:r>
            <a:endParaRPr lang="en-IN" sz="1400" dirty="0"/>
          </a:p>
        </p:txBody>
      </p:sp>
      <p:sp>
        <p:nvSpPr>
          <p:cNvPr id="30" name="TextBox 29">
            <a:extLst>
              <a:ext uri="{FF2B5EF4-FFF2-40B4-BE49-F238E27FC236}">
                <a16:creationId xmlns:a16="http://schemas.microsoft.com/office/drawing/2014/main" id="{69EED67F-0411-4916-8DB2-4798B665A4CF}"/>
              </a:ext>
            </a:extLst>
          </p:cNvPr>
          <p:cNvSpPr txBox="1"/>
          <p:nvPr/>
        </p:nvSpPr>
        <p:spPr>
          <a:xfrm>
            <a:off x="2157464" y="3516120"/>
            <a:ext cx="942759" cy="523220"/>
          </a:xfrm>
          <a:prstGeom prst="rect">
            <a:avLst/>
          </a:prstGeom>
          <a:noFill/>
        </p:spPr>
        <p:txBody>
          <a:bodyPr wrap="none" rtlCol="0">
            <a:spAutoFit/>
          </a:bodyPr>
          <a:lstStyle/>
          <a:p>
            <a:r>
              <a:rPr lang="en-US" sz="1400" dirty="0"/>
              <a:t>Train </a:t>
            </a:r>
          </a:p>
          <a:p>
            <a:r>
              <a:rPr lang="en-US" sz="1400" dirty="0"/>
              <a:t>on vectors</a:t>
            </a:r>
            <a:endParaRPr lang="en-IN" sz="1400" dirty="0"/>
          </a:p>
        </p:txBody>
      </p:sp>
      <p:sp>
        <p:nvSpPr>
          <p:cNvPr id="31" name="TextBox 30">
            <a:extLst>
              <a:ext uri="{FF2B5EF4-FFF2-40B4-BE49-F238E27FC236}">
                <a16:creationId xmlns:a16="http://schemas.microsoft.com/office/drawing/2014/main" id="{1012E51D-F586-4568-A25F-C83492919FE2}"/>
              </a:ext>
            </a:extLst>
          </p:cNvPr>
          <p:cNvSpPr txBox="1"/>
          <p:nvPr/>
        </p:nvSpPr>
        <p:spPr>
          <a:xfrm>
            <a:off x="7904843" y="3670008"/>
            <a:ext cx="1423983" cy="738664"/>
          </a:xfrm>
          <a:prstGeom prst="rect">
            <a:avLst/>
          </a:prstGeom>
          <a:noFill/>
        </p:spPr>
        <p:txBody>
          <a:bodyPr wrap="square" rtlCol="0">
            <a:spAutoFit/>
          </a:bodyPr>
          <a:lstStyle/>
          <a:p>
            <a:r>
              <a:rPr lang="en-US" sz="1400" dirty="0"/>
              <a:t>Corresponding labels</a:t>
            </a:r>
          </a:p>
          <a:p>
            <a:r>
              <a:rPr lang="en-US" sz="1400" dirty="0"/>
              <a:t>In this case it is 1</a:t>
            </a:r>
            <a:endParaRPr lang="en-IN" sz="1400" dirty="0"/>
          </a:p>
        </p:txBody>
      </p:sp>
    </p:spTree>
    <p:extLst>
      <p:ext uri="{BB962C8B-B14F-4D97-AF65-F5344CB8AC3E}">
        <p14:creationId xmlns:p14="http://schemas.microsoft.com/office/powerpoint/2010/main" val="338441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3182B-4573-4585-8DCD-2E96075559E8}"/>
              </a:ext>
            </a:extLst>
          </p:cNvPr>
          <p:cNvSpPr>
            <a:spLocks noGrp="1"/>
          </p:cNvSpPr>
          <p:nvPr>
            <p:ph type="title"/>
          </p:nvPr>
        </p:nvSpPr>
        <p:spPr>
          <a:xfrm>
            <a:off x="841248" y="548640"/>
            <a:ext cx="3600860" cy="5431536"/>
          </a:xfrm>
        </p:spPr>
        <p:txBody>
          <a:bodyPr>
            <a:normAutofit/>
          </a:bodyPr>
          <a:lstStyle/>
          <a:p>
            <a:r>
              <a:rPr lang="en-US" sz="5400" dirty="0"/>
              <a:t>Working Algorithm</a:t>
            </a:r>
            <a:endParaRPr lang="en-IN" sz="5400" dirty="0"/>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B0196F-29A5-4C14-969A-5B29D8BFA342}"/>
              </a:ext>
            </a:extLst>
          </p:cNvPr>
          <p:cNvSpPr>
            <a:spLocks noGrp="1"/>
          </p:cNvSpPr>
          <p:nvPr>
            <p:ph idx="1"/>
          </p:nvPr>
        </p:nvSpPr>
        <p:spPr>
          <a:xfrm>
            <a:off x="5126418" y="552091"/>
            <a:ext cx="6224335" cy="5431536"/>
          </a:xfrm>
        </p:spPr>
        <p:txBody>
          <a:bodyPr anchor="ctr">
            <a:normAutofit/>
          </a:bodyPr>
          <a:lstStyle/>
          <a:p>
            <a:r>
              <a:rPr lang="en-US" sz="2200" dirty="0"/>
              <a:t>Step 1) Select a data set, for which we need to develop a chatbot.</a:t>
            </a:r>
          </a:p>
          <a:p>
            <a:r>
              <a:rPr lang="en-US" sz="2200" dirty="0"/>
              <a:t>Step 2) Prepare the set of entities with the patterns and the responses.</a:t>
            </a:r>
          </a:p>
          <a:p>
            <a:r>
              <a:rPr lang="en-US" sz="2200" dirty="0"/>
              <a:t>Step 3) Install the required packages in python</a:t>
            </a:r>
          </a:p>
          <a:p>
            <a:r>
              <a:rPr lang="en-US" sz="2200" dirty="0"/>
              <a:t>Step 4) Train the chatbot on the dataset to understand the intent of the user</a:t>
            </a:r>
          </a:p>
          <a:p>
            <a:r>
              <a:rPr lang="en-US" sz="2200" dirty="0"/>
              <a:t>Step 5) Develop the GUI and integrating it with the bot</a:t>
            </a:r>
          </a:p>
          <a:p>
            <a:r>
              <a:rPr lang="en-US" sz="2200" dirty="0"/>
              <a:t>Step 6) Execute the codes for the results</a:t>
            </a:r>
          </a:p>
        </p:txBody>
      </p:sp>
    </p:spTree>
    <p:extLst>
      <p:ext uri="{BB962C8B-B14F-4D97-AF65-F5344CB8AC3E}">
        <p14:creationId xmlns:p14="http://schemas.microsoft.com/office/powerpoint/2010/main" val="89183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8C20E-B9B8-4261-B00A-D522F0736E4C}"/>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a:t>Methodology</a:t>
            </a:r>
          </a:p>
        </p:txBody>
      </p:sp>
      <p:pic>
        <p:nvPicPr>
          <p:cNvPr id="18" name="Picture 4" descr="White bulbs with a yellow one standing out">
            <a:extLst>
              <a:ext uri="{FF2B5EF4-FFF2-40B4-BE49-F238E27FC236}">
                <a16:creationId xmlns:a16="http://schemas.microsoft.com/office/drawing/2014/main" id="{238A4119-D2E6-42EA-99B6-017041817CE9}"/>
              </a:ext>
            </a:extLst>
          </p:cNvPr>
          <p:cNvPicPr>
            <a:picLocks noChangeAspect="1"/>
          </p:cNvPicPr>
          <p:nvPr/>
        </p:nvPicPr>
        <p:blipFill rotWithShape="1">
          <a:blip r:embed="rId2"/>
          <a:srcRect l="13046" r="2891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582606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1468</TotalTime>
  <Words>1026</Words>
  <Application>Microsoft Office PowerPoint</Application>
  <PresentationFormat>Widescreen</PresentationFormat>
  <Paragraphs>103</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 New</vt:lpstr>
      <vt:lpstr>Times New Roman</vt:lpstr>
      <vt:lpstr>Office Theme</vt:lpstr>
      <vt:lpstr>Developing an appointment Chatbot for students </vt:lpstr>
      <vt:lpstr>CONTENT</vt:lpstr>
      <vt:lpstr>INTRODUCTION</vt:lpstr>
      <vt:lpstr>RELATED WORK</vt:lpstr>
      <vt:lpstr>PROPOSED WORK</vt:lpstr>
      <vt:lpstr>Implementation and Evaluation</vt:lpstr>
      <vt:lpstr>Flow of the system</vt:lpstr>
      <vt:lpstr>Working Algorithm</vt:lpstr>
      <vt:lpstr>Methodology</vt:lpstr>
      <vt:lpstr>Pre-Processing using NLP</vt:lpstr>
      <vt:lpstr>Class Distribution</vt:lpstr>
      <vt:lpstr>Pre-Processing the Text</vt:lpstr>
      <vt:lpstr>Preparing the training data</vt:lpstr>
      <vt:lpstr>Splitting the data into train and test  </vt:lpstr>
      <vt:lpstr>Feature Extraction using Count Vectorizer </vt:lpstr>
      <vt:lpstr>Multinomial Naïve Bayes</vt:lpstr>
      <vt:lpstr>Evaluation and Results</vt:lpstr>
      <vt:lpstr>Evaluation and Results</vt:lpstr>
      <vt:lpstr>Contributions</vt:lpstr>
      <vt:lpstr>Conclusion</vt:lpstr>
      <vt:lpstr>References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an appointment Chatbot for students</dc:title>
  <dc:creator>Yousef Almutairi</dc:creator>
  <cp:lastModifiedBy>Chaturvedi, Devna (UMKC-Student)</cp:lastModifiedBy>
  <cp:revision>51</cp:revision>
  <dcterms:created xsi:type="dcterms:W3CDTF">2021-05-04T03:07:37Z</dcterms:created>
  <dcterms:modified xsi:type="dcterms:W3CDTF">2021-05-11T20:25:26Z</dcterms:modified>
</cp:coreProperties>
</file>