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6" r:id="rId7"/>
    <p:sldId id="276" r:id="rId8"/>
    <p:sldId id="262" r:id="rId9"/>
    <p:sldId id="275" r:id="rId10"/>
    <p:sldId id="264" r:id="rId11"/>
    <p:sldId id="277" r:id="rId12"/>
    <p:sldId id="278" r:id="rId13"/>
    <p:sldId id="279" r:id="rId14"/>
    <p:sldId id="268" r:id="rId15"/>
    <p:sldId id="269" r:id="rId16"/>
    <p:sldId id="267"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50" d="100"/>
          <a:sy n="50" d="100"/>
        </p:scale>
        <p:origin x="1188" y="4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B0520C1-EB9F-435C-AEF2-1B2A63C114A9}" type="datetimeFigureOut">
              <a:rPr lang="en-IN" smtClean="0"/>
              <a:t>21-04-2024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81BBF0C-4ED0-4E0F-8194-DD6402409429}" type="slidenum">
              <a:rPr lang="en-IN" smtClean="0"/>
              <a:t>‹#›</a:t>
            </a:fld>
            <a:endParaRPr lang="en-IN"/>
          </a:p>
        </p:txBody>
      </p:sp>
    </p:spTree>
    <p:extLst>
      <p:ext uri="{BB962C8B-B14F-4D97-AF65-F5344CB8AC3E}">
        <p14:creationId xmlns:p14="http://schemas.microsoft.com/office/powerpoint/2010/main" val="4033804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1BBF0C-4ED0-4E0F-8194-DD6402409429}" type="slidenum">
              <a:rPr lang="en-IN" smtClean="0"/>
              <a:t>4</a:t>
            </a:fld>
            <a:endParaRPr lang="en-IN"/>
          </a:p>
        </p:txBody>
      </p:sp>
    </p:spTree>
    <p:extLst>
      <p:ext uri="{BB962C8B-B14F-4D97-AF65-F5344CB8AC3E}">
        <p14:creationId xmlns:p14="http://schemas.microsoft.com/office/powerpoint/2010/main" val="4041705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1BBF0C-4ED0-4E0F-8194-DD6402409429}" type="slidenum">
              <a:rPr lang="en-IN" smtClean="0"/>
              <a:t>5</a:t>
            </a:fld>
            <a:endParaRPr lang="en-IN"/>
          </a:p>
        </p:txBody>
      </p:sp>
    </p:spTree>
    <p:extLst>
      <p:ext uri="{BB962C8B-B14F-4D97-AF65-F5344CB8AC3E}">
        <p14:creationId xmlns:p14="http://schemas.microsoft.com/office/powerpoint/2010/main" val="721038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1BBF0C-4ED0-4E0F-8194-DD6402409429}" type="slidenum">
              <a:rPr lang="en-IN" smtClean="0"/>
              <a:t>13</a:t>
            </a:fld>
            <a:endParaRPr lang="en-IN"/>
          </a:p>
        </p:txBody>
      </p:sp>
    </p:spTree>
    <p:extLst>
      <p:ext uri="{BB962C8B-B14F-4D97-AF65-F5344CB8AC3E}">
        <p14:creationId xmlns:p14="http://schemas.microsoft.com/office/powerpoint/2010/main" val="279331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1BBF0C-4ED0-4E0F-8194-DD6402409429}" type="slidenum">
              <a:rPr lang="en-IN" smtClean="0"/>
              <a:t>16</a:t>
            </a:fld>
            <a:endParaRPr lang="en-IN"/>
          </a:p>
        </p:txBody>
      </p:sp>
    </p:spTree>
    <p:extLst>
      <p:ext uri="{BB962C8B-B14F-4D97-AF65-F5344CB8AC3E}">
        <p14:creationId xmlns:p14="http://schemas.microsoft.com/office/powerpoint/2010/main" val="2143161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1676400"/>
            <a:ext cx="5410200" cy="2432717"/>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Trebuchet MS" panose="020B0603020202020204"/>
                <a:cs typeface="Trebuchet MS" panose="020B0603020202020204"/>
              </a:rPr>
              <a:t>Devnath R</a:t>
            </a:r>
          </a:p>
          <a:p>
            <a:pPr marL="12700">
              <a:lnSpc>
                <a:spcPct val="100000"/>
              </a:lnSpc>
              <a:spcBef>
                <a:spcPts val="130"/>
              </a:spcBef>
            </a:pPr>
            <a:r>
              <a:rPr lang="en-US" sz="2000" dirty="0">
                <a:latin typeface="Trebuchet MS" panose="020B0603020202020204"/>
                <a:cs typeface="Trebuchet MS" panose="020B0603020202020204"/>
              </a:rPr>
              <a:t>2021506016</a:t>
            </a:r>
          </a:p>
          <a:p>
            <a:pPr marL="12700">
              <a:lnSpc>
                <a:spcPct val="100000"/>
              </a:lnSpc>
              <a:spcBef>
                <a:spcPts val="130"/>
              </a:spcBef>
            </a:pPr>
            <a:r>
              <a:rPr lang="en-US" sz="2000" dirty="0" err="1">
                <a:latin typeface="Trebuchet MS" panose="020B0603020202020204"/>
                <a:cs typeface="Trebuchet MS" panose="020B0603020202020204"/>
              </a:rPr>
              <a:t>B.Tech</a:t>
            </a:r>
            <a:r>
              <a:rPr lang="en-US" sz="2000" dirty="0">
                <a:latin typeface="Trebuchet MS" panose="020B0603020202020204"/>
                <a:cs typeface="Trebuchet MS" panose="020B0603020202020204"/>
              </a:rPr>
              <a:t> Information Technology</a:t>
            </a:r>
          </a:p>
          <a:p>
            <a:pPr marL="12700">
              <a:lnSpc>
                <a:spcPct val="100000"/>
              </a:lnSpc>
              <a:spcBef>
                <a:spcPts val="130"/>
              </a:spcBef>
            </a:pPr>
            <a:r>
              <a:rPr lang="en-US" sz="2000" dirty="0">
                <a:latin typeface="Trebuchet MS" panose="020B0603020202020204"/>
                <a:cs typeface="Trebuchet MS" panose="020B0603020202020204"/>
              </a:rPr>
              <a:t>Madras Institute of Technology</a:t>
            </a:r>
          </a:p>
          <a:p>
            <a:pPr marL="12700">
              <a:lnSpc>
                <a:spcPct val="100000"/>
              </a:lnSpc>
              <a:spcBef>
                <a:spcPts val="130"/>
              </a:spcBef>
            </a:pPr>
            <a:r>
              <a:rPr lang="en-US" sz="2000" dirty="0">
                <a:latin typeface="Trebuchet MS" panose="020B0603020202020204"/>
                <a:cs typeface="Trebuchet MS" panose="020B0603020202020204"/>
              </a:rPr>
              <a:t>TNSDC - Machine Learning to </a:t>
            </a:r>
          </a:p>
          <a:p>
            <a:pPr marL="12700">
              <a:lnSpc>
                <a:spcPct val="100000"/>
              </a:lnSpc>
              <a:spcBef>
                <a:spcPts val="130"/>
              </a:spcBef>
            </a:pPr>
            <a:r>
              <a:rPr lang="en-US" sz="2000" dirty="0">
                <a:latin typeface="Trebuchet MS" panose="020B0603020202020204"/>
                <a:cs typeface="Trebuchet MS" panose="020B0603020202020204"/>
              </a:rPr>
              <a:t>Generative AI</a:t>
            </a:r>
          </a:p>
          <a:p>
            <a:pPr marL="12700">
              <a:lnSpc>
                <a:spcPct val="100000"/>
              </a:lnSpc>
              <a:spcBef>
                <a:spcPts val="130"/>
              </a:spcBef>
            </a:pPr>
            <a:endParaRPr sz="3200" dirty="0">
              <a:latin typeface="Trebuchet MS" panose="020B0603020202020204"/>
              <a:cs typeface="Trebuchet MS" panose="020B0603020202020204"/>
            </a:endParaRPr>
          </a:p>
        </p:txBody>
      </p:sp>
      <p:sp>
        <p:nvSpPr>
          <p:cNvPr id="8" name="object 8"/>
          <p:cNvSpPr txBox="1"/>
          <p:nvPr/>
        </p:nvSpPr>
        <p:spPr>
          <a:xfrm>
            <a:off x="6400929" y="4191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 Box 11"/>
          <p:cNvSpPr txBox="1"/>
          <p:nvPr/>
        </p:nvSpPr>
        <p:spPr>
          <a:xfrm>
            <a:off x="609600" y="5848350"/>
            <a:ext cx="2962275" cy="460375"/>
          </a:xfrm>
          <a:prstGeom prst="rect">
            <a:avLst/>
          </a:prstGeom>
          <a:noFill/>
        </p:spPr>
        <p:txBody>
          <a:bodyPr wrap="square" rtlCol="0">
            <a:spAutoFit/>
          </a:bodyPr>
          <a:lstStyle/>
          <a:p>
            <a:r>
              <a:rPr lang="en-US" sz="2400" b="1" dirty="0"/>
              <a:t>DATE:14/04/2024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739775" y="291147"/>
            <a:ext cx="3304540" cy="567055"/>
          </a:xfrm>
          <a:prstGeom prst="rect">
            <a:avLst/>
          </a:prstGeom>
        </p:spPr>
        <p:txBody>
          <a:bodyPr vert="horz" wrap="square" lIns="0" tIns="13335" rIns="0" bIns="0" rtlCol="0">
            <a:spAutoFit/>
          </a:bodyPr>
          <a:lstStyle/>
          <a:p>
            <a:pPr marL="12700">
              <a:lnSpc>
                <a:spcPct val="100000"/>
              </a:lnSpc>
              <a:spcBef>
                <a:spcPts val="105"/>
              </a:spcBef>
            </a:pPr>
            <a:r>
              <a:rPr sz="3600" spc="-10" dirty="0"/>
              <a:t>MODELLING</a:t>
            </a:r>
          </a:p>
        </p:txBody>
      </p:sp>
      <p:sp>
        <p:nvSpPr>
          <p:cNvPr id="12" name="Text Box 11"/>
          <p:cNvSpPr txBox="1"/>
          <p:nvPr/>
        </p:nvSpPr>
        <p:spPr>
          <a:xfrm>
            <a:off x="466725" y="685800"/>
            <a:ext cx="9115425" cy="5632450"/>
          </a:xfrm>
          <a:prstGeom prst="rect">
            <a:avLst/>
          </a:prstGeom>
          <a:noFill/>
        </p:spPr>
        <p:txBody>
          <a:bodyPr wrap="square" rtlCol="0" anchor="t">
            <a:noAutofit/>
          </a:bodyPr>
          <a:lstStyle/>
          <a:p>
            <a:pPr marL="0" indent="0">
              <a:buFont typeface="Arial" panose="020B0604020202020204" pitchFamily="34" charset="0"/>
              <a:buNone/>
            </a:pPr>
            <a:endParaRPr lang="en-US" sz="2800" dirty="0">
              <a:latin typeface="Times New Roman" panose="02020603050405020304" charset="0"/>
              <a:cs typeface="Times New Roman" panose="02020603050405020304" charset="0"/>
            </a:endParaRPr>
          </a:p>
          <a:p>
            <a:pPr marL="0" indent="0">
              <a:buFont typeface="Arial" panose="020B0604020202020204" pitchFamily="34" charset="0"/>
              <a:buNone/>
            </a:pPr>
            <a:r>
              <a:rPr lang="en-US" sz="2800" dirty="0">
                <a:latin typeface="Times New Roman" panose="02020603050405020304" charset="0"/>
                <a:cs typeface="Times New Roman" panose="02020603050405020304" charset="0"/>
              </a:rPr>
              <a:t>In this project, a Convolutional Neural Network (CNN) architecture is employed for sentiment analysis of IMDb movie reviews. The CNN model processes sequences of tokens representing words in the reviews. Initially, an embedding layer maps these tokens to high-dimensional vectors, learning contextual representations for words. Subsequent convolutional layers apply filters to capture local patterns and relationships between words, while max-pooling layers reduce dimensionality, retaining relevant information. Flattening and fully connected layers perform classification based on the extracted features, producing sentiment probabilities for each review.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a:spLocks noGrp="1"/>
          </p:cNvSpPr>
          <p:nvPr>
            <p:ph type="ctrTitle"/>
          </p:nvPr>
        </p:nvSpPr>
        <p:spPr>
          <a:xfrm>
            <a:off x="739775" y="291147"/>
            <a:ext cx="3304540" cy="567055"/>
          </a:xfrm>
          <a:prstGeom prst="rect">
            <a:avLst/>
          </a:prstGeom>
        </p:spPr>
        <p:txBody>
          <a:bodyPr vert="horz" wrap="square" lIns="0" tIns="13335" rIns="0" bIns="0" rtlCol="0">
            <a:spAutoFit/>
          </a:bodyPr>
          <a:lstStyle/>
          <a:p>
            <a:pPr marL="12700">
              <a:lnSpc>
                <a:spcPct val="100000"/>
              </a:lnSpc>
              <a:spcBef>
                <a:spcPts val="105"/>
              </a:spcBef>
            </a:pPr>
            <a:r>
              <a:rPr sz="3600" spc="-10" dirty="0"/>
              <a:t>MODELLING</a:t>
            </a:r>
          </a:p>
        </p:txBody>
      </p:sp>
      <p:sp>
        <p:nvSpPr>
          <p:cNvPr id="12" name="Text Box 11"/>
          <p:cNvSpPr txBox="1"/>
          <p:nvPr/>
        </p:nvSpPr>
        <p:spPr>
          <a:xfrm>
            <a:off x="466725" y="685800"/>
            <a:ext cx="9115425" cy="5632450"/>
          </a:xfrm>
          <a:prstGeom prst="rect">
            <a:avLst/>
          </a:prstGeom>
          <a:noFill/>
        </p:spPr>
        <p:txBody>
          <a:bodyPr wrap="square" rtlCol="0" anchor="t">
            <a:noAutofit/>
          </a:bodyPr>
          <a:lstStyle/>
          <a:p>
            <a:pPr marL="0" indent="0">
              <a:buFont typeface="Arial" panose="020B0604020202020204" pitchFamily="34" charset="0"/>
              <a:buNone/>
            </a:pPr>
            <a:endParaRPr lang="en-US" sz="2800" dirty="0">
              <a:latin typeface="Times New Roman" panose="02020603050405020304" charset="0"/>
              <a:cs typeface="Times New Roman" panose="02020603050405020304" charset="0"/>
            </a:endParaRPr>
          </a:p>
          <a:p>
            <a:pPr marL="0" indent="0">
              <a:buFont typeface="Arial" panose="020B0604020202020204" pitchFamily="34" charset="0"/>
              <a:buNone/>
            </a:pPr>
            <a:r>
              <a:rPr lang="en-US" sz="2800" dirty="0">
                <a:latin typeface="Times New Roman" panose="02020603050405020304" charset="0"/>
                <a:cs typeface="Times New Roman" panose="02020603050405020304" charset="0"/>
              </a:rPr>
              <a:t>The CNN architecture enables effective feature extraction from textual data, crucial for sentiment analysis. By leveraging convolutional and pooling operations, the model captures intricate patterns and relationships within movie reviews, allowing it to discern nuanced sentiments accurately. Dropout layers mitigate overfitting, ensuring the model's generalization capability. During training, the CNN model learns to minimize a loss function by adjusting parameters through optimization algorithms, facilitating the development of robust sentiment analysis capabilities.</a:t>
            </a:r>
          </a:p>
          <a:p>
            <a:pPr marL="0" indent="0">
              <a:buFont typeface="Arial" panose="020B0604020202020204" pitchFamily="34" charset="0"/>
              <a:buNone/>
            </a:pPr>
            <a:endParaRPr lang="en-US" sz="2800"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2471454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a:spLocks noGrp="1"/>
          </p:cNvSpPr>
          <p:nvPr>
            <p:ph type="ctrTitle"/>
          </p:nvPr>
        </p:nvSpPr>
        <p:spPr>
          <a:xfrm>
            <a:off x="739775" y="291147"/>
            <a:ext cx="3304540" cy="567055"/>
          </a:xfrm>
          <a:prstGeom prst="rect">
            <a:avLst/>
          </a:prstGeom>
        </p:spPr>
        <p:txBody>
          <a:bodyPr vert="horz" wrap="square" lIns="0" tIns="13335" rIns="0" bIns="0" rtlCol="0">
            <a:spAutoFit/>
          </a:bodyPr>
          <a:lstStyle/>
          <a:p>
            <a:pPr marL="12700">
              <a:lnSpc>
                <a:spcPct val="100000"/>
              </a:lnSpc>
              <a:spcBef>
                <a:spcPts val="105"/>
              </a:spcBef>
            </a:pPr>
            <a:r>
              <a:rPr sz="3600" spc="-10" dirty="0"/>
              <a:t>MODELLING</a:t>
            </a:r>
          </a:p>
        </p:txBody>
      </p:sp>
      <p:sp>
        <p:nvSpPr>
          <p:cNvPr id="12" name="Text Box 11"/>
          <p:cNvSpPr txBox="1"/>
          <p:nvPr/>
        </p:nvSpPr>
        <p:spPr>
          <a:xfrm>
            <a:off x="466725" y="685800"/>
            <a:ext cx="9115425" cy="5632450"/>
          </a:xfrm>
          <a:prstGeom prst="rect">
            <a:avLst/>
          </a:prstGeom>
          <a:noFill/>
        </p:spPr>
        <p:txBody>
          <a:bodyPr wrap="square" rtlCol="0" anchor="t">
            <a:noAutofit/>
          </a:bodyPr>
          <a:lstStyle/>
          <a:p>
            <a:pPr marL="0" indent="0">
              <a:buFont typeface="Arial" panose="020B0604020202020204" pitchFamily="34" charset="0"/>
              <a:buNone/>
            </a:pPr>
            <a:endParaRPr lang="en-US" sz="2800" dirty="0">
              <a:latin typeface="Times New Roman" panose="02020603050405020304" charset="0"/>
              <a:cs typeface="Times New Roman" panose="02020603050405020304" charset="0"/>
            </a:endParaRPr>
          </a:p>
          <a:p>
            <a:pPr marL="0" indent="0">
              <a:buFont typeface="Arial" panose="020B0604020202020204" pitchFamily="34" charset="0"/>
              <a:buNone/>
            </a:pPr>
            <a:r>
              <a:rPr lang="en-US" sz="2800" dirty="0">
                <a:latin typeface="Times New Roman" panose="02020603050405020304" charset="0"/>
                <a:cs typeface="Times New Roman" panose="02020603050405020304" charset="0"/>
              </a:rPr>
              <a:t>The CNN architecture enables effective feature extraction from textual data, crucial for sentiment analysis. By leveraging convolutional and pooling operations, the model captures intricate patterns and relationships within movie reviews, allowing it to discern nuanced sentiments accurately. Dropout layers mitigate overfitting, ensuring the model's generalization capability. During training, the CNN model learns to minimize a loss function by adjusting parameters through optimization algorithms, facilitating the development of robust sentiment analysis capabilities.</a:t>
            </a:r>
          </a:p>
          <a:p>
            <a:pPr marL="0" indent="0">
              <a:buFont typeface="Arial" panose="020B0604020202020204" pitchFamily="34" charset="0"/>
              <a:buNone/>
            </a:pPr>
            <a:endParaRPr lang="en-US" sz="2800"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2462644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p:cNvSpPr txBox="1">
            <a:spLocks noGrp="1"/>
          </p:cNvSpPr>
          <p:nvPr>
            <p:ph type="ctrTitle"/>
          </p:nvPr>
        </p:nvSpPr>
        <p:spPr>
          <a:xfrm>
            <a:off x="739774" y="291147"/>
            <a:ext cx="4822825" cy="567463"/>
          </a:xfrm>
          <a:prstGeom prst="rect">
            <a:avLst/>
          </a:prstGeom>
        </p:spPr>
        <p:txBody>
          <a:bodyPr vert="horz" wrap="square" lIns="0" tIns="13335" rIns="0" bIns="0" rtlCol="0">
            <a:spAutoFit/>
          </a:bodyPr>
          <a:lstStyle/>
          <a:p>
            <a:pPr marL="12700">
              <a:lnSpc>
                <a:spcPct val="100000"/>
              </a:lnSpc>
              <a:spcBef>
                <a:spcPts val="105"/>
              </a:spcBef>
            </a:pPr>
            <a:r>
              <a:rPr lang="en-IN" sz="3600" spc="-10" dirty="0"/>
              <a:t>CNN ARCHITECTURE </a:t>
            </a:r>
            <a:endParaRPr sz="3600" spc="-10" dirty="0"/>
          </a:p>
        </p:txBody>
      </p:sp>
      <p:pic>
        <p:nvPicPr>
          <p:cNvPr id="2052" name="Picture 4" descr="Basic CNN Architecture: Explaining 5 Layers of Convolutional Neural Network  | upGrad blog">
            <a:extLst>
              <a:ext uri="{FF2B5EF4-FFF2-40B4-BE49-F238E27FC236}">
                <a16:creationId xmlns:a16="http://schemas.microsoft.com/office/drawing/2014/main" id="{01FA8E10-2791-0DBA-02A8-6369596C8B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875" y="1600200"/>
            <a:ext cx="7010400" cy="3462969"/>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95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pic>
        <p:nvPicPr>
          <p:cNvPr id="15" name="Content Placeholder 14">
            <a:extLst>
              <a:ext uri="{FF2B5EF4-FFF2-40B4-BE49-F238E27FC236}">
                <a16:creationId xmlns:a16="http://schemas.microsoft.com/office/drawing/2014/main" id="{2DA96E8C-749D-0EE0-7108-BF105F404D9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1143000" y="1456968"/>
            <a:ext cx="6324600" cy="448984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8" name="object 6"/>
          <p:cNvPicPr/>
          <p:nvPr/>
        </p:nvPicPr>
        <p:blipFill>
          <a:blip r:embed="rId2" cstate="print"/>
          <a:stretch>
            <a:fillRect/>
          </a:stretch>
        </p:blipFill>
        <p:spPr>
          <a:xfrm>
            <a:off x="1666875" y="6467475"/>
            <a:ext cx="76200" cy="177800"/>
          </a:xfrm>
          <a:prstGeom prst="rect">
            <a:avLst/>
          </a:prstGeom>
        </p:spPr>
      </p:pic>
      <p:sp>
        <p:nvSpPr>
          <p:cNvPr id="19" name="object 7"/>
          <p:cNvSpPr txBox="1">
            <a:spLocks noGrp="1"/>
          </p:cNvSpPr>
          <p:nvPr>
            <p:ph type="title"/>
          </p:nvPr>
        </p:nvSpPr>
        <p:spPr>
          <a:xfrm>
            <a:off x="558165" y="385444"/>
            <a:ext cx="9764395" cy="567055"/>
          </a:xfrm>
          <a:prstGeom prst="rect">
            <a:avLst/>
          </a:prstGeom>
        </p:spPr>
        <p:txBody>
          <a:bodyPr vert="horz" wrap="square" lIns="0" tIns="13335" rIns="0" bIns="0" rtlCol="0">
            <a:spAutoFit/>
          </a:bodyPr>
          <a:lstStyle/>
          <a:p>
            <a:pPr marL="209550">
              <a:lnSpc>
                <a:spcPct val="100000"/>
              </a:lnSpc>
              <a:spcBef>
                <a:spcPts val="105"/>
              </a:spcBef>
            </a:pPr>
            <a:r>
              <a:rPr sz="3600" spc="-60" dirty="0"/>
              <a:t>RESULTS</a:t>
            </a:r>
          </a:p>
        </p:txBody>
      </p:sp>
      <p:sp>
        <p:nvSpPr>
          <p:cNvPr id="2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15</a:t>
            </a:fld>
            <a:endParaRPr spc="-25" dirty="0"/>
          </a:p>
        </p:txBody>
      </p:sp>
      <p:pic>
        <p:nvPicPr>
          <p:cNvPr id="5" name="Content Placeholder 4">
            <a:extLst>
              <a:ext uri="{FF2B5EF4-FFF2-40B4-BE49-F238E27FC236}">
                <a16:creationId xmlns:a16="http://schemas.microsoft.com/office/drawing/2014/main" id="{941B1077-BE9A-3BDE-8FFA-F970B44B835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1079104" y="1577975"/>
            <a:ext cx="6540895" cy="452596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1840"/>
          </a:xfrm>
          <a:prstGeom prst="rect">
            <a:avLst/>
          </a:prstGeom>
        </p:spPr>
        <p:txBody>
          <a:bodyPr vert="horz" wrap="square" lIns="0" tIns="13335" rIns="0" bIns="0" rtlCol="0">
            <a:spAutoFit/>
          </a:bodyPr>
          <a:lstStyle/>
          <a:p>
            <a:pPr marL="209550">
              <a:lnSpc>
                <a:spcPct val="100000"/>
              </a:lnSpc>
              <a:spcBef>
                <a:spcPts val="105"/>
              </a:spcBef>
            </a:pPr>
            <a:r>
              <a:rPr lang="en-US" spc="-60" dirty="0"/>
              <a:t>CONCLUSION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16</a:t>
            </a:fld>
            <a:endParaRPr spc="-25" dirty="0"/>
          </a:p>
        </p:txBody>
      </p:sp>
      <p:sp>
        <p:nvSpPr>
          <p:cNvPr id="10" name="Text Box 9"/>
          <p:cNvSpPr txBox="1"/>
          <p:nvPr/>
        </p:nvSpPr>
        <p:spPr>
          <a:xfrm>
            <a:off x="762000" y="1219200"/>
            <a:ext cx="7245985" cy="3857625"/>
          </a:xfrm>
          <a:prstGeom prst="rect">
            <a:avLst/>
          </a:prstGeom>
          <a:noFill/>
        </p:spPr>
        <p:txBody>
          <a:bodyPr wrap="square" rtlCol="0" anchor="t">
            <a:noAutofit/>
          </a:bodyPr>
          <a:lstStyle/>
          <a:p>
            <a:endParaRPr lang="en-US" sz="2400" dirty="0"/>
          </a:p>
        </p:txBody>
      </p:sp>
      <p:sp>
        <p:nvSpPr>
          <p:cNvPr id="4" name="Rectangle 2">
            <a:extLst>
              <a:ext uri="{FF2B5EF4-FFF2-40B4-BE49-F238E27FC236}">
                <a16:creationId xmlns:a16="http://schemas.microsoft.com/office/drawing/2014/main" id="{93B59253-A462-5AB2-4E25-CECD46379F19}"/>
              </a:ext>
            </a:extLst>
          </p:cNvPr>
          <p:cNvSpPr>
            <a:spLocks noChangeArrowheads="1"/>
          </p:cNvSpPr>
          <p:nvPr/>
        </p:nvSpPr>
        <p:spPr bwMode="auto">
          <a:xfrm>
            <a:off x="397966" y="1434572"/>
            <a:ext cx="1139606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summary, CNN-based sentiment analysis offers a potent solution for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decoding IMDb movie reviews, effectively capturing nuanced sentiments.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leveraging deep learning techniques, it empowers stakeholders with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actionable insights, enhancing decision-making in the entertainment industry.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approach exemplifies the efficacy of CNNs in uncovering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complex sentiments within textual data, heralding a new era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 data-driven analysis in digital entertainment.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rgbClr val="FFFFFF"/>
                </a:solidFill>
                <a:effectLst/>
                <a:latin typeface="Söhne"/>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4361" y="-1079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66675" y="4004310"/>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420225" y="535686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62750" y="16897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420225" y="589026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24840" y="379729"/>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533400" y="6404610"/>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43893" y="6467622"/>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963941" y="1689735"/>
            <a:ext cx="6119495" cy="2359660"/>
          </a:xfrm>
          <a:prstGeom prst="rect">
            <a:avLst/>
          </a:prstGeom>
          <a:noFill/>
        </p:spPr>
        <p:txBody>
          <a:bodyPr wrap="square" rtlCol="0" anchor="t">
            <a:noAutofit/>
          </a:bodyPr>
          <a:lstStyle/>
          <a:p>
            <a:r>
              <a:rPr lang="en-US" altLang="en-IN" sz="3600" b="1" dirty="0"/>
              <a:t>"Screen Sentiments: Unraveling IMDb Movie Reviews with CNN-based Sentiment Analysis”</a:t>
            </a:r>
          </a:p>
        </p:txBody>
      </p:sp>
      <p:sp>
        <p:nvSpPr>
          <p:cNvPr id="2" name="Text Box 1"/>
          <p:cNvSpPr txBox="1"/>
          <p:nvPr/>
        </p:nvSpPr>
        <p:spPr>
          <a:xfrm>
            <a:off x="712170" y="5657581"/>
            <a:ext cx="8012183" cy="646331"/>
          </a:xfrm>
          <a:prstGeom prst="rect">
            <a:avLst/>
          </a:prstGeom>
          <a:noFill/>
        </p:spPr>
        <p:txBody>
          <a:bodyPr wrap="square" rtlCol="0">
            <a:spAutoFit/>
          </a:bodyPr>
          <a:lstStyle/>
          <a:p>
            <a:r>
              <a:rPr lang="en-US" b="1" dirty="0">
                <a:sym typeface="+mn-ea"/>
              </a:rPr>
              <a:t>GITHUB LINK: </a:t>
            </a:r>
            <a:r>
              <a:rPr lang="en-US" dirty="0">
                <a:sym typeface="+mn-ea"/>
              </a:rPr>
              <a:t>https://github.com/devnath2099/tnsdc_genai.git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 Box 23"/>
          <p:cNvSpPr txBox="1"/>
          <p:nvPr/>
        </p:nvSpPr>
        <p:spPr>
          <a:xfrm>
            <a:off x="1981200" y="1507490"/>
            <a:ext cx="7744460" cy="4332605"/>
          </a:xfrm>
          <a:prstGeom prst="rect">
            <a:avLst/>
          </a:prstGeom>
          <a:noFill/>
        </p:spPr>
        <p:txBody>
          <a:bodyPr wrap="square" rtlCol="0" anchor="t">
            <a:noAutofit/>
          </a:bodyPr>
          <a:lstStyle/>
          <a:p>
            <a:endParaRPr lang="en-US" sz="2400" b="1" dirty="0"/>
          </a:p>
          <a:p>
            <a:r>
              <a:rPr lang="en-US" sz="2400" b="1" dirty="0"/>
              <a:t>Problem Statement</a:t>
            </a:r>
          </a:p>
          <a:p>
            <a:r>
              <a:rPr lang="en-US" sz="2400" b="1" dirty="0"/>
              <a:t>Project Overview</a:t>
            </a:r>
          </a:p>
          <a:p>
            <a:r>
              <a:rPr lang="en-US" sz="2400" b="1" dirty="0"/>
              <a:t>Objectives</a:t>
            </a:r>
          </a:p>
          <a:p>
            <a:r>
              <a:rPr lang="en-US" sz="2400" b="1" dirty="0"/>
              <a:t>End Users</a:t>
            </a:r>
          </a:p>
          <a:p>
            <a:r>
              <a:rPr lang="en-US" sz="2400" b="1" dirty="0"/>
              <a:t>Solution and Value Proposition</a:t>
            </a:r>
          </a:p>
          <a:p>
            <a:r>
              <a:rPr lang="en-US" sz="2400" b="1" dirty="0"/>
              <a:t>Model Explanation</a:t>
            </a:r>
          </a:p>
          <a:p>
            <a:r>
              <a:rPr lang="en-US" sz="2400" b="1" dirty="0"/>
              <a:t>Results</a:t>
            </a:r>
          </a:p>
          <a:p>
            <a:r>
              <a:rPr lang="en-US" sz="2400" b="1" dirty="0"/>
              <a:t>Conclusion</a:t>
            </a:r>
          </a:p>
          <a:p>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457200" y="1447800"/>
            <a:ext cx="7010400" cy="1752600"/>
          </a:xfrm>
          <a:prstGeom prst="rect">
            <a:avLst/>
          </a:prstGeom>
          <a:noFill/>
        </p:spPr>
        <p:txBody>
          <a:bodyPr wrap="square" rtlCol="0" anchor="t">
            <a:noAutofit/>
          </a:bodyPr>
          <a:lstStyle/>
          <a:p>
            <a:r>
              <a:rPr lang="en-US" sz="2800" dirty="0">
                <a:latin typeface="Times New Roman" panose="02020603050405020304" charset="0"/>
                <a:cs typeface="Times New Roman" panose="02020603050405020304" charset="0"/>
              </a:rPr>
              <a:t>The problem entails the development of an effective sentiment analysis system using Convolutional Neural Networks (CNNs) specifically tailored for IMDb Movie Reviews.</a:t>
            </a:r>
          </a:p>
          <a:p>
            <a:r>
              <a:rPr lang="en-US" sz="2800" dirty="0">
                <a:latin typeface="Times New Roman" panose="02020603050405020304" charset="0"/>
                <a:cs typeface="Times New Roman" panose="02020603050405020304" charset="0"/>
              </a:rPr>
              <a:t>The objective is to accurately categorize the sentiment expressed in user-generated reviews as positive, negative, or neutral, addressing the challenges posed by the nuanced language and diverse emotions prevalent in movie critiques.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739775" y="1447800"/>
            <a:ext cx="6924675" cy="2921635"/>
          </a:xfrm>
          <a:prstGeom prst="rect">
            <a:avLst/>
          </a:prstGeom>
          <a:noFill/>
        </p:spPr>
        <p:txBody>
          <a:bodyPr wrap="square" rtlCol="0" anchor="t">
            <a:noAutofit/>
          </a:bodyPr>
          <a:lstStyle/>
          <a:p>
            <a:r>
              <a:rPr lang="en-US" sz="2800" dirty="0">
                <a:latin typeface="Times New Roman" panose="02020603050405020304" charset="0"/>
                <a:cs typeface="Times New Roman" panose="02020603050405020304" charset="0"/>
              </a:rPr>
              <a:t>This project focuses on conducting sentiment analysis of IMDb movie reviews using Convolutional Neural Networks (CNNs). IMDb serves as a rich repository of user-generated reviews expressing diverse sentiments towards movies. By employing advanced deep learning techniques, this project aims to extract meaningful insights from these reviews to understand audience sentiments more accurately.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696970" cy="738505"/>
          </a:xfrm>
        </p:spPr>
        <p:txBody>
          <a:bodyPr wrap="square"/>
          <a:lstStyle/>
          <a:p>
            <a:r>
              <a:rPr lang="en-US" dirty="0"/>
              <a:t>OBJECTIVES</a:t>
            </a:r>
          </a:p>
        </p:txBody>
      </p:sp>
      <p:sp>
        <p:nvSpPr>
          <p:cNvPr id="3" name="Subtitle 2"/>
          <p:cNvSpPr>
            <a:spLocks noGrp="1"/>
          </p:cNvSpPr>
          <p:nvPr>
            <p:ph type="subTitle" idx="4"/>
          </p:nvPr>
        </p:nvSpPr>
        <p:spPr>
          <a:xfrm>
            <a:off x="1066800" y="1524000"/>
            <a:ext cx="6865620" cy="3569335"/>
          </a:xfrm>
        </p:spPr>
        <p:txBody>
          <a:bodyPr>
            <a:noAutofit/>
          </a:bodyPr>
          <a:lstStyle/>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Develop a CNN-based sentiment analysis model optimized for IMDb movie reviews.</a:t>
            </a:r>
          </a:p>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Preprocess IMDb movie review data to enhance model training efficiency.</a:t>
            </a:r>
          </a:p>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Train and fine-tune the CNN model to accurately classify sentiment polarity.</a:t>
            </a:r>
          </a:p>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Evaluate the model's performance using metrics such as accuracy, precision, recall, and F1-score.</a:t>
            </a:r>
          </a:p>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Present the results effectively using visual aids such as confusion matrices and ROC curves.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4" y="290830"/>
            <a:ext cx="7413625" cy="2215991"/>
          </a:xfrm>
        </p:spPr>
        <p:txBody>
          <a:bodyPr wrap="square"/>
          <a:lstStyle/>
          <a:p>
            <a:r>
              <a:rPr lang="en-US" dirty="0"/>
              <a:t>WHO ARE THE END USERS? </a:t>
            </a:r>
          </a:p>
        </p:txBody>
      </p:sp>
      <p:sp>
        <p:nvSpPr>
          <p:cNvPr id="3" name="Subtitle 2"/>
          <p:cNvSpPr>
            <a:spLocks noGrp="1"/>
          </p:cNvSpPr>
          <p:nvPr>
            <p:ph type="subTitle" idx="4"/>
          </p:nvPr>
        </p:nvSpPr>
        <p:spPr>
          <a:xfrm>
            <a:off x="838200" y="1752600"/>
            <a:ext cx="6865620" cy="3569335"/>
          </a:xfrm>
        </p:spPr>
        <p:txBody>
          <a:bodyPr>
            <a:noAutofit/>
          </a:bodyPr>
          <a:lstStyle/>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The main end users are </a:t>
            </a:r>
            <a:r>
              <a:rPr lang="en-US" sz="2400" b="1" dirty="0">
                <a:latin typeface="Times New Roman" panose="02020603050405020304" charset="0"/>
                <a:cs typeface="Times New Roman" panose="02020603050405020304" charset="0"/>
              </a:rPr>
              <a:t>Film makers, producers , film enthusiasts and Streaming Platforms.</a:t>
            </a:r>
          </a:p>
          <a:p>
            <a:pPr marL="285750" indent="-285750">
              <a:buFont typeface="Arial" panose="020B0604020202020204" pitchFamily="34" charset="0"/>
              <a:buChar char="•"/>
            </a:pPr>
            <a:endParaRPr lang="en-US" sz="2400" b="1"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dirty="0">
                <a:latin typeface="Times New Roman" panose="02020603050405020304" charset="0"/>
                <a:cs typeface="Times New Roman" panose="02020603050405020304" charset="0"/>
              </a:rPr>
              <a:t>Filmmakers </a:t>
            </a:r>
            <a:r>
              <a:rPr lang="en-US" sz="2400" dirty="0">
                <a:latin typeface="Times New Roman" panose="02020603050405020304" charset="0"/>
                <a:cs typeface="Times New Roman" panose="02020603050405020304" charset="0"/>
              </a:rPr>
              <a:t>and </a:t>
            </a:r>
            <a:r>
              <a:rPr lang="en-US" sz="2400" b="1" dirty="0">
                <a:latin typeface="Times New Roman" panose="02020603050405020304" charset="0"/>
                <a:cs typeface="Times New Roman" panose="02020603050405020304" charset="0"/>
              </a:rPr>
              <a:t>producers</a:t>
            </a:r>
            <a:r>
              <a:rPr lang="en-US" sz="2400" dirty="0">
                <a:latin typeface="Times New Roman" panose="02020603050405020304" charset="0"/>
                <a:cs typeface="Times New Roman" panose="02020603050405020304" charset="0"/>
              </a:rPr>
              <a:t> use sentiment analysis to understand audience reactions, inform marketing, and guide content creation.</a:t>
            </a:r>
          </a:p>
          <a:p>
            <a:pPr marL="285750" indent="-285750">
              <a:buFont typeface="Arial" panose="020B0604020202020204" pitchFamily="34" charset="0"/>
              <a:buChar char="•"/>
            </a:pPr>
            <a:endParaRPr lang="en-US" sz="24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dirty="0">
                <a:latin typeface="Times New Roman" panose="02020603050405020304" charset="0"/>
                <a:cs typeface="Times New Roman" panose="02020603050405020304" charset="0"/>
              </a:rPr>
              <a:t> Movie enthusiasts </a:t>
            </a:r>
            <a:r>
              <a:rPr lang="en-US" sz="2400" dirty="0">
                <a:latin typeface="Times New Roman" panose="02020603050405020304" charset="0"/>
                <a:cs typeface="Times New Roman" panose="02020603050405020304" charset="0"/>
              </a:rPr>
              <a:t>benefit from accurate sentiment analysis to choose movies. </a:t>
            </a:r>
          </a:p>
          <a:p>
            <a:pPr marL="285750" indent="-285750">
              <a:buFont typeface="Arial" panose="020B0604020202020204" pitchFamily="34" charset="0"/>
              <a:buChar char="•"/>
            </a:pPr>
            <a:endParaRPr lang="en-US" sz="24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dirty="0">
                <a:latin typeface="Times New Roman" panose="02020603050405020304" charset="0"/>
                <a:cs typeface="Times New Roman" panose="02020603050405020304" charset="0"/>
              </a:rPr>
              <a:t>Streaming platforms </a:t>
            </a:r>
            <a:r>
              <a:rPr lang="en-US" sz="2400" dirty="0">
                <a:latin typeface="Times New Roman" panose="02020603050405020304" charset="0"/>
                <a:cs typeface="Times New Roman" panose="02020603050405020304" charset="0"/>
              </a:rPr>
              <a:t>improve user satisfaction with personalized recommendations.</a:t>
            </a:r>
          </a:p>
        </p:txBody>
      </p:sp>
    </p:spTree>
    <p:extLst>
      <p:ext uri="{BB962C8B-B14F-4D97-AF65-F5344CB8AC3E}">
        <p14:creationId xmlns:p14="http://schemas.microsoft.com/office/powerpoint/2010/main" val="877847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752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 Box 9"/>
          <p:cNvSpPr txBox="1"/>
          <p:nvPr/>
        </p:nvSpPr>
        <p:spPr>
          <a:xfrm>
            <a:off x="3084830" y="1206341"/>
            <a:ext cx="6687820" cy="4457700"/>
          </a:xfrm>
          <a:prstGeom prst="rect">
            <a:avLst/>
          </a:prstGeom>
          <a:noFill/>
        </p:spPr>
        <p:txBody>
          <a:bodyPr wrap="square" rtlCol="0" anchor="t">
            <a:noAutofit/>
          </a:bodyPr>
          <a:lstStyle/>
          <a:p>
            <a:endParaRPr lang="en-US" sz="2800" dirty="0">
              <a:latin typeface="Times New Roman" panose="02020603050405020304" charset="0"/>
              <a:cs typeface="Times New Roman" panose="02020603050405020304" charset="0"/>
            </a:endParaRPr>
          </a:p>
          <a:p>
            <a:r>
              <a:rPr lang="en-US" sz="2800" dirty="0">
                <a:latin typeface="Times New Roman" panose="02020603050405020304" charset="0"/>
                <a:cs typeface="Times New Roman" panose="02020603050405020304" charset="0"/>
              </a:rPr>
              <a:t>Our solution uses Convolutional Neural Networks (CNNs) to provide highly accurate IMDb sentiment analysis. By automatically decoding nuanced emotions in movie reviews, it empowers entertainment industry decision-makers with actionable insights. Its simplicity and accuracy elevate IMDb sentiment analysis, delivering tangible value to stakeholders aiming to connect authentically with their audience.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286385" y="153670"/>
            <a:ext cx="10487660" cy="6057900"/>
          </a:xfrm>
        </p:spPr>
        <p:txBody>
          <a:bodyPr>
            <a:noAutofit/>
          </a:bodyPr>
          <a:lstStyle/>
          <a:p>
            <a:r>
              <a:rPr lang="en-US" sz="4400" b="1" dirty="0">
                <a:latin typeface="Times New Roman" panose="02020603050405020304" pitchFamily="18" charset="0"/>
                <a:cs typeface="Times New Roman" panose="02020603050405020304" pitchFamily="18" charset="0"/>
              </a:rPr>
              <a:t>THE WOW IN SOLUTION</a:t>
            </a:r>
          </a:p>
          <a:p>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Our solution's "wow" factor lies in leveraging Convolutional Neural Networks (CNNs) for IMDb sentiment analysis. CNNs excel in automatically learning intricate patterns within textual data, ensuring unparalleled accuracy in discerning nuanced sentiments from movie reviews. Their hierarchical feature extraction and flexibility in handling variable-length inputs set a new standard for precision and insight in sentiment analysis.</a:t>
            </a:r>
            <a:endParaRPr lang="en-US" sz="28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737131B-8B57-257A-BB9B-65D2F1FC1CB1}"/>
              </a:ext>
            </a:extLst>
          </p:cNvPr>
          <p:cNvSpPr txBox="1"/>
          <p:nvPr/>
        </p:nvSpPr>
        <p:spPr>
          <a:xfrm>
            <a:off x="5614416" y="2798064"/>
            <a:ext cx="914400" cy="914400"/>
          </a:xfrm>
          <a:prstGeom prst="rect">
            <a:avLst/>
          </a:prstGeom>
          <a:noFill/>
        </p:spPr>
        <p:txBody>
          <a:bodyPr wrap="square" rtlCol="0">
            <a:spAutoFit/>
          </a:bodyPr>
          <a:lstStyle/>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TotalTime>
  <Words>813</Words>
  <Application>Microsoft Office PowerPoint</Application>
  <PresentationFormat>Widescreen</PresentationFormat>
  <Paragraphs>84</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OBJECTIVES</vt:lpstr>
      <vt:lpstr>WHO ARE THE END USERS? </vt:lpstr>
      <vt:lpstr>YOUR SOLUTION AND ITS VALUE PROPOSITION</vt:lpstr>
      <vt:lpstr>PowerPoint Presentation</vt:lpstr>
      <vt:lpstr>MODELLING</vt:lpstr>
      <vt:lpstr>MODELLING</vt:lpstr>
      <vt:lpstr>MODELLING</vt:lpstr>
      <vt:lpstr>CNN ARCHITECTURE </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Ahamed Alufar</dc:creator>
  <cp:lastModifiedBy>Devnath Rajakumar</cp:lastModifiedBy>
  <cp:revision>21</cp:revision>
  <dcterms:created xsi:type="dcterms:W3CDTF">2024-04-01T04:29:00Z</dcterms:created>
  <dcterms:modified xsi:type="dcterms:W3CDTF">2024-04-21T17:08:56Z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2024-04-01T22:00:00Z</vt:filetime>
  </property>
  <property fmtid="{D5CDD505-2E9C-101B-9397-08002B2CF9AE}" pid="4" name="ICV">
    <vt:lpwstr>9B2214CC54404D3FA3A99602713C6BA4_12</vt:lpwstr>
  </property>
  <property fmtid="{D5CDD505-2E9C-101B-9397-08002B2CF9AE}" pid="5" name="KSOProductBuildVer">
    <vt:lpwstr>1033-12.2.0.13489</vt:lpwstr>
  </property>
</Properties>
</file>