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8" r:id="rId3"/>
    <p:sldId id="262" r:id="rId4"/>
    <p:sldId id="270" r:id="rId5"/>
    <p:sldId id="266" r:id="rId6"/>
    <p:sldId id="267" r:id="rId7"/>
    <p:sldId id="26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neet Mohanty" initials="DM" lastIdx="1" clrIdx="0">
    <p:extLst>
      <p:ext uri="{19B8F6BF-5375-455C-9EA6-DF929625EA0E}">
        <p15:presenceInfo xmlns:p15="http://schemas.microsoft.com/office/powerpoint/2012/main" userId="Devneet Mohan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374930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365639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583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2231803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2283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69725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269871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142068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79677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98FDE-E8E9-46C7-943A-412345952798}"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51983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98FDE-E8E9-46C7-943A-41234595279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381860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98FDE-E8E9-46C7-943A-412345952798}"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313615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98FDE-E8E9-46C7-943A-412345952798}"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384876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98FDE-E8E9-46C7-943A-412345952798}"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36087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398FDE-E8E9-46C7-943A-41234595279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59124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98FDE-E8E9-46C7-943A-412345952798}"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8CE3A-D496-403A-AEE6-E744A8F874D1}" type="slidenum">
              <a:rPr lang="en-US" smtClean="0"/>
              <a:t>‹#›</a:t>
            </a:fld>
            <a:endParaRPr lang="en-US"/>
          </a:p>
        </p:txBody>
      </p:sp>
    </p:spTree>
    <p:extLst>
      <p:ext uri="{BB962C8B-B14F-4D97-AF65-F5344CB8AC3E}">
        <p14:creationId xmlns:p14="http://schemas.microsoft.com/office/powerpoint/2010/main" val="173070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398FDE-E8E9-46C7-943A-412345952798}" type="datetimeFigureOut">
              <a:rPr lang="en-US" smtClean="0"/>
              <a:t>8/2/2021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E8CE3A-D496-403A-AEE6-E744A8F874D1}" type="slidenum">
              <a:rPr lang="en-US" smtClean="0"/>
              <a:t>‹#›</a:t>
            </a:fld>
            <a:endParaRPr lang="en-US"/>
          </a:p>
        </p:txBody>
      </p:sp>
    </p:spTree>
    <p:extLst>
      <p:ext uri="{BB962C8B-B14F-4D97-AF65-F5344CB8AC3E}">
        <p14:creationId xmlns:p14="http://schemas.microsoft.com/office/powerpoint/2010/main" val="319874991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0" y="3084817"/>
            <a:ext cx="9215891" cy="169794"/>
          </a:xfrm>
        </p:spPr>
        <p:txBody>
          <a:bodyPr/>
          <a:lstStyle/>
          <a:p>
            <a:r>
              <a:rPr lang="en-US" dirty="0">
                <a:solidFill>
                  <a:schemeClr val="tx1"/>
                </a:solidFill>
              </a:rPr>
              <a:t>Auto-Request Assigner Bot</a:t>
            </a:r>
          </a:p>
        </p:txBody>
      </p:sp>
      <p:sp>
        <p:nvSpPr>
          <p:cNvPr id="3" name="Subtitle 2">
            <a:extLst>
              <a:ext uri="{FF2B5EF4-FFF2-40B4-BE49-F238E27FC236}">
                <a16:creationId xmlns:a16="http://schemas.microsoft.com/office/drawing/2014/main" id="{D9A65F59-0BA7-4191-80A9-8CE137DC6025}"/>
              </a:ext>
            </a:extLst>
          </p:cNvPr>
          <p:cNvSpPr>
            <a:spLocks noGrp="1"/>
          </p:cNvSpPr>
          <p:nvPr>
            <p:ph type="subTitle" idx="1"/>
          </p:nvPr>
        </p:nvSpPr>
        <p:spPr>
          <a:xfrm>
            <a:off x="1193408" y="4581254"/>
            <a:ext cx="4526027" cy="1229109"/>
          </a:xfrm>
        </p:spPr>
        <p:txBody>
          <a:bodyPr>
            <a:normAutofit/>
          </a:bodyPr>
          <a:lstStyle/>
          <a:p>
            <a:pPr algn="l"/>
            <a:r>
              <a:rPr lang="en-US" dirty="0"/>
              <a:t>Team Members:</a:t>
            </a:r>
          </a:p>
          <a:p>
            <a:pPr algn="l"/>
            <a:r>
              <a:rPr lang="en-US" dirty="0"/>
              <a:t>1.Chaitanya Kulkarni</a:t>
            </a:r>
          </a:p>
          <a:p>
            <a:pPr algn="l"/>
            <a:r>
              <a:rPr lang="en-US" dirty="0"/>
              <a:t>2.Devneet Mohanty</a:t>
            </a:r>
          </a:p>
        </p:txBody>
      </p:sp>
      <p:sp>
        <p:nvSpPr>
          <p:cNvPr id="8" name="Title 1">
            <a:extLst>
              <a:ext uri="{FF2B5EF4-FFF2-40B4-BE49-F238E27FC236}">
                <a16:creationId xmlns:a16="http://schemas.microsoft.com/office/drawing/2014/main" id="{F10B8C41-5E50-48FD-A4B5-9E2CE6E27C6E}"/>
              </a:ext>
            </a:extLst>
          </p:cNvPr>
          <p:cNvSpPr txBox="1">
            <a:spLocks/>
          </p:cNvSpPr>
          <p:nvPr/>
        </p:nvSpPr>
        <p:spPr>
          <a:xfrm>
            <a:off x="1193408" y="2941407"/>
            <a:ext cx="6117622" cy="41252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tx1"/>
              </a:solidFill>
            </a:endParaRPr>
          </a:p>
        </p:txBody>
      </p:sp>
      <p:sp>
        <p:nvSpPr>
          <p:cNvPr id="9" name="Title 1">
            <a:extLst>
              <a:ext uri="{FF2B5EF4-FFF2-40B4-BE49-F238E27FC236}">
                <a16:creationId xmlns:a16="http://schemas.microsoft.com/office/drawing/2014/main" id="{3D976C88-C4C1-4709-9287-DC65A990FF84}"/>
              </a:ext>
            </a:extLst>
          </p:cNvPr>
          <p:cNvSpPr txBox="1">
            <a:spLocks/>
          </p:cNvSpPr>
          <p:nvPr/>
        </p:nvSpPr>
        <p:spPr>
          <a:xfrm>
            <a:off x="961488" y="4507444"/>
            <a:ext cx="3290731" cy="30648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lumMod val="95000"/>
                  </a:schemeClr>
                </a:solidFill>
              </a:rPr>
              <a:t>Team Automators </a:t>
            </a:r>
          </a:p>
          <a:p>
            <a:endParaRPr lang="en-US" sz="2800" dirty="0">
              <a:solidFill>
                <a:schemeClr val="tx1">
                  <a:lumMod val="95000"/>
                </a:schemeClr>
              </a:solidFill>
            </a:endParaRPr>
          </a:p>
        </p:txBody>
      </p:sp>
      <p:pic>
        <p:nvPicPr>
          <p:cNvPr id="5" name="Picture 4">
            <a:extLst>
              <a:ext uri="{FF2B5EF4-FFF2-40B4-BE49-F238E27FC236}">
                <a16:creationId xmlns:a16="http://schemas.microsoft.com/office/drawing/2014/main" id="{E02CF062-A757-4390-AE46-E66F1251E078}"/>
              </a:ext>
            </a:extLst>
          </p:cNvPr>
          <p:cNvPicPr>
            <a:picLocks noChangeAspect="1"/>
          </p:cNvPicPr>
          <p:nvPr/>
        </p:nvPicPr>
        <p:blipFill>
          <a:blip r:embed="rId2"/>
          <a:stretch>
            <a:fillRect/>
          </a:stretch>
        </p:blipFill>
        <p:spPr>
          <a:xfrm>
            <a:off x="1193408" y="511095"/>
            <a:ext cx="2781300" cy="809625"/>
          </a:xfrm>
          <a:prstGeom prst="rect">
            <a:avLst/>
          </a:prstGeom>
        </p:spPr>
      </p:pic>
      <p:sp>
        <p:nvSpPr>
          <p:cNvPr id="13" name="Title 1">
            <a:extLst>
              <a:ext uri="{FF2B5EF4-FFF2-40B4-BE49-F238E27FC236}">
                <a16:creationId xmlns:a16="http://schemas.microsoft.com/office/drawing/2014/main" id="{1381D82B-E1D8-40A4-A74D-E68129E0BFFA}"/>
              </a:ext>
            </a:extLst>
          </p:cNvPr>
          <p:cNvSpPr txBox="1">
            <a:spLocks/>
          </p:cNvSpPr>
          <p:nvPr/>
        </p:nvSpPr>
        <p:spPr>
          <a:xfrm>
            <a:off x="961488" y="1662191"/>
            <a:ext cx="4377398" cy="16979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0" i="0" dirty="0">
                <a:solidFill>
                  <a:schemeClr val="tx1"/>
                </a:solidFill>
                <a:effectLst/>
                <a:latin typeface="TTSupermolotNeue-Exp"/>
              </a:rPr>
              <a:t>Laiye Automation Challenge July 2021</a:t>
            </a:r>
          </a:p>
        </p:txBody>
      </p:sp>
    </p:spTree>
    <p:extLst>
      <p:ext uri="{BB962C8B-B14F-4D97-AF65-F5344CB8AC3E}">
        <p14:creationId xmlns:p14="http://schemas.microsoft.com/office/powerpoint/2010/main" val="301019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703383" y="395852"/>
            <a:ext cx="6485207" cy="544724"/>
          </a:xfrm>
        </p:spPr>
        <p:txBody>
          <a:bodyPr/>
          <a:lstStyle/>
          <a:p>
            <a:r>
              <a:rPr lang="en-US" dirty="0">
                <a:solidFill>
                  <a:schemeClr val="accent2">
                    <a:lumMod val="40000"/>
                    <a:lumOff val="60000"/>
                  </a:schemeClr>
                </a:solidFill>
              </a:rPr>
              <a:t>Problem Statement:</a:t>
            </a:r>
          </a:p>
        </p:txBody>
      </p:sp>
      <p:sp>
        <p:nvSpPr>
          <p:cNvPr id="3" name="Subtitle 2">
            <a:extLst>
              <a:ext uri="{FF2B5EF4-FFF2-40B4-BE49-F238E27FC236}">
                <a16:creationId xmlns:a16="http://schemas.microsoft.com/office/drawing/2014/main" id="{D9A65F59-0BA7-4191-80A9-8CE137DC6025}"/>
              </a:ext>
            </a:extLst>
          </p:cNvPr>
          <p:cNvSpPr>
            <a:spLocks noGrp="1"/>
          </p:cNvSpPr>
          <p:nvPr>
            <p:ph type="subTitle" idx="1"/>
          </p:nvPr>
        </p:nvSpPr>
        <p:spPr>
          <a:xfrm>
            <a:off x="623667" y="1290433"/>
            <a:ext cx="10944666" cy="3048223"/>
          </a:xfrm>
        </p:spPr>
        <p:txBody>
          <a:bodyPr>
            <a:normAutofit/>
          </a:bodyPr>
          <a:lstStyle/>
          <a:p>
            <a:pPr marL="342900" indent="-342900" algn="l">
              <a:buFont typeface="Arial" panose="020B0604020202020204" pitchFamily="34" charset="0"/>
              <a:buChar char="•"/>
            </a:pPr>
            <a:r>
              <a:rPr lang="en-IN" dirty="0"/>
              <a:t>The new generation of customers demand faster responses and better customer service in the retail industry. How can they leverage RPA to help with retailers for delivering good customer service?</a:t>
            </a:r>
            <a:endParaRPr lang="en-US" dirty="0"/>
          </a:p>
          <a:p>
            <a:pPr marL="342900" indent="-342900" algn="l">
              <a:buFont typeface="Arial" panose="020B0604020202020204" pitchFamily="34" charset="0"/>
              <a:buChar char="•"/>
            </a:pPr>
            <a:r>
              <a:rPr lang="en-US" dirty="0"/>
              <a:t>For the customer support employees of any organization, it is very repetitive and hectic task to receive chunk of queries from customers in various languages, to translate them and then to categorize them under various categories and assign to respective departments to resolve.</a:t>
            </a:r>
          </a:p>
          <a:p>
            <a:pPr marL="342900" indent="-342900" algn="l">
              <a:buFont typeface="Arial" panose="020B0604020202020204" pitchFamily="34" charset="0"/>
              <a:buChar char="•"/>
            </a:pPr>
            <a:r>
              <a:rPr lang="en-US" dirty="0"/>
              <a:t>It is very time-consuming and labor-intensive task as employees need to navigate through interfaces of various applications and need the help of language translators or subject matter experts with proper language training before assigning the query to right tech support department.</a:t>
            </a:r>
          </a:p>
          <a:p>
            <a:pPr marL="342900" indent="-342900" algn="l">
              <a:buFont typeface="Arial" panose="020B0604020202020204" pitchFamily="34" charset="0"/>
              <a:buChar char="•"/>
            </a:pPr>
            <a:r>
              <a:rPr lang="en-US" dirty="0"/>
              <a:t>Can intelligent automation help the customer support employees with ticket assignments?</a:t>
            </a:r>
          </a:p>
        </p:txBody>
      </p:sp>
      <p:sp>
        <p:nvSpPr>
          <p:cNvPr id="8" name="Title 1">
            <a:extLst>
              <a:ext uri="{FF2B5EF4-FFF2-40B4-BE49-F238E27FC236}">
                <a16:creationId xmlns:a16="http://schemas.microsoft.com/office/drawing/2014/main" id="{F10B8C41-5E50-48FD-A4B5-9E2CE6E27C6E}"/>
              </a:ext>
            </a:extLst>
          </p:cNvPr>
          <p:cNvSpPr txBox="1">
            <a:spLocks/>
          </p:cNvSpPr>
          <p:nvPr/>
        </p:nvSpPr>
        <p:spPr>
          <a:xfrm>
            <a:off x="1193408" y="2941407"/>
            <a:ext cx="6117622" cy="41252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tx1"/>
              </a:solidFill>
            </a:endParaRPr>
          </a:p>
        </p:txBody>
      </p:sp>
      <p:sp>
        <p:nvSpPr>
          <p:cNvPr id="12" name="Subtitle 2">
            <a:extLst>
              <a:ext uri="{FF2B5EF4-FFF2-40B4-BE49-F238E27FC236}">
                <a16:creationId xmlns:a16="http://schemas.microsoft.com/office/drawing/2014/main" id="{CDBE1531-3165-4447-AE3A-4FE442FAD699}"/>
              </a:ext>
            </a:extLst>
          </p:cNvPr>
          <p:cNvSpPr txBox="1">
            <a:spLocks/>
          </p:cNvSpPr>
          <p:nvPr/>
        </p:nvSpPr>
        <p:spPr>
          <a:xfrm>
            <a:off x="703383" y="5968716"/>
            <a:ext cx="2222697" cy="70011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Lot of query mails from customers</a:t>
            </a:r>
          </a:p>
        </p:txBody>
      </p:sp>
      <p:sp>
        <p:nvSpPr>
          <p:cNvPr id="13" name="Subtitle 2">
            <a:extLst>
              <a:ext uri="{FF2B5EF4-FFF2-40B4-BE49-F238E27FC236}">
                <a16:creationId xmlns:a16="http://schemas.microsoft.com/office/drawing/2014/main" id="{C28E4282-C45E-48C2-AE58-EAB565D2D613}"/>
              </a:ext>
            </a:extLst>
          </p:cNvPr>
          <p:cNvSpPr txBox="1">
            <a:spLocks/>
          </p:cNvSpPr>
          <p:nvPr/>
        </p:nvSpPr>
        <p:spPr>
          <a:xfrm>
            <a:off x="3938939" y="6043882"/>
            <a:ext cx="2466057" cy="70011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Customer Queries in multiple languages</a:t>
            </a:r>
          </a:p>
        </p:txBody>
      </p:sp>
      <p:sp>
        <p:nvSpPr>
          <p:cNvPr id="14" name="Subtitle 2">
            <a:extLst>
              <a:ext uri="{FF2B5EF4-FFF2-40B4-BE49-F238E27FC236}">
                <a16:creationId xmlns:a16="http://schemas.microsoft.com/office/drawing/2014/main" id="{23DE2D9F-073E-453A-AFFA-EE52300874A7}"/>
              </a:ext>
            </a:extLst>
          </p:cNvPr>
          <p:cNvSpPr txBox="1">
            <a:spLocks/>
          </p:cNvSpPr>
          <p:nvPr/>
        </p:nvSpPr>
        <p:spPr>
          <a:xfrm>
            <a:off x="7367394" y="5949540"/>
            <a:ext cx="2466057" cy="908460"/>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Employees need to work on multiple applications</a:t>
            </a:r>
          </a:p>
        </p:txBody>
      </p:sp>
      <p:cxnSp>
        <p:nvCxnSpPr>
          <p:cNvPr id="16" name="Straight Connector 15">
            <a:extLst>
              <a:ext uri="{FF2B5EF4-FFF2-40B4-BE49-F238E27FC236}">
                <a16:creationId xmlns:a16="http://schemas.microsoft.com/office/drawing/2014/main" id="{101200AF-4C41-4F58-AD9A-4FF7400443D8}"/>
              </a:ext>
            </a:extLst>
          </p:cNvPr>
          <p:cNvCxnSpPr/>
          <p:nvPr/>
        </p:nvCxnSpPr>
        <p:spPr>
          <a:xfrm>
            <a:off x="248529" y="4557933"/>
            <a:ext cx="1194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D8D94F-E1FE-4181-AD66-392CD4CFCDF9}"/>
              </a:ext>
            </a:extLst>
          </p:cNvPr>
          <p:cNvCxnSpPr/>
          <p:nvPr/>
        </p:nvCxnSpPr>
        <p:spPr>
          <a:xfrm>
            <a:off x="0" y="940576"/>
            <a:ext cx="11943471"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E80BE4A-5357-4846-B1A9-EEB5C15A8031}"/>
              </a:ext>
            </a:extLst>
          </p:cNvPr>
          <p:cNvPicPr>
            <a:picLocks noChangeAspect="1"/>
          </p:cNvPicPr>
          <p:nvPr/>
        </p:nvPicPr>
        <p:blipFill>
          <a:blip r:embed="rId2"/>
          <a:stretch>
            <a:fillRect/>
          </a:stretch>
        </p:blipFill>
        <p:spPr>
          <a:xfrm>
            <a:off x="1080867" y="5300716"/>
            <a:ext cx="882815" cy="582658"/>
          </a:xfrm>
          <a:prstGeom prst="rect">
            <a:avLst/>
          </a:prstGeom>
        </p:spPr>
      </p:pic>
      <p:pic>
        <p:nvPicPr>
          <p:cNvPr id="11" name="Picture 10">
            <a:extLst>
              <a:ext uri="{FF2B5EF4-FFF2-40B4-BE49-F238E27FC236}">
                <a16:creationId xmlns:a16="http://schemas.microsoft.com/office/drawing/2014/main" id="{C31EF44C-BED7-42B2-970C-E760CE95D22F}"/>
              </a:ext>
            </a:extLst>
          </p:cNvPr>
          <p:cNvPicPr>
            <a:picLocks noChangeAspect="1"/>
          </p:cNvPicPr>
          <p:nvPr/>
        </p:nvPicPr>
        <p:blipFill>
          <a:blip r:embed="rId2"/>
          <a:stretch>
            <a:fillRect/>
          </a:stretch>
        </p:blipFill>
        <p:spPr>
          <a:xfrm>
            <a:off x="1522274" y="5092311"/>
            <a:ext cx="882815" cy="582658"/>
          </a:xfrm>
          <a:prstGeom prst="rect">
            <a:avLst/>
          </a:prstGeom>
        </p:spPr>
      </p:pic>
      <p:pic>
        <p:nvPicPr>
          <p:cNvPr id="18" name="Picture 17">
            <a:extLst>
              <a:ext uri="{FF2B5EF4-FFF2-40B4-BE49-F238E27FC236}">
                <a16:creationId xmlns:a16="http://schemas.microsoft.com/office/drawing/2014/main" id="{5A4388D6-158A-48BD-99EE-C1237E7A4187}"/>
              </a:ext>
            </a:extLst>
          </p:cNvPr>
          <p:cNvPicPr>
            <a:picLocks noChangeAspect="1"/>
          </p:cNvPicPr>
          <p:nvPr/>
        </p:nvPicPr>
        <p:blipFill>
          <a:blip r:embed="rId3"/>
          <a:stretch>
            <a:fillRect/>
          </a:stretch>
        </p:blipFill>
        <p:spPr>
          <a:xfrm>
            <a:off x="4544470" y="5057355"/>
            <a:ext cx="1008478" cy="861085"/>
          </a:xfrm>
          <a:prstGeom prst="rect">
            <a:avLst/>
          </a:prstGeom>
        </p:spPr>
      </p:pic>
      <p:pic>
        <p:nvPicPr>
          <p:cNvPr id="20" name="Picture 19">
            <a:extLst>
              <a:ext uri="{FF2B5EF4-FFF2-40B4-BE49-F238E27FC236}">
                <a16:creationId xmlns:a16="http://schemas.microsoft.com/office/drawing/2014/main" id="{415CF4AA-E380-402E-834F-5B8991C33297}"/>
              </a:ext>
            </a:extLst>
          </p:cNvPr>
          <p:cNvPicPr>
            <a:picLocks noChangeAspect="1"/>
          </p:cNvPicPr>
          <p:nvPr/>
        </p:nvPicPr>
        <p:blipFill>
          <a:blip r:embed="rId4"/>
          <a:stretch>
            <a:fillRect/>
          </a:stretch>
        </p:blipFill>
        <p:spPr>
          <a:xfrm>
            <a:off x="7763688" y="5067408"/>
            <a:ext cx="1338110" cy="869772"/>
          </a:xfrm>
          <a:prstGeom prst="rect">
            <a:avLst/>
          </a:prstGeom>
        </p:spPr>
      </p:pic>
    </p:spTree>
    <p:extLst>
      <p:ext uri="{BB962C8B-B14F-4D97-AF65-F5344CB8AC3E}">
        <p14:creationId xmlns:p14="http://schemas.microsoft.com/office/powerpoint/2010/main" val="275834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1427873" y="410626"/>
            <a:ext cx="6485207" cy="544724"/>
          </a:xfrm>
        </p:spPr>
        <p:txBody>
          <a:bodyPr/>
          <a:lstStyle/>
          <a:p>
            <a:r>
              <a:rPr lang="en-US" dirty="0">
                <a:solidFill>
                  <a:schemeClr val="accent2">
                    <a:lumMod val="40000"/>
                    <a:lumOff val="60000"/>
                  </a:schemeClr>
                </a:solidFill>
              </a:rPr>
              <a:t>As Is Process:</a:t>
            </a:r>
          </a:p>
        </p:txBody>
      </p:sp>
      <p:cxnSp>
        <p:nvCxnSpPr>
          <p:cNvPr id="16" name="Straight Connector 15">
            <a:extLst>
              <a:ext uri="{FF2B5EF4-FFF2-40B4-BE49-F238E27FC236}">
                <a16:creationId xmlns:a16="http://schemas.microsoft.com/office/drawing/2014/main" id="{101200AF-4C41-4F58-AD9A-4FF7400443D8}"/>
              </a:ext>
            </a:extLst>
          </p:cNvPr>
          <p:cNvCxnSpPr/>
          <p:nvPr/>
        </p:nvCxnSpPr>
        <p:spPr>
          <a:xfrm>
            <a:off x="124264" y="6044987"/>
            <a:ext cx="1194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D8D94F-E1FE-4181-AD66-392CD4CFCDF9}"/>
              </a:ext>
            </a:extLst>
          </p:cNvPr>
          <p:cNvCxnSpPr/>
          <p:nvPr/>
        </p:nvCxnSpPr>
        <p:spPr>
          <a:xfrm>
            <a:off x="0" y="940576"/>
            <a:ext cx="1194347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C9D092-E141-4F94-9B45-9B8CF486F5D3}"/>
              </a:ext>
            </a:extLst>
          </p:cNvPr>
          <p:cNvPicPr>
            <a:picLocks noChangeAspect="1"/>
          </p:cNvPicPr>
          <p:nvPr/>
        </p:nvPicPr>
        <p:blipFill>
          <a:blip r:embed="rId2"/>
          <a:stretch>
            <a:fillRect/>
          </a:stretch>
        </p:blipFill>
        <p:spPr>
          <a:xfrm>
            <a:off x="773199" y="1089171"/>
            <a:ext cx="8325780" cy="4836768"/>
          </a:xfrm>
          <a:prstGeom prst="rect">
            <a:avLst/>
          </a:prstGeom>
        </p:spPr>
      </p:pic>
    </p:spTree>
    <p:extLst>
      <p:ext uri="{BB962C8B-B14F-4D97-AF65-F5344CB8AC3E}">
        <p14:creationId xmlns:p14="http://schemas.microsoft.com/office/powerpoint/2010/main" val="41566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703383" y="395852"/>
            <a:ext cx="6485207" cy="544724"/>
          </a:xfrm>
        </p:spPr>
        <p:txBody>
          <a:bodyPr/>
          <a:lstStyle/>
          <a:p>
            <a:r>
              <a:rPr lang="en-US" dirty="0">
                <a:solidFill>
                  <a:schemeClr val="accent2">
                    <a:lumMod val="40000"/>
                    <a:lumOff val="60000"/>
                  </a:schemeClr>
                </a:solidFill>
              </a:rPr>
              <a:t>Solution Overview:</a:t>
            </a:r>
          </a:p>
        </p:txBody>
      </p:sp>
      <p:sp>
        <p:nvSpPr>
          <p:cNvPr id="8" name="Title 1">
            <a:extLst>
              <a:ext uri="{FF2B5EF4-FFF2-40B4-BE49-F238E27FC236}">
                <a16:creationId xmlns:a16="http://schemas.microsoft.com/office/drawing/2014/main" id="{F10B8C41-5E50-48FD-A4B5-9E2CE6E27C6E}"/>
              </a:ext>
            </a:extLst>
          </p:cNvPr>
          <p:cNvSpPr txBox="1">
            <a:spLocks/>
          </p:cNvSpPr>
          <p:nvPr/>
        </p:nvSpPr>
        <p:spPr>
          <a:xfrm>
            <a:off x="1193408" y="2941407"/>
            <a:ext cx="6117622" cy="41252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endParaRPr kumimoji="0" lang="en-US" sz="5400" b="0" i="0" u="none" strike="noStrike" kern="1200" cap="none" spc="0" normalizeH="0" baseline="0" noProof="0" dirty="0">
              <a:ln>
                <a:noFill/>
              </a:ln>
              <a:solidFill>
                <a:prstClr val="white"/>
              </a:solidFill>
              <a:effectLst/>
              <a:uLnTx/>
              <a:uFillTx/>
              <a:latin typeface="Trebuchet MS" panose="020B0603020202020204"/>
              <a:ea typeface="+mj-ea"/>
              <a:cs typeface="+mj-cs"/>
            </a:endParaRPr>
          </a:p>
        </p:txBody>
      </p:sp>
      <p:cxnSp>
        <p:nvCxnSpPr>
          <p:cNvPr id="11" name="Straight Connector 10">
            <a:extLst>
              <a:ext uri="{FF2B5EF4-FFF2-40B4-BE49-F238E27FC236}">
                <a16:creationId xmlns:a16="http://schemas.microsoft.com/office/drawing/2014/main" id="{3C496833-5845-4C38-93C0-7B98DA08D574}"/>
              </a:ext>
            </a:extLst>
          </p:cNvPr>
          <p:cNvCxnSpPr/>
          <p:nvPr/>
        </p:nvCxnSpPr>
        <p:spPr>
          <a:xfrm>
            <a:off x="248529" y="885565"/>
            <a:ext cx="1194347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EADA73A-C3B2-4691-94F6-5559C431BBCD}"/>
              </a:ext>
            </a:extLst>
          </p:cNvPr>
          <p:cNvSpPr/>
          <p:nvPr/>
        </p:nvSpPr>
        <p:spPr>
          <a:xfrm>
            <a:off x="0" y="940576"/>
            <a:ext cx="12192000" cy="5917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23" name="Straight Connector 22">
            <a:extLst>
              <a:ext uri="{FF2B5EF4-FFF2-40B4-BE49-F238E27FC236}">
                <a16:creationId xmlns:a16="http://schemas.microsoft.com/office/drawing/2014/main" id="{AEAB69B3-08BB-420D-9EF1-C6BE5B6B8A00}"/>
              </a:ext>
            </a:extLst>
          </p:cNvPr>
          <p:cNvCxnSpPr>
            <a:cxnSpLocks/>
          </p:cNvCxnSpPr>
          <p:nvPr/>
        </p:nvCxnSpPr>
        <p:spPr>
          <a:xfrm>
            <a:off x="0" y="2205583"/>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3392C62-33A8-4027-884E-3E7F981FF915}"/>
              </a:ext>
            </a:extLst>
          </p:cNvPr>
          <p:cNvCxnSpPr>
            <a:cxnSpLocks/>
          </p:cNvCxnSpPr>
          <p:nvPr/>
        </p:nvCxnSpPr>
        <p:spPr>
          <a:xfrm>
            <a:off x="0" y="3353927"/>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4195C8F0-5B09-42D7-AF39-095F16765CE4}"/>
              </a:ext>
            </a:extLst>
          </p:cNvPr>
          <p:cNvCxnSpPr>
            <a:cxnSpLocks/>
          </p:cNvCxnSpPr>
          <p:nvPr/>
        </p:nvCxnSpPr>
        <p:spPr>
          <a:xfrm>
            <a:off x="0" y="5675353"/>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2921AEB9-2F40-44D0-A519-9D43ADF49F44}"/>
              </a:ext>
            </a:extLst>
          </p:cNvPr>
          <p:cNvCxnSpPr>
            <a:cxnSpLocks/>
          </p:cNvCxnSpPr>
          <p:nvPr/>
        </p:nvCxnSpPr>
        <p:spPr>
          <a:xfrm>
            <a:off x="1702191" y="940576"/>
            <a:ext cx="0" cy="5917424"/>
          </a:xfrm>
          <a:prstGeom prst="line">
            <a:avLst/>
          </a:prstGeom>
        </p:spPr>
        <p:style>
          <a:lnRef idx="3">
            <a:schemeClr val="dk1"/>
          </a:lnRef>
          <a:fillRef idx="0">
            <a:schemeClr val="dk1"/>
          </a:fillRef>
          <a:effectRef idx="2">
            <a:schemeClr val="dk1"/>
          </a:effectRef>
          <a:fontRef idx="minor">
            <a:schemeClr val="tx1"/>
          </a:fontRef>
        </p:style>
      </p:cxnSp>
      <p:sp>
        <p:nvSpPr>
          <p:cNvPr id="27" name="Subtitle 2">
            <a:extLst>
              <a:ext uri="{FF2B5EF4-FFF2-40B4-BE49-F238E27FC236}">
                <a16:creationId xmlns:a16="http://schemas.microsoft.com/office/drawing/2014/main" id="{C9D053A4-341E-43B6-AA16-159E71858AAD}"/>
              </a:ext>
            </a:extLst>
          </p:cNvPr>
          <p:cNvSpPr txBox="1">
            <a:spLocks/>
          </p:cNvSpPr>
          <p:nvPr/>
        </p:nvSpPr>
        <p:spPr>
          <a:xfrm>
            <a:off x="104174" y="1238341"/>
            <a:ext cx="1386999" cy="72104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Customer Emails</a:t>
            </a:r>
          </a:p>
        </p:txBody>
      </p:sp>
      <p:sp>
        <p:nvSpPr>
          <p:cNvPr id="29" name="Subtitle 2">
            <a:extLst>
              <a:ext uri="{FF2B5EF4-FFF2-40B4-BE49-F238E27FC236}">
                <a16:creationId xmlns:a16="http://schemas.microsoft.com/office/drawing/2014/main" id="{5BE78C1B-2664-4A52-BF2A-BE7A7A1A9CB3}"/>
              </a:ext>
            </a:extLst>
          </p:cNvPr>
          <p:cNvSpPr txBox="1">
            <a:spLocks/>
          </p:cNvSpPr>
          <p:nvPr/>
        </p:nvSpPr>
        <p:spPr>
          <a:xfrm>
            <a:off x="85757" y="2577121"/>
            <a:ext cx="1603357" cy="41251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Laiye Robot</a:t>
            </a:r>
          </a:p>
        </p:txBody>
      </p:sp>
      <p:sp>
        <p:nvSpPr>
          <p:cNvPr id="30" name="Subtitle 2">
            <a:extLst>
              <a:ext uri="{FF2B5EF4-FFF2-40B4-BE49-F238E27FC236}">
                <a16:creationId xmlns:a16="http://schemas.microsoft.com/office/drawing/2014/main" id="{CAD23BFD-744C-41DC-B74F-69BA85C7DB7C}"/>
              </a:ext>
            </a:extLst>
          </p:cNvPr>
          <p:cNvSpPr txBox="1">
            <a:spLocks/>
          </p:cNvSpPr>
          <p:nvPr/>
        </p:nvSpPr>
        <p:spPr>
          <a:xfrm>
            <a:off x="0" y="3443525"/>
            <a:ext cx="1492802" cy="57166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Language Translator Engine</a:t>
            </a:r>
          </a:p>
        </p:txBody>
      </p:sp>
      <p:cxnSp>
        <p:nvCxnSpPr>
          <p:cNvPr id="31" name="Straight Connector 30">
            <a:extLst>
              <a:ext uri="{FF2B5EF4-FFF2-40B4-BE49-F238E27FC236}">
                <a16:creationId xmlns:a16="http://schemas.microsoft.com/office/drawing/2014/main" id="{A9E6E7B2-6A9C-4FAB-982F-6EBD3A4AD1D5}"/>
              </a:ext>
            </a:extLst>
          </p:cNvPr>
          <p:cNvCxnSpPr>
            <a:cxnSpLocks/>
          </p:cNvCxnSpPr>
          <p:nvPr/>
        </p:nvCxnSpPr>
        <p:spPr>
          <a:xfrm>
            <a:off x="0" y="4465792"/>
            <a:ext cx="12192000" cy="0"/>
          </a:xfrm>
          <a:prstGeom prst="line">
            <a:avLst/>
          </a:prstGeom>
        </p:spPr>
        <p:style>
          <a:lnRef idx="3">
            <a:schemeClr val="dk1"/>
          </a:lnRef>
          <a:fillRef idx="0">
            <a:schemeClr val="dk1"/>
          </a:fillRef>
          <a:effectRef idx="2">
            <a:schemeClr val="dk1"/>
          </a:effectRef>
          <a:fontRef idx="minor">
            <a:schemeClr val="tx1"/>
          </a:fontRef>
        </p:style>
      </p:cxnSp>
      <p:sp>
        <p:nvSpPr>
          <p:cNvPr id="33" name="Subtitle 2">
            <a:extLst>
              <a:ext uri="{FF2B5EF4-FFF2-40B4-BE49-F238E27FC236}">
                <a16:creationId xmlns:a16="http://schemas.microsoft.com/office/drawing/2014/main" id="{9A779F98-441E-4BEC-A5FA-A9D8300F5090}"/>
              </a:ext>
            </a:extLst>
          </p:cNvPr>
          <p:cNvSpPr txBox="1">
            <a:spLocks/>
          </p:cNvSpPr>
          <p:nvPr/>
        </p:nvSpPr>
        <p:spPr>
          <a:xfrm>
            <a:off x="178093" y="4607033"/>
            <a:ext cx="1311094" cy="35878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Incident Classifier Engine</a:t>
            </a:r>
          </a:p>
        </p:txBody>
      </p:sp>
      <p:sp>
        <p:nvSpPr>
          <p:cNvPr id="34" name="Subtitle 2">
            <a:extLst>
              <a:ext uri="{FF2B5EF4-FFF2-40B4-BE49-F238E27FC236}">
                <a16:creationId xmlns:a16="http://schemas.microsoft.com/office/drawing/2014/main" id="{7885170A-06B3-47B7-8408-971FF49AC1A4}"/>
              </a:ext>
            </a:extLst>
          </p:cNvPr>
          <p:cNvSpPr txBox="1">
            <a:spLocks/>
          </p:cNvSpPr>
          <p:nvPr/>
        </p:nvSpPr>
        <p:spPr>
          <a:xfrm>
            <a:off x="69973" y="5909150"/>
            <a:ext cx="1526709" cy="29702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800" b="1" i="0" u="none" strike="noStrike" kern="1200" cap="none" spc="0" normalizeH="0" baseline="0" noProof="0" dirty="0">
                <a:ln>
                  <a:noFill/>
                </a:ln>
                <a:solidFill>
                  <a:prstClr val="black"/>
                </a:solidFill>
                <a:effectLst/>
                <a:uLnTx/>
                <a:uFillTx/>
                <a:latin typeface="Trebuchet MS" panose="020B0603020202020204"/>
                <a:ea typeface="+mn-ea"/>
                <a:cs typeface="+mn-cs"/>
              </a:rPr>
              <a:t>Phone call to Human</a:t>
            </a:r>
          </a:p>
        </p:txBody>
      </p:sp>
      <p:sp>
        <p:nvSpPr>
          <p:cNvPr id="35" name="Subtitle 2">
            <a:extLst>
              <a:ext uri="{FF2B5EF4-FFF2-40B4-BE49-F238E27FC236}">
                <a16:creationId xmlns:a16="http://schemas.microsoft.com/office/drawing/2014/main" id="{A856E796-485A-46AC-B8DB-01475874D77A}"/>
              </a:ext>
            </a:extLst>
          </p:cNvPr>
          <p:cNvSpPr txBox="1">
            <a:spLocks/>
          </p:cNvSpPr>
          <p:nvPr/>
        </p:nvSpPr>
        <p:spPr>
          <a:xfrm>
            <a:off x="3024548" y="1276492"/>
            <a:ext cx="1842875" cy="63278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rPr>
              <a:t>Customer sends queries in emails</a:t>
            </a:r>
          </a:p>
        </p:txBody>
      </p:sp>
      <p:cxnSp>
        <p:nvCxnSpPr>
          <p:cNvPr id="37" name="Straight Arrow Connector 36">
            <a:extLst>
              <a:ext uri="{FF2B5EF4-FFF2-40B4-BE49-F238E27FC236}">
                <a16:creationId xmlns:a16="http://schemas.microsoft.com/office/drawing/2014/main" id="{6FC91127-27D4-4A31-9114-893D8558D294}"/>
              </a:ext>
            </a:extLst>
          </p:cNvPr>
          <p:cNvCxnSpPr>
            <a:cxnSpLocks/>
          </p:cNvCxnSpPr>
          <p:nvPr/>
        </p:nvCxnSpPr>
        <p:spPr>
          <a:xfrm>
            <a:off x="2994956" y="1974821"/>
            <a:ext cx="0" cy="513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Subtitle 2">
            <a:extLst>
              <a:ext uri="{FF2B5EF4-FFF2-40B4-BE49-F238E27FC236}">
                <a16:creationId xmlns:a16="http://schemas.microsoft.com/office/drawing/2014/main" id="{39CD8A0A-C49D-4E02-A972-485C068B1661}"/>
              </a:ext>
            </a:extLst>
          </p:cNvPr>
          <p:cNvSpPr txBox="1">
            <a:spLocks/>
          </p:cNvSpPr>
          <p:nvPr/>
        </p:nvSpPr>
        <p:spPr>
          <a:xfrm>
            <a:off x="2982316" y="2488003"/>
            <a:ext cx="2276779" cy="51317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rPr>
              <a:t>Laiye Robot read the mails and fetch details</a:t>
            </a:r>
          </a:p>
        </p:txBody>
      </p:sp>
      <p:cxnSp>
        <p:nvCxnSpPr>
          <p:cNvPr id="41" name="Straight Arrow Connector 40">
            <a:extLst>
              <a:ext uri="{FF2B5EF4-FFF2-40B4-BE49-F238E27FC236}">
                <a16:creationId xmlns:a16="http://schemas.microsoft.com/office/drawing/2014/main" id="{217B90A4-FADC-492F-A729-95D96DE65494}"/>
              </a:ext>
            </a:extLst>
          </p:cNvPr>
          <p:cNvCxnSpPr>
            <a:cxnSpLocks/>
          </p:cNvCxnSpPr>
          <p:nvPr/>
        </p:nvCxnSpPr>
        <p:spPr>
          <a:xfrm>
            <a:off x="3000876" y="3080192"/>
            <a:ext cx="0" cy="480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3" name="Picture 42">
            <a:extLst>
              <a:ext uri="{FF2B5EF4-FFF2-40B4-BE49-F238E27FC236}">
                <a16:creationId xmlns:a16="http://schemas.microsoft.com/office/drawing/2014/main" id="{C905F92B-3DB6-4D5C-A24B-97E44FE12C3B}"/>
              </a:ext>
            </a:extLst>
          </p:cNvPr>
          <p:cNvPicPr>
            <a:picLocks noChangeAspect="1"/>
          </p:cNvPicPr>
          <p:nvPr/>
        </p:nvPicPr>
        <p:blipFill>
          <a:blip r:embed="rId2"/>
          <a:stretch>
            <a:fillRect/>
          </a:stretch>
        </p:blipFill>
        <p:spPr>
          <a:xfrm>
            <a:off x="2099412" y="4655745"/>
            <a:ext cx="749525" cy="731959"/>
          </a:xfrm>
          <a:prstGeom prst="rect">
            <a:avLst/>
          </a:prstGeom>
        </p:spPr>
      </p:pic>
      <p:sp>
        <p:nvSpPr>
          <p:cNvPr id="44" name="Subtitle 2">
            <a:extLst>
              <a:ext uri="{FF2B5EF4-FFF2-40B4-BE49-F238E27FC236}">
                <a16:creationId xmlns:a16="http://schemas.microsoft.com/office/drawing/2014/main" id="{EC635E6E-A213-4D82-B3AA-8872F20D8961}"/>
              </a:ext>
            </a:extLst>
          </p:cNvPr>
          <p:cNvSpPr txBox="1">
            <a:spLocks/>
          </p:cNvSpPr>
          <p:nvPr/>
        </p:nvSpPr>
        <p:spPr>
          <a:xfrm>
            <a:off x="3024548" y="3500937"/>
            <a:ext cx="2855776" cy="46629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rPr>
              <a:t>Language Translator engine detects language of mail body and translate to English</a:t>
            </a:r>
          </a:p>
        </p:txBody>
      </p:sp>
      <p:cxnSp>
        <p:nvCxnSpPr>
          <p:cNvPr id="46" name="Connector: Elbow 45">
            <a:extLst>
              <a:ext uri="{FF2B5EF4-FFF2-40B4-BE49-F238E27FC236}">
                <a16:creationId xmlns:a16="http://schemas.microsoft.com/office/drawing/2014/main" id="{A85C112B-90B3-42B5-9ADF-5B331CEFE2B3}"/>
              </a:ext>
            </a:extLst>
          </p:cNvPr>
          <p:cNvCxnSpPr>
            <a:cxnSpLocks/>
            <a:stCxn id="45" idx="3"/>
            <a:endCxn id="64" idx="1"/>
          </p:cNvCxnSpPr>
          <p:nvPr/>
        </p:nvCxnSpPr>
        <p:spPr>
          <a:xfrm flipV="1">
            <a:off x="7390327" y="2594749"/>
            <a:ext cx="1084587" cy="220577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64" name="Picture 63">
            <a:extLst>
              <a:ext uri="{FF2B5EF4-FFF2-40B4-BE49-F238E27FC236}">
                <a16:creationId xmlns:a16="http://schemas.microsoft.com/office/drawing/2014/main" id="{C482B31C-9EA1-478D-9CFC-6D99D1BB7238}"/>
              </a:ext>
            </a:extLst>
          </p:cNvPr>
          <p:cNvPicPr>
            <a:picLocks noChangeAspect="1"/>
          </p:cNvPicPr>
          <p:nvPr/>
        </p:nvPicPr>
        <p:blipFill>
          <a:blip r:embed="rId3"/>
          <a:stretch>
            <a:fillRect/>
          </a:stretch>
        </p:blipFill>
        <p:spPr>
          <a:xfrm>
            <a:off x="8474914" y="2273405"/>
            <a:ext cx="921591" cy="642688"/>
          </a:xfrm>
          <a:prstGeom prst="rect">
            <a:avLst/>
          </a:prstGeom>
        </p:spPr>
      </p:pic>
      <p:sp>
        <p:nvSpPr>
          <p:cNvPr id="65" name="Subtitle 2">
            <a:extLst>
              <a:ext uri="{FF2B5EF4-FFF2-40B4-BE49-F238E27FC236}">
                <a16:creationId xmlns:a16="http://schemas.microsoft.com/office/drawing/2014/main" id="{FDA0659F-5581-446C-BD59-BF79CE5C7C4A}"/>
              </a:ext>
            </a:extLst>
          </p:cNvPr>
          <p:cNvSpPr txBox="1">
            <a:spLocks/>
          </p:cNvSpPr>
          <p:nvPr/>
        </p:nvSpPr>
        <p:spPr>
          <a:xfrm>
            <a:off x="9414642" y="2242063"/>
            <a:ext cx="2953348" cy="92717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rPr>
              <a:t>Robot assign incident to respective department and enter details in ServiceNow and Salesforce</a:t>
            </a:r>
          </a:p>
        </p:txBody>
      </p:sp>
      <p:cxnSp>
        <p:nvCxnSpPr>
          <p:cNvPr id="67" name="Straight Arrow Connector 66">
            <a:extLst>
              <a:ext uri="{FF2B5EF4-FFF2-40B4-BE49-F238E27FC236}">
                <a16:creationId xmlns:a16="http://schemas.microsoft.com/office/drawing/2014/main" id="{9B4D8B80-5134-4BC4-9330-8EC35A98C978}"/>
              </a:ext>
            </a:extLst>
          </p:cNvPr>
          <p:cNvCxnSpPr>
            <a:cxnSpLocks/>
          </p:cNvCxnSpPr>
          <p:nvPr/>
        </p:nvCxnSpPr>
        <p:spPr>
          <a:xfrm>
            <a:off x="9991977" y="3287633"/>
            <a:ext cx="0" cy="2552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Subtitle 2">
            <a:extLst>
              <a:ext uri="{FF2B5EF4-FFF2-40B4-BE49-F238E27FC236}">
                <a16:creationId xmlns:a16="http://schemas.microsoft.com/office/drawing/2014/main" id="{5258931C-7681-44E3-914B-E585A935501F}"/>
              </a:ext>
            </a:extLst>
          </p:cNvPr>
          <p:cNvSpPr txBox="1">
            <a:spLocks/>
          </p:cNvSpPr>
          <p:nvPr/>
        </p:nvSpPr>
        <p:spPr>
          <a:xfrm>
            <a:off x="9478293" y="5785840"/>
            <a:ext cx="2953348" cy="92717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rPr>
              <a:t>Robot notify to respective associate employee about tickets auto-assigned</a:t>
            </a:r>
          </a:p>
        </p:txBody>
      </p:sp>
      <p:pic>
        <p:nvPicPr>
          <p:cNvPr id="36" name="Picture 35">
            <a:extLst>
              <a:ext uri="{FF2B5EF4-FFF2-40B4-BE49-F238E27FC236}">
                <a16:creationId xmlns:a16="http://schemas.microsoft.com/office/drawing/2014/main" id="{64616468-9F4F-454B-80B5-73E3BC420E8B}"/>
              </a:ext>
            </a:extLst>
          </p:cNvPr>
          <p:cNvPicPr>
            <a:picLocks noChangeAspect="1"/>
          </p:cNvPicPr>
          <p:nvPr/>
        </p:nvPicPr>
        <p:blipFill>
          <a:blip r:embed="rId4"/>
          <a:stretch>
            <a:fillRect/>
          </a:stretch>
        </p:blipFill>
        <p:spPr>
          <a:xfrm>
            <a:off x="2112141" y="1280647"/>
            <a:ext cx="882815" cy="582658"/>
          </a:xfrm>
          <a:prstGeom prst="rect">
            <a:avLst/>
          </a:prstGeom>
        </p:spPr>
      </p:pic>
      <p:pic>
        <p:nvPicPr>
          <p:cNvPr id="7" name="Picture 6">
            <a:extLst>
              <a:ext uri="{FF2B5EF4-FFF2-40B4-BE49-F238E27FC236}">
                <a16:creationId xmlns:a16="http://schemas.microsoft.com/office/drawing/2014/main" id="{8915B893-C30A-467B-81B8-AD48044750B7}"/>
              </a:ext>
            </a:extLst>
          </p:cNvPr>
          <p:cNvPicPr>
            <a:picLocks noChangeAspect="1"/>
          </p:cNvPicPr>
          <p:nvPr/>
        </p:nvPicPr>
        <p:blipFill>
          <a:blip r:embed="rId5"/>
          <a:stretch>
            <a:fillRect/>
          </a:stretch>
        </p:blipFill>
        <p:spPr>
          <a:xfrm>
            <a:off x="2181474" y="2313327"/>
            <a:ext cx="642569" cy="864997"/>
          </a:xfrm>
          <a:prstGeom prst="rect">
            <a:avLst/>
          </a:prstGeom>
        </p:spPr>
      </p:pic>
      <p:pic>
        <p:nvPicPr>
          <p:cNvPr id="10" name="Picture 9">
            <a:extLst>
              <a:ext uri="{FF2B5EF4-FFF2-40B4-BE49-F238E27FC236}">
                <a16:creationId xmlns:a16="http://schemas.microsoft.com/office/drawing/2014/main" id="{1F8F7898-7E4D-4CB4-A8A2-65BEB90766EB}"/>
              </a:ext>
            </a:extLst>
          </p:cNvPr>
          <p:cNvPicPr>
            <a:picLocks noChangeAspect="1"/>
          </p:cNvPicPr>
          <p:nvPr/>
        </p:nvPicPr>
        <p:blipFill>
          <a:blip r:embed="rId6"/>
          <a:stretch>
            <a:fillRect/>
          </a:stretch>
        </p:blipFill>
        <p:spPr>
          <a:xfrm>
            <a:off x="2111136" y="3594405"/>
            <a:ext cx="822227" cy="681435"/>
          </a:xfrm>
          <a:prstGeom prst="rect">
            <a:avLst/>
          </a:prstGeom>
        </p:spPr>
      </p:pic>
      <p:cxnSp>
        <p:nvCxnSpPr>
          <p:cNvPr id="42" name="Straight Arrow Connector 41">
            <a:extLst>
              <a:ext uri="{FF2B5EF4-FFF2-40B4-BE49-F238E27FC236}">
                <a16:creationId xmlns:a16="http://schemas.microsoft.com/office/drawing/2014/main" id="{13F79A04-A503-4A65-AA52-1B5B0A882CB3}"/>
              </a:ext>
            </a:extLst>
          </p:cNvPr>
          <p:cNvCxnSpPr>
            <a:cxnSpLocks/>
          </p:cNvCxnSpPr>
          <p:nvPr/>
        </p:nvCxnSpPr>
        <p:spPr>
          <a:xfrm>
            <a:off x="3020724" y="4275840"/>
            <a:ext cx="0" cy="480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Subtitle 2">
            <a:extLst>
              <a:ext uri="{FF2B5EF4-FFF2-40B4-BE49-F238E27FC236}">
                <a16:creationId xmlns:a16="http://schemas.microsoft.com/office/drawing/2014/main" id="{40081142-0E09-4011-8932-3FF796D1284D}"/>
              </a:ext>
            </a:extLst>
          </p:cNvPr>
          <p:cNvSpPr txBox="1">
            <a:spLocks/>
          </p:cNvSpPr>
          <p:nvPr/>
        </p:nvSpPr>
        <p:spPr>
          <a:xfrm>
            <a:off x="3029017" y="4624692"/>
            <a:ext cx="4361310" cy="35166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FFCA08"/>
              </a:buClr>
              <a:buSzPct val="80000"/>
              <a:buFont typeface="Wingdings 3" charset="2"/>
              <a:buNone/>
              <a:tabLst/>
              <a:defRPr/>
            </a:pPr>
            <a:r>
              <a:rPr kumimoji="0" lang="en-US" sz="1600" b="0" i="0" u="none" strike="noStrike" kern="1200" cap="none" spc="0" normalizeH="0" baseline="0" noProof="0" dirty="0">
                <a:ln>
                  <a:noFill/>
                </a:ln>
                <a:solidFill>
                  <a:prstClr val="black"/>
                </a:solidFill>
                <a:effectLst/>
                <a:uLnTx/>
                <a:uFillTx/>
                <a:latin typeface="Trebuchet MS" panose="020B0603020202020204"/>
                <a:ea typeface="+mn-ea"/>
                <a:cs typeface="+mn-cs"/>
              </a:rPr>
              <a:t>On basis of provided email body, classifier engine classifies the incident category (For e.g. Software, Hardware or Networking issue)</a:t>
            </a:r>
          </a:p>
        </p:txBody>
      </p:sp>
      <p:pic>
        <p:nvPicPr>
          <p:cNvPr id="51" name="Picture 50">
            <a:extLst>
              <a:ext uri="{FF2B5EF4-FFF2-40B4-BE49-F238E27FC236}">
                <a16:creationId xmlns:a16="http://schemas.microsoft.com/office/drawing/2014/main" id="{EAB33485-279F-4B44-8928-6ACBE2742624}"/>
              </a:ext>
            </a:extLst>
          </p:cNvPr>
          <p:cNvPicPr>
            <a:picLocks noChangeAspect="1"/>
          </p:cNvPicPr>
          <p:nvPr/>
        </p:nvPicPr>
        <p:blipFill>
          <a:blip r:embed="rId7"/>
          <a:stretch>
            <a:fillRect/>
          </a:stretch>
        </p:blipFill>
        <p:spPr>
          <a:xfrm>
            <a:off x="8307547" y="2989067"/>
            <a:ext cx="1125798" cy="316111"/>
          </a:xfrm>
          <a:prstGeom prst="rect">
            <a:avLst/>
          </a:prstGeom>
        </p:spPr>
      </p:pic>
      <p:pic>
        <p:nvPicPr>
          <p:cNvPr id="56" name="Picture 55">
            <a:extLst>
              <a:ext uri="{FF2B5EF4-FFF2-40B4-BE49-F238E27FC236}">
                <a16:creationId xmlns:a16="http://schemas.microsoft.com/office/drawing/2014/main" id="{0AA8FEFF-FB30-48D5-954B-1ED4B5AF0F8D}"/>
              </a:ext>
            </a:extLst>
          </p:cNvPr>
          <p:cNvPicPr>
            <a:picLocks noChangeAspect="1"/>
          </p:cNvPicPr>
          <p:nvPr/>
        </p:nvPicPr>
        <p:blipFill>
          <a:blip r:embed="rId8"/>
          <a:stretch>
            <a:fillRect/>
          </a:stretch>
        </p:blipFill>
        <p:spPr>
          <a:xfrm>
            <a:off x="8688202" y="5839961"/>
            <a:ext cx="719103" cy="712121"/>
          </a:xfrm>
          <a:prstGeom prst="rect">
            <a:avLst/>
          </a:prstGeom>
        </p:spPr>
      </p:pic>
    </p:spTree>
    <p:extLst>
      <p:ext uri="{BB962C8B-B14F-4D97-AF65-F5344CB8AC3E}">
        <p14:creationId xmlns:p14="http://schemas.microsoft.com/office/powerpoint/2010/main" val="75189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1041008" y="663176"/>
            <a:ext cx="6443003" cy="321533"/>
          </a:xfrm>
        </p:spPr>
        <p:txBody>
          <a:bodyPr/>
          <a:lstStyle/>
          <a:p>
            <a:r>
              <a:rPr lang="en-US" dirty="0">
                <a:solidFill>
                  <a:schemeClr val="accent2">
                    <a:lumMod val="40000"/>
                    <a:lumOff val="60000"/>
                  </a:schemeClr>
                </a:solidFill>
              </a:rPr>
              <a:t>Bot in action demo:</a:t>
            </a:r>
          </a:p>
        </p:txBody>
      </p:sp>
      <p:cxnSp>
        <p:nvCxnSpPr>
          <p:cNvPr id="11" name="Straight Connector 10">
            <a:extLst>
              <a:ext uri="{FF2B5EF4-FFF2-40B4-BE49-F238E27FC236}">
                <a16:creationId xmlns:a16="http://schemas.microsoft.com/office/drawing/2014/main" id="{3C496833-5845-4C38-93C0-7B98DA08D574}"/>
              </a:ext>
            </a:extLst>
          </p:cNvPr>
          <p:cNvCxnSpPr/>
          <p:nvPr/>
        </p:nvCxnSpPr>
        <p:spPr>
          <a:xfrm>
            <a:off x="248529" y="1096580"/>
            <a:ext cx="1194347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5BE78C1B-2664-4A52-BF2A-BE7A7A1A9CB3}"/>
              </a:ext>
            </a:extLst>
          </p:cNvPr>
          <p:cNvSpPr txBox="1">
            <a:spLocks/>
          </p:cNvSpPr>
          <p:nvPr/>
        </p:nvSpPr>
        <p:spPr>
          <a:xfrm>
            <a:off x="830173" y="1952055"/>
            <a:ext cx="8356030" cy="72080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400" b="1" dirty="0">
                <a:solidFill>
                  <a:schemeClr val="tx1"/>
                </a:solidFill>
              </a:rPr>
              <a:t>Please refer to file ‘Bot In Action Demo.wmv’</a:t>
            </a:r>
          </a:p>
        </p:txBody>
      </p:sp>
    </p:spTree>
    <p:extLst>
      <p:ext uri="{BB962C8B-B14F-4D97-AF65-F5344CB8AC3E}">
        <p14:creationId xmlns:p14="http://schemas.microsoft.com/office/powerpoint/2010/main" val="376825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1041009" y="663177"/>
            <a:ext cx="3671667" cy="321558"/>
          </a:xfrm>
        </p:spPr>
        <p:txBody>
          <a:bodyPr/>
          <a:lstStyle/>
          <a:p>
            <a:r>
              <a:rPr lang="en-US" dirty="0">
                <a:solidFill>
                  <a:schemeClr val="accent2">
                    <a:lumMod val="40000"/>
                    <a:lumOff val="60000"/>
                  </a:schemeClr>
                </a:solidFill>
              </a:rPr>
              <a:t>Tools Used:</a:t>
            </a:r>
          </a:p>
        </p:txBody>
      </p:sp>
      <p:cxnSp>
        <p:nvCxnSpPr>
          <p:cNvPr id="11" name="Straight Connector 10">
            <a:extLst>
              <a:ext uri="{FF2B5EF4-FFF2-40B4-BE49-F238E27FC236}">
                <a16:creationId xmlns:a16="http://schemas.microsoft.com/office/drawing/2014/main" id="{3C496833-5845-4C38-93C0-7B98DA08D574}"/>
              </a:ext>
            </a:extLst>
          </p:cNvPr>
          <p:cNvCxnSpPr/>
          <p:nvPr/>
        </p:nvCxnSpPr>
        <p:spPr>
          <a:xfrm>
            <a:off x="248529" y="1096580"/>
            <a:ext cx="1194347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5BE78C1B-2664-4A52-BF2A-BE7A7A1A9CB3}"/>
              </a:ext>
            </a:extLst>
          </p:cNvPr>
          <p:cNvSpPr txBox="1">
            <a:spLocks/>
          </p:cNvSpPr>
          <p:nvPr/>
        </p:nvSpPr>
        <p:spPr>
          <a:xfrm>
            <a:off x="900512" y="1375279"/>
            <a:ext cx="9186022" cy="43080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US" b="1" dirty="0">
              <a:solidFill>
                <a:schemeClr val="tx1"/>
              </a:solidFill>
            </a:endParaRPr>
          </a:p>
        </p:txBody>
      </p:sp>
      <p:pic>
        <p:nvPicPr>
          <p:cNvPr id="8" name="Picture 7" descr="Logo, icon&#10;&#10;Description automatically generated">
            <a:extLst>
              <a:ext uri="{FF2B5EF4-FFF2-40B4-BE49-F238E27FC236}">
                <a16:creationId xmlns:a16="http://schemas.microsoft.com/office/drawing/2014/main" id="{F72CFBE2-32BF-4938-BD5C-0F922FB5D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13" y="1375279"/>
            <a:ext cx="1064457" cy="1064457"/>
          </a:xfrm>
          <a:prstGeom prst="rect">
            <a:avLst/>
          </a:prstGeom>
        </p:spPr>
      </p:pic>
      <p:pic>
        <p:nvPicPr>
          <p:cNvPr id="10" name="Picture 9" descr="Logo&#10;&#10;Description automatically generated">
            <a:extLst>
              <a:ext uri="{FF2B5EF4-FFF2-40B4-BE49-F238E27FC236}">
                <a16:creationId xmlns:a16="http://schemas.microsoft.com/office/drawing/2014/main" id="{8720C76B-EA49-4F98-BB29-70347024D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439" y="1273209"/>
            <a:ext cx="2805022" cy="414877"/>
          </a:xfrm>
          <a:prstGeom prst="rect">
            <a:avLst/>
          </a:prstGeom>
        </p:spPr>
      </p:pic>
      <p:pic>
        <p:nvPicPr>
          <p:cNvPr id="15" name="Picture 14" descr="Logo&#10;&#10;Description automatically generated">
            <a:extLst>
              <a:ext uri="{FF2B5EF4-FFF2-40B4-BE49-F238E27FC236}">
                <a16:creationId xmlns:a16="http://schemas.microsoft.com/office/drawing/2014/main" id="{FFFD29E8-64C3-4A5A-8650-C41CA7C09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0530" y="3143179"/>
            <a:ext cx="1542838" cy="1085073"/>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573EE07-9581-48A2-A65B-09953F493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3707" y="2004065"/>
            <a:ext cx="2736485" cy="823135"/>
          </a:xfrm>
          <a:prstGeom prst="rect">
            <a:avLst/>
          </a:prstGeom>
        </p:spPr>
      </p:pic>
      <p:pic>
        <p:nvPicPr>
          <p:cNvPr id="19" name="Graphic 18">
            <a:extLst>
              <a:ext uri="{FF2B5EF4-FFF2-40B4-BE49-F238E27FC236}">
                <a16:creationId xmlns:a16="http://schemas.microsoft.com/office/drawing/2014/main" id="{504402F3-AFE0-4FE7-A640-5905990C6D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5597" y="4544231"/>
            <a:ext cx="852704" cy="852704"/>
          </a:xfrm>
          <a:prstGeom prst="rect">
            <a:avLst/>
          </a:prstGeom>
        </p:spPr>
      </p:pic>
      <p:pic>
        <p:nvPicPr>
          <p:cNvPr id="21" name="Picture 20" descr="Logo&#10;&#10;Description automatically generated">
            <a:extLst>
              <a:ext uri="{FF2B5EF4-FFF2-40B4-BE49-F238E27FC236}">
                <a16:creationId xmlns:a16="http://schemas.microsoft.com/office/drawing/2014/main" id="{3001CD98-21CF-4787-ACD9-09ECEFB2C0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2741" y="5579751"/>
            <a:ext cx="3758416" cy="523171"/>
          </a:xfrm>
          <a:prstGeom prst="rect">
            <a:avLst/>
          </a:prstGeom>
        </p:spPr>
      </p:pic>
      <p:pic>
        <p:nvPicPr>
          <p:cNvPr id="23" name="Picture 22" descr="Icon&#10;&#10;Description automatically generated">
            <a:extLst>
              <a:ext uri="{FF2B5EF4-FFF2-40B4-BE49-F238E27FC236}">
                <a16:creationId xmlns:a16="http://schemas.microsoft.com/office/drawing/2014/main" id="{34DBC378-298E-469F-AFB6-D065D1AA90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6106" y="3079830"/>
            <a:ext cx="1121470" cy="1238124"/>
          </a:xfrm>
          <a:prstGeom prst="rect">
            <a:avLst/>
          </a:prstGeom>
        </p:spPr>
      </p:pic>
      <p:pic>
        <p:nvPicPr>
          <p:cNvPr id="25" name="Picture 24" descr="Logo&#10;&#10;Description automatically generated">
            <a:extLst>
              <a:ext uri="{FF2B5EF4-FFF2-40B4-BE49-F238E27FC236}">
                <a16:creationId xmlns:a16="http://schemas.microsoft.com/office/drawing/2014/main" id="{FC9BF008-56ED-45AF-8EEF-A7BF8438E6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1647" y="4737529"/>
            <a:ext cx="905615" cy="1684444"/>
          </a:xfrm>
          <a:prstGeom prst="rect">
            <a:avLst/>
          </a:prstGeom>
        </p:spPr>
      </p:pic>
    </p:spTree>
    <p:extLst>
      <p:ext uri="{BB962C8B-B14F-4D97-AF65-F5344CB8AC3E}">
        <p14:creationId xmlns:p14="http://schemas.microsoft.com/office/powerpoint/2010/main" val="360979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A1D-E626-4FE9-AD72-13C5C941EF8F}"/>
              </a:ext>
            </a:extLst>
          </p:cNvPr>
          <p:cNvSpPr>
            <a:spLocks noGrp="1"/>
          </p:cNvSpPr>
          <p:nvPr>
            <p:ph type="ctrTitle"/>
          </p:nvPr>
        </p:nvSpPr>
        <p:spPr>
          <a:xfrm>
            <a:off x="1041009" y="663177"/>
            <a:ext cx="7068518" cy="321558"/>
          </a:xfrm>
        </p:spPr>
        <p:txBody>
          <a:bodyPr/>
          <a:lstStyle/>
          <a:p>
            <a:r>
              <a:rPr lang="en-US" dirty="0">
                <a:solidFill>
                  <a:schemeClr val="accent2">
                    <a:lumMod val="40000"/>
                    <a:lumOff val="60000"/>
                  </a:schemeClr>
                </a:solidFill>
              </a:rPr>
              <a:t>Custom Modules Built:</a:t>
            </a:r>
          </a:p>
        </p:txBody>
      </p:sp>
      <p:cxnSp>
        <p:nvCxnSpPr>
          <p:cNvPr id="11" name="Straight Connector 10">
            <a:extLst>
              <a:ext uri="{FF2B5EF4-FFF2-40B4-BE49-F238E27FC236}">
                <a16:creationId xmlns:a16="http://schemas.microsoft.com/office/drawing/2014/main" id="{3C496833-5845-4C38-93C0-7B98DA08D574}"/>
              </a:ext>
            </a:extLst>
          </p:cNvPr>
          <p:cNvCxnSpPr/>
          <p:nvPr/>
        </p:nvCxnSpPr>
        <p:spPr>
          <a:xfrm>
            <a:off x="248529" y="1096580"/>
            <a:ext cx="1194347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5BE78C1B-2664-4A52-BF2A-BE7A7A1A9CB3}"/>
              </a:ext>
            </a:extLst>
          </p:cNvPr>
          <p:cNvSpPr txBox="1">
            <a:spLocks/>
          </p:cNvSpPr>
          <p:nvPr/>
        </p:nvSpPr>
        <p:spPr>
          <a:xfrm>
            <a:off x="900512" y="1375279"/>
            <a:ext cx="9186022" cy="43080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US" b="1" dirty="0">
              <a:solidFill>
                <a:schemeClr val="tx1"/>
              </a:solidFill>
            </a:endParaRPr>
          </a:p>
        </p:txBody>
      </p:sp>
      <p:pic>
        <p:nvPicPr>
          <p:cNvPr id="4" name="Picture 3">
            <a:extLst>
              <a:ext uri="{FF2B5EF4-FFF2-40B4-BE49-F238E27FC236}">
                <a16:creationId xmlns:a16="http://schemas.microsoft.com/office/drawing/2014/main" id="{FA69B6AD-7BE2-4B7C-AF06-E8B2099F0E54}"/>
              </a:ext>
            </a:extLst>
          </p:cNvPr>
          <p:cNvPicPr>
            <a:picLocks noChangeAspect="1"/>
          </p:cNvPicPr>
          <p:nvPr/>
        </p:nvPicPr>
        <p:blipFill>
          <a:blip r:embed="rId2"/>
          <a:stretch>
            <a:fillRect/>
          </a:stretch>
        </p:blipFill>
        <p:spPr>
          <a:xfrm>
            <a:off x="868347" y="1219971"/>
            <a:ext cx="4821254" cy="839723"/>
          </a:xfrm>
          <a:prstGeom prst="rect">
            <a:avLst/>
          </a:prstGeom>
        </p:spPr>
      </p:pic>
      <p:pic>
        <p:nvPicPr>
          <p:cNvPr id="9" name="Picture 8">
            <a:extLst>
              <a:ext uri="{FF2B5EF4-FFF2-40B4-BE49-F238E27FC236}">
                <a16:creationId xmlns:a16="http://schemas.microsoft.com/office/drawing/2014/main" id="{843A8B94-17F8-4DA6-BFB6-9EE428BCEEC3}"/>
              </a:ext>
            </a:extLst>
          </p:cNvPr>
          <p:cNvPicPr>
            <a:picLocks noChangeAspect="1"/>
          </p:cNvPicPr>
          <p:nvPr/>
        </p:nvPicPr>
        <p:blipFill>
          <a:blip r:embed="rId3"/>
          <a:stretch>
            <a:fillRect/>
          </a:stretch>
        </p:blipFill>
        <p:spPr>
          <a:xfrm>
            <a:off x="868347" y="2338392"/>
            <a:ext cx="4821254" cy="844357"/>
          </a:xfrm>
          <a:prstGeom prst="rect">
            <a:avLst/>
          </a:prstGeom>
        </p:spPr>
      </p:pic>
      <p:pic>
        <p:nvPicPr>
          <p:cNvPr id="13" name="Picture 12">
            <a:extLst>
              <a:ext uri="{FF2B5EF4-FFF2-40B4-BE49-F238E27FC236}">
                <a16:creationId xmlns:a16="http://schemas.microsoft.com/office/drawing/2014/main" id="{A060504A-9A8E-4715-A973-D284E0A40FC2}"/>
              </a:ext>
            </a:extLst>
          </p:cNvPr>
          <p:cNvPicPr>
            <a:picLocks noChangeAspect="1"/>
          </p:cNvPicPr>
          <p:nvPr/>
        </p:nvPicPr>
        <p:blipFill>
          <a:blip r:embed="rId4"/>
          <a:stretch>
            <a:fillRect/>
          </a:stretch>
        </p:blipFill>
        <p:spPr>
          <a:xfrm>
            <a:off x="836182" y="3461447"/>
            <a:ext cx="4821254" cy="941697"/>
          </a:xfrm>
          <a:prstGeom prst="rect">
            <a:avLst/>
          </a:prstGeom>
        </p:spPr>
      </p:pic>
      <p:pic>
        <p:nvPicPr>
          <p:cNvPr id="16" name="Picture 15">
            <a:extLst>
              <a:ext uri="{FF2B5EF4-FFF2-40B4-BE49-F238E27FC236}">
                <a16:creationId xmlns:a16="http://schemas.microsoft.com/office/drawing/2014/main" id="{B4866868-633B-4749-AC92-E74BFBF84F16}"/>
              </a:ext>
            </a:extLst>
          </p:cNvPr>
          <p:cNvPicPr>
            <a:picLocks noChangeAspect="1"/>
          </p:cNvPicPr>
          <p:nvPr/>
        </p:nvPicPr>
        <p:blipFill>
          <a:blip r:embed="rId5"/>
          <a:stretch>
            <a:fillRect/>
          </a:stretch>
        </p:blipFill>
        <p:spPr>
          <a:xfrm>
            <a:off x="836183" y="4681842"/>
            <a:ext cx="4821253" cy="839723"/>
          </a:xfrm>
          <a:prstGeom prst="rect">
            <a:avLst/>
          </a:prstGeom>
        </p:spPr>
      </p:pic>
      <p:pic>
        <p:nvPicPr>
          <p:cNvPr id="20" name="Picture 19">
            <a:extLst>
              <a:ext uri="{FF2B5EF4-FFF2-40B4-BE49-F238E27FC236}">
                <a16:creationId xmlns:a16="http://schemas.microsoft.com/office/drawing/2014/main" id="{1403D03B-1A9E-4C64-BD1A-F0A49ED2F342}"/>
              </a:ext>
            </a:extLst>
          </p:cNvPr>
          <p:cNvPicPr>
            <a:picLocks noChangeAspect="1"/>
          </p:cNvPicPr>
          <p:nvPr/>
        </p:nvPicPr>
        <p:blipFill>
          <a:blip r:embed="rId6"/>
          <a:stretch>
            <a:fillRect/>
          </a:stretch>
        </p:blipFill>
        <p:spPr>
          <a:xfrm>
            <a:off x="836182" y="5800263"/>
            <a:ext cx="4821253" cy="839724"/>
          </a:xfrm>
          <a:prstGeom prst="rect">
            <a:avLst/>
          </a:prstGeom>
        </p:spPr>
      </p:pic>
      <p:pic>
        <p:nvPicPr>
          <p:cNvPr id="24" name="Picture 23">
            <a:extLst>
              <a:ext uri="{FF2B5EF4-FFF2-40B4-BE49-F238E27FC236}">
                <a16:creationId xmlns:a16="http://schemas.microsoft.com/office/drawing/2014/main" id="{903A6D3F-3F29-42F7-9B12-92ED1CF8D179}"/>
              </a:ext>
            </a:extLst>
          </p:cNvPr>
          <p:cNvPicPr>
            <a:picLocks noChangeAspect="1"/>
          </p:cNvPicPr>
          <p:nvPr/>
        </p:nvPicPr>
        <p:blipFill>
          <a:blip r:embed="rId7"/>
          <a:stretch>
            <a:fillRect/>
          </a:stretch>
        </p:blipFill>
        <p:spPr>
          <a:xfrm>
            <a:off x="5837057" y="1219971"/>
            <a:ext cx="5283526" cy="839720"/>
          </a:xfrm>
          <a:prstGeom prst="rect">
            <a:avLst/>
          </a:prstGeom>
        </p:spPr>
      </p:pic>
      <p:pic>
        <p:nvPicPr>
          <p:cNvPr id="27" name="Picture 26">
            <a:extLst>
              <a:ext uri="{FF2B5EF4-FFF2-40B4-BE49-F238E27FC236}">
                <a16:creationId xmlns:a16="http://schemas.microsoft.com/office/drawing/2014/main" id="{ED81671E-4E01-4628-BB1E-29AEC8AC8B15}"/>
              </a:ext>
            </a:extLst>
          </p:cNvPr>
          <p:cNvPicPr>
            <a:picLocks noChangeAspect="1"/>
          </p:cNvPicPr>
          <p:nvPr/>
        </p:nvPicPr>
        <p:blipFill>
          <a:blip r:embed="rId8"/>
          <a:stretch>
            <a:fillRect/>
          </a:stretch>
        </p:blipFill>
        <p:spPr>
          <a:xfrm>
            <a:off x="5837057" y="2338389"/>
            <a:ext cx="5283526" cy="537437"/>
          </a:xfrm>
          <a:prstGeom prst="rect">
            <a:avLst/>
          </a:prstGeom>
        </p:spPr>
      </p:pic>
    </p:spTree>
    <p:extLst>
      <p:ext uri="{BB962C8B-B14F-4D97-AF65-F5344CB8AC3E}">
        <p14:creationId xmlns:p14="http://schemas.microsoft.com/office/powerpoint/2010/main" val="2116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EB10D4-9505-4F9A-B329-723996AD4DFA}"/>
              </a:ext>
            </a:extLst>
          </p:cNvPr>
          <p:cNvSpPr>
            <a:spLocks noGrp="1"/>
          </p:cNvSpPr>
          <p:nvPr>
            <p:ph type="ctrTitle"/>
          </p:nvPr>
        </p:nvSpPr>
        <p:spPr>
          <a:xfrm>
            <a:off x="1097280" y="2836203"/>
            <a:ext cx="2405106" cy="592797"/>
          </a:xfrm>
        </p:spPr>
        <p:txBody>
          <a:bodyPr/>
          <a:lstStyle/>
          <a:p>
            <a:r>
              <a:rPr lang="en-US" sz="3200" dirty="0">
                <a:solidFill>
                  <a:schemeClr val="tx1"/>
                </a:solidFill>
              </a:rPr>
              <a:t>Thank you!</a:t>
            </a:r>
          </a:p>
        </p:txBody>
      </p:sp>
    </p:spTree>
    <p:extLst>
      <p:ext uri="{BB962C8B-B14F-4D97-AF65-F5344CB8AC3E}">
        <p14:creationId xmlns:p14="http://schemas.microsoft.com/office/powerpoint/2010/main" val="747570475"/>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71</TotalTime>
  <Words>295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TTSupermolotNeue-Exp</vt:lpstr>
      <vt:lpstr>Wingdings 3</vt:lpstr>
      <vt:lpstr>Facet</vt:lpstr>
      <vt:lpstr>Auto-Request Assigner Bot</vt:lpstr>
      <vt:lpstr>Problem Statement:</vt:lpstr>
      <vt:lpstr>As Is Process:</vt:lpstr>
      <vt:lpstr>Solution Overview:</vt:lpstr>
      <vt:lpstr>Bot in action demo:</vt:lpstr>
      <vt:lpstr>Tools Used:</vt:lpstr>
      <vt:lpstr>Custom Modules Built: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Process Automation</dc:title>
  <dc:creator>KULKARNI, CHAITANYA</dc:creator>
  <cp:lastModifiedBy>Devneet Mohanty</cp:lastModifiedBy>
  <cp:revision>91</cp:revision>
  <dcterms:created xsi:type="dcterms:W3CDTF">2021-04-17T07:50:10Z</dcterms:created>
  <dcterms:modified xsi:type="dcterms:W3CDTF">2021-08-02T16:29:05Z</dcterms:modified>
</cp:coreProperties>
</file>