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0" r:id="rId4"/>
  </p:sldMasterIdLst>
  <p:notesMasterIdLst>
    <p:notesMasterId r:id="rId31"/>
  </p:notesMasterIdLst>
  <p:handoutMasterIdLst>
    <p:handoutMasterId r:id="rId32"/>
  </p:handoutMasterIdLst>
  <p:sldIdLst>
    <p:sldId id="340" r:id="rId5"/>
    <p:sldId id="374" r:id="rId6"/>
    <p:sldId id="330" r:id="rId7"/>
    <p:sldId id="372" r:id="rId8"/>
    <p:sldId id="373" r:id="rId9"/>
    <p:sldId id="376" r:id="rId10"/>
    <p:sldId id="432" r:id="rId11"/>
    <p:sldId id="424" r:id="rId12"/>
    <p:sldId id="463" r:id="rId13"/>
    <p:sldId id="426" r:id="rId14"/>
    <p:sldId id="428" r:id="rId15"/>
    <p:sldId id="429" r:id="rId16"/>
    <p:sldId id="430" r:id="rId17"/>
    <p:sldId id="431" r:id="rId18"/>
    <p:sldId id="434" r:id="rId19"/>
    <p:sldId id="435" r:id="rId20"/>
    <p:sldId id="475" r:id="rId21"/>
    <p:sldId id="465" r:id="rId22"/>
    <p:sldId id="468" r:id="rId23"/>
    <p:sldId id="467" r:id="rId24"/>
    <p:sldId id="436" r:id="rId25"/>
    <p:sldId id="437" r:id="rId26"/>
    <p:sldId id="438" r:id="rId27"/>
    <p:sldId id="439" r:id="rId28"/>
    <p:sldId id="440" r:id="rId29"/>
    <p:sldId id="477" r:id="rId30"/>
  </p:sldIdLst>
  <p:sldSz cx="9144000" cy="6858000" type="screen4x3"/>
  <p:notesSz cx="6997700" cy="9283700"/>
  <p:defaultTextStyle>
    <a:defPPr>
      <a:defRPr lang="en-US"/>
    </a:defPPr>
    <a:lvl1pPr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1pPr>
    <a:lvl2pPr marL="4572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2pPr>
    <a:lvl3pPr marL="9144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3pPr>
    <a:lvl4pPr marL="13716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4pPr>
    <a:lvl5pPr marL="18288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9033"/>
    <a:srgbClr val="6CB33F"/>
    <a:srgbClr val="6DB33F"/>
    <a:srgbClr val="34302D"/>
    <a:srgbClr val="999999"/>
    <a:srgbClr val="F1F1F1"/>
    <a:srgbClr val="5FA134"/>
    <a:srgbClr val="DCDCDC"/>
    <a:srgbClr val="C2CD2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3" autoAdjust="0"/>
    <p:restoredTop sz="98270" autoAdjust="0"/>
  </p:normalViewPr>
  <p:slideViewPr>
    <p:cSldViewPr snapToGrid="0">
      <p:cViewPr varScale="1">
        <p:scale>
          <a:sx n="71" d="100"/>
          <a:sy n="71" d="100"/>
        </p:scale>
        <p:origin x="-1236" y="-102"/>
      </p:cViewPr>
      <p:guideLst>
        <p:guide orient="horz" pos="1893"/>
        <p:guide pos="2874"/>
        <p:guide pos="5570"/>
        <p:guide pos="195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758" y="-96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273D68B-0CA8-4788-90D5-2D086E039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97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3" y="3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8" y="4409758"/>
            <a:ext cx="5131647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3" y="8819518"/>
            <a:ext cx="3032337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0ED41AE-736E-48F5-8701-1355F6D9E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17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Tap of</a:t>
            </a:r>
            <a:r>
              <a:rPr lang="en-US" baseline="0" dirty="0" smtClean="0"/>
              <a:t> t</a:t>
            </a:r>
            <a:r>
              <a:rPr lang="en-US" dirty="0" smtClean="0"/>
              <a:t>witter</a:t>
            </a:r>
            <a:r>
              <a:rPr lang="en-US" baseline="0" dirty="0" smtClean="0"/>
              <a:t> using field-value counters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6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69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Word</a:t>
            </a:r>
            <a:r>
              <a:rPr lang="en-US" baseline="0" dirty="0" smtClean="0"/>
              <a:t> count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6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Ingestion: Multiple sources to HDFS,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Splunk</a:t>
            </a: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Stream Processing: </a:t>
            </a:r>
            <a:r>
              <a:rPr lang="en-US" dirty="0" smtClean="0"/>
              <a:t>Transformation, Analytics, In-memory data grids</a:t>
            </a: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Workflow</a:t>
            </a:r>
            <a:r>
              <a:rPr lang="en-US" baseline="0" dirty="0" smtClean="0"/>
              <a:t> orchestration: </a:t>
            </a:r>
            <a:r>
              <a:rPr lang="en-US" dirty="0" smtClean="0"/>
              <a:t>Hadoop jobs, traditional batch jobs.</a:t>
            </a: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, keeping in mind need for data-node affinity.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- be very explicit that Big Data App = Streams PLUS Hadoop Jobs &amp; Batch PLUS Integration (keep it simple)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- say that we think maybe nobody has done this mix yet, and it is exciting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- get Dararith to help you with some pictures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- have more pictures sooner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- lots of real world examples please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9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r>
              <a:rPr lang="en-US" baseline="0" dirty="0" smtClean="0"/>
              <a:t> | file</a:t>
            </a:r>
          </a:p>
          <a:p>
            <a:r>
              <a:rPr lang="en-US" baseline="0" dirty="0" smtClean="0"/>
              <a:t>http | </a:t>
            </a:r>
            <a:r>
              <a:rPr lang="en-US" baseline="0" dirty="0" err="1" smtClean="0"/>
              <a:t>hdfs</a:t>
            </a:r>
            <a:endParaRPr lang="en-US" baseline="0" dirty="0" smtClean="0"/>
          </a:p>
          <a:p>
            <a:r>
              <a:rPr lang="en-US" baseline="0" dirty="0" err="1" smtClean="0"/>
              <a:t>twittersearch</a:t>
            </a:r>
            <a:r>
              <a:rPr lang="en-US" baseline="0" dirty="0" smtClean="0"/>
              <a:t> | </a:t>
            </a:r>
            <a:r>
              <a:rPr lang="en-US" baseline="0" dirty="0" err="1" smtClean="0"/>
              <a:t>hdfs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smtClean="0"/>
              <a:t>aggregatecounter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hashtags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21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43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4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r>
              <a:rPr lang="en-US" baseline="0" dirty="0" smtClean="0"/>
              <a:t> | file</a:t>
            </a:r>
          </a:p>
          <a:p>
            <a:r>
              <a:rPr lang="en-US" baseline="0" dirty="0" smtClean="0"/>
              <a:t>http | </a:t>
            </a:r>
            <a:r>
              <a:rPr lang="en-US" baseline="0" dirty="0" err="1" smtClean="0"/>
              <a:t>hdfs</a:t>
            </a:r>
            <a:endParaRPr lang="en-US" baseline="0" dirty="0" smtClean="0"/>
          </a:p>
          <a:p>
            <a:r>
              <a:rPr lang="en-US" baseline="0" dirty="0" err="1" smtClean="0"/>
              <a:t>twittersearch</a:t>
            </a:r>
            <a:r>
              <a:rPr lang="en-US" baseline="0" dirty="0" smtClean="0"/>
              <a:t> | </a:t>
            </a:r>
            <a:r>
              <a:rPr lang="en-US" baseline="0" dirty="0" err="1" smtClean="0"/>
              <a:t>hdfs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smtClean="0"/>
              <a:t>aggregatecounter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hashtags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21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43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43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4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sdunn\Documents\Pivotal\presentation\Spring\assets\title-bg-standar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98" y="60960"/>
            <a:ext cx="9243264" cy="693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8114" y="2710244"/>
            <a:ext cx="8823325" cy="1369315"/>
          </a:xfr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vert="horz" wrap="none" lIns="0" rIns="0" anchor="ctr" anchorCtr="0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3107267" y="6522343"/>
            <a:ext cx="2929466" cy="20005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900" kern="0" spc="60" baseline="0" dirty="0" smtClean="0">
                <a:solidFill>
                  <a:srgbClr val="FFFFFF"/>
                </a:solidFill>
              </a:rPr>
              <a:t>© 2014 Pivotal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76201" y="-59267"/>
            <a:ext cx="9287933" cy="120227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9144000" cy="60959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1" y="408518"/>
            <a:ext cx="8537575" cy="372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6425" y="6386661"/>
            <a:ext cx="6768378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Spring XD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1" y="1066800"/>
            <a:ext cx="8537575" cy="4885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9144000" cy="60959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1" y="408518"/>
            <a:ext cx="8537575" cy="372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6425" y="6386661"/>
            <a:ext cx="6768378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Spring and Big Data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629" y="408518"/>
            <a:ext cx="8539165" cy="399716"/>
          </a:xfrm>
        </p:spPr>
        <p:txBody>
          <a:bodyPr anchor="t" anchorCtr="0"/>
          <a:lstStyle>
            <a:lvl1pPr algn="l">
              <a:defRPr sz="2200" b="0" i="0">
                <a:solidFill>
                  <a:srgbClr val="333333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6425" y="6386661"/>
            <a:ext cx="6768378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Spring and Big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1" y="1066800"/>
            <a:ext cx="8537575" cy="48852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2162178"/>
            <a:ext cx="8540750" cy="1241425"/>
          </a:xfrm>
        </p:spPr>
        <p:txBody>
          <a:bodyPr anchor="b"/>
          <a:lstStyle>
            <a:lvl1pPr algn="ctr">
              <a:defRPr sz="2800" b="0" i="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0044" y="3486149"/>
            <a:ext cx="8540749" cy="628651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6425" y="6386661"/>
            <a:ext cx="6768378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" y="1066801"/>
            <a:ext cx="4114800" cy="4885267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066801"/>
            <a:ext cx="4114800" cy="4885267"/>
          </a:xfrm>
        </p:spPr>
        <p:txBody>
          <a:bodyPr/>
          <a:lstStyle>
            <a:lvl1pPr marL="233363" indent="-233363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6425" y="6386661"/>
            <a:ext cx="6768378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ing I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33275" y="23750"/>
            <a:ext cx="9220200" cy="6858000"/>
            <a:chOff x="-33275" y="11875"/>
            <a:chExt cx="9220200" cy="6858000"/>
          </a:xfrm>
        </p:grpSpPr>
        <p:sp>
          <p:nvSpPr>
            <p:cNvPr id="21" name="Rectangle 20"/>
            <p:cNvSpPr/>
            <p:nvPr userDrawn="1"/>
          </p:nvSpPr>
          <p:spPr bwMode="auto">
            <a:xfrm rot="10800000">
              <a:off x="-33275" y="11875"/>
              <a:ext cx="9220200" cy="6858000"/>
            </a:xfrm>
            <a:prstGeom prst="rect">
              <a:avLst/>
            </a:prstGeom>
            <a:solidFill>
              <a:srgbClr val="6DB33F"/>
            </a:solidFill>
            <a:ln w="19050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800" dirty="0" err="1" smtClean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0"/>
            <p:cNvSpPr/>
            <p:nvPr userDrawn="1"/>
          </p:nvSpPr>
          <p:spPr bwMode="auto">
            <a:xfrm rot="10800000">
              <a:off x="976715" y="3898879"/>
              <a:ext cx="8205015" cy="2968997"/>
            </a:xfrm>
            <a:custGeom>
              <a:avLst/>
              <a:gdLst>
                <a:gd name="connsiteX0" fmla="*/ 0 w 8200686"/>
                <a:gd name="connsiteY0" fmla="*/ 0 h 2460029"/>
                <a:gd name="connsiteX1" fmla="*/ 8200686 w 8200686"/>
                <a:gd name="connsiteY1" fmla="*/ 0 h 2460029"/>
                <a:gd name="connsiteX2" fmla="*/ 4699786 w 8200686"/>
                <a:gd name="connsiteY2" fmla="*/ 1282915 h 2460029"/>
                <a:gd name="connsiteX3" fmla="*/ 4562475 w 8200686"/>
                <a:gd name="connsiteY3" fmla="*/ 1279663 h 2460029"/>
                <a:gd name="connsiteX4" fmla="*/ 0 w 8200686"/>
                <a:gd name="connsiteY4" fmla="*/ 2460029 h 2460029"/>
                <a:gd name="connsiteX5" fmla="*/ 0 w 8200686"/>
                <a:gd name="connsiteY5" fmla="*/ 0 h 2460029"/>
                <a:gd name="connsiteX0" fmla="*/ 0 w 8200686"/>
                <a:gd name="connsiteY0" fmla="*/ 0 h 2539542"/>
                <a:gd name="connsiteX1" fmla="*/ 8200686 w 8200686"/>
                <a:gd name="connsiteY1" fmla="*/ 0 h 2539542"/>
                <a:gd name="connsiteX2" fmla="*/ 4699786 w 8200686"/>
                <a:gd name="connsiteY2" fmla="*/ 1282915 h 2539542"/>
                <a:gd name="connsiteX3" fmla="*/ 4562475 w 8200686"/>
                <a:gd name="connsiteY3" fmla="*/ 1279663 h 2539542"/>
                <a:gd name="connsiteX4" fmla="*/ 0 w 8200686"/>
                <a:gd name="connsiteY4" fmla="*/ 2539542 h 2539542"/>
                <a:gd name="connsiteX5" fmla="*/ 0 w 8200686"/>
                <a:gd name="connsiteY5" fmla="*/ 0 h 2539542"/>
                <a:gd name="connsiteX0" fmla="*/ 0 w 8200686"/>
                <a:gd name="connsiteY0" fmla="*/ 0 h 2539542"/>
                <a:gd name="connsiteX1" fmla="*/ 8200686 w 8200686"/>
                <a:gd name="connsiteY1" fmla="*/ 0 h 2539542"/>
                <a:gd name="connsiteX2" fmla="*/ 4699786 w 8200686"/>
                <a:gd name="connsiteY2" fmla="*/ 1282915 h 2539542"/>
                <a:gd name="connsiteX3" fmla="*/ 4562475 w 8200686"/>
                <a:gd name="connsiteY3" fmla="*/ 1279663 h 2539542"/>
                <a:gd name="connsiteX4" fmla="*/ 0 w 8200686"/>
                <a:gd name="connsiteY4" fmla="*/ 2539542 h 2539542"/>
                <a:gd name="connsiteX5" fmla="*/ 0 w 8200686"/>
                <a:gd name="connsiteY5" fmla="*/ 0 h 2539542"/>
                <a:gd name="connsiteX0" fmla="*/ 9939 w 8210625"/>
                <a:gd name="connsiteY0" fmla="*/ 0 h 2907289"/>
                <a:gd name="connsiteX1" fmla="*/ 8210625 w 8210625"/>
                <a:gd name="connsiteY1" fmla="*/ 0 h 2907289"/>
                <a:gd name="connsiteX2" fmla="*/ 4709725 w 8210625"/>
                <a:gd name="connsiteY2" fmla="*/ 1282915 h 2907289"/>
                <a:gd name="connsiteX3" fmla="*/ 4572414 w 8210625"/>
                <a:gd name="connsiteY3" fmla="*/ 1279663 h 2907289"/>
                <a:gd name="connsiteX4" fmla="*/ 0 w 8210625"/>
                <a:gd name="connsiteY4" fmla="*/ 2907289 h 2907289"/>
                <a:gd name="connsiteX5" fmla="*/ 9939 w 8210625"/>
                <a:gd name="connsiteY5" fmla="*/ 0 h 2907289"/>
                <a:gd name="connsiteX0" fmla="*/ 9939 w 8210625"/>
                <a:gd name="connsiteY0" fmla="*/ 0 h 2907289"/>
                <a:gd name="connsiteX1" fmla="*/ 8210625 w 8210625"/>
                <a:gd name="connsiteY1" fmla="*/ 0 h 2907289"/>
                <a:gd name="connsiteX2" fmla="*/ 4709725 w 8210625"/>
                <a:gd name="connsiteY2" fmla="*/ 1282915 h 2907289"/>
                <a:gd name="connsiteX3" fmla="*/ 4572414 w 8210625"/>
                <a:gd name="connsiteY3" fmla="*/ 1279663 h 2907289"/>
                <a:gd name="connsiteX4" fmla="*/ 0 w 8210625"/>
                <a:gd name="connsiteY4" fmla="*/ 2907289 h 2907289"/>
                <a:gd name="connsiteX5" fmla="*/ 9939 w 8210625"/>
                <a:gd name="connsiteY5" fmla="*/ 0 h 2907289"/>
                <a:gd name="connsiteX0" fmla="*/ 9939 w 8210625"/>
                <a:gd name="connsiteY0" fmla="*/ 0 h 2907289"/>
                <a:gd name="connsiteX1" fmla="*/ 8210625 w 8210625"/>
                <a:gd name="connsiteY1" fmla="*/ 0 h 2907289"/>
                <a:gd name="connsiteX2" fmla="*/ 4709725 w 8210625"/>
                <a:gd name="connsiteY2" fmla="*/ 1282915 h 2907289"/>
                <a:gd name="connsiteX3" fmla="*/ 4572414 w 8210625"/>
                <a:gd name="connsiteY3" fmla="*/ 1279663 h 2907289"/>
                <a:gd name="connsiteX4" fmla="*/ 0 w 8210625"/>
                <a:gd name="connsiteY4" fmla="*/ 2907289 h 2907289"/>
                <a:gd name="connsiteX5" fmla="*/ 9939 w 8210625"/>
                <a:gd name="connsiteY5" fmla="*/ 0 h 2907289"/>
                <a:gd name="connsiteX0" fmla="*/ 4329 w 8205015"/>
                <a:gd name="connsiteY0" fmla="*/ 0 h 2968997"/>
                <a:gd name="connsiteX1" fmla="*/ 8205015 w 8205015"/>
                <a:gd name="connsiteY1" fmla="*/ 0 h 2968997"/>
                <a:gd name="connsiteX2" fmla="*/ 4704115 w 8205015"/>
                <a:gd name="connsiteY2" fmla="*/ 1282915 h 2968997"/>
                <a:gd name="connsiteX3" fmla="*/ 4566804 w 8205015"/>
                <a:gd name="connsiteY3" fmla="*/ 1279663 h 2968997"/>
                <a:gd name="connsiteX4" fmla="*/ 0 w 8205015"/>
                <a:gd name="connsiteY4" fmla="*/ 2968997 h 2968997"/>
                <a:gd name="connsiteX5" fmla="*/ 4329 w 8205015"/>
                <a:gd name="connsiteY5" fmla="*/ 0 h 296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05015" h="2968997">
                  <a:moveTo>
                    <a:pt x="4329" y="0"/>
                  </a:moveTo>
                  <a:lnTo>
                    <a:pt x="8205015" y="0"/>
                  </a:lnTo>
                  <a:cubicBezTo>
                    <a:pt x="7508973" y="745881"/>
                    <a:pt x="6206767" y="1255418"/>
                    <a:pt x="4704115" y="1282915"/>
                  </a:cubicBezTo>
                  <a:lnTo>
                    <a:pt x="4566804" y="1279663"/>
                  </a:lnTo>
                  <a:cubicBezTo>
                    <a:pt x="1583005" y="1130576"/>
                    <a:pt x="975761" y="1642298"/>
                    <a:pt x="0" y="2968997"/>
                  </a:cubicBezTo>
                  <a:lnTo>
                    <a:pt x="4329" y="0"/>
                  </a:lnTo>
                  <a:close/>
                </a:path>
              </a:pathLst>
            </a:custGeom>
            <a:gradFill>
              <a:gsLst>
                <a:gs pos="100000">
                  <a:srgbClr val="6CB33F"/>
                </a:gs>
                <a:gs pos="18000">
                  <a:srgbClr val="4A9033"/>
                </a:gs>
              </a:gsLst>
              <a:lin ang="16800000" scaled="0"/>
            </a:gradFill>
            <a:ln w="19050">
              <a:noFill/>
              <a:round/>
              <a:headEnd/>
              <a:tailEnd/>
            </a:ln>
          </p:spPr>
          <p:txBody>
            <a:bodyPr wrap="none" lIns="0" tIns="0" rIns="0" bIns="0" rtlCol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sz="1800" dirty="0" err="1" smtClean="0">
                <a:solidFill>
                  <a:srgbClr val="FFFFFF"/>
                </a:solidFill>
              </a:endParaRPr>
            </a:p>
          </p:txBody>
        </p:sp>
        <p:grpSp>
          <p:nvGrpSpPr>
            <p:cNvPr id="23" name="Group 22"/>
            <p:cNvGrpSpPr/>
            <p:nvPr userDrawn="1"/>
          </p:nvGrpSpPr>
          <p:grpSpPr>
            <a:xfrm rot="10800000">
              <a:off x="308383" y="3589138"/>
              <a:ext cx="8454883" cy="3279909"/>
              <a:chOff x="414134" y="828"/>
              <a:chExt cx="8454883" cy="3279909"/>
            </a:xfrm>
          </p:grpSpPr>
          <p:sp>
            <p:nvSpPr>
              <p:cNvPr id="24" name="Oval 23"/>
              <p:cNvSpPr/>
              <p:nvPr userDrawn="1"/>
            </p:nvSpPr>
            <p:spPr bwMode="auto">
              <a:xfrm>
                <a:off x="7010400" y="971550"/>
                <a:ext cx="1192695" cy="1192695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pPr marL="0" marR="0" indent="0" algn="ctr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sz="1800" dirty="0" err="1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 bwMode="auto">
              <a:xfrm>
                <a:off x="5085522" y="375202"/>
                <a:ext cx="1192695" cy="1192695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pPr marL="0" marR="0" indent="0" algn="ctr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sz="1800" dirty="0" err="1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Oval 25"/>
              <p:cNvSpPr/>
              <p:nvPr userDrawn="1"/>
            </p:nvSpPr>
            <p:spPr bwMode="auto">
              <a:xfrm>
                <a:off x="5251177" y="1345923"/>
                <a:ext cx="443948" cy="443948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pPr marL="0" marR="0" indent="0" algn="ctr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sz="1800" dirty="0" err="1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Oval 26"/>
              <p:cNvSpPr/>
              <p:nvPr userDrawn="1"/>
            </p:nvSpPr>
            <p:spPr bwMode="auto">
              <a:xfrm>
                <a:off x="5847527" y="77026"/>
                <a:ext cx="894523" cy="894523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pPr marL="0" marR="0" indent="0" algn="ctr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sz="1800" dirty="0" err="1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Oval 27"/>
              <p:cNvSpPr/>
              <p:nvPr userDrawn="1"/>
            </p:nvSpPr>
            <p:spPr bwMode="auto">
              <a:xfrm>
                <a:off x="8203095" y="828"/>
                <a:ext cx="665922" cy="665922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pPr marL="0" marR="0" indent="0" algn="ctr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sz="1800" dirty="0" err="1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 bwMode="auto">
              <a:xfrm>
                <a:off x="4691272" y="697395"/>
                <a:ext cx="301484" cy="301484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pPr marL="0" marR="0" indent="0" algn="ctr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sz="1800" dirty="0" err="1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Oval 29"/>
              <p:cNvSpPr/>
              <p:nvPr userDrawn="1"/>
            </p:nvSpPr>
            <p:spPr bwMode="auto">
              <a:xfrm>
                <a:off x="2690195" y="2999132"/>
                <a:ext cx="281605" cy="281605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pPr marL="0" marR="0" indent="0" algn="ctr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sz="1800" dirty="0" err="1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Oval 30"/>
              <p:cNvSpPr/>
              <p:nvPr userDrawn="1"/>
            </p:nvSpPr>
            <p:spPr bwMode="auto">
              <a:xfrm>
                <a:off x="2246247" y="2349776"/>
                <a:ext cx="602974" cy="602974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pPr marL="0" marR="0" indent="0" algn="ctr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sz="1800" dirty="0" err="1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Oval 31"/>
              <p:cNvSpPr/>
              <p:nvPr userDrawn="1"/>
            </p:nvSpPr>
            <p:spPr bwMode="auto">
              <a:xfrm>
                <a:off x="2325760" y="749576"/>
                <a:ext cx="1060174" cy="1060174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pPr marL="0" marR="0" indent="0" algn="ctr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sz="1800" dirty="0" err="1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Oval 32"/>
              <p:cNvSpPr/>
              <p:nvPr userDrawn="1"/>
            </p:nvSpPr>
            <p:spPr bwMode="auto">
              <a:xfrm>
                <a:off x="1881812" y="585576"/>
                <a:ext cx="690774" cy="690774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pPr marL="0" marR="0" indent="0" algn="ctr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sz="1800" dirty="0" err="1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Oval 33"/>
              <p:cNvSpPr/>
              <p:nvPr userDrawn="1"/>
            </p:nvSpPr>
            <p:spPr bwMode="auto">
              <a:xfrm>
                <a:off x="414134" y="153228"/>
                <a:ext cx="1046922" cy="1046922"/>
              </a:xfrm>
              <a:prstGeom prst="ellipse">
                <a:avLst/>
              </a:prstGeom>
              <a:solidFill>
                <a:schemeClr val="bg1">
                  <a:alpha val="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pPr marL="0" marR="0" indent="0" algn="ctr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sz="1800" dirty="0" err="1" smtClean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04801" y="697459"/>
            <a:ext cx="8537575" cy="372319"/>
          </a:xfrm>
        </p:spPr>
        <p:txBody>
          <a:bodyPr/>
          <a:lstStyle>
            <a:lvl1pPr algn="ctr">
              <a:defRPr sz="2400" spc="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TEXT: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04801" y="1485900"/>
            <a:ext cx="8537575" cy="1320800"/>
          </a:xfrm>
        </p:spPr>
        <p:txBody>
          <a:bodyPr/>
          <a:lstStyle>
            <a:lvl1pPr marL="0" indent="0" algn="ctr">
              <a:buNone/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597494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76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9144000" cy="60959"/>
          </a:xfrm>
          <a:prstGeom prst="rect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1" y="408518"/>
            <a:ext cx="8537575" cy="372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073144"/>
            <a:ext cx="8537575" cy="487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7141" y="6386661"/>
            <a:ext cx="6767661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Spring and Big Data</a:t>
            </a:r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 bwMode="white">
          <a:xfrm>
            <a:off x="304800" y="6385855"/>
            <a:ext cx="211394" cy="219456"/>
          </a:xfrm>
          <a:prstGeom prst="rect">
            <a:avLst/>
          </a:prstGeom>
          <a:solidFill>
            <a:srgbClr val="6DB33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03F51-2955-4EA9-BE4E-42B6F90C747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2" name="Picture 2" descr="C:\Users\sdunn\Documents\Pivotal\presentation\Spring\assets\spring-logo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6333819"/>
            <a:ext cx="1160639" cy="32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8" r:id="rId7"/>
    <p:sldLayoutId id="2147483689" r:id="rId8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effectLst>
            <a:outerShdw dist="25400" dir="5400000" algn="t" rotWithShape="0">
              <a:schemeClr val="bg1">
                <a:alpha val="0"/>
              </a:scheme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rgbClr val="387C2C"/>
        </a:buClr>
        <a:buSzPct val="115000"/>
        <a:buFont typeface="Wingdings" pitchFamily="2" charset="2"/>
        <a:buChar char="§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rgbClr val="387C2C"/>
        </a:buClr>
        <a:buSzPct val="110000"/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387C2C"/>
        </a:buClr>
        <a:buSzPct val="11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387C2C"/>
        </a:buClr>
        <a:buSzPct val="11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387C2C"/>
        </a:buClr>
        <a:buSzPct val="11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springsource.org/browse/XD" TargetMode="External"/><Relationship Id="rId7" Type="http://schemas.openxmlformats.org/officeDocument/2006/relationships/hyperlink" Target="https://github.com/spring-projects/spring-xd-ec2" TargetMode="External"/><Relationship Id="rId2" Type="http://schemas.openxmlformats.org/officeDocument/2006/relationships/hyperlink" Target="http://projects.spring.io/spring-x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pring-projects/spring-xd-samples" TargetMode="External"/><Relationship Id="rId5" Type="http://schemas.openxmlformats.org/officeDocument/2006/relationships/hyperlink" Target="https://github.com/spring-projects/spring-xd/wiki" TargetMode="External"/><Relationship Id="rId4" Type="http://schemas.openxmlformats.org/officeDocument/2006/relationships/hyperlink" Target="https://github.com/spring-projects/spring-xd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jpe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eg"/><Relationship Id="rId11" Type="http://schemas.openxmlformats.org/officeDocument/2006/relationships/image" Target="../media/image31.png"/><Relationship Id="rId5" Type="http://schemas.openxmlformats.org/officeDocument/2006/relationships/image" Target="../media/image25.jpeg"/><Relationship Id="rId15" Type="http://schemas.openxmlformats.org/officeDocument/2006/relationships/image" Target="../media/image35.png"/><Relationship Id="rId10" Type="http://schemas.openxmlformats.org/officeDocument/2006/relationships/image" Target="../media/image30.jpeg"/><Relationship Id="rId4" Type="http://schemas.openxmlformats.org/officeDocument/2006/relationships/image" Target="../media/image24.jpeg"/><Relationship Id="rId9" Type="http://schemas.openxmlformats.org/officeDocument/2006/relationships/image" Target="../media/image29.jpeg"/><Relationship Id="rId1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Spring XD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8114" y="5331054"/>
            <a:ext cx="8823324" cy="489878"/>
          </a:xfrm>
          <a:prstGeom prst="rect">
            <a:avLst/>
          </a:prstGeom>
          <a:noFill/>
        </p:spPr>
        <p:txBody>
          <a:bodyPr wrap="square" lIns="0" rIns="0" bIns="0" rtlCol="0" anchor="ctr" anchorCtr="0">
            <a:spAutoFit/>
          </a:bodyPr>
          <a:lstStyle/>
          <a:p>
            <a:pPr>
              <a:spcAft>
                <a:spcPts val="72"/>
              </a:spcAft>
            </a:pPr>
            <a:r>
              <a:rPr lang="en-US" sz="1400" b="1" dirty="0" smtClean="0">
                <a:solidFill>
                  <a:schemeClr val="bg1"/>
                </a:solidFill>
                <a:effectLst>
                  <a:outerShdw blurRad="12700" dist="12700" dir="54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Dr. Mark Pollack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12700" dist="12700" dir="54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,</a:t>
            </a:r>
            <a:r>
              <a:rPr lang="en-US" sz="1400" baseline="0" dirty="0" smtClean="0">
                <a:solidFill>
                  <a:schemeClr val="bg1"/>
                </a:solidFill>
                <a:effectLst>
                  <a:outerShdw blurRad="12700" dist="12700" dir="54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</a:rPr>
              <a:t> Pivotal</a:t>
            </a:r>
          </a:p>
          <a:p>
            <a:pPr>
              <a:spcAft>
                <a:spcPts val="72"/>
              </a:spcAft>
            </a:pPr>
            <a:endParaRPr lang="en-US" sz="1400" dirty="0" smtClean="0">
              <a:solidFill>
                <a:schemeClr val="bg1"/>
              </a:solidFill>
              <a:effectLst>
                <a:outerShdw blurRad="12700" dist="12700" dir="54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XD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Unified Platform</a:t>
            </a:r>
          </a:p>
          <a:p>
            <a:pPr lvl="1"/>
            <a:r>
              <a:rPr lang="en-US" dirty="0" smtClean="0"/>
              <a:t>Streams and Batch</a:t>
            </a:r>
          </a:p>
          <a:p>
            <a:r>
              <a:rPr lang="en-US" dirty="0" smtClean="0"/>
              <a:t>Architecture</a:t>
            </a:r>
          </a:p>
          <a:p>
            <a:pPr lvl="1"/>
            <a:r>
              <a:rPr lang="en-US" dirty="0"/>
              <a:t>Scalable </a:t>
            </a:r>
            <a:endParaRPr lang="en-US" dirty="0" smtClean="0"/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Pluggable middleware</a:t>
            </a:r>
          </a:p>
          <a:p>
            <a:pPr lvl="1"/>
            <a:r>
              <a:rPr lang="en-US" dirty="0"/>
              <a:t>Fault Tolerant (M6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Developer Productivity</a:t>
            </a:r>
          </a:p>
          <a:p>
            <a:pPr lvl="1"/>
            <a:r>
              <a:rPr lang="en-US" dirty="0" smtClean="0"/>
              <a:t>Interactive Shell</a:t>
            </a:r>
          </a:p>
          <a:p>
            <a:pPr lvl="1"/>
            <a:r>
              <a:rPr lang="en-US" dirty="0" smtClean="0"/>
              <a:t>DSL for stream and jobs definitions</a:t>
            </a:r>
          </a:p>
          <a:p>
            <a:pPr lvl="1"/>
            <a:r>
              <a:rPr lang="en-US" dirty="0" smtClean="0"/>
              <a:t>Many pre-built components – 0 code</a:t>
            </a:r>
          </a:p>
          <a:p>
            <a:pPr lvl="2"/>
            <a:r>
              <a:rPr lang="en-US" dirty="0" smtClean="0"/>
              <a:t>Sinks, sources, jobs, analytics</a:t>
            </a:r>
          </a:p>
          <a:p>
            <a:pPr lvl="1"/>
            <a:r>
              <a:rPr lang="en-US" dirty="0" smtClean="0"/>
              <a:t>UI for Batch Workflow Management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Modular Extensibility</a:t>
            </a:r>
          </a:p>
          <a:p>
            <a:pPr lvl="1"/>
            <a:r>
              <a:rPr lang="en-US" dirty="0" err="1" smtClean="0"/>
              <a:t>Classpath</a:t>
            </a:r>
            <a:r>
              <a:rPr lang="en-US" dirty="0" smtClean="0"/>
              <a:t> isolation of components</a:t>
            </a:r>
          </a:p>
          <a:p>
            <a:pPr lvl="1"/>
            <a:r>
              <a:rPr lang="en-US" dirty="0" smtClean="0"/>
              <a:t>Spring component model</a:t>
            </a:r>
          </a:p>
          <a:p>
            <a:pPr lvl="1"/>
            <a:r>
              <a:rPr lang="en-US" dirty="0" smtClean="0"/>
              <a:t>Boot based contribution model (M7)</a:t>
            </a:r>
          </a:p>
          <a:p>
            <a:r>
              <a:rPr lang="en-US" dirty="0" smtClean="0"/>
              <a:t>Programming Model	</a:t>
            </a:r>
          </a:p>
          <a:p>
            <a:pPr lvl="1"/>
            <a:r>
              <a:rPr lang="en-US" dirty="0" smtClean="0"/>
              <a:t>POJO, JSON, Tuple</a:t>
            </a:r>
          </a:p>
          <a:p>
            <a:pPr lvl="1"/>
            <a:r>
              <a:rPr lang="en-US" dirty="0" smtClean="0"/>
              <a:t>Test friendly</a:t>
            </a:r>
          </a:p>
          <a:p>
            <a:r>
              <a:rPr lang="en-US" dirty="0" smtClean="0"/>
              <a:t>Portable Runtime</a:t>
            </a:r>
          </a:p>
          <a:p>
            <a:pPr lvl="1"/>
            <a:r>
              <a:rPr lang="en-US" dirty="0" smtClean="0"/>
              <a:t>Standalone</a:t>
            </a:r>
          </a:p>
          <a:p>
            <a:pPr lvl="1"/>
            <a:r>
              <a:rPr lang="en-US" dirty="0" smtClean="0"/>
              <a:t>Amazon EC2 </a:t>
            </a:r>
          </a:p>
          <a:p>
            <a:pPr lvl="1"/>
            <a:r>
              <a:rPr lang="en-US" dirty="0" smtClean="0"/>
              <a:t>Hadoop YARN (M6)</a:t>
            </a:r>
          </a:p>
          <a:p>
            <a:pPr lvl="1"/>
            <a:r>
              <a:rPr lang="en-US" dirty="0" err="1" smtClean="0"/>
              <a:t>CloudFoundy</a:t>
            </a:r>
            <a:r>
              <a:rPr lang="en-US" dirty="0" smtClean="0"/>
              <a:t> (WIP)</a:t>
            </a:r>
          </a:p>
          <a:p>
            <a:r>
              <a:rPr lang="en-US" dirty="0" smtClean="0"/>
              <a:t>Hadoop Distribution Agnostic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</a:t>
            </a:r>
            <a:r>
              <a:rPr lang="en-US" dirty="0" smtClean="0"/>
              <a:t>XD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483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XD – 10,000 foot 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</a:t>
            </a:r>
            <a:r>
              <a:rPr lang="en-US" dirty="0" smtClean="0"/>
              <a:t>XD</a:t>
            </a:r>
            <a:endParaRPr lang="en-US" dirty="0"/>
          </a:p>
        </p:txBody>
      </p:sp>
      <p:sp>
        <p:nvSpPr>
          <p:cNvPr id="5" name="Up Arrow 4"/>
          <p:cNvSpPr/>
          <p:nvPr/>
        </p:nvSpPr>
        <p:spPr>
          <a:xfrm rot="16200000">
            <a:off x="1681894" y="3366707"/>
            <a:ext cx="914400" cy="1214515"/>
          </a:xfrm>
          <a:prstGeom prst="upArrow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Taps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36341" y="3973964"/>
            <a:ext cx="3438277" cy="574697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Compute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39487" y="4528862"/>
            <a:ext cx="3438277" cy="755596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HDFS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3461511" y="5138303"/>
            <a:ext cx="381000" cy="304800"/>
          </a:xfrm>
          <a:prstGeom prst="can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an 8"/>
          <p:cNvSpPr/>
          <p:nvPr/>
        </p:nvSpPr>
        <p:spPr>
          <a:xfrm>
            <a:off x="3914818" y="5138303"/>
            <a:ext cx="381000" cy="304800"/>
          </a:xfrm>
          <a:prstGeom prst="can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4368125" y="5138303"/>
            <a:ext cx="381000" cy="304800"/>
          </a:xfrm>
          <a:prstGeom prst="can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4821432" y="5138303"/>
            <a:ext cx="381000" cy="304800"/>
          </a:xfrm>
          <a:prstGeom prst="can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>
            <a:off x="5274740" y="5138303"/>
            <a:ext cx="381000" cy="304800"/>
          </a:xfrm>
          <a:prstGeom prst="can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 flipV="1">
            <a:off x="5503340" y="3220355"/>
            <a:ext cx="723232" cy="1686301"/>
          </a:xfrm>
          <a:prstGeom prst="upArrow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Workflow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4" name="Up Arrow 13"/>
          <p:cNvSpPr/>
          <p:nvPr/>
        </p:nvSpPr>
        <p:spPr>
          <a:xfrm rot="5400000">
            <a:off x="6420100" y="4470113"/>
            <a:ext cx="914400" cy="1143001"/>
          </a:xfrm>
          <a:prstGeom prst="upArrow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</a:rPr>
              <a:t>Export</a:t>
            </a:r>
            <a:endParaRPr lang="en-US" sz="2000" b="1" dirty="0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408327" y="2246236"/>
            <a:ext cx="4644990" cy="406400"/>
          </a:xfrm>
          <a:prstGeom prst="roundRect">
            <a:avLst/>
          </a:prstGeom>
          <a:solidFill>
            <a:srgbClr val="0080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Spring XD Runtime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6" name="Up Arrow 15"/>
          <p:cNvSpPr/>
          <p:nvPr/>
        </p:nvSpPr>
        <p:spPr>
          <a:xfrm rot="10800000">
            <a:off x="5520897" y="1615875"/>
            <a:ext cx="463866" cy="60960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Up Arrow 16"/>
          <p:cNvSpPr/>
          <p:nvPr/>
        </p:nvSpPr>
        <p:spPr>
          <a:xfrm rot="10800000">
            <a:off x="3286872" y="1620955"/>
            <a:ext cx="463866" cy="60960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Up Arrow 17"/>
          <p:cNvSpPr/>
          <p:nvPr/>
        </p:nvSpPr>
        <p:spPr>
          <a:xfrm rot="10800000">
            <a:off x="4810874" y="1636636"/>
            <a:ext cx="463866" cy="60960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Up Arrow 18"/>
          <p:cNvSpPr/>
          <p:nvPr/>
        </p:nvSpPr>
        <p:spPr>
          <a:xfrm rot="10800000">
            <a:off x="4068312" y="1620955"/>
            <a:ext cx="463866" cy="609600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Up Arrow 19"/>
          <p:cNvSpPr/>
          <p:nvPr/>
        </p:nvSpPr>
        <p:spPr>
          <a:xfrm rot="10800000">
            <a:off x="3141140" y="3220168"/>
            <a:ext cx="685800" cy="1686488"/>
          </a:xfrm>
          <a:prstGeom prst="upArrow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Ingest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01781" y="2698631"/>
            <a:ext cx="1551537" cy="426720"/>
          </a:xfrm>
          <a:prstGeom prst="roundRect">
            <a:avLst/>
          </a:prstGeom>
          <a:solidFill>
            <a:srgbClr val="92D05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Jobs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62567" y="3349993"/>
            <a:ext cx="1044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white"/>
                </a:solidFill>
              </a:rPr>
              <a:t>Export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5205" y="1193801"/>
            <a:ext cx="64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Files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77956" y="1193801"/>
            <a:ext cx="881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Sensors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80147" y="1193801"/>
            <a:ext cx="821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Mobile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22497" y="1193801"/>
            <a:ext cx="821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Social</a:t>
            </a:r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731360" y="3585024"/>
            <a:ext cx="1010481" cy="2281384"/>
            <a:chOff x="7562019" y="2685511"/>
            <a:chExt cx="1010481" cy="1711038"/>
          </a:xfrm>
        </p:grpSpPr>
        <p:sp>
          <p:nvSpPr>
            <p:cNvPr id="43" name="Can 42"/>
            <p:cNvSpPr/>
            <p:nvPr/>
          </p:nvSpPr>
          <p:spPr>
            <a:xfrm>
              <a:off x="7876759" y="3246745"/>
              <a:ext cx="381000" cy="228600"/>
            </a:xfrm>
            <a:prstGeom prst="can">
              <a:avLst/>
            </a:pr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" name="Can 43"/>
            <p:cNvSpPr/>
            <p:nvPr/>
          </p:nvSpPr>
          <p:spPr>
            <a:xfrm>
              <a:off x="7876759" y="2685511"/>
              <a:ext cx="381000" cy="228600"/>
            </a:xfrm>
            <a:prstGeom prst="can">
              <a:avLst/>
            </a:pr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40064" y="2870316"/>
              <a:ext cx="854391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</a:rPr>
                <a:t>RDBMS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62019" y="3527692"/>
              <a:ext cx="1010481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prstClr val="black"/>
                  </a:solidFill>
                </a:rPr>
                <a:t>NoSQL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7" name="Can 46"/>
            <p:cNvSpPr/>
            <p:nvPr/>
          </p:nvSpPr>
          <p:spPr>
            <a:xfrm>
              <a:off x="7876759" y="3884769"/>
              <a:ext cx="381000" cy="228600"/>
            </a:xfrm>
            <a:prstGeom prst="can">
              <a:avLst/>
            </a:pr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562019" y="4165716"/>
              <a:ext cx="1010481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prstClr val="black"/>
                  </a:solidFill>
                </a:rPr>
                <a:t>R, SAS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371517" y="1701800"/>
            <a:ext cx="1729245" cy="406400"/>
          </a:xfrm>
          <a:prstGeom prst="roundRect">
            <a:avLst/>
          </a:prstGeom>
          <a:solidFill>
            <a:srgbClr val="00800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Spring XD Shell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408327" y="2698631"/>
            <a:ext cx="1554480" cy="426720"/>
          </a:xfrm>
          <a:prstGeom prst="roundRect">
            <a:avLst/>
          </a:prstGeom>
          <a:solidFill>
            <a:srgbClr val="92D050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Streams</a:t>
            </a:r>
            <a:endParaRPr lang="en-US" sz="1600" dirty="0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19308" y="3125794"/>
            <a:ext cx="821633" cy="1570553"/>
            <a:chOff x="549967" y="2234268"/>
            <a:chExt cx="821633" cy="1177915"/>
          </a:xfrm>
        </p:grpSpPr>
        <p:sp>
          <p:nvSpPr>
            <p:cNvPr id="39" name="TextBox 38"/>
            <p:cNvSpPr txBox="1"/>
            <p:nvPr/>
          </p:nvSpPr>
          <p:spPr>
            <a:xfrm>
              <a:off x="630140" y="2554166"/>
              <a:ext cx="661286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prstClr val="black"/>
                  </a:solidFill>
                </a:rPr>
                <a:t>Redis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9967" y="3181350"/>
              <a:ext cx="821633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prstClr val="black"/>
                  </a:solidFill>
                </a:rPr>
                <a:t>Gemfire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pic>
          <p:nvPicPr>
            <p:cNvPr id="41" name="Picture 6" descr="http://manuel.manuelles.nl/images/posts/redi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709" y="2234268"/>
              <a:ext cx="372148" cy="319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84" descr="data-warehouse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052" y="2926034"/>
              <a:ext cx="353463" cy="358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2" name="Elbow Connector 40"/>
          <p:cNvCxnSpPr>
            <a:stCxn id="28" idx="2"/>
            <a:endCxn id="15" idx="1"/>
          </p:cNvCxnSpPr>
          <p:nvPr/>
        </p:nvCxnSpPr>
        <p:spPr>
          <a:xfrm rot="16200000" flipH="1">
            <a:off x="1651616" y="1692723"/>
            <a:ext cx="341236" cy="1172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874739" y="3314177"/>
            <a:ext cx="5976469" cy="2955531"/>
            <a:chOff x="1874738" y="2485632"/>
            <a:chExt cx="5976469" cy="2216648"/>
          </a:xfrm>
        </p:grpSpPr>
        <p:sp>
          <p:nvSpPr>
            <p:cNvPr id="36" name="Left Brace 35"/>
            <p:cNvSpPr/>
            <p:nvPr/>
          </p:nvSpPr>
          <p:spPr>
            <a:xfrm>
              <a:off x="7391400" y="2485632"/>
              <a:ext cx="459807" cy="2076634"/>
            </a:xfrm>
            <a:prstGeom prst="leftBrace">
              <a:avLst>
                <a:gd name="adj1" fmla="val 8333"/>
                <a:gd name="adj2" fmla="val 8617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Elbow Connector 36"/>
            <p:cNvCxnSpPr>
              <a:stCxn id="36" idx="1"/>
              <a:endCxn id="5" idx="1"/>
            </p:cNvCxnSpPr>
            <p:nvPr/>
          </p:nvCxnSpPr>
          <p:spPr>
            <a:xfrm rot="10800000">
              <a:off x="1874738" y="3323374"/>
              <a:ext cx="5516663" cy="951695"/>
            </a:xfrm>
            <a:prstGeom prst="bentConnector2">
              <a:avLst/>
            </a:prstGeom>
            <a:ln w="254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476564" y="4356031"/>
              <a:ext cx="2874505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Predictive modeling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>
            <a:stCxn id="29" idx="3"/>
            <a:endCxn id="21" idx="1"/>
          </p:cNvCxnSpPr>
          <p:nvPr/>
        </p:nvCxnSpPr>
        <p:spPr>
          <a:xfrm>
            <a:off x="3962808" y="2911991"/>
            <a:ext cx="1538973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882" y="2734691"/>
            <a:ext cx="1133118" cy="38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50815" y="3259922"/>
            <a:ext cx="136608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solidFill>
                  <a:srgbClr val="333333"/>
                </a:solidFill>
                <a:latin typeface="+mn-lt"/>
                <a:ea typeface="+mn-ea"/>
              </a:rPr>
              <a:t>MR, Hive, Pig,</a:t>
            </a:r>
          </a:p>
          <a:p>
            <a:pPr algn="l"/>
            <a:r>
              <a:rPr lang="en-US" sz="1200" b="1" dirty="0" smtClean="0">
                <a:solidFill>
                  <a:srgbClr val="333333"/>
                </a:solidFill>
                <a:latin typeface="+mn-lt"/>
                <a:ea typeface="+mn-ea"/>
              </a:rPr>
              <a:t>Cascading, SQL</a:t>
            </a:r>
            <a:endParaRPr lang="en-US" sz="2000" b="1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3886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XD – Streams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</a:t>
            </a:r>
            <a:r>
              <a:rPr lang="en-US" dirty="0" smtClean="0"/>
              <a:t>XD</a:t>
            </a:r>
            <a:endParaRPr lang="en-US" dirty="0"/>
          </a:p>
        </p:txBody>
      </p:sp>
      <p:pic>
        <p:nvPicPr>
          <p:cNvPr id="5" name="Picture 2" descr="http://blog.springsource.org/wp-content/uploads/2013/06/SourceProcessSin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85899"/>
            <a:ext cx="5524500" cy="72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66228" y="3491817"/>
            <a:ext cx="6199133" cy="52322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How can we make this easier?</a:t>
            </a:r>
            <a:endParaRPr lang="en-US" sz="28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7" y="2469031"/>
            <a:ext cx="8627052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95696" y="3368707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http | filter | file</a:t>
            </a:r>
          </a:p>
        </p:txBody>
      </p:sp>
      <p:pic>
        <p:nvPicPr>
          <p:cNvPr id="9" name="Picture 2" descr="C:\Users\mpollack\AppData\Local\Microsoft\Windows\Temporary Internet Files\Content.Outlook\O441FU3R\xml-excerp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41" y="2303931"/>
            <a:ext cx="8641304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65562" y="5638176"/>
            <a:ext cx="5200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Non-linear stream definitions also supported</a:t>
            </a:r>
          </a:p>
        </p:txBody>
      </p:sp>
    </p:spTree>
    <p:extLst>
      <p:ext uri="{BB962C8B-B14F-4D97-AF65-F5344CB8AC3E}">
        <p14:creationId xmlns:p14="http://schemas.microsoft.com/office/powerpoint/2010/main" val="34732806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XD – Streams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Spring XD</a:t>
            </a:r>
            <a:endParaRPr lang="en-US" dirty="0"/>
          </a:p>
        </p:txBody>
      </p:sp>
      <p:pic>
        <p:nvPicPr>
          <p:cNvPr id="5" name="Picture 2" descr="http://blog.springsource.org/wp-content/uploads/2013/06/SourceProcessSin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85899"/>
            <a:ext cx="5524500" cy="72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943600" y="642119"/>
            <a:ext cx="2328381" cy="1031515"/>
            <a:chOff x="5943600" y="481589"/>
            <a:chExt cx="2328381" cy="773636"/>
          </a:xfrm>
        </p:grpSpPr>
        <p:sp>
          <p:nvSpPr>
            <p:cNvPr id="14" name="TextBox 13"/>
            <p:cNvSpPr txBox="1"/>
            <p:nvPr/>
          </p:nvSpPr>
          <p:spPr>
            <a:xfrm>
              <a:off x="6434619" y="481589"/>
              <a:ext cx="1837362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 err="1" smtClean="0">
                  <a:solidFill>
                    <a:srgbClr val="333333"/>
                  </a:solidFill>
                  <a:latin typeface="+mn-lt"/>
                  <a:ea typeface="+mn-ea"/>
                </a:rPr>
                <a:t>MessageStore</a:t>
              </a:r>
              <a:endParaRPr lang="en-US" sz="2000" dirty="0" smtClean="0">
                <a:solidFill>
                  <a:srgbClr val="333333"/>
                </a:solidFill>
                <a:latin typeface="+mn-lt"/>
                <a:ea typeface="+mn-ea"/>
              </a:endParaRPr>
            </a:p>
          </p:txBody>
        </p:sp>
        <p:cxnSp>
          <p:nvCxnSpPr>
            <p:cNvPr id="16" name="Elbow Connector 15"/>
            <p:cNvCxnSpPr>
              <a:endCxn id="14" idx="1"/>
            </p:cNvCxnSpPr>
            <p:nvPr/>
          </p:nvCxnSpPr>
          <p:spPr bwMode="auto">
            <a:xfrm rot="5400000" flipH="1" flipV="1">
              <a:off x="5877313" y="697919"/>
              <a:ext cx="623593" cy="491019"/>
            </a:xfrm>
            <a:prstGeom prst="bentConnector2">
              <a:avLst/>
            </a:prstGeom>
            <a:solidFill>
              <a:srgbClr val="0095D3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" name="Rounded Rectangle 9"/>
          <p:cNvSpPr/>
          <p:nvPr/>
        </p:nvSpPr>
        <p:spPr>
          <a:xfrm>
            <a:off x="1623943" y="2552931"/>
            <a:ext cx="1159599" cy="316655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alibri"/>
                <a:ea typeface="+mn-ea"/>
              </a:rPr>
              <a:t>HTTP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Tail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alibri"/>
                <a:ea typeface="+mn-ea"/>
              </a:rPr>
              <a:t>File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Mail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alibri"/>
                <a:ea typeface="+mn-ea"/>
              </a:rPr>
              <a:t>Twitter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Gemfire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alibri"/>
                <a:ea typeface="+mn-ea"/>
              </a:rPr>
              <a:t>Syslog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Tcp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alibri"/>
                <a:ea typeface="+mn-ea"/>
              </a:rPr>
              <a:t>JMS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kern="0" dirty="0" err="1" smtClean="0">
                <a:solidFill>
                  <a:prstClr val="black"/>
                </a:solidFill>
                <a:latin typeface="Calibri"/>
                <a:ea typeface="+mn-ea"/>
              </a:rPr>
              <a:t>RabbitMQ</a:t>
            </a:r>
            <a:endParaRPr lang="en-US" sz="1400" kern="0" dirty="0" smtClean="0">
              <a:solidFill>
                <a:prstClr val="black"/>
              </a:solidFill>
              <a:latin typeface="Calibri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MQTT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933973" y="2552931"/>
            <a:ext cx="1314155" cy="316655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alibri"/>
                <a:ea typeface="+mn-ea"/>
              </a:rPr>
              <a:t>Filter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Transformer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alibri"/>
                <a:ea typeface="+mn-ea"/>
              </a:rPr>
              <a:t>Aggregator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alibri"/>
                <a:ea typeface="+mn-ea"/>
              </a:rPr>
              <a:t>Groovy Script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alibri"/>
                <a:ea typeface="+mn-ea"/>
              </a:rPr>
              <a:t>Counters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alibri"/>
                <a:ea typeface="+mn-ea"/>
              </a:rPr>
              <a:t>Java Code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93225" y="2552931"/>
            <a:ext cx="1613647" cy="316655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alibri"/>
                <a:ea typeface="+mn-ea"/>
              </a:rPr>
              <a:t>File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HDFS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alibri"/>
                <a:ea typeface="+mn-ea"/>
              </a:rPr>
              <a:t>JDBC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TCP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alibri"/>
                <a:ea typeface="+mn-ea"/>
              </a:rPr>
              <a:t>Mail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RabbitMQ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kern="0" dirty="0" err="1" smtClean="0">
                <a:solidFill>
                  <a:prstClr val="black"/>
                </a:solidFill>
                <a:latin typeface="Calibri"/>
                <a:ea typeface="+mn-ea"/>
              </a:rPr>
              <a:t>Gemfire</a:t>
            </a:r>
            <a:endParaRPr lang="en-US" sz="1400" kern="0" dirty="0" smtClean="0">
              <a:solidFill>
                <a:prstClr val="black"/>
              </a:solidFill>
              <a:latin typeface="Calibri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Splunk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alibri"/>
                <a:ea typeface="+mn-ea"/>
              </a:rPr>
              <a:t>MQTT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Dynamic Router</a:t>
            </a:r>
          </a:p>
        </p:txBody>
      </p:sp>
    </p:spTree>
    <p:extLst>
      <p:ext uri="{BB962C8B-B14F-4D97-AF65-F5344CB8AC3E}">
        <p14:creationId xmlns:p14="http://schemas.microsoft.com/office/powerpoint/2010/main" val="3095544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mo_background.png"/>
          <p:cNvPicPr>
            <a:picLocks noChangeAspect="1"/>
          </p:cNvPicPr>
          <p:nvPr/>
        </p:nvPicPr>
        <p:blipFill>
          <a:blip r:embed="rId3"/>
          <a:srcRect b="5653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819400" y="0"/>
            <a:ext cx="6491688" cy="687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Shape 1"/>
          <p:cNvSpPr txBox="1"/>
          <p:nvPr/>
        </p:nvSpPr>
        <p:spPr>
          <a:xfrm>
            <a:off x="345240" y="2070685"/>
            <a:ext cx="8453160" cy="843840"/>
          </a:xfrm>
          <a:prstGeom prst="rect">
            <a:avLst/>
          </a:prstGeom>
        </p:spPr>
        <p:txBody>
          <a:bodyPr anchor="ctr"/>
          <a:lstStyle/>
          <a:p>
            <a:r>
              <a:rPr lang="en-US" b="1" cap="all" spc="300" dirty="0" smtClean="0">
                <a:solidFill>
                  <a:prstClr val="white"/>
                </a:solidFill>
              </a:rPr>
              <a:t>Spring XD</a:t>
            </a:r>
            <a:r>
              <a:rPr lang="en-US" sz="3200" dirty="0" smtClean="0">
                <a:solidFill>
                  <a:prstClr val="white"/>
                </a:solidFill>
              </a:rPr>
              <a:t/>
            </a:r>
            <a:br>
              <a:rPr lang="en-US" sz="3200" dirty="0" smtClean="0">
                <a:solidFill>
                  <a:prstClr val="white"/>
                </a:solidFill>
              </a:rPr>
            </a:br>
            <a:r>
              <a:rPr lang="en-US" sz="4000" dirty="0" smtClean="0">
                <a:solidFill>
                  <a:prstClr val="white"/>
                </a:solidFill>
              </a:rPr>
              <a:t>Demo</a:t>
            </a:r>
            <a:endParaRPr sz="4000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457" y="3352801"/>
            <a:ext cx="2055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Streams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17" descr="C:\Users\sdunn\Documents\Pivotal\brand\logo\project icons\spring-x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792" y="3066601"/>
            <a:ext cx="1548822" cy="206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28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550345" y="2840699"/>
            <a:ext cx="6775903" cy="2772126"/>
            <a:chOff x="550344" y="2130520"/>
            <a:chExt cx="6775903" cy="2079092"/>
          </a:xfrm>
        </p:grpSpPr>
        <p:sp>
          <p:nvSpPr>
            <p:cNvPr id="39" name="Rounded Rectangle 38"/>
            <p:cNvSpPr/>
            <p:nvPr/>
          </p:nvSpPr>
          <p:spPr>
            <a:xfrm>
              <a:off x="2474888" y="2898747"/>
              <a:ext cx="1683306" cy="1310865"/>
            </a:xfrm>
            <a:prstGeom prst="roundRect">
              <a:avLst/>
            </a:prstGeom>
            <a:solidFill>
              <a:srgbClr val="EEECE1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XD Container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72774" y="2898747"/>
              <a:ext cx="1683306" cy="1310865"/>
            </a:xfrm>
            <a:prstGeom prst="roundRect">
              <a:avLst/>
            </a:prstGeom>
            <a:solidFill>
              <a:srgbClr val="EEECE1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XD Container</a:t>
              </a: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1900281" y="2130520"/>
              <a:ext cx="5425966" cy="768227"/>
              <a:chOff x="1900281" y="2130520"/>
              <a:chExt cx="5425966" cy="768227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1900281" y="2553578"/>
                <a:ext cx="5425966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</a:ln>
              <a:effectLst/>
            </p:spPr>
          </p:cxnSp>
          <p:cxnSp>
            <p:nvCxnSpPr>
              <p:cNvPr id="47" name="Straight Connector 46"/>
              <p:cNvCxnSpPr>
                <a:stCxn id="39" idx="0"/>
              </p:cNvCxnSpPr>
              <p:nvPr/>
            </p:nvCxnSpPr>
            <p:spPr>
              <a:xfrm flipV="1">
                <a:off x="3316541" y="2553579"/>
                <a:ext cx="2623" cy="345168"/>
              </a:xfrm>
              <a:prstGeom prst="line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</a:ln>
              <a:effectLst/>
            </p:spPr>
          </p:cxnSp>
          <p:cxnSp>
            <p:nvCxnSpPr>
              <p:cNvPr id="48" name="Straight Connector 47"/>
              <p:cNvCxnSpPr>
                <a:stCxn id="37" idx="0"/>
              </p:cNvCxnSpPr>
              <p:nvPr/>
            </p:nvCxnSpPr>
            <p:spPr>
              <a:xfrm flipV="1">
                <a:off x="5614427" y="2553579"/>
                <a:ext cx="2623" cy="345168"/>
              </a:xfrm>
              <a:prstGeom prst="line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4535769" y="2130520"/>
                <a:ext cx="0" cy="412237"/>
              </a:xfrm>
              <a:prstGeom prst="line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</a:ln>
              <a:effectLst/>
            </p:spPr>
          </p:cxnSp>
        </p:grpSp>
        <p:sp>
          <p:nvSpPr>
            <p:cNvPr id="62" name="TextBox 61"/>
            <p:cNvSpPr txBox="1"/>
            <p:nvPr/>
          </p:nvSpPr>
          <p:spPr>
            <a:xfrm>
              <a:off x="550344" y="2287222"/>
              <a:ext cx="18517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</a:rPr>
                <a:t>Control Transport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XD – Runtime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Spring XD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817564" y="2219210"/>
            <a:ext cx="1500799" cy="644239"/>
          </a:xfrm>
          <a:prstGeom prst="roundRect">
            <a:avLst/>
          </a:prstGeom>
          <a:solidFill>
            <a:schemeClr val="bg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XD Admin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463266" y="903889"/>
            <a:ext cx="4177862" cy="776193"/>
          </a:xfrm>
          <a:prstGeom prst="roundRect">
            <a:avLst/>
          </a:prstGeom>
          <a:solidFill>
            <a:schemeClr val="bg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XD Shell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HTTP POST /streams/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myStream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“http | file”</a:t>
            </a:r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>
            <a:off x="4552197" y="1680081"/>
            <a:ext cx="0" cy="53912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sp>
        <p:nvSpPr>
          <p:cNvPr id="38" name="Rounded Rectangle 37"/>
          <p:cNvSpPr/>
          <p:nvPr/>
        </p:nvSpPr>
        <p:spPr>
          <a:xfrm>
            <a:off x="4931920" y="4430386"/>
            <a:ext cx="923569" cy="83127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463634" y="3939973"/>
            <a:ext cx="3093969" cy="1321688"/>
            <a:chOff x="463633" y="2954980"/>
            <a:chExt cx="3093969" cy="991266"/>
          </a:xfrm>
        </p:grpSpPr>
        <p:sp>
          <p:nvSpPr>
            <p:cNvPr id="40" name="Rounded Rectangle 39"/>
            <p:cNvSpPr/>
            <p:nvPr/>
          </p:nvSpPr>
          <p:spPr>
            <a:xfrm>
              <a:off x="2634033" y="3322789"/>
              <a:ext cx="923569" cy="623457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Module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63633" y="2954980"/>
              <a:ext cx="1728102" cy="23083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333333"/>
                  </a:solidFill>
                  <a:latin typeface="+mn-lt"/>
                  <a:ea typeface="+mn-ea"/>
                </a:rPr>
                <a:t>Spring App Context</a:t>
              </a:r>
            </a:p>
          </p:txBody>
        </p:sp>
        <p:cxnSp>
          <p:nvCxnSpPr>
            <p:cNvPr id="69" name="Curved Connector 68"/>
            <p:cNvCxnSpPr>
              <a:stCxn id="67" idx="2"/>
              <a:endCxn id="40" idx="1"/>
            </p:cNvCxnSpPr>
            <p:nvPr/>
          </p:nvCxnSpPr>
          <p:spPr bwMode="auto">
            <a:xfrm rot="16200000" flipH="1">
              <a:off x="1756506" y="2756990"/>
              <a:ext cx="448705" cy="1306349"/>
            </a:xfrm>
            <a:prstGeom prst="curvedConnector2">
              <a:avLst/>
            </a:prstGeom>
            <a:solidFill>
              <a:srgbClr val="0095D3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5318363" y="2300744"/>
            <a:ext cx="3496248" cy="307777"/>
            <a:chOff x="5318363" y="2300744"/>
            <a:chExt cx="3496248" cy="307777"/>
          </a:xfrm>
        </p:grpSpPr>
        <p:sp>
          <p:nvSpPr>
            <p:cNvPr id="30" name="TextBox 29"/>
            <p:cNvSpPr txBox="1"/>
            <p:nvPr/>
          </p:nvSpPr>
          <p:spPr>
            <a:xfrm>
              <a:off x="6161321" y="2300744"/>
              <a:ext cx="265329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333333"/>
                  </a:solidFill>
                  <a:latin typeface="+mn-lt"/>
                  <a:ea typeface="+mn-ea"/>
                </a:rPr>
                <a:t>Assigns Modules to Containers</a:t>
              </a:r>
            </a:p>
          </p:txBody>
        </p:sp>
        <p:cxnSp>
          <p:nvCxnSpPr>
            <p:cNvPr id="33" name="Curved Connector 32"/>
            <p:cNvCxnSpPr>
              <a:stCxn id="30" idx="1"/>
              <a:endCxn id="29" idx="3"/>
            </p:cNvCxnSpPr>
            <p:nvPr/>
          </p:nvCxnSpPr>
          <p:spPr bwMode="auto">
            <a:xfrm rot="10800000" flipV="1">
              <a:off x="5318363" y="2454632"/>
              <a:ext cx="842958" cy="86697"/>
            </a:xfrm>
            <a:prstGeom prst="curvedConnector3">
              <a:avLst>
                <a:gd name="adj1" fmla="val 50000"/>
              </a:avLst>
            </a:prstGeom>
            <a:solidFill>
              <a:srgbClr val="0095D3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679386" y="5612819"/>
            <a:ext cx="6644238" cy="751876"/>
            <a:chOff x="679386" y="5612819"/>
            <a:chExt cx="6644238" cy="751876"/>
          </a:xfrm>
        </p:grpSpPr>
        <p:grpSp>
          <p:nvGrpSpPr>
            <p:cNvPr id="64" name="Group 63"/>
            <p:cNvGrpSpPr/>
            <p:nvPr/>
          </p:nvGrpSpPr>
          <p:grpSpPr>
            <a:xfrm>
              <a:off x="679386" y="5721375"/>
              <a:ext cx="6644238" cy="639588"/>
              <a:chOff x="679386" y="4291032"/>
              <a:chExt cx="6644238" cy="479691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H="1">
                <a:off x="1897658" y="4770723"/>
                <a:ext cx="5425966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sp>
            <p:nvSpPr>
              <p:cNvPr id="28" name="TextBox 27"/>
              <p:cNvSpPr txBox="1"/>
              <p:nvPr/>
            </p:nvSpPr>
            <p:spPr>
              <a:xfrm>
                <a:off x="679386" y="4291032"/>
                <a:ext cx="15937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Data Transport</a:t>
                </a:r>
              </a:p>
            </p:txBody>
          </p:sp>
        </p:grpSp>
        <p:cxnSp>
          <p:nvCxnSpPr>
            <p:cNvPr id="34" name="Straight Connector 33"/>
            <p:cNvCxnSpPr/>
            <p:nvPr/>
          </p:nvCxnSpPr>
          <p:spPr>
            <a:xfrm>
              <a:off x="3316542" y="5612822"/>
              <a:ext cx="0" cy="748153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5614428" y="5612819"/>
              <a:ext cx="0" cy="751876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745671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1900282" y="2840693"/>
            <a:ext cx="5425966" cy="2772123"/>
            <a:chOff x="1900281" y="2130520"/>
            <a:chExt cx="5425966" cy="2079092"/>
          </a:xfrm>
        </p:grpSpPr>
        <p:sp>
          <p:nvSpPr>
            <p:cNvPr id="39" name="Rounded Rectangle 38"/>
            <p:cNvSpPr/>
            <p:nvPr/>
          </p:nvSpPr>
          <p:spPr>
            <a:xfrm>
              <a:off x="2474888" y="2898747"/>
              <a:ext cx="1683306" cy="1310865"/>
            </a:xfrm>
            <a:prstGeom prst="roundRect">
              <a:avLst/>
            </a:prstGeom>
            <a:solidFill>
              <a:srgbClr val="EEECE1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XD Container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72774" y="2898747"/>
              <a:ext cx="1683306" cy="1310865"/>
            </a:xfrm>
            <a:prstGeom prst="roundRect">
              <a:avLst/>
            </a:prstGeom>
            <a:solidFill>
              <a:srgbClr val="EEECE1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XD Container</a:t>
              </a: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1900281" y="2130520"/>
              <a:ext cx="5425966" cy="768227"/>
              <a:chOff x="1900281" y="2130520"/>
              <a:chExt cx="5425966" cy="768227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1900281" y="2553578"/>
                <a:ext cx="5425966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</a:ln>
              <a:effectLst/>
            </p:spPr>
          </p:cxnSp>
          <p:cxnSp>
            <p:nvCxnSpPr>
              <p:cNvPr id="47" name="Straight Connector 46"/>
              <p:cNvCxnSpPr>
                <a:stCxn id="39" idx="0"/>
              </p:cNvCxnSpPr>
              <p:nvPr/>
            </p:nvCxnSpPr>
            <p:spPr>
              <a:xfrm flipV="1">
                <a:off x="3316541" y="2553579"/>
                <a:ext cx="2623" cy="345168"/>
              </a:xfrm>
              <a:prstGeom prst="line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</a:ln>
              <a:effectLst/>
            </p:spPr>
          </p:cxnSp>
          <p:cxnSp>
            <p:nvCxnSpPr>
              <p:cNvPr id="48" name="Straight Connector 47"/>
              <p:cNvCxnSpPr>
                <a:stCxn id="37" idx="0"/>
              </p:cNvCxnSpPr>
              <p:nvPr/>
            </p:nvCxnSpPr>
            <p:spPr>
              <a:xfrm flipV="1">
                <a:off x="5614427" y="2553579"/>
                <a:ext cx="2623" cy="345168"/>
              </a:xfrm>
              <a:prstGeom prst="line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4535769" y="2130520"/>
                <a:ext cx="0" cy="412237"/>
              </a:xfrm>
              <a:prstGeom prst="line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</a:ln>
              <a:effectLst/>
            </p:spPr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XD – Runtime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Spring XD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817564" y="2219210"/>
            <a:ext cx="1500799" cy="644239"/>
          </a:xfrm>
          <a:prstGeom prst="roundRect">
            <a:avLst/>
          </a:prstGeom>
          <a:solidFill>
            <a:schemeClr val="bg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XD Admin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463266" y="903889"/>
            <a:ext cx="4177862" cy="776193"/>
          </a:xfrm>
          <a:prstGeom prst="roundRect">
            <a:avLst/>
          </a:prstGeom>
          <a:solidFill>
            <a:schemeClr val="bg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XD Shell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HTTP POST /streams/</a:t>
            </a:r>
            <a:r>
              <a:rPr lang="en-US" sz="1200" b="1" kern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Stream </a:t>
            </a:r>
            <a:r>
              <a:rPr lang="en-US" sz="1200" b="1" kern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“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M1 | M2”</a:t>
            </a:r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>
            <a:off x="4552197" y="1680081"/>
            <a:ext cx="0" cy="53912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grpSp>
        <p:nvGrpSpPr>
          <p:cNvPr id="64" name="Group 63"/>
          <p:cNvGrpSpPr/>
          <p:nvPr/>
        </p:nvGrpSpPr>
        <p:grpSpPr>
          <a:xfrm>
            <a:off x="679386" y="5612819"/>
            <a:ext cx="6644238" cy="751876"/>
            <a:chOff x="679386" y="4209607"/>
            <a:chExt cx="6644238" cy="563906"/>
          </a:xfrm>
        </p:grpSpPr>
        <p:grpSp>
          <p:nvGrpSpPr>
            <p:cNvPr id="63" name="Group 62"/>
            <p:cNvGrpSpPr/>
            <p:nvPr/>
          </p:nvGrpSpPr>
          <p:grpSpPr>
            <a:xfrm>
              <a:off x="1897658" y="4209607"/>
              <a:ext cx="5425966" cy="563906"/>
              <a:chOff x="1897658" y="4209607"/>
              <a:chExt cx="5425966" cy="563906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H="1">
                <a:off x="1897658" y="4770723"/>
                <a:ext cx="5425966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26" name="Straight Connector 25"/>
              <p:cNvCxnSpPr>
                <a:stCxn id="39" idx="2"/>
              </p:cNvCxnSpPr>
              <p:nvPr/>
            </p:nvCxnSpPr>
            <p:spPr>
              <a:xfrm>
                <a:off x="3316542" y="4209609"/>
                <a:ext cx="0" cy="561114"/>
              </a:xfrm>
              <a:prstGeom prst="line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27" name="Straight Connector 26"/>
              <p:cNvCxnSpPr>
                <a:stCxn id="37" idx="2"/>
              </p:cNvCxnSpPr>
              <p:nvPr/>
            </p:nvCxnSpPr>
            <p:spPr>
              <a:xfrm>
                <a:off x="5614428" y="4209607"/>
                <a:ext cx="0" cy="563906"/>
              </a:xfrm>
              <a:prstGeom prst="line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</p:grpSp>
        <p:sp>
          <p:nvSpPr>
            <p:cNvPr id="28" name="TextBox 27"/>
            <p:cNvSpPr txBox="1"/>
            <p:nvPr/>
          </p:nvSpPr>
          <p:spPr>
            <a:xfrm>
              <a:off x="679386" y="4291032"/>
              <a:ext cx="15937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</a:rPr>
                <a:t>Data Transport</a:t>
              </a: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4931920" y="4430386"/>
            <a:ext cx="923569" cy="83127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463634" y="3939973"/>
            <a:ext cx="3093969" cy="1321688"/>
            <a:chOff x="463633" y="2954980"/>
            <a:chExt cx="3093969" cy="991266"/>
          </a:xfrm>
        </p:grpSpPr>
        <p:sp>
          <p:nvSpPr>
            <p:cNvPr id="40" name="Rounded Rectangle 39"/>
            <p:cNvSpPr/>
            <p:nvPr/>
          </p:nvSpPr>
          <p:spPr>
            <a:xfrm>
              <a:off x="2634033" y="3322789"/>
              <a:ext cx="923569" cy="623457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Module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63633" y="2954980"/>
              <a:ext cx="1728102" cy="23083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333333"/>
                  </a:solidFill>
                  <a:latin typeface="+mn-lt"/>
                  <a:ea typeface="+mn-ea"/>
                </a:rPr>
                <a:t>Spring App Context</a:t>
              </a:r>
            </a:p>
          </p:txBody>
        </p:sp>
        <p:cxnSp>
          <p:nvCxnSpPr>
            <p:cNvPr id="69" name="Curved Connector 68"/>
            <p:cNvCxnSpPr>
              <a:stCxn id="67" idx="2"/>
              <a:endCxn id="40" idx="1"/>
            </p:cNvCxnSpPr>
            <p:nvPr/>
          </p:nvCxnSpPr>
          <p:spPr bwMode="auto">
            <a:xfrm rot="16200000" flipH="1">
              <a:off x="1756506" y="2756990"/>
              <a:ext cx="448705" cy="1306349"/>
            </a:xfrm>
            <a:prstGeom prst="curvedConnector2">
              <a:avLst/>
            </a:prstGeom>
            <a:solidFill>
              <a:srgbClr val="0095D3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0" name="Rounded Rectangle 29"/>
          <p:cNvSpPr/>
          <p:nvPr/>
        </p:nvSpPr>
        <p:spPr>
          <a:xfrm>
            <a:off x="3599325" y="4461398"/>
            <a:ext cx="507593" cy="80026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M1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907525" y="4454909"/>
            <a:ext cx="507593" cy="806751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0345" y="304963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Control Transport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318363" y="2300744"/>
            <a:ext cx="3496248" cy="307777"/>
            <a:chOff x="5318363" y="2300744"/>
            <a:chExt cx="3496248" cy="307777"/>
          </a:xfrm>
        </p:grpSpPr>
        <p:sp>
          <p:nvSpPr>
            <p:cNvPr id="42" name="TextBox 41"/>
            <p:cNvSpPr txBox="1"/>
            <p:nvPr/>
          </p:nvSpPr>
          <p:spPr>
            <a:xfrm>
              <a:off x="6161321" y="2300744"/>
              <a:ext cx="265329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333333"/>
                  </a:solidFill>
                  <a:latin typeface="+mn-lt"/>
                  <a:ea typeface="+mn-ea"/>
                </a:rPr>
                <a:t>Assigns Modules to Containers</a:t>
              </a:r>
            </a:p>
          </p:txBody>
        </p:sp>
        <p:cxnSp>
          <p:nvCxnSpPr>
            <p:cNvPr id="43" name="Curved Connector 42"/>
            <p:cNvCxnSpPr>
              <a:stCxn id="42" idx="1"/>
            </p:cNvCxnSpPr>
            <p:nvPr/>
          </p:nvCxnSpPr>
          <p:spPr bwMode="auto">
            <a:xfrm rot="10800000" flipV="1">
              <a:off x="5318363" y="2454632"/>
              <a:ext cx="842958" cy="86697"/>
            </a:xfrm>
            <a:prstGeom prst="curvedConnector3">
              <a:avLst>
                <a:gd name="adj1" fmla="val 50000"/>
              </a:avLst>
            </a:prstGeom>
            <a:solidFill>
              <a:srgbClr val="0095D3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909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mo_background.png"/>
          <p:cNvPicPr>
            <a:picLocks noChangeAspect="1"/>
          </p:cNvPicPr>
          <p:nvPr/>
        </p:nvPicPr>
        <p:blipFill>
          <a:blip r:embed="rId3"/>
          <a:srcRect b="5653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819400" y="0"/>
            <a:ext cx="6491688" cy="687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Shape 1"/>
          <p:cNvSpPr txBox="1"/>
          <p:nvPr/>
        </p:nvSpPr>
        <p:spPr>
          <a:xfrm>
            <a:off x="345240" y="2070685"/>
            <a:ext cx="8453160" cy="843840"/>
          </a:xfrm>
          <a:prstGeom prst="rect">
            <a:avLst/>
          </a:prstGeom>
        </p:spPr>
        <p:txBody>
          <a:bodyPr anchor="ctr"/>
          <a:lstStyle/>
          <a:p>
            <a:r>
              <a:rPr lang="en-US" b="1" cap="all" spc="300" dirty="0" smtClean="0">
                <a:solidFill>
                  <a:prstClr val="white"/>
                </a:solidFill>
              </a:rPr>
              <a:t>Spring XD</a:t>
            </a:r>
            <a:r>
              <a:rPr lang="en-US" sz="3200" dirty="0" smtClean="0">
                <a:solidFill>
                  <a:prstClr val="white"/>
                </a:solidFill>
              </a:rPr>
              <a:t/>
            </a:r>
            <a:br>
              <a:rPr lang="en-US" sz="3200" dirty="0" smtClean="0">
                <a:solidFill>
                  <a:prstClr val="white"/>
                </a:solidFill>
              </a:rPr>
            </a:br>
            <a:r>
              <a:rPr lang="en-US" sz="4000" dirty="0" smtClean="0">
                <a:solidFill>
                  <a:prstClr val="white"/>
                </a:solidFill>
              </a:rPr>
              <a:t>Demo</a:t>
            </a:r>
            <a:endParaRPr sz="4000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457" y="3352801"/>
            <a:ext cx="205557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Streams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- Distributed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17" descr="C:\Users\sdunn\Documents\Pivotal\brand\logo\project icons\spring-x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792" y="3066601"/>
            <a:ext cx="1548822" cy="206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550345" y="2840699"/>
            <a:ext cx="6775903" cy="2772126"/>
            <a:chOff x="550344" y="2130520"/>
            <a:chExt cx="6775903" cy="2079092"/>
          </a:xfrm>
        </p:grpSpPr>
        <p:sp>
          <p:nvSpPr>
            <p:cNvPr id="39" name="Rounded Rectangle 38"/>
            <p:cNvSpPr/>
            <p:nvPr/>
          </p:nvSpPr>
          <p:spPr>
            <a:xfrm>
              <a:off x="2474888" y="2898747"/>
              <a:ext cx="1683306" cy="1310865"/>
            </a:xfrm>
            <a:prstGeom prst="roundRect">
              <a:avLst/>
            </a:prstGeom>
            <a:solidFill>
              <a:srgbClr val="EEECE1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XD Container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72774" y="2898747"/>
              <a:ext cx="1683306" cy="1310865"/>
            </a:xfrm>
            <a:prstGeom prst="roundRect">
              <a:avLst/>
            </a:prstGeom>
            <a:solidFill>
              <a:srgbClr val="EEECE1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XD Container</a:t>
              </a: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1900281" y="2130520"/>
              <a:ext cx="5425966" cy="768227"/>
              <a:chOff x="1900281" y="2130520"/>
              <a:chExt cx="5425966" cy="768227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1900281" y="2553578"/>
                <a:ext cx="5425966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</a:ln>
              <a:effectLst/>
            </p:spPr>
          </p:cxnSp>
          <p:cxnSp>
            <p:nvCxnSpPr>
              <p:cNvPr id="47" name="Straight Connector 46"/>
              <p:cNvCxnSpPr>
                <a:stCxn id="39" idx="0"/>
              </p:cNvCxnSpPr>
              <p:nvPr/>
            </p:nvCxnSpPr>
            <p:spPr>
              <a:xfrm flipV="1">
                <a:off x="3316541" y="2553579"/>
                <a:ext cx="2623" cy="345168"/>
              </a:xfrm>
              <a:prstGeom prst="line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</a:ln>
              <a:effectLst/>
            </p:spPr>
          </p:cxnSp>
          <p:cxnSp>
            <p:nvCxnSpPr>
              <p:cNvPr id="48" name="Straight Connector 47"/>
              <p:cNvCxnSpPr>
                <a:stCxn id="37" idx="0"/>
              </p:cNvCxnSpPr>
              <p:nvPr/>
            </p:nvCxnSpPr>
            <p:spPr>
              <a:xfrm flipV="1">
                <a:off x="5614427" y="2553579"/>
                <a:ext cx="2623" cy="345168"/>
              </a:xfrm>
              <a:prstGeom prst="line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4535769" y="2130520"/>
                <a:ext cx="0" cy="412237"/>
              </a:xfrm>
              <a:prstGeom prst="line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</a:ln>
              <a:effectLst/>
            </p:spPr>
          </p:cxnSp>
        </p:grpSp>
        <p:sp>
          <p:nvSpPr>
            <p:cNvPr id="62" name="TextBox 61"/>
            <p:cNvSpPr txBox="1"/>
            <p:nvPr/>
          </p:nvSpPr>
          <p:spPr>
            <a:xfrm>
              <a:off x="550344" y="2287222"/>
              <a:ext cx="18517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</a:rPr>
                <a:t>Control Transport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XD – Runtime – Fault Tolerance (M6)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Spring XD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817564" y="2219210"/>
            <a:ext cx="1500799" cy="644239"/>
          </a:xfrm>
          <a:prstGeom prst="roundRect">
            <a:avLst/>
          </a:prstGeom>
          <a:solidFill>
            <a:schemeClr val="bg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XD Admin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solidFill>
                  <a:sysClr val="windowText" lastClr="000000"/>
                </a:solidFill>
                <a:latin typeface="Calibri"/>
                <a:ea typeface="+mn-ea"/>
              </a:rPr>
              <a:t>(leader)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463266" y="903889"/>
            <a:ext cx="4177862" cy="776193"/>
          </a:xfrm>
          <a:prstGeom prst="roundRect">
            <a:avLst/>
          </a:prstGeom>
          <a:solidFill>
            <a:schemeClr val="bg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XD Shell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HTTP POST /streams/</a:t>
            </a:r>
            <a:r>
              <a:rPr lang="en-US" sz="1200" b="1" kern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Stream </a:t>
            </a:r>
            <a:r>
              <a:rPr lang="en-US" sz="1200" b="1" kern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“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M1 | M2”</a:t>
            </a:r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>
            <a:off x="4552197" y="1680081"/>
            <a:ext cx="0" cy="53912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grpSp>
        <p:nvGrpSpPr>
          <p:cNvPr id="64" name="Group 63"/>
          <p:cNvGrpSpPr/>
          <p:nvPr/>
        </p:nvGrpSpPr>
        <p:grpSpPr>
          <a:xfrm>
            <a:off x="679386" y="5721375"/>
            <a:ext cx="6644238" cy="639588"/>
            <a:chOff x="679386" y="4291032"/>
            <a:chExt cx="6644238" cy="479691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1897658" y="4770723"/>
              <a:ext cx="5425966" cy="0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679386" y="4291032"/>
              <a:ext cx="15937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</a:rPr>
                <a:t>Data Transport</a:t>
              </a: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4931920" y="4430386"/>
            <a:ext cx="923569" cy="83127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463634" y="3939973"/>
            <a:ext cx="3093969" cy="1321688"/>
            <a:chOff x="463633" y="2954980"/>
            <a:chExt cx="3093969" cy="991266"/>
          </a:xfrm>
        </p:grpSpPr>
        <p:sp>
          <p:nvSpPr>
            <p:cNvPr id="40" name="Rounded Rectangle 39"/>
            <p:cNvSpPr/>
            <p:nvPr/>
          </p:nvSpPr>
          <p:spPr>
            <a:xfrm>
              <a:off x="2634033" y="3322789"/>
              <a:ext cx="923569" cy="623457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Module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63633" y="2954980"/>
              <a:ext cx="1728102" cy="23083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333333"/>
                  </a:solidFill>
                  <a:latin typeface="+mn-lt"/>
                  <a:ea typeface="+mn-ea"/>
                </a:rPr>
                <a:t>Spring App Context</a:t>
              </a:r>
            </a:p>
          </p:txBody>
        </p:sp>
        <p:cxnSp>
          <p:nvCxnSpPr>
            <p:cNvPr id="69" name="Curved Connector 68"/>
            <p:cNvCxnSpPr>
              <a:stCxn id="67" idx="2"/>
              <a:endCxn id="40" idx="1"/>
            </p:cNvCxnSpPr>
            <p:nvPr/>
          </p:nvCxnSpPr>
          <p:spPr bwMode="auto">
            <a:xfrm rot="16200000" flipH="1">
              <a:off x="1756506" y="2756990"/>
              <a:ext cx="448705" cy="1306349"/>
            </a:xfrm>
            <a:prstGeom prst="curvedConnector2">
              <a:avLst/>
            </a:prstGeom>
            <a:solidFill>
              <a:srgbClr val="0095D3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0" name="Rounded Rectangle 29"/>
          <p:cNvSpPr/>
          <p:nvPr/>
        </p:nvSpPr>
        <p:spPr>
          <a:xfrm>
            <a:off x="3599325" y="4461398"/>
            <a:ext cx="507593" cy="80026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M1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907525" y="4454909"/>
            <a:ext cx="507593" cy="806751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M2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817563" y="3035737"/>
            <a:ext cx="1500799" cy="644239"/>
          </a:xfrm>
          <a:prstGeom prst="roundRect">
            <a:avLst/>
          </a:prstGeom>
          <a:solidFill>
            <a:schemeClr val="bg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ZooKeeper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39994" y="2807741"/>
            <a:ext cx="142859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333333"/>
                </a:solidFill>
                <a:latin typeface="+mn-lt"/>
                <a:ea typeface="+mn-ea"/>
              </a:rPr>
              <a:t>Container State</a:t>
            </a:r>
          </a:p>
        </p:txBody>
      </p:sp>
      <p:cxnSp>
        <p:nvCxnSpPr>
          <p:cNvPr id="5" name="Curved Connector 4"/>
          <p:cNvCxnSpPr>
            <a:stCxn id="35" idx="2"/>
            <a:endCxn id="34" idx="3"/>
          </p:cNvCxnSpPr>
          <p:nvPr/>
        </p:nvCxnSpPr>
        <p:spPr bwMode="auto">
          <a:xfrm rot="5400000">
            <a:off x="6615158" y="1818722"/>
            <a:ext cx="242339" cy="2835930"/>
          </a:xfrm>
          <a:prstGeom prst="curvedConnector2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ounded Rectangle 35"/>
          <p:cNvSpPr/>
          <p:nvPr/>
        </p:nvSpPr>
        <p:spPr>
          <a:xfrm>
            <a:off x="5485009" y="2219210"/>
            <a:ext cx="1500799" cy="644239"/>
          </a:xfrm>
          <a:prstGeom prst="roundRect">
            <a:avLst/>
          </a:prstGeom>
          <a:solidFill>
            <a:schemeClr val="bg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XD Admin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2191736" y="2201890"/>
            <a:ext cx="1500799" cy="644239"/>
          </a:xfrm>
          <a:prstGeom prst="roundRect">
            <a:avLst/>
          </a:prstGeom>
          <a:solidFill>
            <a:schemeClr val="bg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XD Admin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3316542" y="5612822"/>
            <a:ext cx="0" cy="748153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43" name="Straight Connector 42"/>
          <p:cNvCxnSpPr/>
          <p:nvPr/>
        </p:nvCxnSpPr>
        <p:spPr>
          <a:xfrm>
            <a:off x="5614428" y="5612819"/>
            <a:ext cx="0" cy="751876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699610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550345" y="2840699"/>
            <a:ext cx="6775903" cy="2772126"/>
            <a:chOff x="550344" y="2130520"/>
            <a:chExt cx="6775903" cy="2079092"/>
          </a:xfrm>
        </p:grpSpPr>
        <p:sp>
          <p:nvSpPr>
            <p:cNvPr id="37" name="Rounded Rectangle 36"/>
            <p:cNvSpPr/>
            <p:nvPr/>
          </p:nvSpPr>
          <p:spPr>
            <a:xfrm>
              <a:off x="4772774" y="2898747"/>
              <a:ext cx="1683306" cy="1310865"/>
            </a:xfrm>
            <a:prstGeom prst="roundRect">
              <a:avLst/>
            </a:prstGeom>
            <a:solidFill>
              <a:srgbClr val="EEECE1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XD Container</a:t>
              </a: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1900281" y="2130520"/>
              <a:ext cx="5425966" cy="768227"/>
              <a:chOff x="1900281" y="2130520"/>
              <a:chExt cx="5425966" cy="768227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1900281" y="2553578"/>
                <a:ext cx="5425966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</a:ln>
              <a:effectLst/>
            </p:spPr>
          </p:cxnSp>
          <p:cxnSp>
            <p:nvCxnSpPr>
              <p:cNvPr id="48" name="Straight Connector 47"/>
              <p:cNvCxnSpPr>
                <a:stCxn id="37" idx="0"/>
              </p:cNvCxnSpPr>
              <p:nvPr/>
            </p:nvCxnSpPr>
            <p:spPr>
              <a:xfrm flipV="1">
                <a:off x="5614427" y="2553579"/>
                <a:ext cx="2623" cy="345168"/>
              </a:xfrm>
              <a:prstGeom prst="line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4535769" y="2130520"/>
                <a:ext cx="0" cy="412237"/>
              </a:xfrm>
              <a:prstGeom prst="line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</a:ln>
              <a:effectLst/>
            </p:spPr>
          </p:cxnSp>
        </p:grpSp>
        <p:sp>
          <p:nvSpPr>
            <p:cNvPr id="62" name="TextBox 61"/>
            <p:cNvSpPr txBox="1"/>
            <p:nvPr/>
          </p:nvSpPr>
          <p:spPr>
            <a:xfrm>
              <a:off x="550344" y="2287222"/>
              <a:ext cx="18517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</a:rPr>
                <a:t>Control Transport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XD – Runtime – Fault Tolerance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Spring XD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817564" y="2219210"/>
            <a:ext cx="1500799" cy="644239"/>
          </a:xfrm>
          <a:prstGeom prst="roundRect">
            <a:avLst/>
          </a:prstGeom>
          <a:solidFill>
            <a:schemeClr val="bg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XD Admin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solidFill>
                  <a:sysClr val="windowText" lastClr="000000"/>
                </a:solidFill>
                <a:latin typeface="Calibri"/>
                <a:ea typeface="+mn-ea"/>
              </a:rPr>
              <a:t>(leader)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463266" y="903889"/>
            <a:ext cx="4177862" cy="776193"/>
          </a:xfrm>
          <a:prstGeom prst="roundRect">
            <a:avLst/>
          </a:prstGeom>
          <a:solidFill>
            <a:schemeClr val="bg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XD Shell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HTTP POST /streams/</a:t>
            </a:r>
            <a:r>
              <a:rPr lang="en-US" sz="1200" b="1" kern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Stream </a:t>
            </a:r>
            <a:r>
              <a:rPr lang="en-US" sz="1200" b="1" kern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“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M1 | M2”</a:t>
            </a:r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>
            <a:off x="4552197" y="1680081"/>
            <a:ext cx="0" cy="53912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grpSp>
        <p:nvGrpSpPr>
          <p:cNvPr id="64" name="Group 63"/>
          <p:cNvGrpSpPr/>
          <p:nvPr/>
        </p:nvGrpSpPr>
        <p:grpSpPr>
          <a:xfrm>
            <a:off x="679386" y="5721375"/>
            <a:ext cx="6644238" cy="639588"/>
            <a:chOff x="679386" y="4291032"/>
            <a:chExt cx="6644238" cy="479691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1897658" y="4770723"/>
              <a:ext cx="5425966" cy="0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679386" y="4291032"/>
              <a:ext cx="15937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</a:rPr>
                <a:t>Data Transport</a:t>
              </a: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4931920" y="4430386"/>
            <a:ext cx="923569" cy="83127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907525" y="4454909"/>
            <a:ext cx="507593" cy="806751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M2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817563" y="3035737"/>
            <a:ext cx="1500799" cy="644239"/>
          </a:xfrm>
          <a:prstGeom prst="roundRect">
            <a:avLst/>
          </a:prstGeom>
          <a:solidFill>
            <a:schemeClr val="bg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ZooKeeper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39994" y="2807741"/>
            <a:ext cx="142859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333333"/>
                </a:solidFill>
                <a:latin typeface="+mn-lt"/>
                <a:ea typeface="+mn-ea"/>
              </a:rPr>
              <a:t>Container State</a:t>
            </a:r>
          </a:p>
        </p:txBody>
      </p:sp>
      <p:cxnSp>
        <p:nvCxnSpPr>
          <p:cNvPr id="5" name="Curved Connector 4"/>
          <p:cNvCxnSpPr>
            <a:stCxn id="35" idx="2"/>
            <a:endCxn id="34" idx="3"/>
          </p:cNvCxnSpPr>
          <p:nvPr/>
        </p:nvCxnSpPr>
        <p:spPr bwMode="auto">
          <a:xfrm rot="5400000">
            <a:off x="6615158" y="1818722"/>
            <a:ext cx="242339" cy="2835930"/>
          </a:xfrm>
          <a:prstGeom prst="curvedConnector2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ounded Rectangle 35"/>
          <p:cNvSpPr/>
          <p:nvPr/>
        </p:nvSpPr>
        <p:spPr>
          <a:xfrm>
            <a:off x="5485009" y="2219210"/>
            <a:ext cx="1500799" cy="644239"/>
          </a:xfrm>
          <a:prstGeom prst="roundRect">
            <a:avLst/>
          </a:prstGeom>
          <a:solidFill>
            <a:schemeClr val="bg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XD Admin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2191736" y="2201890"/>
            <a:ext cx="1500799" cy="644239"/>
          </a:xfrm>
          <a:prstGeom prst="roundRect">
            <a:avLst/>
          </a:prstGeom>
          <a:solidFill>
            <a:schemeClr val="bg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XD Admin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614428" y="5612819"/>
            <a:ext cx="0" cy="751876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296002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I’m coming from…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</a:t>
            </a:r>
            <a:r>
              <a:rPr lang="en-US" dirty="0" smtClean="0"/>
              <a:t>XD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Big Physics -&gt; Big Data</a:t>
            </a:r>
          </a:p>
          <a:p>
            <a:pPr lvl="1"/>
            <a:r>
              <a:rPr lang="en-US" dirty="0" smtClean="0"/>
              <a:t>‘90s @ BNL/FNAL/CERN/INFN</a:t>
            </a:r>
          </a:p>
          <a:p>
            <a:r>
              <a:rPr lang="en-US" dirty="0" smtClean="0"/>
              <a:t>Finance</a:t>
            </a:r>
          </a:p>
          <a:p>
            <a:pPr lvl="1"/>
            <a:r>
              <a:rPr lang="en-US" dirty="0" smtClean="0"/>
              <a:t>TIBCO, Reuters, </a:t>
            </a:r>
            <a:r>
              <a:rPr lang="en-US" dirty="0" err="1" smtClean="0"/>
              <a:t>CodeStreet</a:t>
            </a:r>
            <a:endParaRPr lang="en-US" dirty="0" smtClean="0"/>
          </a:p>
          <a:p>
            <a:r>
              <a:rPr lang="en-US" dirty="0" err="1" smtClean="0"/>
              <a:t>OpenSource</a:t>
            </a:r>
            <a:endParaRPr lang="en-US" dirty="0" smtClean="0"/>
          </a:p>
          <a:p>
            <a:pPr lvl="1"/>
            <a:r>
              <a:rPr lang="en-US" dirty="0" smtClean="0"/>
              <a:t>SpringSource -&gt; VMware -&gt; Pivotal</a:t>
            </a:r>
          </a:p>
          <a:p>
            <a:pPr lvl="1"/>
            <a:r>
              <a:rPr lang="en-US" dirty="0" smtClean="0"/>
              <a:t>Spring Framework &amp; .NET – 2004</a:t>
            </a:r>
          </a:p>
          <a:p>
            <a:pPr lvl="1"/>
            <a:r>
              <a:rPr lang="en-US" dirty="0" smtClean="0"/>
              <a:t>Spring Data – 2010</a:t>
            </a:r>
          </a:p>
          <a:p>
            <a:pPr lvl="2"/>
            <a:r>
              <a:rPr lang="en-US" dirty="0" smtClean="0"/>
              <a:t>Co-author O’Reilly Spring Data Book </a:t>
            </a:r>
          </a:p>
          <a:p>
            <a:pPr lvl="1"/>
            <a:r>
              <a:rPr lang="en-US" dirty="0" smtClean="0"/>
              <a:t>Spring XD – 2012</a:t>
            </a:r>
            <a:endParaRPr lang="en-US" dirty="0"/>
          </a:p>
        </p:txBody>
      </p:sp>
      <p:pic>
        <p:nvPicPr>
          <p:cNvPr id="6" name="Picture 4" descr="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463" y="3201404"/>
            <a:ext cx="1877557" cy="24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naturphilosophie.co.uk/wp-content/uploads/2013/01/Bubble-chamb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795" y="817047"/>
            <a:ext cx="3031830" cy="16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3151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772775" y="3865003"/>
            <a:ext cx="1683306" cy="1747822"/>
          </a:xfrm>
          <a:prstGeom prst="roundRect">
            <a:avLst/>
          </a:prstGeom>
          <a:solidFill>
            <a:srgbClr val="EEECE1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XD Container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 flipV="1">
            <a:off x="1900282" y="3404777"/>
            <a:ext cx="5425966" cy="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48" name="Straight Connector 47"/>
          <p:cNvCxnSpPr>
            <a:stCxn id="37" idx="0"/>
          </p:cNvCxnSpPr>
          <p:nvPr/>
        </p:nvCxnSpPr>
        <p:spPr>
          <a:xfrm flipV="1">
            <a:off x="5614428" y="3404778"/>
            <a:ext cx="2623" cy="460225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50" name="Straight Connector 49"/>
          <p:cNvCxnSpPr/>
          <p:nvPr/>
        </p:nvCxnSpPr>
        <p:spPr>
          <a:xfrm flipV="1">
            <a:off x="4535770" y="2840699"/>
            <a:ext cx="0" cy="54965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550345" y="304963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Control Transport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XD – Runtime – Fault Tolerance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Spring XD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817564" y="2219210"/>
            <a:ext cx="1500799" cy="644239"/>
          </a:xfrm>
          <a:prstGeom prst="roundRect">
            <a:avLst/>
          </a:prstGeom>
          <a:solidFill>
            <a:schemeClr val="bg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XD Admin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solidFill>
                  <a:sysClr val="windowText" lastClr="000000"/>
                </a:solidFill>
                <a:latin typeface="Calibri"/>
                <a:ea typeface="+mn-ea"/>
              </a:rPr>
              <a:t>(leader)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463266" y="903889"/>
            <a:ext cx="4177862" cy="776193"/>
          </a:xfrm>
          <a:prstGeom prst="roundRect">
            <a:avLst/>
          </a:prstGeom>
          <a:solidFill>
            <a:schemeClr val="bg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XD Shell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HTTP POST /streams/</a:t>
            </a:r>
            <a:r>
              <a:rPr lang="en-US" sz="1200" b="1" kern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Stream </a:t>
            </a:r>
            <a:r>
              <a:rPr lang="en-US" sz="1200" b="1" kern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“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M1 | M2”</a:t>
            </a:r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>
            <a:off x="4552197" y="1680081"/>
            <a:ext cx="0" cy="53912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 flipH="1">
            <a:off x="1897658" y="6360965"/>
            <a:ext cx="5425966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679386" y="5721377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Data Transport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931920" y="4430386"/>
            <a:ext cx="923569" cy="41563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907525" y="4454909"/>
            <a:ext cx="507593" cy="391115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M2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817563" y="3035737"/>
            <a:ext cx="1500799" cy="644239"/>
          </a:xfrm>
          <a:prstGeom prst="roundRect">
            <a:avLst/>
          </a:prstGeom>
          <a:solidFill>
            <a:schemeClr val="bg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ZooKeeper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39994" y="2807741"/>
            <a:ext cx="142859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333333"/>
                </a:solidFill>
                <a:latin typeface="+mn-lt"/>
                <a:ea typeface="+mn-ea"/>
              </a:rPr>
              <a:t>Container State</a:t>
            </a:r>
          </a:p>
        </p:txBody>
      </p:sp>
      <p:cxnSp>
        <p:nvCxnSpPr>
          <p:cNvPr id="5" name="Curved Connector 4"/>
          <p:cNvCxnSpPr>
            <a:stCxn id="35" idx="2"/>
            <a:endCxn id="34" idx="3"/>
          </p:cNvCxnSpPr>
          <p:nvPr/>
        </p:nvCxnSpPr>
        <p:spPr bwMode="auto">
          <a:xfrm rot="5400000">
            <a:off x="6615158" y="1818722"/>
            <a:ext cx="242339" cy="2835930"/>
          </a:xfrm>
          <a:prstGeom prst="curvedConnector2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ounded Rectangle 35"/>
          <p:cNvSpPr/>
          <p:nvPr/>
        </p:nvSpPr>
        <p:spPr>
          <a:xfrm>
            <a:off x="5485009" y="2219210"/>
            <a:ext cx="1500799" cy="644239"/>
          </a:xfrm>
          <a:prstGeom prst="roundRect">
            <a:avLst/>
          </a:prstGeom>
          <a:solidFill>
            <a:schemeClr val="bg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XD Admin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2191736" y="2201890"/>
            <a:ext cx="1500799" cy="644239"/>
          </a:xfrm>
          <a:prstGeom prst="roundRect">
            <a:avLst/>
          </a:prstGeom>
          <a:solidFill>
            <a:schemeClr val="bg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XD Admin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5614428" y="5612819"/>
            <a:ext cx="0" cy="751876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44" name="Rounded Rectangle 43"/>
          <p:cNvSpPr/>
          <p:nvPr/>
        </p:nvSpPr>
        <p:spPr>
          <a:xfrm>
            <a:off x="4931920" y="4998424"/>
            <a:ext cx="923569" cy="41563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907525" y="5022947"/>
            <a:ext cx="507593" cy="391115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M1</a:t>
            </a:r>
          </a:p>
        </p:txBody>
      </p:sp>
    </p:spTree>
    <p:extLst>
      <p:ext uri="{BB962C8B-B14F-4D97-AF65-F5344CB8AC3E}">
        <p14:creationId xmlns:p14="http://schemas.microsoft.com/office/powerpoint/2010/main" val="1556761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XD - Taps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Spring XD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1" y="1066800"/>
            <a:ext cx="8537575" cy="1479176"/>
          </a:xfrm>
        </p:spPr>
        <p:txBody>
          <a:bodyPr/>
          <a:lstStyle/>
          <a:p>
            <a:r>
              <a:rPr lang="en-US" dirty="0" smtClean="0"/>
              <a:t>“Listen” to data from another stream</a:t>
            </a:r>
          </a:p>
          <a:p>
            <a:pPr lvl="1"/>
            <a:r>
              <a:rPr lang="en-US" dirty="0" smtClean="0"/>
              <a:t>Other stream is unaffected by the tap and unaware of its presence</a:t>
            </a:r>
          </a:p>
          <a:p>
            <a:pPr lvl="1"/>
            <a:r>
              <a:rPr lang="en-US" dirty="0" smtClean="0"/>
              <a:t>EAI ‘Wiretap’</a:t>
            </a:r>
          </a:p>
          <a:p>
            <a:r>
              <a:rPr lang="en-US" dirty="0" smtClean="0"/>
              <a:t>Given the stream named ‘</a:t>
            </a:r>
            <a:r>
              <a:rPr lang="en-US" dirty="0" err="1" smtClean="0"/>
              <a:t>httpStream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tap:stream:httpStream</a:t>
            </a:r>
            <a:r>
              <a:rPr lang="en-US" dirty="0" smtClean="0"/>
              <a:t> &gt; counter”</a:t>
            </a:r>
          </a:p>
          <a:p>
            <a:endParaRPr lang="en-US" dirty="0"/>
          </a:p>
        </p:txBody>
      </p:sp>
      <p:pic>
        <p:nvPicPr>
          <p:cNvPr id="5" name="Picture 2" descr="X:\tmp\SpringOne2013\presentation\img\anatomyOfAT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78" y="2978883"/>
            <a:ext cx="5908301" cy="387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343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XD – Processors for simple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" y="1066801"/>
            <a:ext cx="4256801" cy="4885267"/>
          </a:xfrm>
        </p:spPr>
        <p:txBody>
          <a:bodyPr/>
          <a:lstStyle/>
          <a:p>
            <a:r>
              <a:rPr lang="en-US" dirty="0"/>
              <a:t>Simple Counter</a:t>
            </a:r>
          </a:p>
          <a:p>
            <a:r>
              <a:rPr lang="en-US" dirty="0"/>
              <a:t>Field Value Counter</a:t>
            </a:r>
          </a:p>
          <a:p>
            <a:pPr lvl="1"/>
            <a:r>
              <a:rPr lang="en-US" dirty="0"/>
              <a:t>Count occurrences of named fields</a:t>
            </a:r>
          </a:p>
          <a:p>
            <a:r>
              <a:rPr lang="en-US" dirty="0"/>
              <a:t>Aggregate Counter</a:t>
            </a:r>
          </a:p>
          <a:p>
            <a:pPr lvl="1"/>
            <a:r>
              <a:rPr lang="en-US" dirty="0"/>
              <a:t>Pre-aggregate counts in time buckets</a:t>
            </a:r>
          </a:p>
          <a:p>
            <a:r>
              <a:rPr lang="en-US" dirty="0"/>
              <a:t>Gauge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</a:t>
            </a:r>
            <a:r>
              <a:rPr lang="en-US" dirty="0"/>
              <a:t>value</a:t>
            </a:r>
          </a:p>
          <a:p>
            <a:r>
              <a:rPr lang="en-US" dirty="0"/>
              <a:t>Rich Gauge</a:t>
            </a:r>
          </a:p>
          <a:p>
            <a:pPr lvl="1"/>
            <a:r>
              <a:rPr lang="en-US" dirty="0"/>
              <a:t>Last value, running average, min/max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Implementations </a:t>
            </a:r>
            <a:r>
              <a:rPr lang="en-US" dirty="0"/>
              <a:t>for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 err="1" smtClean="0"/>
              <a:t>Redis</a:t>
            </a:r>
            <a:endParaRPr lang="en-US" dirty="0" smtClean="0"/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Looking at</a:t>
            </a:r>
          </a:p>
          <a:p>
            <a:pPr lvl="1"/>
            <a:r>
              <a:rPr lang="en-US" dirty="0"/>
              <a:t>Pattern</a:t>
            </a:r>
          </a:p>
          <a:p>
            <a:pPr lvl="1"/>
            <a:r>
              <a:rPr lang="en-US" dirty="0"/>
              <a:t>JPMML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Spring XD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496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mo_background.png"/>
          <p:cNvPicPr>
            <a:picLocks noChangeAspect="1"/>
          </p:cNvPicPr>
          <p:nvPr/>
        </p:nvPicPr>
        <p:blipFill>
          <a:blip r:embed="rId3"/>
          <a:srcRect b="5653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819400" y="0"/>
            <a:ext cx="6491688" cy="687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Shape 1"/>
          <p:cNvSpPr txBox="1"/>
          <p:nvPr/>
        </p:nvSpPr>
        <p:spPr>
          <a:xfrm>
            <a:off x="345240" y="2070685"/>
            <a:ext cx="8453160" cy="843840"/>
          </a:xfrm>
          <a:prstGeom prst="rect">
            <a:avLst/>
          </a:prstGeom>
        </p:spPr>
        <p:txBody>
          <a:bodyPr anchor="ctr"/>
          <a:lstStyle/>
          <a:p>
            <a:r>
              <a:rPr lang="en-US" b="1" cap="all" spc="300" dirty="0" smtClean="0">
                <a:solidFill>
                  <a:prstClr val="white"/>
                </a:solidFill>
              </a:rPr>
              <a:t>Spring XD</a:t>
            </a:r>
            <a:r>
              <a:rPr lang="en-US" sz="3200" dirty="0" smtClean="0">
                <a:solidFill>
                  <a:prstClr val="white"/>
                </a:solidFill>
              </a:rPr>
              <a:t/>
            </a:r>
            <a:br>
              <a:rPr lang="en-US" sz="3200" dirty="0" smtClean="0">
                <a:solidFill>
                  <a:prstClr val="white"/>
                </a:solidFill>
              </a:rPr>
            </a:br>
            <a:r>
              <a:rPr lang="en-US" sz="4000" dirty="0" smtClean="0">
                <a:solidFill>
                  <a:prstClr val="white"/>
                </a:solidFill>
              </a:rPr>
              <a:t>Demo</a:t>
            </a:r>
            <a:endParaRPr sz="4000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457" y="3352801"/>
            <a:ext cx="2055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Taps and Analytics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17" descr="C:\Users\sdunn\Documents\Pivotal\brand\logo\project icons\spring-x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792" y="3066601"/>
            <a:ext cx="1548822" cy="206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96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XD - Jobs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Spring XD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066800"/>
            <a:ext cx="5663739" cy="5228705"/>
          </a:xfrm>
        </p:spPr>
        <p:txBody>
          <a:bodyPr/>
          <a:lstStyle/>
          <a:p>
            <a:r>
              <a:rPr lang="en-US" sz="1600" dirty="0" smtClean="0"/>
              <a:t>Jobs are a directed graph of steps</a:t>
            </a:r>
          </a:p>
          <a:p>
            <a:r>
              <a:rPr lang="en-US" sz="1600" dirty="0" smtClean="0"/>
              <a:t>Steps</a:t>
            </a:r>
          </a:p>
          <a:p>
            <a:pPr lvl="1"/>
            <a:r>
              <a:rPr lang="en-US" sz="1600" dirty="0" smtClean="0"/>
              <a:t>Copy or Process data</a:t>
            </a:r>
          </a:p>
          <a:p>
            <a:pPr lvl="2"/>
            <a:r>
              <a:rPr lang="en-US" sz="1400" dirty="0" smtClean="0"/>
              <a:t>Files, Databases, MR, Pig, Hive, Cascading</a:t>
            </a:r>
          </a:p>
          <a:p>
            <a:r>
              <a:rPr lang="en-US" sz="1600" dirty="0" smtClean="0"/>
              <a:t>Step executions are persisted</a:t>
            </a:r>
          </a:p>
          <a:p>
            <a:pPr lvl="1"/>
            <a:r>
              <a:rPr lang="en-US" sz="1600" dirty="0" err="1" smtClean="0"/>
              <a:t>Checkpointing</a:t>
            </a:r>
            <a:r>
              <a:rPr lang="en-US" sz="1600" dirty="0" smtClean="0"/>
              <a:t> with restart</a:t>
            </a:r>
          </a:p>
          <a:p>
            <a:pPr lvl="1"/>
            <a:r>
              <a:rPr lang="en-US" sz="1600" dirty="0" smtClean="0"/>
              <a:t>Rich error handling capabilities</a:t>
            </a:r>
          </a:p>
          <a:p>
            <a:r>
              <a:rPr lang="en-US" sz="1600" dirty="0" smtClean="0"/>
              <a:t>Single node or distributed with data partitioning</a:t>
            </a:r>
          </a:p>
          <a:p>
            <a:r>
              <a:rPr lang="en-US" sz="1600" dirty="0" smtClean="0"/>
              <a:t>Jobs can be Triggered from streams </a:t>
            </a:r>
          </a:p>
          <a:p>
            <a:r>
              <a:rPr lang="en-US" sz="1600" dirty="0" smtClean="0"/>
              <a:t>Executing jobs generate a stream of event data</a:t>
            </a:r>
          </a:p>
          <a:p>
            <a:pPr lvl="1"/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372" y="288175"/>
            <a:ext cx="3266367" cy="6168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782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mo_background.png"/>
          <p:cNvPicPr>
            <a:picLocks noChangeAspect="1"/>
          </p:cNvPicPr>
          <p:nvPr/>
        </p:nvPicPr>
        <p:blipFill>
          <a:blip r:embed="rId3"/>
          <a:srcRect b="5653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819400" y="0"/>
            <a:ext cx="6491688" cy="687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Shape 1"/>
          <p:cNvSpPr txBox="1"/>
          <p:nvPr/>
        </p:nvSpPr>
        <p:spPr>
          <a:xfrm>
            <a:off x="345240" y="2070685"/>
            <a:ext cx="8453160" cy="843840"/>
          </a:xfrm>
          <a:prstGeom prst="rect">
            <a:avLst/>
          </a:prstGeom>
        </p:spPr>
        <p:txBody>
          <a:bodyPr anchor="ctr"/>
          <a:lstStyle/>
          <a:p>
            <a:r>
              <a:rPr lang="en-US" b="1" cap="all" spc="300" dirty="0" smtClean="0">
                <a:solidFill>
                  <a:prstClr val="white"/>
                </a:solidFill>
              </a:rPr>
              <a:t>Spring XD</a:t>
            </a:r>
            <a:r>
              <a:rPr lang="en-US" sz="3200" dirty="0" smtClean="0">
                <a:solidFill>
                  <a:prstClr val="white"/>
                </a:solidFill>
              </a:rPr>
              <a:t/>
            </a:r>
            <a:br>
              <a:rPr lang="en-US" sz="3200" dirty="0" smtClean="0">
                <a:solidFill>
                  <a:prstClr val="white"/>
                </a:solidFill>
              </a:rPr>
            </a:br>
            <a:r>
              <a:rPr lang="en-US" sz="4000" dirty="0" smtClean="0">
                <a:solidFill>
                  <a:prstClr val="white"/>
                </a:solidFill>
              </a:rPr>
              <a:t>Demo</a:t>
            </a:r>
            <a:endParaRPr sz="4000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457" y="3352801"/>
            <a:ext cx="2055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Batch Jobs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17" descr="C:\Users\sdunn\Documents\Pivotal\brand\logo\project icons\spring-x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792" y="3066601"/>
            <a:ext cx="1548822" cy="206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9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More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Spring XD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Project: </a:t>
            </a:r>
            <a:r>
              <a:rPr lang="en-US" dirty="0">
                <a:hlinkClick r:id="rId2"/>
              </a:rPr>
              <a:t>http://projects.spring.io/spring-xd/</a:t>
            </a:r>
            <a:r>
              <a:rPr lang="en-US" dirty="0"/>
              <a:t> </a:t>
            </a:r>
          </a:p>
          <a:p>
            <a:r>
              <a:rPr lang="en-US" dirty="0"/>
              <a:t>Issues: </a:t>
            </a:r>
            <a:r>
              <a:rPr lang="en-US" dirty="0">
                <a:hlinkClick r:id="rId3"/>
              </a:rPr>
              <a:t>https://jira.springsource.org/browse/XD</a:t>
            </a:r>
            <a:r>
              <a:rPr lang="en-US" dirty="0"/>
              <a:t> </a:t>
            </a:r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https://github.com/spring-projects/spring-xd/</a:t>
            </a:r>
            <a:r>
              <a:rPr lang="en-US" dirty="0"/>
              <a:t> </a:t>
            </a:r>
          </a:p>
          <a:p>
            <a:r>
              <a:rPr lang="en-US" dirty="0"/>
              <a:t>Wiki: </a:t>
            </a:r>
            <a:r>
              <a:rPr lang="en-US" dirty="0">
                <a:hlinkClick r:id="rId5"/>
              </a:rPr>
              <a:t>https://github.com/spring-projects/spring-xd/wiki</a:t>
            </a:r>
            <a:r>
              <a:rPr lang="en-US" dirty="0"/>
              <a:t> </a:t>
            </a:r>
          </a:p>
          <a:p>
            <a:r>
              <a:rPr lang="en-US" dirty="0"/>
              <a:t>Samples: </a:t>
            </a:r>
            <a:r>
              <a:rPr lang="en-US" dirty="0">
                <a:hlinkClick r:id="rId6"/>
              </a:rPr>
              <a:t>https://github.com/spring-projects/spring-xd-samples</a:t>
            </a:r>
            <a:r>
              <a:rPr lang="en-US" dirty="0"/>
              <a:t> </a:t>
            </a:r>
          </a:p>
          <a:p>
            <a:r>
              <a:rPr lang="en-US" dirty="0"/>
              <a:t>EC2 Support:  </a:t>
            </a:r>
            <a:r>
              <a:rPr lang="en-US" dirty="0">
                <a:hlinkClick r:id="rId7"/>
              </a:rPr>
              <a:t>https://github.com/spring-projects/spring-xd-ec2</a:t>
            </a:r>
            <a:r>
              <a:rPr lang="en-US" dirty="0"/>
              <a:t> </a:t>
            </a:r>
          </a:p>
          <a:p>
            <a:pPr marL="0" indent="0">
              <a:buNone/>
              <a:defRPr/>
            </a:pPr>
            <a:endParaRPr lang="en-US" dirty="0">
              <a:latin typeface="Arial" pitchFamily="34" charset="0"/>
            </a:endParaRPr>
          </a:p>
          <a:p>
            <a:pPr marL="0" indent="0">
              <a:buNone/>
              <a:defRPr/>
            </a:pPr>
            <a:endParaRPr lang="en-US" dirty="0">
              <a:latin typeface="Arial" pitchFamily="34" charset="0"/>
            </a:endParaRPr>
          </a:p>
          <a:p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27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</a:t>
            </a:r>
            <a:r>
              <a:rPr lang="en-US" dirty="0" smtClean="0"/>
              <a:t>XD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Spring Overview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Spring XD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stay the same…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</a:t>
            </a:r>
            <a:r>
              <a:rPr lang="en-US" dirty="0" smtClean="0"/>
              <a:t>XD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6309" y="1120877"/>
            <a:ext cx="826893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     “I believe that Spring is unique, for several reasons: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</a:endParaRPr>
          </a:p>
          <a:p>
            <a:pPr marL="742950" marR="0" lvl="1" indent="-2857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It addresses important areas that many other popular frameworks don‘t</a:t>
            </a:r>
          </a:p>
          <a:p>
            <a:pPr marL="742950" marR="0" lvl="1" indent="-2857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</a:endParaRPr>
          </a:p>
          <a:p>
            <a:pPr marL="742950" marR="0" lvl="1" indent="-2857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Spring is both comprehensive and modular.</a:t>
            </a:r>
          </a:p>
          <a:p>
            <a:pPr marL="742950" marR="0" lvl="1" indent="-2857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</a:endParaRPr>
          </a:p>
          <a:p>
            <a:pPr marL="742950" marR="0" lvl="1" indent="-2857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Spring is designed from the ground up to help you write code that's easy to test.</a:t>
            </a:r>
          </a:p>
          <a:p>
            <a:pPr marL="742950" marR="0" lvl="1" indent="-2857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</a:endParaRPr>
          </a:p>
          <a:p>
            <a:pPr marL="742950" marR="0" lvl="1" indent="-2857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Spring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is an increasingly important integration technology”</a:t>
            </a:r>
          </a:p>
          <a:p>
            <a:pPr marL="742950" marR="0" lvl="1" indent="-2857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</a:endParaRPr>
          </a:p>
          <a:p>
            <a:pPr marL="914353" marR="0" lvl="2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</a:endParaRPr>
          </a:p>
          <a:p>
            <a:pPr marL="914353" marR="0" lvl="2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	  - Rod Johnson, TheServerSide.com, 2005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1329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IO Platform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</a:t>
            </a:r>
            <a:r>
              <a:rPr lang="en-US" dirty="0" smtClean="0"/>
              <a:t>XD</a:t>
            </a:r>
            <a:endParaRPr lang="en-US" dirty="0"/>
          </a:p>
        </p:txBody>
      </p:sp>
      <p:grpSp>
        <p:nvGrpSpPr>
          <p:cNvPr id="165" name="Group 164"/>
          <p:cNvGrpSpPr/>
          <p:nvPr/>
        </p:nvGrpSpPr>
        <p:grpSpPr>
          <a:xfrm>
            <a:off x="166347" y="1192185"/>
            <a:ext cx="8792255" cy="4580818"/>
            <a:chOff x="491849" y="1192185"/>
            <a:chExt cx="8050905" cy="4194570"/>
          </a:xfrm>
        </p:grpSpPr>
        <p:pic>
          <p:nvPicPr>
            <p:cNvPr id="84" name="Picture 83" descr="top rectangle.png"/>
            <p:cNvPicPr>
              <a:picLocks noChangeAspect="1"/>
            </p:cNvPicPr>
            <p:nvPr/>
          </p:nvPicPr>
          <p:blipFill>
            <a:blip r:embed="rId2"/>
            <a:srcRect l="17593" t="32914" r="39907" b="49143"/>
            <a:stretch>
              <a:fillRect/>
            </a:stretch>
          </p:blipFill>
          <p:spPr>
            <a:xfrm>
              <a:off x="611062" y="1192185"/>
              <a:ext cx="7850974" cy="1163108"/>
            </a:xfrm>
            <a:prstGeom prst="rect">
              <a:avLst/>
            </a:prstGeom>
            <a:effectLst/>
          </p:spPr>
        </p:pic>
        <p:sp>
          <p:nvSpPr>
            <p:cNvPr id="85" name="Line 12"/>
            <p:cNvSpPr/>
            <p:nvPr/>
          </p:nvSpPr>
          <p:spPr>
            <a:xfrm flipH="1">
              <a:off x="4479806" y="1903705"/>
              <a:ext cx="1390" cy="165433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</p:sp>
        <p:grpSp>
          <p:nvGrpSpPr>
            <p:cNvPr id="86" name="Group 55"/>
            <p:cNvGrpSpPr/>
            <p:nvPr/>
          </p:nvGrpSpPr>
          <p:grpSpPr>
            <a:xfrm>
              <a:off x="1469316" y="1359110"/>
              <a:ext cx="2288673" cy="850079"/>
              <a:chOff x="1460500" y="702735"/>
              <a:chExt cx="2370665" cy="880533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60500" y="702735"/>
                <a:ext cx="1816100" cy="880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094566" y="702735"/>
                <a:ext cx="736599" cy="1989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9" name="Group 78"/>
            <p:cNvGrpSpPr/>
            <p:nvPr/>
          </p:nvGrpSpPr>
          <p:grpSpPr>
            <a:xfrm>
              <a:off x="1469316" y="1359110"/>
              <a:ext cx="2288673" cy="850079"/>
              <a:chOff x="1460500" y="702735"/>
              <a:chExt cx="2370665" cy="880533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460500" y="702735"/>
                <a:ext cx="1816100" cy="880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094566" y="702735"/>
                <a:ext cx="736599" cy="1989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92" name="Picture 91" descr="io execution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714" y="1194609"/>
              <a:ext cx="1115729" cy="1117743"/>
            </a:xfrm>
            <a:prstGeom prst="rect">
              <a:avLst/>
            </a:prstGeom>
          </p:spPr>
        </p:pic>
        <p:grpSp>
          <p:nvGrpSpPr>
            <p:cNvPr id="93" name="Group 72"/>
            <p:cNvGrpSpPr/>
            <p:nvPr/>
          </p:nvGrpSpPr>
          <p:grpSpPr>
            <a:xfrm>
              <a:off x="5135282" y="1359110"/>
              <a:ext cx="2362241" cy="851386"/>
              <a:chOff x="5257799" y="702735"/>
              <a:chExt cx="2446868" cy="881887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5901267" y="702735"/>
                <a:ext cx="1803400" cy="881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257799" y="702735"/>
                <a:ext cx="736599" cy="1989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96" name="Picture 95" descr="grails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0166" y="1586569"/>
              <a:ext cx="415077" cy="415077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6166933" y="1378530"/>
              <a:ext cx="941543" cy="206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60"/>
                </a:lnSpc>
              </a:pPr>
              <a:r>
                <a:rPr lang="en-US" sz="1000" dirty="0" smtClean="0">
                  <a:solidFill>
                    <a:srgbClr val="EEECE1"/>
                  </a:solidFill>
                </a:rPr>
                <a:t>GRAILS</a:t>
              </a:r>
              <a:endParaRPr lang="en-US" sz="1000" dirty="0">
                <a:solidFill>
                  <a:srgbClr val="EEECE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885711" y="1991568"/>
              <a:ext cx="1503987" cy="206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60"/>
                </a:lnSpc>
              </a:pPr>
              <a:r>
                <a:rPr lang="en-US" sz="1000" dirty="0" smtClean="0">
                  <a:solidFill>
                    <a:srgbClr val="EEECE1"/>
                  </a:solidFill>
                </a:rPr>
                <a:t>Full-stack, Web</a:t>
              </a:r>
              <a:endParaRPr lang="en-US" sz="1000" dirty="0">
                <a:solidFill>
                  <a:srgbClr val="EEECE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875667" y="1378530"/>
              <a:ext cx="941543" cy="206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60"/>
                </a:lnSpc>
              </a:pPr>
              <a:r>
                <a:rPr lang="en-US" sz="1000" dirty="0" smtClean="0">
                  <a:solidFill>
                    <a:srgbClr val="EEECE1"/>
                  </a:solidFill>
                </a:rPr>
                <a:t>XD</a:t>
              </a:r>
              <a:endParaRPr lang="en-US" sz="1000" dirty="0">
                <a:solidFill>
                  <a:srgbClr val="EEECE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94446" y="1991568"/>
              <a:ext cx="1503987" cy="206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60"/>
                </a:lnSpc>
              </a:pPr>
              <a:r>
                <a:rPr lang="en-US" sz="1000" dirty="0" smtClean="0">
                  <a:solidFill>
                    <a:srgbClr val="EEECE1"/>
                  </a:solidFill>
                </a:rPr>
                <a:t>Stream, Taps, Jobs</a:t>
              </a:r>
              <a:endParaRPr lang="en-US" sz="1000" dirty="0">
                <a:solidFill>
                  <a:srgbClr val="EEECE1"/>
                </a:solidFill>
              </a:endParaRPr>
            </a:p>
          </p:txBody>
        </p:sp>
        <p:pic>
          <p:nvPicPr>
            <p:cNvPr id="101" name="Picture 100" descr="X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79944" y="1586742"/>
              <a:ext cx="380105" cy="414904"/>
            </a:xfrm>
            <a:prstGeom prst="rect">
              <a:avLst/>
            </a:prstGeom>
          </p:spPr>
        </p:pic>
        <p:sp>
          <p:nvSpPr>
            <p:cNvPr id="102" name="Line 12"/>
            <p:cNvSpPr/>
            <p:nvPr/>
          </p:nvSpPr>
          <p:spPr>
            <a:xfrm flipH="1">
              <a:off x="4479806" y="1903705"/>
              <a:ext cx="1390" cy="165433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</p:sp>
        <p:grpSp>
          <p:nvGrpSpPr>
            <p:cNvPr id="103" name="Group 66"/>
            <p:cNvGrpSpPr/>
            <p:nvPr/>
          </p:nvGrpSpPr>
          <p:grpSpPr>
            <a:xfrm>
              <a:off x="3292083" y="1359110"/>
              <a:ext cx="2390848" cy="850079"/>
              <a:chOff x="3348567" y="702735"/>
              <a:chExt cx="2476500" cy="880533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3348567" y="956733"/>
                <a:ext cx="2476500" cy="62653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886200" y="702735"/>
                <a:ext cx="1299633" cy="31749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Group 75"/>
            <p:cNvGrpSpPr/>
            <p:nvPr/>
          </p:nvGrpSpPr>
          <p:grpSpPr>
            <a:xfrm>
              <a:off x="3292083" y="1359110"/>
              <a:ext cx="2390848" cy="850079"/>
              <a:chOff x="3348567" y="702735"/>
              <a:chExt cx="2476500" cy="880533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3348567" y="956733"/>
                <a:ext cx="2476500" cy="62653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3886200" y="702735"/>
                <a:ext cx="1299633" cy="31749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3968169" y="1378530"/>
              <a:ext cx="941543" cy="206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60"/>
                </a:lnSpc>
              </a:pPr>
              <a:r>
                <a:rPr lang="en-US" sz="1000" dirty="0" smtClean="0">
                  <a:solidFill>
                    <a:srgbClr val="EEECE1"/>
                  </a:solidFill>
                </a:rPr>
                <a:t>BOOT</a:t>
              </a:r>
              <a:endParaRPr lang="en-US" sz="1000" dirty="0">
                <a:solidFill>
                  <a:srgbClr val="EEECE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516863" y="1991568"/>
              <a:ext cx="1912678" cy="206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60"/>
                </a:lnSpc>
              </a:pPr>
              <a:r>
                <a:rPr lang="en-US" sz="1000" dirty="0" smtClean="0">
                  <a:solidFill>
                    <a:srgbClr val="EEECE1"/>
                  </a:solidFill>
                </a:rPr>
                <a:t>Bootable, Minimal, Ops-Ready</a:t>
              </a:r>
              <a:endParaRPr lang="en-US" sz="1000" dirty="0">
                <a:solidFill>
                  <a:srgbClr val="EEECE1"/>
                </a:solidFill>
              </a:endParaRPr>
            </a:p>
          </p:txBody>
        </p:sp>
        <p:pic>
          <p:nvPicPr>
            <p:cNvPr id="111" name="Picture 110" descr="Boot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0650" y="1596550"/>
              <a:ext cx="462681" cy="414904"/>
            </a:xfrm>
            <a:prstGeom prst="rect">
              <a:avLst/>
            </a:prstGeom>
          </p:spPr>
        </p:pic>
        <p:sp>
          <p:nvSpPr>
            <p:cNvPr id="112" name="Text Box 19"/>
            <p:cNvSpPr txBox="1">
              <a:spLocks noChangeArrowheads="1"/>
            </p:cNvSpPr>
            <p:nvPr/>
          </p:nvSpPr>
          <p:spPr bwMode="gray">
            <a:xfrm>
              <a:off x="2318374" y="3213579"/>
              <a:ext cx="991589" cy="1100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sz="1600" b="1">
                  <a:solidFill>
                    <a:srgbClr val="FFFFFF"/>
                  </a:solidFill>
                </a:rPr>
                <a:t>Big, </a:t>
              </a:r>
            </a:p>
            <a:p>
              <a:pPr algn="ctr" eaLnBrk="1" hangingPunct="1">
                <a:lnSpc>
                  <a:spcPct val="85000"/>
                </a:lnSpc>
              </a:pPr>
              <a:r>
                <a:rPr lang="en-US" sz="1600" b="1">
                  <a:solidFill>
                    <a:srgbClr val="FFFFFF"/>
                  </a:solidFill>
                </a:rPr>
                <a:t>Fast, </a:t>
              </a:r>
            </a:p>
            <a:p>
              <a:pPr algn="ctr" eaLnBrk="1" hangingPunct="1">
                <a:lnSpc>
                  <a:spcPct val="85000"/>
                </a:lnSpc>
              </a:pPr>
              <a:r>
                <a:rPr lang="en-US" sz="1600" b="1">
                  <a:solidFill>
                    <a:srgbClr val="FFFFFF"/>
                  </a:solidFill>
                </a:rPr>
                <a:t>Flexible</a:t>
              </a:r>
            </a:p>
            <a:p>
              <a:pPr algn="ctr" eaLnBrk="1" hangingPunct="1">
                <a:lnSpc>
                  <a:spcPct val="85000"/>
                </a:lnSpc>
              </a:pPr>
              <a:r>
                <a:rPr lang="en-US" sz="1600" b="1">
                  <a:solidFill>
                    <a:srgbClr val="FFFFFF"/>
                  </a:solidFill>
                </a:rPr>
                <a:t>Data</a:t>
              </a:r>
            </a:p>
            <a:p>
              <a:pPr eaLnBrk="1" hangingPunct="1">
                <a:lnSpc>
                  <a:spcPct val="85000"/>
                </a:lnSpc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113" name="Text Box 19"/>
            <p:cNvSpPr txBox="1">
              <a:spLocks noChangeArrowheads="1"/>
            </p:cNvSpPr>
            <p:nvPr/>
          </p:nvSpPr>
          <p:spPr bwMode="gray">
            <a:xfrm>
              <a:off x="4693896" y="3756117"/>
              <a:ext cx="1391596" cy="902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sz="1600" b="1" dirty="0">
                  <a:solidFill>
                    <a:srgbClr val="FFFFFF"/>
                  </a:solidFill>
                </a:rPr>
                <a:t>Web, </a:t>
              </a:r>
            </a:p>
            <a:p>
              <a:pPr algn="ctr" eaLnBrk="1" hangingPunct="1">
                <a:lnSpc>
                  <a:spcPct val="85000"/>
                </a:lnSpc>
              </a:pPr>
              <a:r>
                <a:rPr lang="en-US" sz="1600" b="1" dirty="0">
                  <a:solidFill>
                    <a:srgbClr val="FFFFFF"/>
                  </a:solidFill>
                </a:rPr>
                <a:t>Integration,</a:t>
              </a:r>
            </a:p>
            <a:p>
              <a:pPr algn="ctr" eaLnBrk="1" hangingPunct="1">
                <a:lnSpc>
                  <a:spcPct val="85000"/>
                </a:lnSpc>
              </a:pPr>
              <a:r>
                <a:rPr lang="en-US" sz="1600" b="1" dirty="0">
                  <a:solidFill>
                    <a:srgbClr val="FFFFFF"/>
                  </a:solidFill>
                </a:rPr>
                <a:t>Batch</a:t>
              </a:r>
            </a:p>
            <a:p>
              <a:pPr eaLnBrk="1" hangingPunct="1">
                <a:lnSpc>
                  <a:spcPct val="85000"/>
                </a:lnSpc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14" name="Oval 42"/>
            <p:cNvSpPr>
              <a:spLocks noChangeArrowheads="1"/>
            </p:cNvSpPr>
            <p:nvPr/>
          </p:nvSpPr>
          <p:spPr bwMode="auto">
            <a:xfrm>
              <a:off x="3363604" y="2390576"/>
              <a:ext cx="1794669" cy="17747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15" name="Picture 114" descr="bottom rectangle.png"/>
            <p:cNvPicPr>
              <a:picLocks noChangeAspect="1"/>
            </p:cNvPicPr>
            <p:nvPr/>
          </p:nvPicPr>
          <p:blipFill>
            <a:blip r:embed="rId7"/>
            <a:srcRect l="18482" t="45884" r="37941" b="4345"/>
            <a:stretch>
              <a:fillRect/>
            </a:stretch>
          </p:blipFill>
          <p:spPr>
            <a:xfrm>
              <a:off x="491849" y="2160128"/>
              <a:ext cx="8050905" cy="3226627"/>
            </a:xfrm>
            <a:prstGeom prst="rect">
              <a:avLst/>
            </a:prstGeom>
            <a:effectLst/>
          </p:spPr>
        </p:pic>
        <p:grpSp>
          <p:nvGrpSpPr>
            <p:cNvPr id="116" name="Group 20"/>
            <p:cNvGrpSpPr/>
            <p:nvPr/>
          </p:nvGrpSpPr>
          <p:grpSpPr>
            <a:xfrm>
              <a:off x="6334250" y="2653633"/>
              <a:ext cx="1538725" cy="1012969"/>
              <a:chOff x="6445250" y="2730499"/>
              <a:chExt cx="1593850" cy="1049258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6455452" y="2730499"/>
                <a:ext cx="1573446" cy="104775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455452" y="2730499"/>
                <a:ext cx="1573446" cy="300483"/>
              </a:xfrm>
              <a:prstGeom prst="rect">
                <a:avLst/>
              </a:prstGeom>
              <a:solidFill>
                <a:srgbClr val="6DB33F"/>
              </a:solidFill>
              <a:ln w="9525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6445250" y="2730500"/>
                <a:ext cx="15938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EEECE1"/>
                    </a:solidFill>
                  </a:rPr>
                  <a:t>WEB</a:t>
                </a:r>
                <a:endParaRPr lang="en-US" sz="1200" b="1" dirty="0">
                  <a:solidFill>
                    <a:srgbClr val="EEECE1"/>
                  </a:solidFill>
                </a:endParaRPr>
              </a:p>
            </p:txBody>
          </p:sp>
          <p:pic>
            <p:nvPicPr>
              <p:cNvPr id="120" name="Picture 119" descr="Web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70299" y="3107268"/>
                <a:ext cx="343752" cy="343752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6463242" y="3450180"/>
                <a:ext cx="1557867" cy="329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 smtClean="0">
                    <a:solidFill>
                      <a:srgbClr val="EEECE1"/>
                    </a:solidFill>
                  </a:rPr>
                  <a:t>Controllers, REST,</a:t>
                </a:r>
                <a:br>
                  <a:rPr lang="en-US" sz="1000" dirty="0" smtClean="0">
                    <a:solidFill>
                      <a:srgbClr val="EEECE1"/>
                    </a:solidFill>
                  </a:rPr>
                </a:br>
                <a:r>
                  <a:rPr lang="en-US" sz="1000" dirty="0" err="1" smtClean="0">
                    <a:solidFill>
                      <a:srgbClr val="EEECE1"/>
                    </a:solidFill>
                  </a:rPr>
                  <a:t>WebSocket</a:t>
                </a:r>
                <a:endParaRPr lang="en-US" sz="1000" dirty="0">
                  <a:solidFill>
                    <a:srgbClr val="EEECE1"/>
                  </a:solidFill>
                </a:endParaRPr>
              </a:p>
            </p:txBody>
          </p:sp>
        </p:grpSp>
        <p:grpSp>
          <p:nvGrpSpPr>
            <p:cNvPr id="122" name="Group 42"/>
            <p:cNvGrpSpPr/>
            <p:nvPr/>
          </p:nvGrpSpPr>
          <p:grpSpPr>
            <a:xfrm>
              <a:off x="1315513" y="2653633"/>
              <a:ext cx="1538725" cy="1012969"/>
              <a:chOff x="1246717" y="2722033"/>
              <a:chExt cx="1593850" cy="1049258"/>
            </a:xfrm>
          </p:grpSpPr>
          <p:grpSp>
            <p:nvGrpSpPr>
              <p:cNvPr id="123" name="Group 21"/>
              <p:cNvGrpSpPr/>
              <p:nvPr/>
            </p:nvGrpSpPr>
            <p:grpSpPr>
              <a:xfrm>
                <a:off x="1246717" y="2722033"/>
                <a:ext cx="1593850" cy="1049258"/>
                <a:chOff x="6445250" y="2730499"/>
                <a:chExt cx="1593850" cy="1049258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6455452" y="2730499"/>
                  <a:ext cx="1573446" cy="104775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 cap="flat" cmpd="sng" algn="ctr">
                  <a:solidFill>
                    <a:srgbClr val="6DB33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455452" y="2730499"/>
                  <a:ext cx="1573446" cy="300483"/>
                </a:xfrm>
                <a:prstGeom prst="rect">
                  <a:avLst/>
                </a:prstGeom>
                <a:solidFill>
                  <a:srgbClr val="6DB33F"/>
                </a:solidFill>
                <a:ln w="9525" cap="flat" cmpd="sng" algn="ctr">
                  <a:solidFill>
                    <a:srgbClr val="6DB33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6445250" y="2730500"/>
                  <a:ext cx="15938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rgbClr val="EEECE1"/>
                      </a:solidFill>
                    </a:rPr>
                    <a:t>INTEGRATION</a:t>
                  </a:r>
                  <a:endParaRPr lang="en-US" sz="1200" b="1" dirty="0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6463242" y="3450180"/>
                  <a:ext cx="1557867" cy="329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860"/>
                    </a:lnSpc>
                  </a:pPr>
                  <a:r>
                    <a:rPr lang="en-US" sz="1000" dirty="0" smtClean="0">
                      <a:solidFill>
                        <a:srgbClr val="EEECE1"/>
                      </a:solidFill>
                    </a:rPr>
                    <a:t>Channels, Adapters,</a:t>
                  </a:r>
                  <a:br>
                    <a:rPr lang="en-US" sz="1000" dirty="0" smtClean="0">
                      <a:solidFill>
                        <a:srgbClr val="EEECE1"/>
                      </a:solidFill>
                    </a:rPr>
                  </a:br>
                  <a:r>
                    <a:rPr lang="en-US" sz="1000" dirty="0" smtClean="0">
                      <a:solidFill>
                        <a:srgbClr val="EEECE1"/>
                      </a:solidFill>
                    </a:rPr>
                    <a:t>Filters, </a:t>
                  </a:r>
                  <a:r>
                    <a:rPr lang="en-US" sz="1000" dirty="0">
                      <a:solidFill>
                        <a:srgbClr val="EEECE1"/>
                      </a:solidFill>
                    </a:rPr>
                    <a:t>Transformers</a:t>
                  </a:r>
                </a:p>
              </p:txBody>
            </p:sp>
          </p:grpSp>
          <p:pic>
            <p:nvPicPr>
              <p:cNvPr id="124" name="Picture 123" descr="Integration.png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95095" y="3087449"/>
                <a:ext cx="490744" cy="344435"/>
              </a:xfrm>
              <a:prstGeom prst="rect">
                <a:avLst/>
              </a:prstGeom>
            </p:spPr>
          </p:pic>
        </p:grpSp>
        <p:grpSp>
          <p:nvGrpSpPr>
            <p:cNvPr id="129" name="Group 43"/>
            <p:cNvGrpSpPr/>
            <p:nvPr/>
          </p:nvGrpSpPr>
          <p:grpSpPr>
            <a:xfrm>
              <a:off x="2988425" y="2653633"/>
              <a:ext cx="1538725" cy="1033032"/>
              <a:chOff x="2978150" y="2738966"/>
              <a:chExt cx="1593850" cy="1070040"/>
            </a:xfrm>
          </p:grpSpPr>
          <p:grpSp>
            <p:nvGrpSpPr>
              <p:cNvPr id="130" name="Group 28"/>
              <p:cNvGrpSpPr/>
              <p:nvPr/>
            </p:nvGrpSpPr>
            <p:grpSpPr>
              <a:xfrm>
                <a:off x="2978150" y="2738966"/>
                <a:ext cx="1593850" cy="1070040"/>
                <a:chOff x="6445250" y="2730499"/>
                <a:chExt cx="1593850" cy="1070040"/>
              </a:xfrm>
            </p:grpSpPr>
            <p:sp>
              <p:nvSpPr>
                <p:cNvPr id="132" name="Rectangle 131"/>
                <p:cNvSpPr/>
                <p:nvPr/>
              </p:nvSpPr>
              <p:spPr>
                <a:xfrm>
                  <a:off x="6455452" y="2730499"/>
                  <a:ext cx="1573446" cy="104775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 cap="flat" cmpd="sng" algn="ctr">
                  <a:solidFill>
                    <a:srgbClr val="6DB33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6455452" y="2730499"/>
                  <a:ext cx="1573446" cy="300483"/>
                </a:xfrm>
                <a:prstGeom prst="rect">
                  <a:avLst/>
                </a:prstGeom>
                <a:solidFill>
                  <a:srgbClr val="6DB33F"/>
                </a:solidFill>
                <a:ln w="9525" cap="flat" cmpd="sng" algn="ctr">
                  <a:solidFill>
                    <a:srgbClr val="6DB33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6445250" y="2730500"/>
                  <a:ext cx="15938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rgbClr val="EEECE1"/>
                      </a:solidFill>
                    </a:rPr>
                    <a:t>BATCH</a:t>
                  </a:r>
                  <a:endParaRPr lang="en-US" sz="1200" b="1" dirty="0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6463242" y="3470962"/>
                  <a:ext cx="1557867" cy="329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860"/>
                    </a:lnSpc>
                  </a:pPr>
                  <a:r>
                    <a:rPr lang="en-US" sz="1000" dirty="0" smtClean="0">
                      <a:solidFill>
                        <a:srgbClr val="EEECE1"/>
                      </a:solidFill>
                    </a:rPr>
                    <a:t>Jobs, Steps,</a:t>
                  </a:r>
                  <a:br>
                    <a:rPr lang="en-US" sz="1000" dirty="0" smtClean="0">
                      <a:solidFill>
                        <a:srgbClr val="EEECE1"/>
                      </a:solidFill>
                    </a:rPr>
                  </a:br>
                  <a:r>
                    <a:rPr lang="en-US" sz="1000" dirty="0" smtClean="0">
                      <a:solidFill>
                        <a:srgbClr val="EEECE1"/>
                      </a:solidFill>
                    </a:rPr>
                    <a:t>Readers, Writers</a:t>
                  </a:r>
                  <a:endParaRPr lang="en-US" sz="1000" dirty="0">
                    <a:solidFill>
                      <a:srgbClr val="EEECE1"/>
                    </a:solidFill>
                  </a:endParaRPr>
                </a:p>
              </p:txBody>
            </p:sp>
          </p:grpSp>
          <p:pic>
            <p:nvPicPr>
              <p:cNvPr id="131" name="Picture 130" descr="Batch.pn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73606" y="3100315"/>
                <a:ext cx="377068" cy="390159"/>
              </a:xfrm>
              <a:prstGeom prst="rect">
                <a:avLst/>
              </a:prstGeom>
            </p:spPr>
          </p:pic>
        </p:grpSp>
        <p:grpSp>
          <p:nvGrpSpPr>
            <p:cNvPr id="136" name="Group 44"/>
            <p:cNvGrpSpPr/>
            <p:nvPr/>
          </p:nvGrpSpPr>
          <p:grpSpPr>
            <a:xfrm>
              <a:off x="4661337" y="2653633"/>
              <a:ext cx="1538725" cy="1012969"/>
              <a:chOff x="4726517" y="2730499"/>
              <a:chExt cx="1593850" cy="1049258"/>
            </a:xfrm>
          </p:grpSpPr>
          <p:grpSp>
            <p:nvGrpSpPr>
              <p:cNvPr id="137" name="Group 34"/>
              <p:cNvGrpSpPr/>
              <p:nvPr/>
            </p:nvGrpSpPr>
            <p:grpSpPr>
              <a:xfrm>
                <a:off x="4726517" y="2730499"/>
                <a:ext cx="1593850" cy="1049258"/>
                <a:chOff x="6445250" y="2730499"/>
                <a:chExt cx="1593850" cy="1049258"/>
              </a:xfrm>
            </p:grpSpPr>
            <p:sp>
              <p:nvSpPr>
                <p:cNvPr id="139" name="Rectangle 138"/>
                <p:cNvSpPr/>
                <p:nvPr/>
              </p:nvSpPr>
              <p:spPr>
                <a:xfrm>
                  <a:off x="6455452" y="2730499"/>
                  <a:ext cx="1573446" cy="104775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 cap="flat" cmpd="sng" algn="ctr">
                  <a:solidFill>
                    <a:srgbClr val="6DB33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6455452" y="2730499"/>
                  <a:ext cx="1573446" cy="300483"/>
                </a:xfrm>
                <a:prstGeom prst="rect">
                  <a:avLst/>
                </a:prstGeom>
                <a:solidFill>
                  <a:srgbClr val="6DB33F"/>
                </a:solidFill>
                <a:ln w="9525" cap="flat" cmpd="sng" algn="ctr">
                  <a:solidFill>
                    <a:srgbClr val="6DB33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6445250" y="2730500"/>
                  <a:ext cx="15938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rgbClr val="EEECE1"/>
                      </a:solidFill>
                    </a:rPr>
                    <a:t>BIG DATA</a:t>
                  </a:r>
                  <a:endParaRPr lang="en-US" sz="1200" b="1" dirty="0">
                    <a:solidFill>
                      <a:srgbClr val="EEECE1"/>
                    </a:solidFill>
                  </a:endParaRPr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6463242" y="3450180"/>
                  <a:ext cx="1557867" cy="329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860"/>
                    </a:lnSpc>
                  </a:pPr>
                  <a:r>
                    <a:rPr lang="en-US" sz="1000" dirty="0" smtClean="0">
                      <a:solidFill>
                        <a:srgbClr val="EEECE1"/>
                      </a:solidFill>
                    </a:rPr>
                    <a:t>Ingestion, Export,</a:t>
                  </a:r>
                  <a:br>
                    <a:rPr lang="en-US" sz="1000" dirty="0" smtClean="0">
                      <a:solidFill>
                        <a:srgbClr val="EEECE1"/>
                      </a:solidFill>
                    </a:rPr>
                  </a:br>
                  <a:r>
                    <a:rPr lang="en-US" sz="1000" dirty="0" smtClean="0">
                      <a:solidFill>
                        <a:srgbClr val="EEECE1"/>
                      </a:solidFill>
                    </a:rPr>
                    <a:t>Orchestration, </a:t>
                  </a:r>
                  <a:r>
                    <a:rPr lang="en-US" sz="1000" dirty="0" err="1" smtClean="0">
                      <a:solidFill>
                        <a:srgbClr val="EEECE1"/>
                      </a:solidFill>
                    </a:rPr>
                    <a:t>Hadoop</a:t>
                  </a:r>
                  <a:endParaRPr lang="en-US" sz="1000" dirty="0">
                    <a:solidFill>
                      <a:srgbClr val="EEECE1"/>
                    </a:solidFill>
                  </a:endParaRPr>
                </a:p>
              </p:txBody>
            </p:sp>
          </p:grpSp>
          <p:pic>
            <p:nvPicPr>
              <p:cNvPr id="138" name="Picture 137" descr="Big Data.png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07159" y="3113695"/>
                <a:ext cx="626798" cy="350532"/>
              </a:xfrm>
              <a:prstGeom prst="rect">
                <a:avLst/>
              </a:prstGeom>
            </p:spPr>
          </p:pic>
        </p:grpSp>
        <p:grpSp>
          <p:nvGrpSpPr>
            <p:cNvPr id="143" name="Group 50"/>
            <p:cNvGrpSpPr/>
            <p:nvPr/>
          </p:nvGrpSpPr>
          <p:grpSpPr>
            <a:xfrm>
              <a:off x="1315513" y="3773441"/>
              <a:ext cx="6533484" cy="634502"/>
              <a:chOff x="1241920" y="3203559"/>
              <a:chExt cx="6767546" cy="657233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1252121" y="3203559"/>
                <a:ext cx="6757345" cy="6572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252122" y="3203559"/>
                <a:ext cx="1573446" cy="300483"/>
              </a:xfrm>
              <a:prstGeom prst="rect">
                <a:avLst/>
              </a:prstGeom>
              <a:solidFill>
                <a:srgbClr val="6DB33F"/>
              </a:solidFill>
              <a:ln w="9525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241920" y="3203560"/>
                <a:ext cx="15938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EEECE1"/>
                    </a:solidFill>
                  </a:rPr>
                  <a:t>DATA</a:t>
                </a:r>
                <a:endParaRPr lang="en-US" sz="1200" b="1" dirty="0">
                  <a:solidFill>
                    <a:srgbClr val="EEECE1"/>
                  </a:solidFill>
                </a:endParaRPr>
              </a:p>
            </p:txBody>
          </p:sp>
          <p:pic>
            <p:nvPicPr>
              <p:cNvPr id="147" name="Picture 146" descr="Non relational.png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61933" y="3318674"/>
                <a:ext cx="430767" cy="304812"/>
              </a:xfrm>
              <a:prstGeom prst="rect">
                <a:avLst/>
              </a:prstGeom>
            </p:spPr>
          </p:pic>
          <p:pic>
            <p:nvPicPr>
              <p:cNvPr id="148" name="Picture 147" descr="Relational.png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85672" y="3318674"/>
                <a:ext cx="430767" cy="304812"/>
              </a:xfrm>
              <a:prstGeom prst="rect">
                <a:avLst/>
              </a:prstGeom>
            </p:spPr>
          </p:pic>
          <p:sp>
            <p:nvSpPr>
              <p:cNvPr id="149" name="TextBox 148"/>
              <p:cNvSpPr txBox="1"/>
              <p:nvPr/>
            </p:nvSpPr>
            <p:spPr>
              <a:xfrm>
                <a:off x="5899655" y="3643848"/>
                <a:ext cx="1557867" cy="21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 smtClean="0">
                    <a:solidFill>
                      <a:srgbClr val="EEECE1"/>
                    </a:solidFill>
                  </a:rPr>
                  <a:t>NON-RELATIONAL</a:t>
                </a:r>
                <a:endParaRPr lang="en-US" sz="1000" dirty="0">
                  <a:solidFill>
                    <a:srgbClr val="EEECE1"/>
                  </a:solidFill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522122" y="3643848"/>
                <a:ext cx="1557867" cy="21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 smtClean="0">
                    <a:solidFill>
                      <a:srgbClr val="EEECE1"/>
                    </a:solidFill>
                  </a:rPr>
                  <a:t>RELATIONAL</a:t>
                </a:r>
                <a:endParaRPr lang="en-US" sz="1000" dirty="0">
                  <a:solidFill>
                    <a:srgbClr val="EEECE1"/>
                  </a:solidFill>
                </a:endParaRPr>
              </a:p>
            </p:txBody>
          </p:sp>
        </p:grpSp>
        <p:grpSp>
          <p:nvGrpSpPr>
            <p:cNvPr id="151" name="Group 65"/>
            <p:cNvGrpSpPr/>
            <p:nvPr/>
          </p:nvGrpSpPr>
          <p:grpSpPr>
            <a:xfrm>
              <a:off x="1315513" y="4517261"/>
              <a:ext cx="6533484" cy="724422"/>
              <a:chOff x="1224987" y="3974026"/>
              <a:chExt cx="6767546" cy="750374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1235188" y="3974026"/>
                <a:ext cx="6757345" cy="75037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235189" y="3974026"/>
                <a:ext cx="1573446" cy="300483"/>
              </a:xfrm>
              <a:prstGeom prst="rect">
                <a:avLst/>
              </a:prstGeom>
              <a:solidFill>
                <a:srgbClr val="6DB33F"/>
              </a:solidFill>
              <a:ln w="9525" cap="flat" cmpd="sng" algn="ctr">
                <a:solidFill>
                  <a:srgbClr val="6DB33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224987" y="3974027"/>
                <a:ext cx="15938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EEECE1"/>
                    </a:solidFill>
                  </a:rPr>
                  <a:t>CORE</a:t>
                </a:r>
                <a:endParaRPr lang="en-US" sz="1200" b="1" dirty="0">
                  <a:solidFill>
                    <a:srgbClr val="EEECE1"/>
                  </a:solidFill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5569476" y="4490518"/>
                <a:ext cx="975274" cy="21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 smtClean="0">
                    <a:solidFill>
                      <a:srgbClr val="EEECE1"/>
                    </a:solidFill>
                  </a:rPr>
                  <a:t>GROOVY</a:t>
                </a:r>
                <a:endParaRPr lang="en-US" sz="1000" dirty="0">
                  <a:solidFill>
                    <a:srgbClr val="EEECE1"/>
                  </a:solidFill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2946368" y="4490518"/>
                <a:ext cx="11853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 smtClean="0">
                    <a:solidFill>
                      <a:srgbClr val="EEECE1"/>
                    </a:solidFill>
                  </a:rPr>
                  <a:t>FRAMEWORK</a:t>
                </a:r>
                <a:endParaRPr lang="en-US" sz="1000" dirty="0">
                  <a:solidFill>
                    <a:srgbClr val="EEECE1"/>
                  </a:solidFill>
                </a:endParaRPr>
              </a:p>
            </p:txBody>
          </p:sp>
          <p:pic>
            <p:nvPicPr>
              <p:cNvPr id="157" name="Picture 156" descr="Framework.png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09781" y="4019550"/>
                <a:ext cx="491754" cy="491754"/>
              </a:xfrm>
              <a:prstGeom prst="rect">
                <a:avLst/>
              </a:prstGeom>
            </p:spPr>
          </p:pic>
          <p:pic>
            <p:nvPicPr>
              <p:cNvPr id="158" name="Picture 157" descr="Security.png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66564" y="4047067"/>
                <a:ext cx="344554" cy="481362"/>
              </a:xfrm>
              <a:prstGeom prst="rect">
                <a:avLst/>
              </a:prstGeom>
            </p:spPr>
          </p:pic>
          <p:sp>
            <p:nvSpPr>
              <p:cNvPr id="159" name="TextBox 158"/>
              <p:cNvSpPr txBox="1"/>
              <p:nvPr/>
            </p:nvSpPr>
            <p:spPr>
              <a:xfrm>
                <a:off x="4258716" y="4490518"/>
                <a:ext cx="1185376" cy="21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 smtClean="0">
                    <a:solidFill>
                      <a:srgbClr val="EEECE1"/>
                    </a:solidFill>
                  </a:rPr>
                  <a:t>SECURITY</a:t>
                </a:r>
                <a:endParaRPr lang="en-US" sz="1000" dirty="0">
                  <a:solidFill>
                    <a:srgbClr val="EEECE1"/>
                  </a:solidFill>
                </a:endParaRPr>
              </a:p>
            </p:txBody>
          </p:sp>
          <p:pic>
            <p:nvPicPr>
              <p:cNvPr id="160" name="Picture 159" descr="groovy.png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647538" y="4019087"/>
                <a:ext cx="787976" cy="397059"/>
              </a:xfrm>
              <a:prstGeom prst="rect">
                <a:avLst/>
              </a:prstGeom>
            </p:spPr>
          </p:pic>
          <p:pic>
            <p:nvPicPr>
              <p:cNvPr id="161" name="Picture 160" descr="reactor.png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29600" y="4042927"/>
                <a:ext cx="471867" cy="435939"/>
              </a:xfrm>
              <a:prstGeom prst="rect">
                <a:avLst/>
              </a:prstGeom>
            </p:spPr>
          </p:pic>
          <p:sp>
            <p:nvSpPr>
              <p:cNvPr id="162" name="TextBox 161"/>
              <p:cNvSpPr txBox="1"/>
              <p:nvPr/>
            </p:nvSpPr>
            <p:spPr>
              <a:xfrm>
                <a:off x="6781800" y="4491189"/>
                <a:ext cx="975274" cy="21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860"/>
                  </a:lnSpc>
                </a:pPr>
                <a:r>
                  <a:rPr lang="en-US" sz="1000" dirty="0" smtClean="0">
                    <a:solidFill>
                      <a:srgbClr val="EEECE1"/>
                    </a:solidFill>
                  </a:rPr>
                  <a:t>REACTOR</a:t>
                </a:r>
                <a:endParaRPr lang="en-US" sz="1000" dirty="0">
                  <a:solidFill>
                    <a:srgbClr val="EEECE1"/>
                  </a:solidFill>
                </a:endParaRPr>
              </a:p>
            </p:txBody>
          </p:sp>
        </p:grpSp>
        <p:pic>
          <p:nvPicPr>
            <p:cNvPr id="163" name="Picture 162" descr="io foundation.png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50064" y="2322695"/>
              <a:ext cx="1235772" cy="12465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9459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</a:t>
            </a:r>
            <a:r>
              <a:rPr lang="en-US" dirty="0" smtClean="0"/>
              <a:t>XD</a:t>
            </a:r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2865438" y="6147560"/>
            <a:ext cx="762000" cy="171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4000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4000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4000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4000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4000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/>
            <a:fld id="{E9868F9E-478D-402A-AA50-B7046A717426}" type="slidenum">
              <a:rPr lang="en-US" smtClean="0">
                <a:solidFill>
                  <a:srgbClr val="FFFFFF"/>
                </a:solidFill>
              </a:rPr>
              <a:pPr eaLnBrk="1" hangingPunct="1"/>
              <a:t>6</a:t>
            </a:fld>
            <a:endParaRPr lang="en-US" smtClean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14" y="1991140"/>
            <a:ext cx="10509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95" y="5636172"/>
            <a:ext cx="15462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2186073" y="3598499"/>
            <a:ext cx="1616075" cy="573088"/>
            <a:chOff x="2597901" y="4197546"/>
            <a:chExt cx="1616075" cy="573088"/>
          </a:xfrm>
        </p:grpSpPr>
        <p:sp>
          <p:nvSpPr>
            <p:cNvPr id="9" name="TextBox 8"/>
            <p:cNvSpPr txBox="1"/>
            <p:nvPr/>
          </p:nvSpPr>
          <p:spPr bwMode="auto">
            <a:xfrm>
              <a:off x="2597901" y="4197546"/>
              <a:ext cx="1616075" cy="573088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92D050"/>
              </a:solidFill>
            </a:ln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>
                  <a:solidFill>
                    <a:srgbClr val="333333"/>
                  </a:solidFill>
                  <a:latin typeface="Arial"/>
                  <a:ea typeface="ＭＳ Ｐゴシック"/>
                </a:rPr>
                <a:t>             Gemfire</a:t>
              </a:r>
            </a:p>
          </p:txBody>
        </p:sp>
        <p:pic>
          <p:nvPicPr>
            <p:cNvPr id="10" name="Picture 84" descr="data-warehouse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3281" y="4209682"/>
              <a:ext cx="541512" cy="548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4" descr="https://encrypted-tbn2.gstatic.com/images?q=tbn:ANd9GcREt0HZYHS_AAy5Sn18TS6sqjKeO0fUaLMwBS3gfsBGvWRsGzlxY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06" y="4658901"/>
            <a:ext cx="14382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https://encrypted-tbn1.gstatic.com/images?q=tbn:ANd9GcTUHN7zGVuzHRNHLGxdv8uE9Kv8Z375IYQfiPOb4T1Fr7VNbtN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69" y="4558888"/>
            <a:ext cx="10763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827" y="5544097"/>
            <a:ext cx="5746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pic>
        <p:nvPicPr>
          <p:cNvPr id="14" name="Picture 5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738" y="5451228"/>
            <a:ext cx="609600" cy="7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pic>
        <p:nvPicPr>
          <p:cNvPr id="16" name="Picture 62" descr="https://encrypted-tbn3.gstatic.com/images?q=tbn:ANd9GcQfs6a-ugNOzvVu7iK944ObyPiPnt_l9tUW2Sj6gnD4qbnHc3W_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445" y="1013641"/>
            <a:ext cx="1276350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76"/>
          <p:cNvSpPr txBox="1">
            <a:spLocks noChangeArrowheads="1"/>
          </p:cNvSpPr>
          <p:nvPr/>
        </p:nvSpPr>
        <p:spPr bwMode="auto">
          <a:xfrm>
            <a:off x="1225279" y="1268975"/>
            <a:ext cx="1257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/>
              <a:t>JPA/JDBC</a:t>
            </a:r>
          </a:p>
        </p:txBody>
      </p:sp>
      <p:pic>
        <p:nvPicPr>
          <p:cNvPr id="18" name="Picture 23" descr="http://info.centrify.com/rs/Centrify/images/Splunk_logo.jpe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2" y="5598072"/>
            <a:ext cx="11049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77" y="2721703"/>
            <a:ext cx="744537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AutoShape 2" descr="data:image/jpeg;base64,/9j/4AAQSkZJRgABAQAAAQABAAD/2wCEAAkGBw8TEBAUExMVEhQPFxsVEBIVFBUWFRYWFxQfFx8UGBcYHSghGhslGxYYITEhJSsrMS4uGR8zODMsNygwLisBCgoKDgwOGhAQGy8lICQ0NCw3LCs4LS00NzcvMDczNCw3Lyw3KywrNTAzKyw3Lyw3MDQrMyw0LSwsKzE0ODc3LP/AABEIAJ0BQgMBIgACEQEDEQH/xAAcAAEAAgIDAQAAAAAAAAAAAAAABwgFBgECAwT/xABGEAABAwIDBAUIBQoFBQAAAAABAAIDBBEFEiEGBxMxCEFRYXEUIjI1gZGxskJScoOhIyRTc3SSk7PB0TREYoLSFzNDosP/xAAbAQEAAgMBAQAAAAAAAAAAAAAAAwUBBAYCB//EADERAQACAAMCDAUFAAAAAAAAAAABAgMEEQWxBhQhMTJBUWFxgZHREiI0cuETFjOhwf/aAAwDAQACEQMRAD8AnFERAREQEREBERAREQEREBERAREQEREBERAREQEREBERAREQEREBERAREQEREBERAREQEREBERAREQEREBERAREQEREBcErH7QYq2lppZnC/DHmt+s4nK1vtJCgvFcWqKl5fNI55P0bnI3ua3kAocXGjD5Frs7ZV87E21+GscmvOn+Srib6T2DxcB/VdYK2F5IZIx5HMNe0n3AqufDb2D3LL7JvLa6kLdDxWi47HHKR7QSFDGamZ00WmJwdrTDtaMTliNeb8p9REW45YREQEREBeNRVxR2zvYy/LM4Nv4XXsoZ3pyE4i4E3DI2Bo6he5Nvao8XE+Cure2fk4zeN+nM6cmqXmV0J5SMPg9p/qvcEKtJY3sHuXtR1UkTg6J7onDUFhLfhz8CoIzXcuL8HoiPlxPWPysii1zYTaE1lLmfYSxHJLbQE2uHgdVwffdbGtqtotGsOdxcK2FeaW54ERFlGIiICIiAiIgIiICIiAiIgIiICIiAiIgIiICIiAiIg1Den6uf8ArI/nUOKZd6Pq2T7cf8wKGlX5rpu24PfST907oFk9mP8AG0n65nzhYxZPZk/ntJ+uZ84UFeeFvj/xW8J3J/RdRI3tHvC5Dh2q3fMtHKJdEBEXFwg5ULb0fWUn6tnwKmfiN7R7woX3oOBxGS2v5NnwWvmeguthcmZnwnfDU1wUXC0nWTKUNzP/AG6z7TPlcpIUb7mPQrPtM+VykhWGD0IcTtT6u/lugREUqvEREBERAREQEREBERAREQEREBERAREQEREBERAREQalvR9Wyfbj/mBQ0pm3oMJw2W30Xxk+HEA/qFDKr810/J23B76SfundAiItZeA05aLsHu7T7yuqIO4lf9Z37xTjv+u794/3XRcLLzMQ7mZ/1nfvFdTI7tPvK6rhZRzoErqi4WUUyLgoVwvSK0pR3MehWfaZ8rlJKjjcww8Krd1F7B7Q0k/MFI6sMHoQ4vac65q/lugREUjREREBERAREQEREBERAREQEREBERAREQEREBERAREQfNiNEyaGSJ4u2Vpa7tsRzHeoIx/A56SUxyjT/wAcgHmSDtB7e0cx+KsAvKop2SNLXta9p5tc0OafEHRQ4uDGJ4rTZu07ZKZjTWs9X+q5Ip3fsjhp/wArD7GAfBeEmw2Fn/LgeD5G/K4LW4rbthfRwjy/XW39e6D0U1O3fYX+hcPvpv6vXmd3WGfo3j76T/kscVv3Pf7iyvZb0j3QwuFMx3cYZ9ST+NJ/dcf9N8M+rJ/Ff/dZ4td5nb+Vnqt6R7oZXCmcbt8M+pJ/Gk/uuRu3wv8ARvP30n/JZ4td4nbuW7Leke6FVwpubu6wr9C4+M839Hr1j2BwocqcHxkmd8XrMZa3chttzL9UW9I90Fr6MOoZp5WxQsMkjuTR1D6zjyaO8qdG7G4YP8pCfFt/isrQ4fBC3LDEyJv1Y2NaPGwC9Rl565a+JtumnyVnXvY/ZLA20dLHCDmd6Urh9J7uZHdyA7gFmURbURpGkOfveb2m1ueRERZeRERAREQEREBERAREQEREBERAREQEXV7wASSABzJNgvlbilMTYTRE9gkZf4oPsREQEREBERAREQEREBERARa/trtbT4ZTsnnZI9j5BEBEGl2ZzXOuQ5zRazD19iw+xm9ChxKpNPBHUMeGGS8rYw2zSBa7ZHG/nDqQbwiIgIsFtjtRBh1N5RM2R7M4ZaINLruvY2c5otp2rBbHb0qDEanyeCKoY/IX3lZGG2ba+rZHG+vYg3pERAREQEREBERAREQEREBERAREQEREBERAUdb1d5bMNaIYQ2SrkFwD6ETTye8DmT1N9p6r7/WVLY45JHaNiaXuPc0XP4BUxx7FZKqpnqJDd87y891+TR3AWA7gg+rEsYxHEJhxZJqqR58yMZna2+hG3QeDQvrl2Cxhrcxoai3PSJxPuGqsLuk2OioaGJ5YPKalgkneR5wDhmEQ7AARftNyt6QV03EMxR9eWMmljpqYXqo3XLNbgRZHaNcTfUWIDSrFroyJoLiGgF+riAAXEC1yevRa1t/ttTYXTiSQcSSS4ggBs55HMk/RaLi7u8c0G0IqxYlvlxuZ/wCSkZACTlZFEx2nYTIHEn3L2wTfZi8LxxzHVMv5zXsbG+3c6MAA+IKCy6LCbI7T02IUzZ4CbHzZGO9ON45scO3Xn1gqNN6+8vEcPxDgU/C4fCY/z48xu699bjsQTMi0vdLtNU4hQGeoyZxM5gyNyjK1rSNLnXUrDb59ua3DTReTcP8AOOLxM7M3oZLW1FvTKCTUUYbmduq3EnVgqeH+biMsyMy+mX3vqb+iFs+3u29LhcAfLd8klxBA02c8jmSfotFxc9/Wg2hFWPF99OMyuJifHTNvo2ONjjbsLpA6/wCC5wXfFjrZWNc9lUXuDRG+JgJJNsrTGGm59qCR+kZ6qg/amfyZVH/R49bv/ZpPnYt96QjnnB6YvAa81MedoNwHcCW4BsLi/Woh3ZbVRYbVzVD2GQ8B7I426ZnueywLvojQknXlyKC2qKr2J75cbkeXMmZTt6o44oyAPGQOJPtW/bpd609XUNo63K6SQHgTNblLnNbmLHtGlyASCLcrW1QZjpBep/v4/g5Rl0ffXH3EnxapN6QXqf7+P4OUFbCbVOw2pfUNjEr+E6NjXGzQ5xHnOtqQLchz7QguAiqzNvgx0vLhUtaL34bYYcg7vOaXW9qk/dbvZ8ulbS1bWxzuB4MjLhkhGuUtJ819tew68tAQldFq+8HbBuGUondC+YvdkY1ujQ4gkZ3/AERp2FQTim+jGpXExyR07b6NjiY7TsJkDifwQWeRVgwrfPjUTwZJGVDb6skiY3TsBjDSPxVgtitp4cRo46mIZbktljJuY5G82E9fMEHrBB0QZ1FDu87e++lqH0tE1jpITlnneMzWu62MaDqR1k9dxbrUct3tY+CHeVEtvyMEGX7N8n9UFqEUdbnts6/Eop3VMUYZAQxszLtzvIuW5SSLgWJIt6Q0WT3i7wqbC42hzeLUSgmKEG2g0zvP0W307T1ciQG5IqwVm9/Hp5CYpBENTw4YGOAH+9rj+Kymyu/CvjkYK0NqYjo9zWNZK3X0hls027LC/aEFi0XhQVkc0Ucsbg+OVofG4ci1wuCvdAREQEREBERBgtvAThWJAak0s9h9y5U6bz19qu9UQtex7HC7XgtcO0EWI9xVNNp8EkoquemkBBheQCfpN5teO4tsfaguVSuBYwjkWgjwsvVRnua28gqqSKllkDaqmaIw1xsZWNFmvbf0jawI56X61JiAqqb5sYfUYxVAm7KY8CMdgZ6XveXFWWoto6Kapkpop2STQtD5GNN8oJtzGlwbXHMXF+aq5vToXQ4xXtItmlMje9sv5QW/et7EE27iNnoYcLiqMg41WXOc8gZgxryxrAeptm5vFywHSJ2agEEFbGwNkEgimLQBna5pIc7tILbX/wBXcLbbuQxJk2DUzQQXU5fFIB1EPLm/+jmlYfpFYi1mGww3GeonBDb65I2kucB3EsH+5BoHR9xh0WKGC5yVsbmlvVniaZGuPg0SD/cvPpBeuPuI/i5eG4bDnS4zE8ejSxySPPV5zDEB43kB9hXv0gvXH3Efxcgkro8+qHftEnysWtdJnnhnhP8A/JbH0eHg4S8Ai7ah9x1i7GHVap0lK6J01BE17XSQtlMrAblgfw8ubsvldp3IPboz+nifhD8ZFoe93GHVOL1ZJu2B3AjHUGx+aQPF2Y+1b50Z/TxPwh+MijfeXQOgxfEGOB1mdIO9sp4gPucgmvcZsfTxUEdW+Nr56q7g9wBLIw4ta1t+V7XJGpv3KRKvBqWV8b5IY3vhcHxPLGlzHNNw5rrXGq1DcnjEc+EU7GkZ6W8Urb6ghxLT4FpB9/Yt9QRX0jPVUH7Uz+TKok3R7MwV+JNinuYo2OlcwG2fKWjISNQCXa2106ualvpGeqoP2pn8mVR/0ePW7/2aT52IJU3mbKYeMHq8tNDGaeIvhdHGxrmuZqLEC9jyPbdQBu3eRi+G2NvziMewusR7irM7zPU+I/qH/BVl3c+t8N/aYvnCCdekF6n+/j+DlEu5HCaepxZjJ42ysZG+QMeLtzNsASOR5nQqWukF6n+/j+DlGXR99cfcSfFqCcNt9j6SsopojCwPawmneGNDmPAu2xHVfQjkQqmYfWPhmilYbPhe17D/AKmuzD8Qrj7UYtHSUdRPIQ1sTHHXrdazWjvLiAPFU1pKd8kjI2C7pXBjB2ucbAe8oLmYlh8FbSOimbniqWDMOuxFw4djgbEHqIWmx4vsvhLeE19OxzNHZGmaUn/W5ocb+K17fvtLPSU1JQwvLOMy872mzjGyzAwEdTje/wBm3IlaXul3asxNss08ro4IX8MNjtne/KHHUghrQHN6je/VZB8O93GMLq6qKagAF2EVFozGC4O0dYgXNjz7gpE6Nch8krm9TZmkeJjsflC0TfLsfR4bNSspg8CWNzn535jcOsOrRbz0av8ADV/61nyFBD23dHJFideyQEOE8jtesPeXtd4Frgfapv2V3vYPNGyGoiFGcoblcwOp+VrAgaN+0AO9bZtpsHh+Jj8s3LMwZWzxkCRo5hrupzdb2PabWuoJ283T1mHxvna9lRTsIzPb5r2ZnZQXMPVcgXBPPqQWSwSkpY4WilbG2F5L2cLLwznNy5uXTXuVTt4mMPqsTrJXEkcVzIx2RxnI0Ds0F/Elb30eNoJ21klGXF0MsbpGsNyGSNIOZvYCCb9uijnbCifDiFbG4WLJ5B4gvJB9oIPtQS5u73iYDh9DDFaUTFodUvENy6Q6nzr6gch3BR7vUxjDquuFRRAtbIwccFmS8gJGa3e3LfwUh7BbrsGr8PpqjNOXvbaYNkaA2VujhbLprqO4hbB/0NwbtqP4rf8Agg7dH3EHSYQWO18mmfGz7JDZLe+QqTFgdjtk6bDYXw05eWSPMjuI4OOYta3QgDSzQs8gIiICIiAiIgLRt5m7qHFIw9pENVELRzWuHN58OQDm25NjzF+vUHeUQVCx3YTFaN5EtLLYHSWNpkjNusPZe3tse5fD5Zicg4XEqpByEeaZw8Mt1ctcWQV03T7BYyyup6rIaSOJ13umBa57Do6MRekbjtsOR6lIm97dycSYyenLW1UDcoDtGysvfIT1OBJseWpB7RJCIKh0hxrCpnljaikefNf5hyPtyvcFjxzsdeuy9BhuN4tOHOZPUvOnEeCI2i/LMbMYOegt1q3CINM3YbCswumLXOElROQ6okHo6DSNl9crbnU6kknTQDSd/exFTPJFW00bpskfCqI2C7wGuLmyBo1cPOINuVm95E0ogptgs2KQvcylNVG+TR7IeK1zurVrdSdVnsa3bYrFSR1UscsktRKQ6FrXSytblLuJIW3sSRy6uvU2Vq0QQf0eaCqgnrmzU80IljY5rpInsBLHEWBcAL+fy7ls293dscRa2enLW1UTcuV2jZmcw0nqcNbHlrY9RElIgqBHTYxhkxLWVNJINC4Ne1rh2XHmvHvCyVPiu0ddLFldV1Do3tfGAHCMPY4ODnAAMFiBqVa1EEW78qSqqMHpQ2B7pjPG6WKJplLDwJMw8wG4Dja/Ll2rTNw2C1kOKudNTzRN8neM0kT2NuXs0u4AX0KsKiDXd4kL34ViDGNc9z4HhrWgucSRyAGpKrpsDs7XsxTD3vpKhjWVEZc50EoaAHjUktsB3q1qINF3y4HVVmGGKmjMsglY/IC0Etbe9sxFzryVdKelxWgl4jY6mlkbcZ+HIw2PMXI1B9yuKiCoVdXY1iRayQ1VXlPmsDXuaDyvlaLA261K+6PdTLTysrK4BsketPT3ByEi3EkI0zDqaOXPmpmRBFO/XYmorYoKimYZJaYObJE30nxnW7R1lpB05nN3KGdnMZxmhe+OlM8TpSM8QizEkdeR7TY94Ct4iCqm1GyOOvbDV1Uc88tUXDLkfJKxrACM7Wi0YOY2bpyOgUjdHeiqoBiDJ4ZYQ7hPj4kb2A2zh1swF/oqZUQVg2ndtHTYjU1TmVNO+d5cXRZnxFo0YzM0ZXhrQAM2thqFiMU2mx3EGcCWSoqGkg8JkVsxB0u2Noza9t9VbZLIIg3IbvamjfJWVTeHJIzhwwn0mtJBL325E5QAOY1uvo3v7sH1rvK6QN8oDbTREhvGDRYODjoHgC2uhAGotrK6IKiUFTjeFveIxU0hJs9pjcGOI0vlcC13cde5fdNjO0mIgR5qudrtMsbCxh+1w2htvtK1qIMRsiazyGm8saGVIYBMA4O1GmYkaXIAJtyJKy6IgIiICIiAiIgIiICIiAiIgIiICIiAiIgIiICIiAiIgIiICIiAiIgIiICIiAiIgIiICIiAiIgIiICI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4" descr="data:image/jpeg;base64,/9j/4AAQSkZJRgABAQAAAQABAAD/2wCEAAkGBw8TEBAUExMVEhQPFxsVEBIVFBUWFRYWFxQfFx8UGBcYHSghGhslGxYYITEhJSsrMS4uGR8zODMsNygwLisBCgoKDgwOGhAQGy8lICQ0NCw3LCs4LS00NzcvMDczNCw3Lyw3KywrNTAzKyw3Lyw3MDQrMyw0LSwsKzE0ODc3LP/AABEIAJ0BQgMBIgACEQEDEQH/xAAcAAEAAgIDAQAAAAAAAAAAAAAABwgFBgECAwT/xABGEAABAwIDBAUIBQoFBQAAAAABAAIDBBEFEiEGBxMxCEFRYXEUIjI1gZGxskJScoOhIyRTc3SSk7PB0TREYoLSFzNDosP/xAAbAQEAAgMBAQAAAAAAAAAAAAAAAwUBBAYCB//EADERAQACAAMCDAUFAAAAAAAAAAABAgMEEQWxBhQhMTJBUWFxgZHREiI0cuETFjOhwf/aAAwDAQACEQMRAD8AnFERAREQEREBERAREQEREBERAREQEREBERAREQEREBERAREQEREBERAREQEREBERAREQEREBERAREQEREBERAREQEREBcErH7QYq2lppZnC/DHmt+s4nK1vtJCgvFcWqKl5fNI55P0bnI3ua3kAocXGjD5Frs7ZV87E21+GscmvOn+Srib6T2DxcB/VdYK2F5IZIx5HMNe0n3AqufDb2D3LL7JvLa6kLdDxWi47HHKR7QSFDGamZ00WmJwdrTDtaMTliNeb8p9REW45YREQEREBeNRVxR2zvYy/LM4Nv4XXsoZ3pyE4i4E3DI2Bo6he5Nvao8XE+Cure2fk4zeN+nM6cmqXmV0J5SMPg9p/qvcEKtJY3sHuXtR1UkTg6J7onDUFhLfhz8CoIzXcuL8HoiPlxPWPysii1zYTaE1lLmfYSxHJLbQE2uHgdVwffdbGtqtotGsOdxcK2FeaW54ERFlGIiICIiAiIgIiICIiAiIgIiICIiAiIgIiICIiAiIg1Den6uf8ArI/nUOKZd6Pq2T7cf8wKGlX5rpu24PfST907oFk9mP8AG0n65nzhYxZPZk/ntJ+uZ84UFeeFvj/xW8J3J/RdRI3tHvC5Dh2q3fMtHKJdEBEXFwg5ULb0fWUn6tnwKmfiN7R7woX3oOBxGS2v5NnwWvmeguthcmZnwnfDU1wUXC0nWTKUNzP/AG6z7TPlcpIUb7mPQrPtM+VykhWGD0IcTtT6u/lugREUqvEREBERAREQEREBERAREQEREBERAREQEREBERAREQalvR9Wyfbj/mBQ0pm3oMJw2W30Xxk+HEA/qFDKr810/J23B76SfundAiItZeA05aLsHu7T7yuqIO4lf9Z37xTjv+u794/3XRcLLzMQ7mZ/1nfvFdTI7tPvK6rhZRzoErqi4WUUyLgoVwvSK0pR3MehWfaZ8rlJKjjcww8Krd1F7B7Q0k/MFI6sMHoQ4vac65q/lugREUjREREBERAREQEREBERAREQEREBERAREQEREBERAREQfNiNEyaGSJ4u2Vpa7tsRzHeoIx/A56SUxyjT/wAcgHmSDtB7e0cx+KsAvKop2SNLXta9p5tc0OafEHRQ4uDGJ4rTZu07ZKZjTWs9X+q5Ip3fsjhp/wArD7GAfBeEmw2Fn/LgeD5G/K4LW4rbthfRwjy/XW39e6D0U1O3fYX+hcPvpv6vXmd3WGfo3j76T/kscVv3Pf7iyvZb0j3QwuFMx3cYZ9ST+NJ/dcf9N8M+rJ/Ff/dZ4td5nb+Vnqt6R7oZXCmcbt8M+pJ/Gk/uuRu3wv8ARvP30n/JZ4td4nbuW7Leke6FVwpubu6wr9C4+M839Hr1j2BwocqcHxkmd8XrMZa3chttzL9UW9I90Fr6MOoZp5WxQsMkjuTR1D6zjyaO8qdG7G4YP8pCfFt/isrQ4fBC3LDEyJv1Y2NaPGwC9Rl565a+JtumnyVnXvY/ZLA20dLHCDmd6Urh9J7uZHdyA7gFmURbURpGkOfveb2m1ueRERZeRERAREQEREBERAREQEREBERAREQEXV7wASSABzJNgvlbilMTYTRE9gkZf4oPsREQEREBERAREQEREBERARa/trtbT4ZTsnnZI9j5BEBEGl2ZzXOuQ5zRazD19iw+xm9ChxKpNPBHUMeGGS8rYw2zSBa7ZHG/nDqQbwiIgIsFtjtRBh1N5RM2R7M4ZaINLruvY2c5otp2rBbHb0qDEanyeCKoY/IX3lZGG2ba+rZHG+vYg3pERAREQEREBERAREQEREBERAREQEREBERAUdb1d5bMNaIYQ2SrkFwD6ETTye8DmT1N9p6r7/WVLY45JHaNiaXuPc0XP4BUxx7FZKqpnqJDd87y891+TR3AWA7gg+rEsYxHEJhxZJqqR58yMZna2+hG3QeDQvrl2Cxhrcxoai3PSJxPuGqsLuk2OioaGJ5YPKalgkneR5wDhmEQ7AARftNyt6QV03EMxR9eWMmljpqYXqo3XLNbgRZHaNcTfUWIDSrFroyJoLiGgF+riAAXEC1yevRa1t/ttTYXTiSQcSSS4ggBs55HMk/RaLi7u8c0G0IqxYlvlxuZ/wCSkZACTlZFEx2nYTIHEn3L2wTfZi8LxxzHVMv5zXsbG+3c6MAA+IKCy6LCbI7T02IUzZ4CbHzZGO9ON45scO3Xn1gqNN6+8vEcPxDgU/C4fCY/z48xu699bjsQTMi0vdLtNU4hQGeoyZxM5gyNyjK1rSNLnXUrDb59ua3DTReTcP8AOOLxM7M3oZLW1FvTKCTUUYbmduq3EnVgqeH+biMsyMy+mX3vqb+iFs+3u29LhcAfLd8klxBA02c8jmSfotFxc9/Wg2hFWPF99OMyuJifHTNvo2ONjjbsLpA6/wCC5wXfFjrZWNc9lUXuDRG+JgJJNsrTGGm59qCR+kZ6qg/amfyZVH/R49bv/ZpPnYt96QjnnB6YvAa81MedoNwHcCW4BsLi/Woh3ZbVRYbVzVD2GQ8B7I426ZnueywLvojQknXlyKC2qKr2J75cbkeXMmZTt6o44oyAPGQOJPtW/bpd609XUNo63K6SQHgTNblLnNbmLHtGlyASCLcrW1QZjpBep/v4/g5Rl0ffXH3EnxapN6QXqf7+P4OUFbCbVOw2pfUNjEr+E6NjXGzQ5xHnOtqQLchz7QguAiqzNvgx0vLhUtaL34bYYcg7vOaXW9qk/dbvZ8ulbS1bWxzuB4MjLhkhGuUtJ819tew68tAQldFq+8HbBuGUondC+YvdkY1ujQ4gkZ3/AERp2FQTim+jGpXExyR07b6NjiY7TsJkDifwQWeRVgwrfPjUTwZJGVDb6skiY3TsBjDSPxVgtitp4cRo46mIZbktljJuY5G82E9fMEHrBB0QZ1FDu87e++lqH0tE1jpITlnneMzWu62MaDqR1k9dxbrUct3tY+CHeVEtvyMEGX7N8n9UFqEUdbnts6/Eop3VMUYZAQxszLtzvIuW5SSLgWJIt6Q0WT3i7wqbC42hzeLUSgmKEG2g0zvP0W307T1ciQG5IqwVm9/Hp5CYpBENTw4YGOAH+9rj+Kymyu/CvjkYK0NqYjo9zWNZK3X0hls027LC/aEFi0XhQVkc0Ucsbg+OVofG4ci1wuCvdAREQEREBERBgtvAThWJAak0s9h9y5U6bz19qu9UQtex7HC7XgtcO0EWI9xVNNp8EkoquemkBBheQCfpN5teO4tsfaguVSuBYwjkWgjwsvVRnua28gqqSKllkDaqmaIw1xsZWNFmvbf0jawI56X61JiAqqb5sYfUYxVAm7KY8CMdgZ6XveXFWWoto6Kapkpop2STQtD5GNN8oJtzGlwbXHMXF+aq5vToXQ4xXtItmlMje9sv5QW/et7EE27iNnoYcLiqMg41WXOc8gZgxryxrAeptm5vFywHSJ2agEEFbGwNkEgimLQBna5pIc7tILbX/wBXcLbbuQxJk2DUzQQXU5fFIB1EPLm/+jmlYfpFYi1mGww3GeonBDb65I2kucB3EsH+5BoHR9xh0WKGC5yVsbmlvVniaZGuPg0SD/cvPpBeuPuI/i5eG4bDnS4zE8ejSxySPPV5zDEB43kB9hXv0gvXH3Efxcgkro8+qHftEnysWtdJnnhnhP8A/JbH0eHg4S8Ai7ah9x1i7GHVap0lK6J01BE17XSQtlMrAblgfw8ubsvldp3IPboz+nifhD8ZFoe93GHVOL1ZJu2B3AjHUGx+aQPF2Y+1b50Z/TxPwh+MijfeXQOgxfEGOB1mdIO9sp4gPucgmvcZsfTxUEdW+Nr56q7g9wBLIw4ta1t+V7XJGpv3KRKvBqWV8b5IY3vhcHxPLGlzHNNw5rrXGq1DcnjEc+EU7GkZ6W8Urb6ghxLT4FpB9/Yt9QRX0jPVUH7Uz+TKok3R7MwV+JNinuYo2OlcwG2fKWjISNQCXa2106ualvpGeqoP2pn8mVR/0ePW7/2aT52IJU3mbKYeMHq8tNDGaeIvhdHGxrmuZqLEC9jyPbdQBu3eRi+G2NvziMewusR7irM7zPU+I/qH/BVl3c+t8N/aYvnCCdekF6n+/j+DlEu5HCaepxZjJ42ysZG+QMeLtzNsASOR5nQqWukF6n+/j+DlGXR99cfcSfFqCcNt9j6SsopojCwPawmneGNDmPAu2xHVfQjkQqmYfWPhmilYbPhe17D/AKmuzD8Qrj7UYtHSUdRPIQ1sTHHXrdazWjvLiAPFU1pKd8kjI2C7pXBjB2ucbAe8oLmYlh8FbSOimbniqWDMOuxFw4djgbEHqIWmx4vsvhLeE19OxzNHZGmaUn/W5ocb+K17fvtLPSU1JQwvLOMy872mzjGyzAwEdTje/wBm3IlaXul3asxNss08ro4IX8MNjtne/KHHUghrQHN6je/VZB8O93GMLq6qKagAF2EVFozGC4O0dYgXNjz7gpE6Nch8krm9TZmkeJjsflC0TfLsfR4bNSspg8CWNzn535jcOsOrRbz0av8ADV/61nyFBD23dHJFideyQEOE8jtesPeXtd4Frgfapv2V3vYPNGyGoiFGcoblcwOp+VrAgaN+0AO9bZtpsHh+Jj8s3LMwZWzxkCRo5hrupzdb2PabWuoJ283T1mHxvna9lRTsIzPb5r2ZnZQXMPVcgXBPPqQWSwSkpY4WilbG2F5L2cLLwznNy5uXTXuVTt4mMPqsTrJXEkcVzIx2RxnI0Ds0F/Elb30eNoJ21klGXF0MsbpGsNyGSNIOZvYCCb9uijnbCifDiFbG4WLJ5B4gvJB9oIPtQS5u73iYDh9DDFaUTFodUvENy6Q6nzr6gch3BR7vUxjDquuFRRAtbIwccFmS8gJGa3e3LfwUh7BbrsGr8PpqjNOXvbaYNkaA2VujhbLprqO4hbB/0NwbtqP4rf8Agg7dH3EHSYQWO18mmfGz7JDZLe+QqTFgdjtk6bDYXw05eWSPMjuI4OOYta3QgDSzQs8gIiICIiAiIgLRt5m7qHFIw9pENVELRzWuHN58OQDm25NjzF+vUHeUQVCx3YTFaN5EtLLYHSWNpkjNusPZe3tse5fD5Zicg4XEqpByEeaZw8Mt1ctcWQV03T7BYyyup6rIaSOJ13umBa57Do6MRekbjtsOR6lIm97dycSYyenLW1UDcoDtGysvfIT1OBJseWpB7RJCIKh0hxrCpnljaikefNf5hyPtyvcFjxzsdeuy9BhuN4tOHOZPUvOnEeCI2i/LMbMYOegt1q3CINM3YbCswumLXOElROQ6okHo6DSNl9crbnU6kknTQDSd/exFTPJFW00bpskfCqI2C7wGuLmyBo1cPOINuVm95E0ogptgs2KQvcylNVG+TR7IeK1zurVrdSdVnsa3bYrFSR1UscsktRKQ6FrXSytblLuJIW3sSRy6uvU2Vq0QQf0eaCqgnrmzU80IljY5rpInsBLHEWBcAL+fy7ls293dscRa2enLW1UTcuV2jZmcw0nqcNbHlrY9RElIgqBHTYxhkxLWVNJINC4Ne1rh2XHmvHvCyVPiu0ddLFldV1Do3tfGAHCMPY4ODnAAMFiBqVa1EEW78qSqqMHpQ2B7pjPG6WKJplLDwJMw8wG4Dja/Ll2rTNw2C1kOKudNTzRN8neM0kT2NuXs0u4AX0KsKiDXd4kL34ViDGNc9z4HhrWgucSRyAGpKrpsDs7XsxTD3vpKhjWVEZc50EoaAHjUktsB3q1qINF3y4HVVmGGKmjMsglY/IC0Etbe9sxFzryVdKelxWgl4jY6mlkbcZ+HIw2PMXI1B9yuKiCoVdXY1iRayQ1VXlPmsDXuaDyvlaLA261K+6PdTLTysrK4BsketPT3ByEi3EkI0zDqaOXPmpmRBFO/XYmorYoKimYZJaYObJE30nxnW7R1lpB05nN3KGdnMZxmhe+OlM8TpSM8QizEkdeR7TY94Ct4iCqm1GyOOvbDV1Uc88tUXDLkfJKxrACM7Wi0YOY2bpyOgUjdHeiqoBiDJ4ZYQ7hPj4kb2A2zh1swF/oqZUQVg2ndtHTYjU1TmVNO+d5cXRZnxFo0YzM0ZXhrQAM2thqFiMU2mx3EGcCWSoqGkg8JkVsxB0u2Noza9t9VbZLIIg3IbvamjfJWVTeHJIzhwwn0mtJBL325E5QAOY1uvo3v7sH1rvK6QN8oDbTREhvGDRYODjoHgC2uhAGotrK6IKiUFTjeFveIxU0hJs9pjcGOI0vlcC13cde5fdNjO0mIgR5qudrtMsbCxh+1w2htvtK1qIMRsiazyGm8saGVIYBMA4O1GmYkaXIAJtyJKy6IgIiICIiAiIgIiICIiAiIgIiICIiAiIgIiICIiAiIgIiICIiAiIgIiICIiAiIgIiICIiAiIgIiICIi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6" descr="data:image/jpeg;base64,/9j/4AAQSkZJRgABAQAAAQABAAD/2wCEAAkGBw8TEBAUExMVEhQPFxsVEBIVFBUWFRYWFxQfFx8UGBcYHSghGhslGxYYITEhJSsrMS4uGR8zODMsNygwLisBCgoKDgwOGhAQGy8lICQ0NCw3LCs4LS00NzcvMDczNCw3Lyw3KywrNTAzKyw3Lyw3MDQrMyw0LSwsKzE0ODc3LP/AABEIAJ0BQgMBIgACEQEDEQH/xAAcAAEAAgIDAQAAAAAAAAAAAAAABwgFBgECAwT/xABGEAABAwIDBAUIBQoFBQAAAAABAAIDBBEFEiEGBxMxCEFRYXEUIjI1gZGxskJScoOhIyRTc3SSk7PB0TREYoLSFzNDosP/xAAbAQEAAgMBAQAAAAAAAAAAAAAAAwUBBAYCB//EADERAQACAAMCDAUFAAAAAAAAAAABAgMEEQWxBhQhMTJBUWFxgZHREiI0cuETFjOhwf/aAAwDAQACEQMRAD8AnFERAREQEREBERAREQEREBERAREQEREBERAREQEREBERAREQEREBERAREQEREBERAREQEREBERAREQEREBERAREQEREBcErH7QYq2lppZnC/DHmt+s4nK1vtJCgvFcWqKl5fNI55P0bnI3ua3kAocXGjD5Frs7ZV87E21+GscmvOn+Srib6T2DxcB/VdYK2F5IZIx5HMNe0n3AqufDb2D3LL7JvLa6kLdDxWi47HHKR7QSFDGamZ00WmJwdrTDtaMTliNeb8p9REW45YREQEREBeNRVxR2zvYy/LM4Nv4XXsoZ3pyE4i4E3DI2Bo6he5Nvao8XE+Cure2fk4zeN+nM6cmqXmV0J5SMPg9p/qvcEKtJY3sHuXtR1UkTg6J7onDUFhLfhz8CoIzXcuL8HoiPlxPWPysii1zYTaE1lLmfYSxHJLbQE2uHgdVwffdbGtqtotGsOdxcK2FeaW54ERFlGIiICIiAiIgIiICIiAiIgIiICIiAiIgIiICIiAiIg1Den6uf8ArI/nUOKZd6Pq2T7cf8wKGlX5rpu24PfST907oFk9mP8AG0n65nzhYxZPZk/ntJ+uZ84UFeeFvj/xW8J3J/RdRI3tHvC5Dh2q3fMtHKJdEBEXFwg5ULb0fWUn6tnwKmfiN7R7woX3oOBxGS2v5NnwWvmeguthcmZnwnfDU1wUXC0nWTKUNzP/AG6z7TPlcpIUb7mPQrPtM+VykhWGD0IcTtT6u/lugREUqvEREBERAREQEREBERAREQEREBERAREQEREBERAREQalvR9Wyfbj/mBQ0pm3oMJw2W30Xxk+HEA/qFDKr810/J23B76SfundAiItZeA05aLsHu7T7yuqIO4lf9Z37xTjv+u794/3XRcLLzMQ7mZ/1nfvFdTI7tPvK6rhZRzoErqi4WUUyLgoVwvSK0pR3MehWfaZ8rlJKjjcww8Krd1F7B7Q0k/MFI6sMHoQ4vac65q/lugREUjREREBERAREQEREBERAREQEREBERAREQEREBERAREQfNiNEyaGSJ4u2Vpa7tsRzHeoIx/A56SUxyjT/wAcgHmSDtB7e0cx+KsAvKop2SNLXta9p5tc0OafEHRQ4uDGJ4rTZu07ZKZjTWs9X+q5Ip3fsjhp/wArD7GAfBeEmw2Fn/LgeD5G/K4LW4rbthfRwjy/XW39e6D0U1O3fYX+hcPvpv6vXmd3WGfo3j76T/kscVv3Pf7iyvZb0j3QwuFMx3cYZ9ST+NJ/dcf9N8M+rJ/Ff/dZ4td5nb+Vnqt6R7oZXCmcbt8M+pJ/Gk/uuRu3wv8ARvP30n/JZ4td4nbuW7Leke6FVwpubu6wr9C4+M839Hr1j2BwocqcHxkmd8XrMZa3chttzL9UW9I90Fr6MOoZp5WxQsMkjuTR1D6zjyaO8qdG7G4YP8pCfFt/isrQ4fBC3LDEyJv1Y2NaPGwC9Rl565a+JtumnyVnXvY/ZLA20dLHCDmd6Urh9J7uZHdyA7gFmURbURpGkOfveb2m1ueRERZeRERAREQEREBERAREQEREBERAREQEXV7wASSABzJNgvlbilMTYTRE9gkZf4oPsREQEREBERAREQEREBERARa/trtbT4ZTsnnZI9j5BEBEGl2ZzXOuQ5zRazD19iw+xm9ChxKpNPBHUMeGGS8rYw2zSBa7ZHG/nDqQbwiIgIsFtjtRBh1N5RM2R7M4ZaINLruvY2c5otp2rBbHb0qDEanyeCKoY/IX3lZGG2ba+rZHG+vYg3pERAREQEREBERAREQEREBERAREQEREBERAUdb1d5bMNaIYQ2SrkFwD6ETTye8DmT1N9p6r7/WVLY45JHaNiaXuPc0XP4BUxx7FZKqpnqJDd87y891+TR3AWA7gg+rEsYxHEJhxZJqqR58yMZna2+hG3QeDQvrl2Cxhrcxoai3PSJxPuGqsLuk2OioaGJ5YPKalgkneR5wDhmEQ7AARftNyt6QV03EMxR9eWMmljpqYXqo3XLNbgRZHaNcTfUWIDSrFroyJoLiGgF+riAAXEC1yevRa1t/ttTYXTiSQcSSS4ggBs55HMk/RaLi7u8c0G0IqxYlvlxuZ/wCSkZACTlZFEx2nYTIHEn3L2wTfZi8LxxzHVMv5zXsbG+3c6MAA+IKCy6LCbI7T02IUzZ4CbHzZGO9ON45scO3Xn1gqNN6+8vEcPxDgU/C4fCY/z48xu699bjsQTMi0vdLtNU4hQGeoyZxM5gyNyjK1rSNLnXUrDb59ua3DTReTcP8AOOLxM7M3oZLW1FvTKCTUUYbmduq3EnVgqeH+biMsyMy+mX3vqb+iFs+3u29LhcAfLd8klxBA02c8jmSfotFxc9/Wg2hFWPF99OMyuJifHTNvo2ONjjbsLpA6/wCC5wXfFjrZWNc9lUXuDRG+JgJJNsrTGGm59qCR+kZ6qg/amfyZVH/R49bv/ZpPnYt96QjnnB6YvAa81MedoNwHcCW4BsLi/Woh3ZbVRYbVzVD2GQ8B7I426ZnueywLvojQknXlyKC2qKr2J75cbkeXMmZTt6o44oyAPGQOJPtW/bpd609XUNo63K6SQHgTNblLnNbmLHtGlyASCLcrW1QZjpBep/v4/g5Rl0ffXH3EnxapN6QXqf7+P4OUFbCbVOw2pfUNjEr+E6NjXGzQ5xHnOtqQLchz7QguAiqzNvgx0vLhUtaL34bYYcg7vOaXW9qk/dbvZ8ulbS1bWxzuB4MjLhkhGuUtJ819tew68tAQldFq+8HbBuGUondC+YvdkY1ujQ4gkZ3/AERp2FQTim+jGpXExyR07b6NjiY7TsJkDifwQWeRVgwrfPjUTwZJGVDb6skiY3TsBjDSPxVgtitp4cRo46mIZbktljJuY5G82E9fMEHrBB0QZ1FDu87e++lqH0tE1jpITlnneMzWu62MaDqR1k9dxbrUct3tY+CHeVEtvyMEGX7N8n9UFqEUdbnts6/Eop3VMUYZAQxszLtzvIuW5SSLgWJIt6Q0WT3i7wqbC42hzeLUSgmKEG2g0zvP0W307T1ciQG5IqwVm9/Hp5CYpBENTw4YGOAH+9rj+Kymyu/CvjkYK0NqYjo9zWNZK3X0hls027LC/aEFi0XhQVkc0Ucsbg+OVofG4ci1wuCvdAREQEREBERBgtvAThWJAak0s9h9y5U6bz19qu9UQtex7HC7XgtcO0EWI9xVNNp8EkoquemkBBheQCfpN5teO4tsfaguVSuBYwjkWgjwsvVRnua28gqqSKllkDaqmaIw1xsZWNFmvbf0jawI56X61JiAqqb5sYfUYxVAm7KY8CMdgZ6XveXFWWoto6Kapkpop2STQtD5GNN8oJtzGlwbXHMXF+aq5vToXQ4xXtItmlMje9sv5QW/et7EE27iNnoYcLiqMg41WXOc8gZgxryxrAeptm5vFywHSJ2agEEFbGwNkEgimLQBna5pIc7tILbX/wBXcLbbuQxJk2DUzQQXU5fFIB1EPLm/+jmlYfpFYi1mGww3GeonBDb65I2kucB3EsH+5BoHR9xh0WKGC5yVsbmlvVniaZGuPg0SD/cvPpBeuPuI/i5eG4bDnS4zE8ejSxySPPV5zDEB43kB9hXv0gvXH3Efxcgkro8+qHftEnysWtdJnnhnhP8A/JbH0eHg4S8Ai7ah9x1i7GHVap0lK6J01BE17XSQtlMrAblgfw8ubsvldp3IPboz+nifhD8ZFoe93GHVOL1ZJu2B3AjHUGx+aQPF2Y+1b50Z/TxPwh+MijfeXQOgxfEGOB1mdIO9sp4gPucgmvcZsfTxUEdW+Nr56q7g9wBLIw4ta1t+V7XJGpv3KRKvBqWV8b5IY3vhcHxPLGlzHNNw5rrXGq1DcnjEc+EU7GkZ6W8Urb6ghxLT4FpB9/Yt9QRX0jPVUH7Uz+TKok3R7MwV+JNinuYo2OlcwG2fKWjISNQCXa2106ualvpGeqoP2pn8mVR/0ePW7/2aT52IJU3mbKYeMHq8tNDGaeIvhdHGxrmuZqLEC9jyPbdQBu3eRi+G2NvziMewusR7irM7zPU+I/qH/BVl3c+t8N/aYvnCCdekF6n+/j+DlEu5HCaepxZjJ42ysZG+QMeLtzNsASOR5nQqWukF6n+/j+DlGXR99cfcSfFqCcNt9j6SsopojCwPawmneGNDmPAu2xHVfQjkQqmYfWPhmilYbPhe17D/AKmuzD8Qrj7UYtHSUdRPIQ1sTHHXrdazWjvLiAPFU1pKd8kjI2C7pXBjB2ucbAe8oLmYlh8FbSOimbniqWDMOuxFw4djgbEHqIWmx4vsvhLeE19OxzNHZGmaUn/W5ocb+K17fvtLPSU1JQwvLOMy872mzjGyzAwEdTje/wBm3IlaXul3asxNss08ro4IX8MNjtne/KHHUghrQHN6je/VZB8O93GMLq6qKagAF2EVFozGC4O0dYgXNjz7gpE6Nch8krm9TZmkeJjsflC0TfLsfR4bNSspg8CWNzn535jcOsOrRbz0av8ADV/61nyFBD23dHJFideyQEOE8jtesPeXtd4Frgfapv2V3vYPNGyGoiFGcoblcwOp+VrAgaN+0AO9bZtpsHh+Jj8s3LMwZWzxkCRo5hrupzdb2PabWuoJ283T1mHxvna9lRTsIzPb5r2ZnZQXMPVcgXBPPqQWSwSkpY4WilbG2F5L2cLLwznNy5uXTXuVTt4mMPqsTrJXEkcVzIx2RxnI0Ds0F/Elb30eNoJ21klGXF0MsbpGsNyGSNIOZvYCCb9uijnbCifDiFbG4WLJ5B4gvJB9oIPtQS5u73iYDh9DDFaUTFodUvENy6Q6nzr6gch3BR7vUxjDquuFRRAtbIwccFmS8gJGa3e3LfwUh7BbrsGr8PpqjNOXvbaYNkaA2VujhbLprqO4hbB/0NwbtqP4rf8Agg7dH3EHSYQWO18mmfGz7JDZLe+QqTFgdjtk6bDYXw05eWSPMjuI4OOYta3QgDSzQs8gIiICIiAiIgLRt5m7qHFIw9pENVELRzWuHN58OQDm25NjzF+vUHeUQVCx3YTFaN5EtLLYHSWNpkjNusPZe3tse5fD5Zicg4XEqpByEeaZw8Mt1ctcWQV03T7BYyyup6rIaSOJ13umBa57Do6MRekbjtsOR6lIm97dycSYyenLW1UDcoDtGysvfIT1OBJseWpB7RJCIKh0hxrCpnljaikefNf5hyPtyvcFjxzsdeuy9BhuN4tOHOZPUvOnEeCI2i/LMbMYOegt1q3CINM3YbCswumLXOElROQ6okHo6DSNl9crbnU6kknTQDSd/exFTPJFW00bpskfCqI2C7wGuLmyBo1cPOINuVm95E0ogptgs2KQvcylNVG+TR7IeK1zurVrdSdVnsa3bYrFSR1UscsktRKQ6FrXSytblLuJIW3sSRy6uvU2Vq0QQf0eaCqgnrmzU80IljY5rpInsBLHEWBcAL+fy7ls293dscRa2enLW1UTcuV2jZmcw0nqcNbHlrY9RElIgqBHTYxhkxLWVNJINC4Ne1rh2XHmvHvCyVPiu0ddLFldV1Do3tfGAHCMPY4ODnAAMFiBqVa1EEW78qSqqMHpQ2B7pjPG6WKJplLDwJMw8wG4Dja/Ll2rTNw2C1kOKudNTzRN8neM0kT2NuXs0u4AX0KsKiDXd4kL34ViDGNc9z4HhrWgucSRyAGpKrpsDs7XsxTD3vpKhjWVEZc50EoaAHjUktsB3q1qINF3y4HVVmGGKmjMsglY/IC0Etbe9sxFzryVdKelxWgl4jY6mlkbcZ+HIw2PMXI1B9yuKiCoVdXY1iRayQ1VXlPmsDXuaDyvlaLA261K+6PdTLTysrK4BsketPT3ByEi3EkI0zDqaOXPmpmRBFO/XYmorYoKimYZJaYObJE30nxnW7R1lpB05nN3KGdnMZxmhe+OlM8TpSM8QizEkdeR7TY94Ct4iCqm1GyOOvbDV1Uc88tUXDLkfJKxrACM7Wi0YOY2bpyOgUjdHeiqoBiDJ4ZYQ7hPj4kb2A2zh1swF/oqZUQVg2ndtHTYjU1TmVNO+d5cXRZnxFo0YzM0ZXhrQAM2thqFiMU2mx3EGcCWSoqGkg8JkVsxB0u2Noza9t9VbZLIIg3IbvamjfJWVTeHJIzhwwn0mtJBL325E5QAOY1uvo3v7sH1rvK6QN8oDbTREhvGDRYODjoHgC2uhAGotrK6IKiUFTjeFveIxU0hJs9pjcGOI0vlcC13cde5fdNjO0mIgR5qudrtMsbCxh+1w2htvtK1qIMRsiazyGm8saGVIYBMA4O1GmYkaXIAJtyJKy6IgIiICIiAiIgIiICIiAiIgIiICIiAiIgIiICIiAiIgIiICIiAiIgIiICIiAiIgIiICIiAiIgIiICIiD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://upload.wikimedia.org/wikipedia/en/archive/6/67/20130321214116!Couchbase,_Inc._official_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827" y="1824784"/>
            <a:ext cx="1401711" cy="68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blog.monitis.com/wp-content/uploads/2011/12/apache_cassandra_logo.jpe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300" y="2645596"/>
            <a:ext cx="1005536" cy="65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blog.trifork.com/wp-content/uploads/2013/04/elasticsearch-log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122" y="4535454"/>
            <a:ext cx="2052759" cy="63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120" y="1879222"/>
            <a:ext cx="1585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1592434" y="787400"/>
            <a:ext cx="2078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u="sng" dirty="0"/>
              <a:t>Data Technologies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5715000" y="1352550"/>
            <a:ext cx="3276600" cy="3276600"/>
          </a:xfrm>
          <a:prstGeom prst="rect">
            <a:avLst/>
          </a:prstGeom>
        </p:spPr>
        <p:txBody>
          <a:bodyPr/>
          <a:lstStyle>
            <a:lvl1pPr marL="233363" indent="-233363" algn="l" rtl="0" eaLnBrk="1" fontAlgn="base" hangingPunct="1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387C2C"/>
              </a:buClr>
              <a:buSzPct val="115000"/>
              <a:buFont typeface="Wingdings" pitchFamily="2" charset="2"/>
              <a:buChar char="§"/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indent="-171450" algn="l" rtl="0" eaLnBrk="1" fontAlgn="base" hangingPunct="1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Times" pitchFamily="18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628650" indent="-171450" algn="l" rtl="0" eaLnBrk="1" fontAlgn="base" hangingPunct="1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914400" indent="-171450" algn="l" rtl="0" eaLnBrk="1" fontAlgn="base" hangingPunct="1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200150" indent="-171450" algn="l" rtl="0" eaLnBrk="1" fontAlgn="base" hangingPunct="1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387C2C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6002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eaLnBrk="1" fontAlgn="base" hangingPunct="1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 smtClean="0">
                <a:latin typeface="Arial" pitchFamily="34" charset="0"/>
                <a:cs typeface="Arial" pitchFamily="34" charset="0"/>
              </a:rPr>
              <a:t>Consistency</a:t>
            </a:r>
            <a:endParaRPr lang="en-US" sz="1400" kern="0" dirty="0" smtClean="0">
              <a:latin typeface="Arial" pitchFamily="34" charset="0"/>
              <a:cs typeface="Arial" pitchFamily="34" charset="0"/>
            </a:endParaRPr>
          </a:p>
          <a:p>
            <a:r>
              <a:rPr lang="en-US" kern="0" dirty="0" smtClean="0">
                <a:latin typeface="Arial" pitchFamily="34" charset="0"/>
                <a:cs typeface="Arial" pitchFamily="34" charset="0"/>
              </a:rPr>
              <a:t>Accuracy</a:t>
            </a:r>
          </a:p>
          <a:p>
            <a:pPr lvl="1"/>
            <a:r>
              <a:rPr lang="en-US" sz="1400" kern="0" dirty="0" smtClean="0">
                <a:latin typeface="Arial" pitchFamily="34" charset="0"/>
                <a:cs typeface="Arial" pitchFamily="34" charset="0"/>
              </a:rPr>
              <a:t>JPA != </a:t>
            </a:r>
            <a:r>
              <a:rPr lang="en-US" sz="1400" kern="0" dirty="0" err="1" smtClean="0">
                <a:latin typeface="Arial" pitchFamily="34" charset="0"/>
                <a:cs typeface="Arial" pitchFamily="34" charset="0"/>
              </a:rPr>
              <a:t>NoSQL</a:t>
            </a:r>
            <a:endParaRPr lang="en-US" sz="1400" kern="0" dirty="0" smtClean="0">
              <a:latin typeface="Arial" pitchFamily="34" charset="0"/>
              <a:cs typeface="Arial" pitchFamily="34" charset="0"/>
            </a:endParaRPr>
          </a:p>
          <a:p>
            <a:r>
              <a:rPr lang="en-US" kern="0" dirty="0" smtClean="0">
                <a:latin typeface="Arial" pitchFamily="34" charset="0"/>
                <a:cs typeface="Arial" pitchFamily="34" charset="0"/>
              </a:rPr>
              <a:t>Productivity</a:t>
            </a:r>
            <a:endParaRPr lang="en-US" sz="1400" kern="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400" kern="0" dirty="0" smtClean="0">
                <a:latin typeface="Arial" pitchFamily="34" charset="0"/>
                <a:cs typeface="Arial" pitchFamily="34" charset="0"/>
              </a:rPr>
              <a:t>Template classes</a:t>
            </a:r>
          </a:p>
          <a:p>
            <a:pPr lvl="1"/>
            <a:r>
              <a:rPr lang="en-US" sz="1400" kern="0" dirty="0" smtClean="0">
                <a:latin typeface="Arial" pitchFamily="34" charset="0"/>
                <a:cs typeface="Arial" pitchFamily="34" charset="0"/>
              </a:rPr>
              <a:t>Object Mapping</a:t>
            </a:r>
          </a:p>
          <a:p>
            <a:pPr lvl="1"/>
            <a:r>
              <a:rPr lang="en-US" sz="1400" kern="0" dirty="0" smtClean="0">
                <a:latin typeface="Arial" pitchFamily="34" charset="0"/>
                <a:cs typeface="Arial" pitchFamily="34" charset="0"/>
              </a:rPr>
              <a:t>Repositories</a:t>
            </a:r>
          </a:p>
          <a:p>
            <a:pPr lvl="1"/>
            <a:r>
              <a:rPr lang="en-US" sz="1400" kern="0" dirty="0" err="1" smtClean="0">
                <a:latin typeface="Arial" pitchFamily="34" charset="0"/>
                <a:cs typeface="Arial" pitchFamily="34" charset="0"/>
              </a:rPr>
              <a:t>QueryDSL</a:t>
            </a:r>
            <a:endParaRPr lang="en-US" sz="14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7"/>
          <p:cNvSpPr txBox="1">
            <a:spLocks noChangeArrowheads="1"/>
          </p:cNvSpPr>
          <p:nvPr/>
        </p:nvSpPr>
        <p:spPr bwMode="auto">
          <a:xfrm>
            <a:off x="5715000" y="787400"/>
            <a:ext cx="2262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u="sng" dirty="0"/>
              <a:t>Programming Model</a:t>
            </a:r>
          </a:p>
        </p:txBody>
      </p:sp>
    </p:spTree>
    <p:extLst>
      <p:ext uri="{BB962C8B-B14F-4D97-AF65-F5344CB8AC3E}">
        <p14:creationId xmlns:p14="http://schemas.microsoft.com/office/powerpoint/2010/main" val="1777821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IO EXECUTION: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Spring XD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31186" y="2687826"/>
            <a:ext cx="6465373" cy="2513766"/>
            <a:chOff x="685800" y="1748368"/>
            <a:chExt cx="5877612" cy="2285242"/>
          </a:xfrm>
        </p:grpSpPr>
        <p:pic>
          <p:nvPicPr>
            <p:cNvPr id="11" name="Picture 10" descr="SpringIO_MarkitectureV2_forPP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504" y="2025232"/>
              <a:ext cx="3798908" cy="2008378"/>
            </a:xfrm>
            <a:prstGeom prst="rect">
              <a:avLst/>
            </a:prstGeom>
            <a:effectLst>
              <a:outerShdw blurRad="355600" dir="2700000">
                <a:srgbClr val="000000">
                  <a:alpha val="43000"/>
                </a:srgbClr>
              </a:outerShdw>
            </a:effectLst>
          </p:spPr>
        </p:pic>
        <p:sp>
          <p:nvSpPr>
            <p:cNvPr id="12" name="Rectangle 11"/>
            <p:cNvSpPr/>
            <p:nvPr/>
          </p:nvSpPr>
          <p:spPr>
            <a:xfrm>
              <a:off x="2764504" y="2523067"/>
              <a:ext cx="3798907" cy="1510543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01067" y="2025232"/>
              <a:ext cx="2262345" cy="176101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39985" y="2201333"/>
              <a:ext cx="2523427" cy="321734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64504" y="2023533"/>
              <a:ext cx="393563" cy="499534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4798037">
              <a:off x="2604401" y="1862112"/>
              <a:ext cx="573194" cy="111118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Screen Shot 2013-09-06 at 4.19.28 PM.png"/>
            <p:cNvPicPr>
              <a:picLocks noChangeAspect="1"/>
            </p:cNvPicPr>
            <p:nvPr/>
          </p:nvPicPr>
          <p:blipFill>
            <a:blip r:embed="rId3"/>
            <a:srcRect l="3192" r="3369"/>
            <a:stretch>
              <a:fillRect/>
            </a:stretch>
          </p:blipFill>
          <p:spPr>
            <a:xfrm>
              <a:off x="685800" y="1748368"/>
              <a:ext cx="1862667" cy="1855598"/>
            </a:xfrm>
            <a:prstGeom prst="ellipse">
              <a:avLst/>
            </a:prstGeom>
            <a:ln w="381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55600" dir="270000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94303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/>
              <a:t>B</a:t>
            </a:r>
            <a:r>
              <a:rPr lang="en-US" dirty="0" smtClean="0"/>
              <a:t>ig Data application?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</a:t>
            </a:r>
            <a:r>
              <a:rPr lang="en-US" dirty="0" smtClean="0"/>
              <a:t>XD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1" y="1066800"/>
            <a:ext cx="8537575" cy="5239789"/>
          </a:xfrm>
        </p:spPr>
        <p:txBody>
          <a:bodyPr/>
          <a:lstStyle/>
          <a:p>
            <a:r>
              <a:rPr lang="en-US" dirty="0"/>
              <a:t>Not just writing a few MR or Hive/Pig jobs.</a:t>
            </a:r>
          </a:p>
          <a:p>
            <a:r>
              <a:rPr lang="en-US" dirty="0" smtClean="0"/>
              <a:t>Developing a comprehensive solution can be challenging</a:t>
            </a:r>
          </a:p>
          <a:p>
            <a:r>
              <a:rPr lang="en-US" dirty="0" smtClean="0"/>
              <a:t>Key parts of the lifecycle involve</a:t>
            </a:r>
            <a:endParaRPr lang="en-US" dirty="0"/>
          </a:p>
          <a:p>
            <a:pPr lvl="1"/>
            <a:r>
              <a:rPr lang="en-US" dirty="0" smtClean="0"/>
              <a:t>Ingestion</a:t>
            </a:r>
          </a:p>
          <a:p>
            <a:pPr lvl="1"/>
            <a:r>
              <a:rPr lang="en-US" dirty="0" smtClean="0"/>
              <a:t>Stream Processing</a:t>
            </a:r>
          </a:p>
          <a:p>
            <a:pPr lvl="1"/>
            <a:r>
              <a:rPr lang="en-US" dirty="0" smtClean="0"/>
              <a:t>Batch Workflow Orchestration</a:t>
            </a:r>
          </a:p>
          <a:p>
            <a:pPr lvl="1"/>
            <a:r>
              <a:rPr lang="en-US" dirty="0" smtClean="0"/>
              <a:t>Export</a:t>
            </a:r>
          </a:p>
          <a:p>
            <a:r>
              <a:rPr lang="en-US" dirty="0" smtClean="0"/>
              <a:t>Also requires</a:t>
            </a:r>
          </a:p>
          <a:p>
            <a:pPr lvl="1"/>
            <a:r>
              <a:rPr lang="en-US" dirty="0" smtClean="0"/>
              <a:t>Enterprise Integration</a:t>
            </a:r>
          </a:p>
          <a:p>
            <a:pPr lvl="1"/>
            <a:r>
              <a:rPr lang="en-US" dirty="0" smtClean="0"/>
              <a:t>Horizontally scalable deployments</a:t>
            </a:r>
          </a:p>
          <a:p>
            <a:r>
              <a:rPr lang="en-US" dirty="0" smtClean="0"/>
              <a:t>How </a:t>
            </a:r>
            <a:r>
              <a:rPr lang="en-US" dirty="0"/>
              <a:t>do you write one of </a:t>
            </a:r>
            <a:r>
              <a:rPr lang="en-US" dirty="0" smtClean="0"/>
              <a:t>these apps?</a:t>
            </a:r>
            <a:endParaRPr lang="en-US" dirty="0"/>
          </a:p>
          <a:p>
            <a:pPr lvl="1"/>
            <a:r>
              <a:rPr lang="en-US" dirty="0"/>
              <a:t>Status quo is to combine different projects </a:t>
            </a:r>
            <a:r>
              <a:rPr lang="en-US" dirty="0" smtClean="0"/>
              <a:t>together – </a:t>
            </a:r>
            <a:r>
              <a:rPr lang="en-US" dirty="0"/>
              <a:t>not ideal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1147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Spring XD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</a:t>
            </a:r>
            <a:r>
              <a:rPr lang="en-US" dirty="0" smtClean="0"/>
              <a:t>XD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Goal: One stop shop for writing Big Data applications</a:t>
            </a:r>
          </a:p>
          <a:p>
            <a:r>
              <a:rPr lang="en-US" dirty="0" smtClean="0"/>
              <a:t>XD = </a:t>
            </a:r>
            <a:r>
              <a:rPr lang="en-US" dirty="0" err="1" smtClean="0"/>
              <a:t>eXtreme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Provides a scalable distributed runtime for</a:t>
            </a:r>
          </a:p>
          <a:p>
            <a:pPr lvl="1"/>
            <a:r>
              <a:rPr lang="en-US" dirty="0" smtClean="0"/>
              <a:t>Stream processing</a:t>
            </a:r>
          </a:p>
          <a:p>
            <a:pPr lvl="1"/>
            <a:r>
              <a:rPr lang="en-US" dirty="0" smtClean="0"/>
              <a:t>Batch processing</a:t>
            </a:r>
          </a:p>
          <a:p>
            <a:pPr lvl="1"/>
            <a:r>
              <a:rPr lang="en-US" dirty="0" smtClean="0"/>
              <a:t>Communication between the two processing domains</a:t>
            </a:r>
          </a:p>
          <a:p>
            <a:r>
              <a:rPr lang="en-US" dirty="0" smtClean="0"/>
              <a:t>“Simple things should be simple, complex things should be possible”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http | transform |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hdfs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hdfsjdbc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--resources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data/*.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22860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--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names=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forename,surname,address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=people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Builds on mature Spring libraries</a:t>
            </a:r>
          </a:p>
          <a:p>
            <a:pPr lvl="1"/>
            <a:r>
              <a:rPr lang="en-US" dirty="0" smtClean="0"/>
              <a:t>Spring Integration, Batch (JSR-352), 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723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SpringTMLT">
  <a:themeElements>
    <a:clrScheme name="SpringSource">
      <a:dk1>
        <a:srgbClr val="333333"/>
      </a:dk1>
      <a:lt1>
        <a:srgbClr val="FFFFFF"/>
      </a:lt1>
      <a:dk2>
        <a:srgbClr val="333333"/>
      </a:dk2>
      <a:lt2>
        <a:srgbClr val="F1F1F1"/>
      </a:lt2>
      <a:accent1>
        <a:srgbClr val="387C2C"/>
      </a:accent1>
      <a:accent2>
        <a:srgbClr val="6DB33F"/>
      </a:accent2>
      <a:accent3>
        <a:srgbClr val="C2CD23"/>
      </a:accent3>
      <a:accent4>
        <a:srgbClr val="717074"/>
      </a:accent4>
      <a:accent5>
        <a:srgbClr val="EDE7DE"/>
      </a:accent5>
      <a:accent6>
        <a:srgbClr val="D9541E"/>
      </a:accent6>
      <a:hlink>
        <a:srgbClr val="0095D3"/>
      </a:hlink>
      <a:folHlink>
        <a:srgbClr val="0095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1E83170-4845-4026-964D-7D3E0FFF79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BFC788-216A-4C9F-9864-33AC5577E3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A61FAB0-D7D8-4412-BE27-ABE5C798C804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18776</TotalTime>
  <Words>1096</Words>
  <Application>Microsoft Office PowerPoint</Application>
  <PresentationFormat>On-screen Show (4:3)</PresentationFormat>
  <Paragraphs>384</Paragraphs>
  <Slides>26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3_SpringTMLT</vt:lpstr>
      <vt:lpstr>Introducing Spring XD</vt:lpstr>
      <vt:lpstr>Where I’m coming from…</vt:lpstr>
      <vt:lpstr>Agenda</vt:lpstr>
      <vt:lpstr>Some things stay the same…</vt:lpstr>
      <vt:lpstr>Spring IO Platform</vt:lpstr>
      <vt:lpstr>Spring Data</vt:lpstr>
      <vt:lpstr>SPRING IO EXECUTION:</vt:lpstr>
      <vt:lpstr>What is a Big Data application?</vt:lpstr>
      <vt:lpstr>Introducing Spring XD</vt:lpstr>
      <vt:lpstr>Spring XD Features</vt:lpstr>
      <vt:lpstr>Spring XD – 10,000 foot view</vt:lpstr>
      <vt:lpstr>Spring XD – Streams</vt:lpstr>
      <vt:lpstr>Spring XD – Streams</vt:lpstr>
      <vt:lpstr>PowerPoint Presentation</vt:lpstr>
      <vt:lpstr>Spring XD – Runtime</vt:lpstr>
      <vt:lpstr>Spring XD – Runtime</vt:lpstr>
      <vt:lpstr>PowerPoint Presentation</vt:lpstr>
      <vt:lpstr>Spring XD – Runtime – Fault Tolerance (M6)</vt:lpstr>
      <vt:lpstr>Spring XD – Runtime – Fault Tolerance</vt:lpstr>
      <vt:lpstr>Spring XD – Runtime – Fault Tolerance </vt:lpstr>
      <vt:lpstr>Spring XD - Taps</vt:lpstr>
      <vt:lpstr>Spring XD – Processors for simple analytics</vt:lpstr>
      <vt:lpstr>PowerPoint Presentation</vt:lpstr>
      <vt:lpstr>Spring XD - Jobs</vt:lpstr>
      <vt:lpstr>PowerPoint Presentation</vt:lpstr>
      <vt:lpstr>Learn More</vt:lpstr>
    </vt:vector>
  </TitlesOfParts>
  <Company>—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presentation</dc:title>
  <dc:creator>—</dc:creator>
  <cp:lastModifiedBy>mpollack</cp:lastModifiedBy>
  <cp:revision>562</cp:revision>
  <cp:lastPrinted>2010-02-05T19:07:37Z</cp:lastPrinted>
  <dcterms:created xsi:type="dcterms:W3CDTF">2010-04-19T18:09:08Z</dcterms:created>
  <dcterms:modified xsi:type="dcterms:W3CDTF">2014-02-27T17:12:16Z</dcterms:modified>
</cp:coreProperties>
</file>