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3"/>
  </p:sldMasterIdLst>
  <p:notesMasterIdLst>
    <p:notesMasterId r:id="rId29"/>
  </p:notesMasterIdLst>
  <p:handoutMasterIdLst>
    <p:handoutMasterId r:id="rId30"/>
  </p:handoutMasterIdLst>
  <p:sldIdLst>
    <p:sldId id="405" r:id="rId4"/>
    <p:sldId id="417" r:id="rId5"/>
    <p:sldId id="418" r:id="rId6"/>
    <p:sldId id="424" r:id="rId7"/>
    <p:sldId id="399" r:id="rId8"/>
    <p:sldId id="432" r:id="rId9"/>
    <p:sldId id="402" r:id="rId10"/>
    <p:sldId id="421" r:id="rId11"/>
    <p:sldId id="416" r:id="rId12"/>
    <p:sldId id="422" r:id="rId13"/>
    <p:sldId id="382" r:id="rId14"/>
    <p:sldId id="431" r:id="rId15"/>
    <p:sldId id="426" r:id="rId16"/>
    <p:sldId id="423" r:id="rId17"/>
    <p:sldId id="430" r:id="rId18"/>
    <p:sldId id="403" r:id="rId19"/>
    <p:sldId id="420" r:id="rId20"/>
    <p:sldId id="427" r:id="rId21"/>
    <p:sldId id="428" r:id="rId22"/>
    <p:sldId id="429" r:id="rId23"/>
    <p:sldId id="433" r:id="rId24"/>
    <p:sldId id="434" r:id="rId25"/>
    <p:sldId id="419" r:id="rId26"/>
    <p:sldId id="425" r:id="rId27"/>
    <p:sldId id="388" r:id="rId28"/>
  </p:sldIdLst>
  <p:sldSz cx="9144000" cy="6858000" type="screen4x3"/>
  <p:notesSz cx="7010400" cy="92964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505150"/>
    <a:srgbClr val="A91129"/>
    <a:srgbClr val="000000"/>
    <a:srgbClr val="B4AA9C"/>
    <a:srgbClr val="908472"/>
    <a:srgbClr val="711127"/>
    <a:srgbClr val="EF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77391" autoAdjust="0"/>
  </p:normalViewPr>
  <p:slideViewPr>
    <p:cSldViewPr snapToGrid="0">
      <p:cViewPr varScale="1">
        <p:scale>
          <a:sx n="91" d="100"/>
          <a:sy n="91" d="100"/>
        </p:scale>
        <p:origin x="-1208" y="-112"/>
      </p:cViewPr>
      <p:guideLst>
        <p:guide orient="horz" pos="3988"/>
        <p:guide orient="horz" pos="4211"/>
        <p:guide orient="horz" pos="4124"/>
        <p:guide pos="280"/>
        <p:guide pos="5412"/>
        <p:guide pos="5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88"/>
    </p:cViewPr>
  </p:sorterViewPr>
  <p:notesViewPr>
    <p:cSldViewPr snapToGrid="0" snapToObjects="1">
      <p:cViewPr varScale="1">
        <p:scale>
          <a:sx n="165" d="100"/>
          <a:sy n="165" d="100"/>
        </p:scale>
        <p:origin x="-653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 defTabSz="9142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2228" tIns="46114" rIns="92228" bIns="461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C8804F-D437-B242-8116-4933B33A50EF}" type="datetimeFigureOut">
              <a:rPr lang="en-US"/>
              <a:pPr>
                <a:defRPr/>
              </a:pPr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 defTabSz="9142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2228" tIns="46114" rIns="92228" bIns="461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300545-289D-0A4A-AC8C-0202AF512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0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0235" tIns="45117" rIns="90235" bIns="45117" rtlCol="0"/>
          <a:lstStyle>
            <a:lvl1pPr algn="l" defTabSz="9142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925" y="0"/>
            <a:ext cx="3036888" cy="465138"/>
          </a:xfrm>
          <a:prstGeom prst="rect">
            <a:avLst/>
          </a:prstGeom>
        </p:spPr>
        <p:txBody>
          <a:bodyPr vert="horz" wrap="square" lIns="90235" tIns="45117" rIns="90235" bIns="451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20FD92-755E-434A-AA95-A88B07702244}" type="datetimeFigureOut">
              <a:rPr lang="en-US"/>
              <a:pPr>
                <a:defRPr/>
              </a:pPr>
              <a:t>2/24/14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235" tIns="45117" rIns="90235" bIns="451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235" tIns="45117" rIns="90235" bIns="451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0235" tIns="45117" rIns="90235" bIns="45117" rtlCol="0" anchor="b"/>
          <a:lstStyle>
            <a:lvl1pPr algn="l" defTabSz="9142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925" y="8829675"/>
            <a:ext cx="3036888" cy="465138"/>
          </a:xfrm>
          <a:prstGeom prst="rect">
            <a:avLst/>
          </a:prstGeom>
        </p:spPr>
        <p:txBody>
          <a:bodyPr vert="horz" wrap="square" lIns="90235" tIns="45117" rIns="90235" bIns="451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488193-28AE-8642-9B6E-0C6CDCFCD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28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191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09575" algn="l" defTabSz="8191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819150" algn="l" defTabSz="8191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230313" algn="l" defTabSz="8191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639888" algn="l" defTabSz="8191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051456" algn="l" defTabSz="82058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748" algn="l" defTabSz="82058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2039" algn="l" defTabSz="82058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2330" algn="l" defTabSz="82058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2/24, 5:30-6:45 PM, Room: Room 102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HOOK: It’s a Cloud Party!</a:t>
            </a:r>
          </a:p>
          <a:p>
            <a:endParaRPr lang="en-US" dirty="0" smtClean="0"/>
          </a:p>
          <a:p>
            <a:r>
              <a:rPr lang="en-US" dirty="0" smtClean="0"/>
              <a:t>Message Objective:</a:t>
            </a:r>
          </a:p>
          <a:p>
            <a:r>
              <a:rPr lang="en-US" dirty="0" smtClean="0"/>
              <a:t>By using </a:t>
            </a:r>
            <a:r>
              <a:rPr lang="en-US" dirty="0" err="1" smtClean="0"/>
              <a:t>jclouds</a:t>
            </a:r>
            <a:r>
              <a:rPr lang="en-US" dirty="0" smtClean="0"/>
              <a:t> and the HPCC Systems platform, you will be able to quickly and easily solve big data problems with several public cloud providers. </a:t>
            </a:r>
          </a:p>
          <a:p>
            <a:r>
              <a:rPr lang="en-US" dirty="0" smtClean="0"/>
              <a:t>Slotted for</a:t>
            </a:r>
            <a:r>
              <a:rPr lang="en-US" baseline="0" dirty="0" smtClean="0"/>
              <a:t> 75 minutes – 15 minutes of slides, 30 minutes for the demonstrations, leave the rest of the time for questions (feel free to ask questions during the presentation)</a:t>
            </a:r>
          </a:p>
          <a:p>
            <a:r>
              <a:rPr lang="en-US" baseline="0" dirty="0" smtClean="0"/>
              <a:t>Get you to the cocktail reception early!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Giveaways,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Kidle</a:t>
            </a:r>
            <a:r>
              <a:rPr lang="en-US" baseline="0" dirty="0" smtClean="0"/>
              <a:t> Fire, HPCC training  (fill out forms, must be present to win), Starbucks gift cards (trivia questions)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r>
              <a:rPr lang="en-US" dirty="0" smtClean="0"/>
              <a:t>Simple</a:t>
            </a:r>
            <a:r>
              <a:rPr lang="en-US" baseline="0" dirty="0" smtClean="0"/>
              <a:t> + high level</a:t>
            </a:r>
          </a:p>
          <a:p>
            <a:r>
              <a:rPr lang="en-US" baseline="0" dirty="0" smtClean="0"/>
              <a:t>Run single commands on a set of nodes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</a:t>
            </a:r>
          </a:p>
          <a:p>
            <a:r>
              <a:rPr lang="en-US" baseline="0" dirty="0" smtClean="0"/>
              <a:t>Almost 100 jars needed</a:t>
            </a:r>
          </a:p>
          <a:p>
            <a:r>
              <a:rPr lang="en-US" baseline="0" dirty="0" smtClean="0"/>
              <a:t>RDS and ELB are works in progress</a:t>
            </a:r>
          </a:p>
          <a:p>
            <a:r>
              <a:rPr lang="en-US" baseline="0" dirty="0" smtClean="0"/>
              <a:t>I have had to upgrade versions three times, each one was a good amount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56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jclouds</a:t>
            </a:r>
            <a:r>
              <a:rPr lang="en-US" dirty="0" smtClean="0"/>
              <a:t> application for provisioning HPCC Clusters</a:t>
            </a:r>
            <a:r>
              <a:rPr lang="en-US" baseline="0" dirty="0" smtClean="0"/>
              <a:t> in the cloud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Launch the AWS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5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Provider,</a:t>
            </a:r>
            <a:r>
              <a:rPr lang="en-US" baseline="0" dirty="0" smtClean="0"/>
              <a:t> Cluster, Storage, Node, Hardware, Location, Image, Platform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Provider specific versions of Cluster and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9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reason for Python / </a:t>
            </a:r>
            <a:r>
              <a:rPr lang="en-US" dirty="0" err="1" smtClean="0"/>
              <a:t>Django</a:t>
            </a:r>
            <a:r>
              <a:rPr lang="en-US" dirty="0" smtClean="0"/>
              <a:t> is historical.</a:t>
            </a:r>
            <a:r>
              <a:rPr lang="en-US" baseline="0" dirty="0" smtClean="0"/>
              <a:t> The first portal was all Python / 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Jython</a:t>
            </a:r>
            <a:r>
              <a:rPr lang="en-US" baseline="0" dirty="0" smtClean="0"/>
              <a:t> is no longer supported for newest version of 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, need to port UI to something else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Wanted to re-use as much code as possible.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 AWS </a:t>
            </a:r>
            <a:r>
              <a:rPr lang="en-US" baseline="0" dirty="0" err="1" smtClean="0"/>
              <a:t>Boto</a:t>
            </a:r>
            <a:r>
              <a:rPr lang="en-US" baseline="0" dirty="0" smtClean="0"/>
              <a:t> libraries for Python, not easily extendable to other cloud 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1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Rackspace – issues with startup times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Future enhancements will be to add block storage to all providers</a:t>
            </a:r>
          </a:p>
          <a:p>
            <a:r>
              <a:rPr lang="en-US" baseline="0" dirty="0" smtClean="0"/>
              <a:t>HP will be migrated to Havana in March before going live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Rackspace must push custom IP tables script</a:t>
            </a:r>
          </a:p>
          <a:p>
            <a:r>
              <a:rPr lang="en-US" baseline="0" dirty="0" smtClean="0"/>
              <a:t>No ability to use SSH keys to setup images, password only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differences - usernames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9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Trivia Question #2:</a:t>
            </a:r>
          </a:p>
          <a:p>
            <a:pPr marL="0" marR="0" indent="0" algn="l" defTabSz="819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819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past, computing</a:t>
            </a:r>
            <a:r>
              <a:rPr lang="en-US" baseline="0" dirty="0" smtClean="0"/>
              <a:t> was envisioned to be provided as a commodity utility like electricity. </a:t>
            </a:r>
            <a:endParaRPr lang="en-US" dirty="0" smtClean="0"/>
          </a:p>
          <a:p>
            <a:pPr marL="0" marR="0" indent="0" algn="l" defTabSz="819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 year was this idea first published in a book?</a:t>
            </a:r>
          </a:p>
          <a:p>
            <a:pPr marL="0" marR="0" indent="0" algn="l" defTabSz="819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819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Answer:</a:t>
            </a:r>
          </a:p>
          <a:p>
            <a:pPr marL="0" marR="0" indent="0" algn="l" defTabSz="819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1966, Douglas </a:t>
            </a:r>
            <a:r>
              <a:rPr lang="en-US" dirty="0" err="1" smtClean="0"/>
              <a:t>Parkhill</a:t>
            </a:r>
            <a:r>
              <a:rPr lang="en-US" dirty="0" smtClean="0"/>
              <a:t>, The Challenge of the Computer Utility.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5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Thor,</a:t>
            </a:r>
            <a:r>
              <a:rPr lang="en-US" baseline="0" dirty="0" smtClean="0"/>
              <a:t> Roxie, ECL, ECL Eclipse Plugin, ESP (Enterprise Services Platform)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NoSQL</a:t>
            </a:r>
            <a:r>
              <a:rPr lang="en-US" baseline="0" dirty="0" smtClean="0"/>
              <a:t>, schema-free, clustered database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single point of failure (no </a:t>
            </a:r>
            <a:r>
              <a:rPr lang="en-US" baseline="0" dirty="0" err="1" smtClean="0"/>
              <a:t>NameNode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JobTracker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5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Thor</a:t>
            </a:r>
            <a:r>
              <a:rPr lang="en-US" dirty="0" smtClean="0"/>
              <a:t> functions as a distributed file system with parallel processing power spread across the nodes. </a:t>
            </a:r>
          </a:p>
          <a:p>
            <a:r>
              <a:rPr lang="en-US" baseline="0" dirty="0" smtClean="0"/>
              <a:t>DFU – Distributed file system (record oriented)</a:t>
            </a:r>
          </a:p>
          <a:p>
            <a:r>
              <a:rPr lang="en-US" dirty="0" smtClean="0"/>
              <a:t>Data cleansing and hygiene</a:t>
            </a:r>
          </a:p>
          <a:p>
            <a:r>
              <a:rPr lang="en-US" dirty="0" smtClean="0"/>
              <a:t>ETL processing of raw data</a:t>
            </a:r>
          </a:p>
          <a:p>
            <a:r>
              <a:rPr lang="en-US" dirty="0" smtClean="0"/>
              <a:t>Record</a:t>
            </a:r>
            <a:r>
              <a:rPr lang="en-US" baseline="0" dirty="0" smtClean="0"/>
              <a:t> linking and entity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Rapid Online XML Inquiry Engine</a:t>
            </a:r>
          </a:p>
          <a:p>
            <a:r>
              <a:rPr lang="en-US" dirty="0" smtClean="0"/>
              <a:t>Web Services interface</a:t>
            </a:r>
          </a:p>
          <a:p>
            <a:r>
              <a:rPr lang="en-US" dirty="0" smtClean="0"/>
              <a:t>Thousands</a:t>
            </a:r>
            <a:r>
              <a:rPr lang="en-US" baseline="0" dirty="0" smtClean="0"/>
              <a:t> of simultaneous users and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95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language for both Thor and Roxie</a:t>
            </a:r>
            <a:r>
              <a:rPr lang="en-US" baseline="0" dirty="0" smtClean="0"/>
              <a:t> development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Bad ECL code gets optimized to good C++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Enjoy coding in a wide variety of programming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7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Thor and ECL replace most of the components.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Fewer components to learn, fewer components to install and configure.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5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is no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equivalent of Roxie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5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Trivia Question #3:</a:t>
            </a:r>
          </a:p>
          <a:p>
            <a:endParaRPr lang="en-US" dirty="0" smtClean="0"/>
          </a:p>
          <a:p>
            <a:r>
              <a:rPr lang="en-US" dirty="0" smtClean="0"/>
              <a:t>What was the inspiration for the name "Swing” (bonus, what was</a:t>
            </a:r>
            <a:r>
              <a:rPr lang="en-US" baseline="0" dirty="0" smtClean="0"/>
              <a:t> the codename before Swing)?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Georges Saab</a:t>
            </a:r>
            <a:r>
              <a:rPr lang="en-US" baseline="0" dirty="0" smtClean="0"/>
              <a:t> coined it, because Swing dancing was big at the time in San </a:t>
            </a:r>
            <a:r>
              <a:rPr lang="en-US" baseline="0" dirty="0" err="1" smtClean="0"/>
              <a:t>Fransisco</a:t>
            </a:r>
            <a:r>
              <a:rPr lang="en-US" baseline="0" dirty="0" smtClean="0"/>
              <a:t> (1999) KFC was the codename before (copyright issues)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Java mascot is "Duke”. Duke Ellington wrote the song "It Don't Mean A Thing (If it </a:t>
            </a:r>
            <a:r>
              <a:rPr lang="en-US" dirty="0" err="1" smtClean="0"/>
              <a:t>Ain't</a:t>
            </a:r>
            <a:r>
              <a:rPr lang="en-US" dirty="0" smtClean="0"/>
              <a:t> Got That Swing)"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0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baseline="0" dirty="0" smtClean="0"/>
              <a:t> for Kindle File </a:t>
            </a:r>
            <a:r>
              <a:rPr lang="en-US" baseline="0" smtClean="0"/>
              <a:t>and Training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Insurance</a:t>
            </a:r>
            <a:r>
              <a:rPr lang="en-US" baseline="0" dirty="0" smtClean="0"/>
              <a:t> companies use our services to help asses risk and streamline processes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Governments use us to safeguard citizens and reduce financial losses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2011, Risk Solutions launched an open-source initiative called HPCC Systems to broaden usage, tap the innovation of the development community and to more fully compete in the “big data” market.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been using the HPCC big data platform for over 13 years to run our business ($1.4B)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Reed-</a:t>
            </a:r>
            <a:r>
              <a:rPr lang="en-US" baseline="0" dirty="0" err="1" smtClean="0"/>
              <a:t>Elsivier</a:t>
            </a:r>
            <a:r>
              <a:rPr lang="en-US" baseline="0" dirty="0" smtClean="0"/>
              <a:t> ($4B) – Science Direct ($1B) – switched to HPCC for recommendation engine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020" indent="-173020">
              <a:lnSpc>
                <a:spcPct val="130000"/>
              </a:lnSpc>
            </a:pPr>
            <a:r>
              <a:rPr lang="en-US" dirty="0" smtClean="0">
                <a:latin typeface="Arial" charset="0"/>
                <a:cs typeface="Arial" charset="0"/>
                <a:sym typeface="Arial" charset="0"/>
              </a:rPr>
              <a:t>11.6 billion consumer records</a:t>
            </a:r>
          </a:p>
          <a:p>
            <a:pPr marL="173020" indent="-173020">
              <a:lnSpc>
                <a:spcPct val="130000"/>
              </a:lnSpc>
            </a:pPr>
            <a:endParaRPr lang="en-US" dirty="0" smtClean="0">
              <a:latin typeface="Arial" charset="0"/>
              <a:cs typeface="Arial" charset="0"/>
              <a:sym typeface="Arial" charset="0"/>
            </a:endParaRPr>
          </a:p>
          <a:p>
            <a:pPr marL="173020" indent="-173020">
              <a:lnSpc>
                <a:spcPct val="13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•</a:t>
            </a:r>
            <a:r>
              <a:rPr lang="en-US" dirty="0" smtClean="0">
                <a:latin typeface="Arial" charset="0"/>
                <a:cs typeface="Arial" charset="0"/>
                <a:sym typeface="Arial" charset="0"/>
              </a:rPr>
              <a:t> 6.5 billion unique Name &amp; Address  Combinations and 30+ years of Address History</a:t>
            </a:r>
          </a:p>
          <a:p>
            <a:pPr marL="173020" indent="-173020">
              <a:lnSpc>
                <a:spcPct val="130000"/>
              </a:lnSpc>
            </a:pPr>
            <a:endParaRPr lang="en-US" dirty="0" smtClean="0">
              <a:latin typeface="Arial" charset="0"/>
              <a:cs typeface="Arial" charset="0"/>
              <a:sym typeface="Arial" charset="0"/>
            </a:endParaRPr>
          </a:p>
          <a:p>
            <a:pPr marL="173020" indent="-173020">
              <a:lnSpc>
                <a:spcPct val="13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•</a:t>
            </a:r>
            <a:r>
              <a:rPr lang="en-US" dirty="0" smtClean="0">
                <a:latin typeface="Arial" charset="0"/>
                <a:cs typeface="Arial" charset="0"/>
                <a:sym typeface="Arial" charset="0"/>
              </a:rPr>
              <a:t> 2.7 billion motor vehicle registrations</a:t>
            </a:r>
          </a:p>
          <a:p>
            <a:pPr marL="173020" indent="-173020">
              <a:lnSpc>
                <a:spcPct val="130000"/>
              </a:lnSpc>
            </a:pPr>
            <a:endParaRPr lang="en-US" dirty="0" smtClean="0">
              <a:latin typeface="Arial" charset="0"/>
              <a:cs typeface="Arial" charset="0"/>
              <a:sym typeface="Arial" charset="0"/>
            </a:endParaRPr>
          </a:p>
          <a:p>
            <a:pPr marL="173020" indent="-173020">
              <a:lnSpc>
                <a:spcPct val="13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•</a:t>
            </a:r>
            <a:r>
              <a:rPr lang="en-US" dirty="0" smtClean="0">
                <a:latin typeface="Arial" charset="0"/>
                <a:cs typeface="Arial" charset="0"/>
                <a:sym typeface="Arial" charset="0"/>
              </a:rPr>
              <a:t> 2.7 billion property records</a:t>
            </a:r>
          </a:p>
          <a:p>
            <a:pPr marL="173020" indent="-173020">
              <a:lnSpc>
                <a:spcPct val="130000"/>
              </a:lnSpc>
            </a:pPr>
            <a:endParaRPr lang="en-US" dirty="0" smtClean="0">
              <a:latin typeface="Arial" charset="0"/>
              <a:cs typeface="Arial" charset="0"/>
              <a:sym typeface="Arial" charset="0"/>
            </a:endParaRPr>
          </a:p>
          <a:p>
            <a:pPr marL="173020" indent="-173020">
              <a:lnSpc>
                <a:spcPct val="13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•</a:t>
            </a:r>
            <a:r>
              <a:rPr lang="en-US" dirty="0" smtClean="0">
                <a:latin typeface="Arial" charset="0"/>
                <a:cs typeface="Arial" charset="0"/>
                <a:sym typeface="Arial" charset="0"/>
              </a:rPr>
              <a:t> 	302 million unique businesses</a:t>
            </a:r>
          </a:p>
          <a:p>
            <a:pPr marL="173020" indent="-173020">
              <a:lnSpc>
                <a:spcPct val="130000"/>
              </a:lnSpc>
            </a:pPr>
            <a:endParaRPr lang="en-US" dirty="0" smtClean="0">
              <a:latin typeface="Arial" charset="0"/>
              <a:cs typeface="Arial" charset="0"/>
              <a:sym typeface="Arial" charset="0"/>
            </a:endParaRPr>
          </a:p>
          <a:p>
            <a:pPr marL="173020" indent="-173020">
              <a:lnSpc>
                <a:spcPct val="13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•</a:t>
            </a:r>
            <a:r>
              <a:rPr lang="en-US" dirty="0" smtClean="0">
                <a:latin typeface="Arial" charset="0"/>
                <a:cs typeface="Arial" charset="0"/>
                <a:sym typeface="Arial" charset="0"/>
              </a:rPr>
              <a:t> 	227 million auto and home claim records; 99% of all U.S. auto claims</a:t>
            </a:r>
          </a:p>
          <a:p>
            <a:pPr marL="173020" indent="-173020">
              <a:lnSpc>
                <a:spcPct val="130000"/>
              </a:lnSpc>
            </a:pPr>
            <a:endParaRPr lang="en-US" dirty="0" smtClean="0">
              <a:latin typeface="Arial" charset="0"/>
              <a:cs typeface="Arial" charset="0"/>
              <a:sym typeface="Arial" charset="0"/>
            </a:endParaRPr>
          </a:p>
          <a:p>
            <a:pPr marL="173020" indent="-173020">
              <a:lnSpc>
                <a:spcPct val="13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•</a:t>
            </a:r>
            <a:r>
              <a:rPr lang="en-US" dirty="0" smtClean="0">
                <a:latin typeface="Arial" charset="0"/>
                <a:cs typeface="Arial" charset="0"/>
                <a:sym typeface="Arial" charset="0"/>
              </a:rPr>
              <a:t> 12 million background checks and 3 million drug screen tests per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jcouds</a:t>
            </a:r>
            <a:r>
              <a:rPr lang="en-US" baseline="0" dirty="0" smtClean="0"/>
              <a:t> – what it is and the pros and cons I’ve found using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HPCC components and comparison with </a:t>
            </a:r>
            <a:r>
              <a:rPr lang="en-US" baseline="0" dirty="0" err="1" smtClean="0"/>
              <a:t>Hadoop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2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Trivia Question #1:</a:t>
            </a:r>
          </a:p>
          <a:p>
            <a:endParaRPr lang="en-US" dirty="0" smtClean="0"/>
          </a:p>
          <a:p>
            <a:r>
              <a:rPr lang="en-US" dirty="0" smtClean="0"/>
              <a:t>Leading analyst firm Gartner defines Big Data from three aspects, all starting with the letter V. Which of these are not a part of their consideration of big data?</a:t>
            </a:r>
          </a:p>
          <a:p>
            <a:r>
              <a:rPr lang="en-US" dirty="0" smtClean="0"/>
              <a:t>Value, Volume, Velocity, Variety</a:t>
            </a:r>
          </a:p>
          <a:p>
            <a:endParaRPr lang="en-US" dirty="0" smtClean="0"/>
          </a:p>
          <a:p>
            <a:r>
              <a:rPr lang="en-US" dirty="0" smtClean="0"/>
              <a:t>Answer: Value</a:t>
            </a:r>
          </a:p>
          <a:p>
            <a:pPr marL="0" marR="0" indent="0" algn="l" defTabSz="819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819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8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Supports over</a:t>
            </a:r>
            <a:r>
              <a:rPr lang="en-US" baseline="0" dirty="0" smtClean="0"/>
              <a:t> 30 cloud providers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Has support for Closure</a:t>
            </a:r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err="1" smtClean="0"/>
              <a:t>intuative</a:t>
            </a:r>
            <a:r>
              <a:rPr lang="en-US" dirty="0" smtClean="0"/>
              <a:t> APIs</a:t>
            </a:r>
          </a:p>
          <a:p>
            <a:endParaRPr lang="en-US" dirty="0" smtClean="0"/>
          </a:p>
          <a:p>
            <a:r>
              <a:rPr lang="en-US" dirty="0" smtClean="0"/>
              <a:t>Built primarily by the European Java community</a:t>
            </a:r>
          </a:p>
          <a:p>
            <a:endParaRPr lang="en-US" dirty="0" smtClean="0"/>
          </a:p>
          <a:p>
            <a:r>
              <a:rPr lang="en-US" dirty="0" smtClean="0"/>
              <a:t>Contributed to Apache</a:t>
            </a:r>
            <a:r>
              <a:rPr lang="en-US" baseline="0" dirty="0" smtClean="0"/>
              <a:t> in April 2013 as an incubator project, graduated unanimously in October 2013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3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Complexity</a:t>
            </a:r>
          </a:p>
          <a:p>
            <a:r>
              <a:rPr lang="en-US" dirty="0" smtClean="0"/>
              <a:t>Get </a:t>
            </a:r>
            <a:r>
              <a:rPr lang="en-US" dirty="0"/>
              <a:t>started without dealing with REST-like APIs or </a:t>
            </a:r>
            <a:r>
              <a:rPr lang="en-US" dirty="0" err="1"/>
              <a:t>WebServices</a:t>
            </a:r>
            <a:r>
              <a:rPr lang="en-US" dirty="0"/>
              <a:t>. Instead of creating new object types, </a:t>
            </a:r>
            <a:r>
              <a:rPr lang="en-US" dirty="0" err="1"/>
              <a:t>jclouds</a:t>
            </a:r>
            <a:r>
              <a:rPr lang="en-US" dirty="0"/>
              <a:t> reuses concepts like maps so that the programming model is familiar.</a:t>
            </a:r>
          </a:p>
          <a:p>
            <a:r>
              <a:rPr lang="en-US" dirty="0" smtClean="0"/>
              <a:t>All of the cloud providers have different REST APIs</a:t>
            </a:r>
            <a:r>
              <a:rPr lang="en-US" baseline="0" dirty="0" smtClean="0"/>
              <a:t> with different subtleties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9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 Service, key abstractions -  hardware, operating system, template, image, location, options</a:t>
            </a:r>
          </a:p>
          <a:p>
            <a:endParaRPr lang="en-US" dirty="0" smtClean="0"/>
          </a:p>
          <a:p>
            <a:r>
              <a:rPr lang="en-US" dirty="0" err="1" smtClean="0"/>
              <a:t>Blobstore</a:t>
            </a:r>
            <a:r>
              <a:rPr lang="en-US" baseline="0" dirty="0" smtClean="0"/>
              <a:t> Service, key abstractions – container, folder, blob (Amazon S3 buckets)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Predicate matching “with group” “not terminated”, match image type, match OS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88193-28AE-8642-9B6E-0C6CDCFCD5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111" y="6302375"/>
            <a:ext cx="159596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626" y="2165"/>
            <a:ext cx="9154626" cy="45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937" y="4826812"/>
            <a:ext cx="6294881" cy="630055"/>
          </a:xfrm>
        </p:spPr>
        <p:txBody>
          <a:bodyPr>
            <a:noAutofit/>
          </a:bodyPr>
          <a:lstStyle>
            <a:lvl1pPr algn="r">
              <a:defRPr sz="2500" b="0" i="0" baseline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6388" y="5473908"/>
            <a:ext cx="6319430" cy="495399"/>
          </a:xfr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1500" baseline="0">
                <a:solidFill>
                  <a:schemeClr val="tx2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1721" y="6375554"/>
            <a:ext cx="998038" cy="22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 userDrawn="1"/>
        </p:nvSpPr>
        <p:spPr bwMode="auto">
          <a:xfrm rot="16200000">
            <a:off x="-905076" y="572988"/>
            <a:ext cx="1441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INNOV012014</a:t>
            </a:r>
          </a:p>
        </p:txBody>
      </p:sp>
    </p:spTree>
    <p:extLst>
      <p:ext uri="{BB962C8B-B14F-4D97-AF65-F5344CB8AC3E}">
        <p14:creationId xmlns:p14="http://schemas.microsoft.com/office/powerpoint/2010/main" val="352175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46087" y="1345133"/>
            <a:ext cx="8248651" cy="3252139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46088" y="254674"/>
            <a:ext cx="8248650" cy="533633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8C18F26-96D5-8B4C-8502-7B7411B02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4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2676525"/>
            <a:ext cx="9144000" cy="0"/>
          </a:xfrm>
          <a:prstGeom prst="line">
            <a:avLst/>
          </a:prstGeom>
          <a:ln w="3175" cmpd="sng">
            <a:solidFill>
              <a:srgbClr val="7778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V="1">
            <a:off x="0" y="3816350"/>
            <a:ext cx="9144000" cy="36513"/>
          </a:xfrm>
          <a:prstGeom prst="line">
            <a:avLst/>
          </a:prstGeom>
          <a:ln w="3175" cmpd="sng">
            <a:solidFill>
              <a:srgbClr val="77787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1" descr="L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3" y="6327803"/>
            <a:ext cx="13144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46088" y="3071815"/>
            <a:ext cx="8250710" cy="37678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1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40648" y="6262743"/>
            <a:ext cx="6062662" cy="365125"/>
          </a:xfr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It’s a Cloud Party – BYOD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9970" y="6272268"/>
            <a:ext cx="377825" cy="365125"/>
          </a:xfrm>
        </p:spPr>
        <p:txBody>
          <a:bodyPr/>
          <a:lstStyle>
            <a:lvl1pPr algn="ct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2A9BDA1-B775-994E-AAC5-192BE27A95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2"/>
          <p:cNvSpPr txBox="1">
            <a:spLocks noChangeArrowheads="1"/>
          </p:cNvSpPr>
          <p:nvPr userDrawn="1"/>
        </p:nvSpPr>
        <p:spPr bwMode="auto">
          <a:xfrm rot="16200000">
            <a:off x="-905076" y="572988"/>
            <a:ext cx="1441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INNOV012014</a:t>
            </a:r>
          </a:p>
        </p:txBody>
      </p:sp>
    </p:spTree>
    <p:extLst>
      <p:ext uri="{BB962C8B-B14F-4D97-AF65-F5344CB8AC3E}">
        <p14:creationId xmlns:p14="http://schemas.microsoft.com/office/powerpoint/2010/main" val="306085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446088" y="1348913"/>
            <a:ext cx="8248650" cy="4354513"/>
          </a:xfr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6121" y="254674"/>
            <a:ext cx="8229977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C28BB67-765A-A841-83F0-30F05D6F9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1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4141" y="1575038"/>
            <a:ext cx="8230597" cy="1371600"/>
          </a:xfrm>
        </p:spPr>
        <p:txBody>
          <a:bodyPr/>
          <a:lstStyle>
            <a:lvl1pPr>
              <a:defRPr sz="1600">
                <a:solidFill>
                  <a:srgbClr val="505150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0"/>
            <a:r>
              <a:rPr lang="en-CA" dirty="0" smtClean="0"/>
              <a:t>Second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5616" y="3475430"/>
            <a:ext cx="8239122" cy="1371600"/>
          </a:xfrm>
        </p:spPr>
        <p:txBody>
          <a:bodyPr/>
          <a:lstStyle>
            <a:lvl1pPr>
              <a:defRPr sz="1700">
                <a:solidFill>
                  <a:srgbClr val="505150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0"/>
            <a:r>
              <a:rPr lang="en-CA" dirty="0" smtClean="0"/>
              <a:t>Second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4728" y="254674"/>
            <a:ext cx="8248650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2534F91-22D5-B548-9710-F3329ABEA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1757363" y="1609725"/>
            <a:ext cx="5545137" cy="3890963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4727" y="254674"/>
            <a:ext cx="8248651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743F58-B54B-5145-B721-76E87D2EB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26251" y="1290118"/>
            <a:ext cx="7745413" cy="4557712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4727" y="254674"/>
            <a:ext cx="8248651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7328B4A-6BC9-224B-8B65-4ABAF4156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7" name="TextBox 2"/>
          <p:cNvSpPr txBox="1">
            <a:spLocks noChangeArrowheads="1"/>
          </p:cNvSpPr>
          <p:nvPr userDrawn="1"/>
        </p:nvSpPr>
        <p:spPr bwMode="auto">
          <a:xfrm rot="16200000">
            <a:off x="-802482" y="447411"/>
            <a:ext cx="1236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AGL052013</a:t>
            </a:r>
          </a:p>
        </p:txBody>
      </p:sp>
    </p:spTree>
    <p:extLst>
      <p:ext uri="{BB962C8B-B14F-4D97-AF65-F5344CB8AC3E}">
        <p14:creationId xmlns:p14="http://schemas.microsoft.com/office/powerpoint/2010/main" val="63110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63" y="2412421"/>
            <a:ext cx="4040188" cy="325213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4728" y="254674"/>
            <a:ext cx="8248650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A69BD67-6173-3745-8F19-E37ABBEEF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6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27775"/>
            <a:ext cx="9155113" cy="539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936625"/>
            <a:ext cx="9144000" cy="0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4727" y="254000"/>
            <a:ext cx="8248651" cy="5349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50A9D-B0A8-B74C-9054-9FE4473DD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815" y="6472596"/>
            <a:ext cx="1341438" cy="25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"/>
          <p:cNvSpPr txBox="1">
            <a:spLocks noChangeArrowheads="1"/>
          </p:cNvSpPr>
          <p:nvPr userDrawn="1"/>
        </p:nvSpPr>
        <p:spPr bwMode="auto">
          <a:xfrm rot="16200000">
            <a:off x="-905076" y="572988"/>
            <a:ext cx="1441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INNOV012014</a:t>
            </a:r>
          </a:p>
        </p:txBody>
      </p:sp>
    </p:spTree>
    <p:extLst>
      <p:ext uri="{BB962C8B-B14F-4D97-AF65-F5344CB8AC3E}">
        <p14:creationId xmlns:p14="http://schemas.microsoft.com/office/powerpoint/2010/main" val="313613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27775"/>
            <a:ext cx="9155113" cy="539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46088" y="254000"/>
            <a:ext cx="82486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Title: sub head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6088" y="1808228"/>
            <a:ext cx="8248650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970" y="6427788"/>
            <a:ext cx="3778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1112F1A-835D-3C42-A69C-F1A7040CF2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36625"/>
            <a:ext cx="9144000" cy="0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815" y="6472596"/>
            <a:ext cx="1341438" cy="25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2545" y="6427788"/>
            <a:ext cx="6062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293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It’s a Cloud Party – BYOD</a:t>
            </a:r>
            <a:endParaRPr lang="en-US" dirty="0"/>
          </a:p>
        </p:txBody>
      </p:sp>
      <p:sp>
        <p:nvSpPr>
          <p:cNvPr id="12" name="TextBox 2"/>
          <p:cNvSpPr txBox="1">
            <a:spLocks noChangeArrowheads="1"/>
          </p:cNvSpPr>
          <p:nvPr userDrawn="1"/>
        </p:nvSpPr>
        <p:spPr bwMode="auto">
          <a:xfrm rot="16200000">
            <a:off x="-905076" y="572988"/>
            <a:ext cx="1441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INNOV012014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1700">
          <a:solidFill>
            <a:schemeClr val="accent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1700">
          <a:solidFill>
            <a:schemeClr val="accent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1700">
          <a:solidFill>
            <a:schemeClr val="accent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1700">
          <a:solidFill>
            <a:schemeClr val="accent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8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1968501" y="4826812"/>
            <a:ext cx="6717318" cy="63005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Calibri" charset="0"/>
                <a:cs typeface="Calibri" charset="0"/>
              </a:rPr>
              <a:t>It’s a Cloud Party – BYOD (Bring Your Own Data)</a:t>
            </a:r>
            <a:endParaRPr lang="en-US" sz="2100" dirty="0">
              <a:solidFill>
                <a:schemeClr val="accent1"/>
              </a:solidFill>
              <a:latin typeface="Calibri" charset="0"/>
              <a:cs typeface="Calibri" charset="0"/>
            </a:endParaRP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cs typeface="Calibri" charset="0"/>
              </a:rPr>
              <a:t>Jack Coleman, Architect</a:t>
            </a:r>
            <a:endParaRPr lang="en-US" dirty="0">
              <a:latin typeface="Calibri" charset="0"/>
              <a:cs typeface="Calibri" charset="0"/>
            </a:endParaRPr>
          </a:p>
          <a:p>
            <a:pPr eaLnBrk="1" hangingPunct="1"/>
            <a:r>
              <a:rPr lang="en-US" sz="1300" dirty="0">
                <a:latin typeface="Calibri" charset="0"/>
                <a:cs typeface="Calibri" charset="0"/>
              </a:rPr>
              <a:t> </a:t>
            </a:r>
            <a:r>
              <a:rPr lang="en-US" sz="1300" dirty="0" smtClean="0">
                <a:latin typeface="Calibri" charset="0"/>
                <a:cs typeface="Calibri" charset="0"/>
              </a:rPr>
              <a:t>February 24, 2014 </a:t>
            </a:r>
            <a:r>
              <a:rPr lang="en-US" sz="1300" dirty="0" err="1" smtClean="0">
                <a:latin typeface="Calibri" charset="0"/>
                <a:cs typeface="Calibri" charset="0"/>
              </a:rPr>
              <a:t>DevNexus</a:t>
            </a:r>
            <a:endParaRPr lang="en-US" sz="1300" dirty="0"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6087" y="1209666"/>
            <a:ext cx="8248651" cy="2236267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defRPr/>
            </a:pPr>
            <a:r>
              <a:rPr lang="en-US" sz="1800" b="1" dirty="0" smtClean="0">
                <a:solidFill>
                  <a:srgbClr val="4F504F"/>
                </a:solidFill>
              </a:rPr>
              <a:t>Compute Service</a:t>
            </a:r>
            <a:endParaRPr lang="en-US" sz="1800" b="1" dirty="0">
              <a:solidFill>
                <a:srgbClr val="4F504F"/>
              </a:solidFill>
            </a:endParaRPr>
          </a:p>
          <a:p>
            <a:pPr marL="0" indent="0" eaLnBrk="1" hangingPunct="1">
              <a:buClr>
                <a:srgbClr val="C00000"/>
              </a:buClr>
              <a:defRPr/>
            </a:pPr>
            <a:endParaRPr lang="en-CA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Used for managing compute nodes in the cloud (Virtual Machines)</a:t>
            </a:r>
            <a:endParaRPr lang="en-US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1800" dirty="0" smtClean="0"/>
              <a:t>Node Sets</a:t>
            </a:r>
            <a:endParaRPr lang="en-US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SSH Keys and Credential Persistence</a:t>
            </a:r>
            <a:endParaRPr lang="en-GB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Predicate Matching</a:t>
            </a:r>
            <a:endParaRPr lang="en-US" dirty="0"/>
          </a:p>
        </p:txBody>
      </p:sp>
      <p:sp>
        <p:nvSpPr>
          <p:cNvPr id="2355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API</a:t>
            </a:r>
            <a:endParaRPr lang="en-US" dirty="0">
              <a:latin typeface="Calibri" charset="0"/>
            </a:endParaRP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4F18F89-9077-5241-836B-A17ACE12B723}" type="slidenum">
              <a:rPr lang="en-US" sz="1000">
                <a:solidFill>
                  <a:schemeClr val="bg1"/>
                </a:solidFill>
              </a:rPr>
              <a:pPr eaLnBrk="1" hangingPunct="1"/>
              <a:t>10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46087" y="3580333"/>
            <a:ext cx="8248651" cy="190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defRPr/>
            </a:pPr>
            <a:r>
              <a:rPr lang="en-US" sz="1800" b="1" dirty="0" err="1" smtClean="0">
                <a:solidFill>
                  <a:srgbClr val="4F504F"/>
                </a:solidFill>
              </a:rPr>
              <a:t>Blobstore</a:t>
            </a:r>
            <a:endParaRPr lang="en-US" sz="1800" b="1" dirty="0" smtClean="0">
              <a:solidFill>
                <a:srgbClr val="4F504F"/>
              </a:solidFill>
            </a:endParaRPr>
          </a:p>
          <a:p>
            <a:pPr marL="0" indent="0" eaLnBrk="1" hangingPunct="1">
              <a:buClr>
                <a:srgbClr val="C00000"/>
              </a:buClr>
              <a:defRPr/>
            </a:pPr>
            <a:endParaRPr lang="en-CA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Used for storing and retrieving data stored in the cloud</a:t>
            </a:r>
            <a:endParaRPr lang="en-US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Container namespace</a:t>
            </a:r>
            <a:endParaRPr lang="en-US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Globally addressable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endParaRPr lang="en-US" sz="180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9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6088" y="1345134"/>
            <a:ext cx="4235980" cy="2244734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defRPr/>
            </a:pPr>
            <a:r>
              <a:rPr lang="en-US" sz="1800" b="1" dirty="0" smtClean="0">
                <a:solidFill>
                  <a:srgbClr val="4F504F"/>
                </a:solidFill>
              </a:rPr>
              <a:t>Pros</a:t>
            </a:r>
            <a:endParaRPr lang="en-US" sz="1800" b="1" dirty="0">
              <a:solidFill>
                <a:srgbClr val="4F504F"/>
              </a:solidFill>
            </a:endParaRPr>
          </a:p>
          <a:p>
            <a:pPr marL="0" indent="0" eaLnBrk="1" hangingPunct="1">
              <a:buClr>
                <a:srgbClr val="C00000"/>
              </a:buClr>
              <a:defRPr/>
            </a:pPr>
            <a:endParaRPr lang="en-CA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Powerful abstractions</a:t>
            </a:r>
            <a:endParaRPr lang="en-US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Easily manage clusters of nodes</a:t>
            </a:r>
            <a:endParaRPr lang="en-US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Portable</a:t>
            </a:r>
            <a:endParaRPr lang="en-GB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Open source</a:t>
            </a:r>
            <a:endParaRPr lang="en-US" dirty="0"/>
          </a:p>
        </p:txBody>
      </p:sp>
      <p:sp>
        <p:nvSpPr>
          <p:cNvPr id="2355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Pros and Cons</a:t>
            </a:r>
            <a:endParaRPr lang="en-US" dirty="0">
              <a:latin typeface="Calibri" charset="0"/>
            </a:endParaRP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4F18F89-9077-5241-836B-A17ACE12B723}" type="slidenum">
              <a:rPr lang="en-US" sz="1000">
                <a:solidFill>
                  <a:schemeClr val="bg1"/>
                </a:solidFill>
              </a:rPr>
              <a:pPr eaLnBrk="1" hangingPunct="1"/>
              <a:t>11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It’s a Cloud Party – BYOD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46087" y="3639600"/>
            <a:ext cx="4887913" cy="224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defRPr/>
            </a:pPr>
            <a:r>
              <a:rPr lang="en-US" sz="1800" b="1" dirty="0" smtClean="0">
                <a:solidFill>
                  <a:srgbClr val="4F504F"/>
                </a:solidFill>
              </a:rPr>
              <a:t>Cons</a:t>
            </a:r>
          </a:p>
          <a:p>
            <a:pPr marL="0" indent="0" eaLnBrk="1" hangingPunct="1">
              <a:buClr>
                <a:srgbClr val="C00000"/>
              </a:buClr>
              <a:defRPr/>
            </a:pPr>
            <a:endParaRPr lang="en-CA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Limited and unorganized documentation</a:t>
            </a:r>
            <a:endParaRPr lang="en-US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Many jar files</a:t>
            </a:r>
            <a:endParaRPr lang="en-US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No </a:t>
            </a:r>
            <a:r>
              <a:rPr lang="en-GB" sz="1800" dirty="0" err="1" smtClean="0"/>
              <a:t>PaaS</a:t>
            </a:r>
            <a:endParaRPr lang="en-GB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New and still evolving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38022" y="950401"/>
            <a:ext cx="3605978" cy="5380550"/>
          </a:xfrm>
          <a:prstGeom prst="rect">
            <a:avLst/>
          </a:prstGeom>
          <a:solidFill>
            <a:schemeClr val="accent5"/>
          </a:solidFill>
          <a:ln w="190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2497667"/>
            <a:ext cx="3048000" cy="177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HPCC Systems Instant Cloud – Web Portal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18F26-96D5-8B4C-8502-7B7411B024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46" y="950400"/>
            <a:ext cx="7509709" cy="53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0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HPCC Systems Instant </a:t>
            </a:r>
            <a:r>
              <a:rPr lang="en-US" dirty="0" smtClean="0"/>
              <a:t>Cloud </a:t>
            </a:r>
            <a:r>
              <a:rPr lang="en-US" dirty="0" smtClean="0">
                <a:latin typeface="Calibri" charset="0"/>
              </a:rPr>
              <a:t>- Class Diagram</a:t>
            </a:r>
            <a:endParaRPr lang="en-US" dirty="0">
              <a:latin typeface="Calibri" charset="0"/>
            </a:endParaRP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4F18F89-9077-5241-836B-A17ACE12B723}" type="slidenum">
              <a:rPr lang="en-US" sz="1000">
                <a:solidFill>
                  <a:schemeClr val="bg1"/>
                </a:solidFill>
              </a:rPr>
              <a:pPr eaLnBrk="1" hangingPunct="1"/>
              <a:t>13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9700"/>
            <a:ext cx="9144000" cy="40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4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HPCC Systems Instant </a:t>
            </a:r>
            <a:r>
              <a:rPr lang="en-US" dirty="0" smtClean="0"/>
              <a:t>Cloud </a:t>
            </a:r>
            <a:r>
              <a:rPr lang="en-US" dirty="0" smtClean="0">
                <a:latin typeface="Calibri" charset="0"/>
              </a:rPr>
              <a:t>- Implementation</a:t>
            </a:r>
            <a:endParaRPr lang="en-US" dirty="0">
              <a:latin typeface="Calibri" charset="0"/>
            </a:endParaRPr>
          </a:p>
        </p:txBody>
      </p:sp>
      <p:sp>
        <p:nvSpPr>
          <p:cNvPr id="16385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756424B-A816-CF44-B449-1F255897AB19}" type="slidenum">
              <a:rPr lang="en-US" sz="1000">
                <a:solidFill>
                  <a:schemeClr val="bg1"/>
                </a:solidFill>
              </a:rPr>
              <a:pPr eaLnBrk="1" hangingPunct="1"/>
              <a:t>14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31" y="1256323"/>
            <a:ext cx="4419600" cy="426720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sz="half" idx="2"/>
          </p:nvPr>
        </p:nvSpPr>
        <p:spPr>
          <a:xfrm>
            <a:off x="446088" y="1345133"/>
            <a:ext cx="3569066" cy="4731329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CA" sz="1800" dirty="0" smtClean="0"/>
              <a:t>Portal Application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Linux O/S </a:t>
            </a:r>
            <a:endParaRPr lang="en-US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Java / Tomcat backend</a:t>
            </a:r>
            <a:endParaRPr lang="en-US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Python / </a:t>
            </a:r>
            <a:r>
              <a:rPr lang="en-GB" sz="1800" dirty="0" err="1" smtClean="0"/>
              <a:t>Jython</a:t>
            </a:r>
            <a:r>
              <a:rPr lang="en-GB" sz="1800" dirty="0" smtClean="0"/>
              <a:t> frontend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err="1" smtClean="0"/>
              <a:t>Django</a:t>
            </a:r>
            <a:r>
              <a:rPr lang="en-GB" sz="1800" dirty="0" smtClean="0"/>
              <a:t> Web Framework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endParaRPr lang="en-GB" sz="1800" dirty="0" smtClean="0"/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GB" sz="1800" dirty="0" smtClean="0"/>
              <a:t>Launching a Cluster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Creates server instance(s)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Creates security group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Creates SSH keys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Node health check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Node configuration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Copies data from container(s)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endParaRPr lang="en-GB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endParaRPr lang="en-GB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endParaRPr lang="en-GB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endParaRPr lang="en-GB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HPCC Systems Instant </a:t>
            </a:r>
            <a:r>
              <a:rPr lang="en-US" dirty="0" smtClean="0"/>
              <a:t>Cloud </a:t>
            </a:r>
            <a:r>
              <a:rPr lang="en-US" dirty="0" smtClean="0">
                <a:latin typeface="Calibri" charset="0"/>
              </a:rPr>
              <a:t>– Providers</a:t>
            </a:r>
            <a:endParaRPr lang="en-US" dirty="0">
              <a:latin typeface="Calibri" charset="0"/>
            </a:endParaRPr>
          </a:p>
        </p:txBody>
      </p:sp>
      <p:sp>
        <p:nvSpPr>
          <p:cNvPr id="16385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756424B-A816-CF44-B449-1F255897AB19}" type="slidenum">
              <a:rPr lang="en-US" sz="1000">
                <a:solidFill>
                  <a:schemeClr val="bg1"/>
                </a:solidFill>
              </a:rPr>
              <a:pPr eaLnBrk="1" hangingPunct="1"/>
              <a:t>15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pic>
        <p:nvPicPr>
          <p:cNvPr id="3" name="Picture 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5" y="998146"/>
            <a:ext cx="2731184" cy="2731184"/>
          </a:xfrm>
          <a:prstGeom prst="rect">
            <a:avLst/>
          </a:prstGeom>
        </p:spPr>
      </p:pic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34" y="2542407"/>
            <a:ext cx="3771900" cy="10795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54" y="4406941"/>
            <a:ext cx="3737279" cy="13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4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HPCC Systems Big Data Platform</a:t>
            </a:r>
            <a:endParaRPr lang="en-US" dirty="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 dirty="0"/>
          </a:p>
        </p:txBody>
      </p:sp>
      <p:sp>
        <p:nvSpPr>
          <p:cNvPr id="18435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8C19D7F0-EB12-1147-AC5C-BE41B924A2C2}" type="slidenum">
              <a:rPr lang="en-US" sz="1000">
                <a:solidFill>
                  <a:schemeClr val="accent2"/>
                </a:solidFill>
              </a:rPr>
              <a:pPr eaLnBrk="1" hangingPunct="1"/>
              <a:t>16</a:t>
            </a:fld>
            <a:endParaRPr lang="en-US"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HPCC Systems Big Data Platform</a:t>
            </a:r>
            <a:endParaRPr lang="en-US" dirty="0">
              <a:latin typeface="Calibri" charset="0"/>
            </a:endParaRPr>
          </a:p>
        </p:txBody>
      </p:sp>
      <p:sp>
        <p:nvSpPr>
          <p:cNvPr id="16385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756424B-A816-CF44-B449-1F255897AB19}" type="slidenum">
              <a:rPr lang="en-US" sz="1000">
                <a:solidFill>
                  <a:schemeClr val="bg1"/>
                </a:solidFill>
              </a:rPr>
              <a:pPr eaLnBrk="1" hangingPunct="1"/>
              <a:t>17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37834" y="2548800"/>
            <a:ext cx="21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Image placeholder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hpcc_a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998133"/>
            <a:ext cx="7925003" cy="3869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267" y="1244600"/>
            <a:ext cx="324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High-Level HPCC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1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Thor</a:t>
            </a:r>
            <a:endParaRPr lang="en-US" dirty="0">
              <a:latin typeface="Calibri" charset="0"/>
            </a:endParaRPr>
          </a:p>
        </p:txBody>
      </p:sp>
      <p:sp>
        <p:nvSpPr>
          <p:cNvPr id="16385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756424B-A816-CF44-B449-1F255897AB19}" type="slidenum">
              <a:rPr lang="en-US" sz="1000">
                <a:solidFill>
                  <a:schemeClr val="bg1"/>
                </a:solidFill>
              </a:rPr>
              <a:pPr eaLnBrk="1" hangingPunct="1"/>
              <a:t>18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38022" y="950401"/>
            <a:ext cx="3605978" cy="5380550"/>
          </a:xfrm>
          <a:prstGeom prst="rect">
            <a:avLst/>
          </a:prstGeom>
          <a:solidFill>
            <a:schemeClr val="accent5"/>
          </a:solidFill>
          <a:ln w="190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5532" y="1311578"/>
            <a:ext cx="5139267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Thor (the Data Refinery Cluster) is responsible for consuming vast amounts of data, transforming, linking and indexing that data. </a:t>
            </a:r>
            <a:endParaRPr lang="en-US" dirty="0" smtClean="0"/>
          </a:p>
          <a:p>
            <a:endParaRPr lang="en-US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 smtClean="0"/>
              <a:t>Single-threaded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dirty="0" smtClean="0"/>
              <a:t>Distributed </a:t>
            </a:r>
            <a:r>
              <a:rPr lang="en-US" dirty="0"/>
              <a:t>parallel </a:t>
            </a:r>
            <a:r>
              <a:rPr lang="en-US" dirty="0" smtClean="0"/>
              <a:t>processing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dirty="0" smtClean="0"/>
              <a:t>Distributed </a:t>
            </a:r>
            <a:r>
              <a:rPr lang="en-US" dirty="0"/>
              <a:t>file </a:t>
            </a:r>
            <a:r>
              <a:rPr lang="en-US" dirty="0" smtClean="0"/>
              <a:t>system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dirty="0" smtClean="0"/>
              <a:t>Powerful </a:t>
            </a:r>
            <a:r>
              <a:rPr lang="en-US" dirty="0"/>
              <a:t>parallel processing programming language (ECL</a:t>
            </a:r>
            <a:r>
              <a:rPr lang="en-US" dirty="0" smtClean="0"/>
              <a:t>)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dirty="0" smtClean="0"/>
              <a:t>Optimized </a:t>
            </a:r>
            <a:r>
              <a:rPr lang="en-US" dirty="0"/>
              <a:t>for Extraction, Transformation, Loading, Sorting, Indexing and </a:t>
            </a:r>
            <a:r>
              <a:rPr lang="en-US" dirty="0" smtClean="0"/>
              <a:t>Linking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dirty="0" smtClean="0"/>
              <a:t>Scales </a:t>
            </a:r>
            <a:r>
              <a:rPr lang="en-US" dirty="0"/>
              <a:t>from 1-1000s of nodes</a:t>
            </a:r>
          </a:p>
        </p:txBody>
      </p:sp>
      <p:pic>
        <p:nvPicPr>
          <p:cNvPr id="8" name="Picture 7" descr="starchart"/>
          <p:cNvPicPr>
            <a:picLocks noChangeAspect="1" noChangeArrowheads="1"/>
          </p:cNvPicPr>
          <p:nvPr/>
        </p:nvPicPr>
        <p:blipFill>
          <a:blip r:embed="rId3" cstate="print"/>
          <a:srcRect l="7494" r="7494"/>
          <a:stretch>
            <a:fillRect/>
          </a:stretch>
        </p:blipFill>
        <p:spPr bwMode="auto">
          <a:xfrm>
            <a:off x="6560432" y="2739783"/>
            <a:ext cx="1549398" cy="172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451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Roxie</a:t>
            </a:r>
            <a:endParaRPr lang="en-US" dirty="0">
              <a:latin typeface="Calibri" charset="0"/>
            </a:endParaRPr>
          </a:p>
        </p:txBody>
      </p:sp>
      <p:sp>
        <p:nvSpPr>
          <p:cNvPr id="16385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756424B-A816-CF44-B449-1F255897AB19}" type="slidenum">
              <a:rPr lang="en-US" sz="1000">
                <a:solidFill>
                  <a:schemeClr val="bg1"/>
                </a:solidFill>
              </a:rPr>
              <a:pPr eaLnBrk="1" hangingPunct="1"/>
              <a:t>19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38022" y="950401"/>
            <a:ext cx="3605978" cy="5380550"/>
          </a:xfrm>
          <a:prstGeom prst="rect">
            <a:avLst/>
          </a:prstGeom>
          <a:solidFill>
            <a:schemeClr val="accent5"/>
          </a:solidFill>
          <a:ln w="190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5532" y="1295400"/>
            <a:ext cx="51392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Roxie (the Query Cluster) provides separate high-performance online query processing and data warehouse capabilities</a:t>
            </a:r>
            <a:r>
              <a:rPr lang="en-US" dirty="0" smtClean="0"/>
              <a:t>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endParaRPr lang="en-CA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/>
              <a:t>Multi-threaded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/>
              <a:t>Distributed parallel processing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/>
              <a:t>Distributed file system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/>
              <a:t>Powerful parallel processing programming language (ECL)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/>
              <a:t>Optimized for concurrent query processing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/>
              <a:t>Scales from 1-1000s of nodes</a:t>
            </a:r>
            <a:endParaRPr lang="en-US" dirty="0"/>
          </a:p>
        </p:txBody>
      </p:sp>
      <p:pic>
        <p:nvPicPr>
          <p:cNvPr id="7" name="Picture 6" descr="starchart3"/>
          <p:cNvPicPr>
            <a:picLocks noChangeAspect="1" noChangeArrowheads="1"/>
          </p:cNvPicPr>
          <p:nvPr/>
        </p:nvPicPr>
        <p:blipFill>
          <a:blip r:embed="rId3" cstate="print"/>
          <a:srcRect r="2504" b="8824"/>
          <a:stretch>
            <a:fillRect/>
          </a:stretch>
        </p:blipFill>
        <p:spPr bwMode="auto">
          <a:xfrm>
            <a:off x="6073464" y="3123693"/>
            <a:ext cx="2569375" cy="102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641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6087" y="1345133"/>
            <a:ext cx="4075113" cy="4573067"/>
          </a:xfrm>
        </p:spPr>
        <p:txBody>
          <a:bodyPr/>
          <a:lstStyle/>
          <a:p>
            <a:r>
              <a:rPr lang="en-US" sz="2400" dirty="0" smtClean="0"/>
              <a:t>     </a:t>
            </a:r>
          </a:p>
          <a:p>
            <a:endParaRPr lang="en-US" sz="2400" dirty="0"/>
          </a:p>
          <a:p>
            <a:r>
              <a:rPr lang="en-US" sz="2400" dirty="0" smtClean="0"/>
              <a:t>Jack Coleman</a:t>
            </a:r>
          </a:p>
          <a:p>
            <a:r>
              <a:rPr lang="en-US" sz="1800" dirty="0" smtClean="0"/>
              <a:t>Architect </a:t>
            </a:r>
          </a:p>
          <a:p>
            <a:r>
              <a:rPr lang="en-US" sz="1800" dirty="0" smtClean="0"/>
              <a:t>HPCC Systems Ambassador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About the Presenter</a:t>
            </a:r>
            <a:endParaRPr lang="en-US" dirty="0">
              <a:latin typeface="Calibri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D23586E5-1DC4-014D-853D-1B7742611A74}" type="slidenum">
              <a:rPr lang="en-US" sz="1000">
                <a:solidFill>
                  <a:schemeClr val="bg1"/>
                </a:solidFill>
              </a:rPr>
              <a:pPr eaLnBrk="1" hangingPunct="1"/>
              <a:t>2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It’s a Cloud Party – BYOD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371600"/>
            <a:ext cx="2413000" cy="457200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5003800" y="1357833"/>
            <a:ext cx="3962400" cy="48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Risk Solutions</a:t>
            </a:r>
          </a:p>
          <a:p>
            <a:endParaRPr lang="en-US" sz="2400" dirty="0"/>
          </a:p>
          <a:p>
            <a:r>
              <a:rPr lang="en-US" sz="1800" dirty="0" err="1"/>
              <a:t>j</a:t>
            </a:r>
            <a:r>
              <a:rPr lang="en-US" sz="1800" dirty="0" err="1" smtClean="0"/>
              <a:t>ack.coleman@lexisnexis.com</a:t>
            </a:r>
            <a:endParaRPr lang="en-US" sz="1800" dirty="0" smtClean="0"/>
          </a:p>
          <a:p>
            <a:endParaRPr lang="en-US" sz="2400" dirty="0" smtClean="0"/>
          </a:p>
          <a:p>
            <a:r>
              <a:rPr lang="en-US" sz="1800" dirty="0" smtClean="0"/>
              <a:t>678.694.2730 Direct</a:t>
            </a:r>
          </a:p>
          <a:p>
            <a:r>
              <a:rPr lang="en-US" sz="1800" dirty="0" smtClean="0"/>
              <a:t>678.488.1528 Mobile</a:t>
            </a:r>
          </a:p>
          <a:p>
            <a:endParaRPr lang="en-US" sz="1800" dirty="0"/>
          </a:p>
          <a:p>
            <a:r>
              <a:rPr lang="en-US" sz="1800" dirty="0" smtClean="0"/>
              <a:t>1000 Alderman Drive</a:t>
            </a:r>
          </a:p>
          <a:p>
            <a:r>
              <a:rPr lang="en-US" sz="1800" dirty="0" smtClean="0"/>
              <a:t>Alpharetta, GA 30005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h</a:t>
            </a:r>
            <a:r>
              <a:rPr lang="en-US" sz="1800" dirty="0" err="1" smtClean="0"/>
              <a:t>pccsystems.com</a:t>
            </a:r>
            <a:endParaRPr lang="en-US" sz="18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705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ECL</a:t>
            </a:r>
            <a:endParaRPr lang="en-US" dirty="0">
              <a:latin typeface="Calibri" charset="0"/>
            </a:endParaRPr>
          </a:p>
        </p:txBody>
      </p:sp>
      <p:sp>
        <p:nvSpPr>
          <p:cNvPr id="16385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756424B-A816-CF44-B449-1F255897AB19}" type="slidenum">
              <a:rPr lang="en-US" sz="1000">
                <a:solidFill>
                  <a:schemeClr val="bg1"/>
                </a:solidFill>
              </a:rPr>
              <a:pPr eaLnBrk="1" hangingPunct="1"/>
              <a:t>20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38022" y="950401"/>
            <a:ext cx="3605978" cy="5380550"/>
          </a:xfrm>
          <a:prstGeom prst="rect">
            <a:avLst/>
          </a:prstGeom>
          <a:solidFill>
            <a:schemeClr val="accent5"/>
          </a:solidFill>
          <a:ln w="190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5532" y="1295400"/>
            <a:ext cx="5139267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CA" dirty="0"/>
              <a:t>ECL (Enterprise Control Language) is the powerful programming language that is ideally suited for the manipulation of Big Data</a:t>
            </a:r>
            <a:r>
              <a:rPr lang="en-CA" dirty="0" smtClean="0"/>
              <a:t>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endParaRPr lang="en-CA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/>
              <a:t>Transparent and implicitly parallel programming language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/>
              <a:t>Non-procedural and dataflow oriented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/>
              <a:t>Modular, reusable, extensible syntax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/>
              <a:t>Combines data representation and algorithm implementation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/>
              <a:t>Easily extend using C++ libraries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/>
              <a:t>ECL is compiled into optimized C++</a:t>
            </a:r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726267"/>
            <a:ext cx="2032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0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Comparison Between HPCC Systems and </a:t>
            </a:r>
            <a:r>
              <a:rPr lang="en-US" dirty="0" err="1" smtClean="0">
                <a:latin typeface="Calibri" charset="0"/>
              </a:rPr>
              <a:t>Hadoop</a:t>
            </a:r>
            <a:endParaRPr lang="en-US" dirty="0">
              <a:latin typeface="Calibri" charset="0"/>
            </a:endParaRPr>
          </a:p>
        </p:txBody>
      </p:sp>
      <p:sp>
        <p:nvSpPr>
          <p:cNvPr id="16385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756424B-A816-CF44-B449-1F255897AB19}" type="slidenum">
              <a:rPr lang="en-US" sz="1000">
                <a:solidFill>
                  <a:schemeClr val="bg1"/>
                </a:solidFill>
              </a:rPr>
              <a:pPr eaLnBrk="1" hangingPunct="1"/>
              <a:t>21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37834" y="2548800"/>
            <a:ext cx="21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Image placeholder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1" descr="Chart_7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925" y="1208088"/>
            <a:ext cx="851217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670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Comparison Between HPCC Systems and </a:t>
            </a:r>
            <a:r>
              <a:rPr lang="en-US" dirty="0" err="1" smtClean="0">
                <a:latin typeface="Calibri" charset="0"/>
              </a:rPr>
              <a:t>Hadoop</a:t>
            </a:r>
            <a:endParaRPr lang="en-US" dirty="0">
              <a:latin typeface="Calibri" charset="0"/>
            </a:endParaRPr>
          </a:p>
        </p:txBody>
      </p:sp>
      <p:sp>
        <p:nvSpPr>
          <p:cNvPr id="16385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756424B-A816-CF44-B449-1F255897AB19}" type="slidenum">
              <a:rPr lang="en-US" sz="1000">
                <a:solidFill>
                  <a:schemeClr val="bg1"/>
                </a:solidFill>
              </a:rPr>
              <a:pPr eaLnBrk="1" hangingPunct="1"/>
              <a:t>22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37834" y="2548800"/>
            <a:ext cx="214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Image placeholder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sz="half" idx="2"/>
          </p:nvPr>
        </p:nvSpPr>
        <p:spPr>
          <a:xfrm>
            <a:off x="420168" y="1310523"/>
            <a:ext cx="8288609" cy="4449307"/>
          </a:xfrm>
        </p:spPr>
        <p:txBody>
          <a:bodyPr/>
          <a:lstStyle/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Both HPCC Systems and </a:t>
            </a:r>
            <a:r>
              <a:rPr lang="en-CA" sz="1800" dirty="0" err="1" smtClean="0"/>
              <a:t>Hadoop</a:t>
            </a:r>
            <a:r>
              <a:rPr lang="en-CA" sz="1800" dirty="0" smtClean="0"/>
              <a:t> are based on a distributed shared-nothing architecture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endParaRPr lang="en-CA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HDFS is block oriented, while HPCC DFS is record oriented (supporting fixed length, variable length field delimited, and XML records)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endParaRPr lang="en-CA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Thor replaces </a:t>
            </a:r>
            <a:r>
              <a:rPr lang="en-CA" sz="1800" dirty="0" err="1" smtClean="0"/>
              <a:t>Hadoop</a:t>
            </a:r>
            <a:r>
              <a:rPr lang="en-CA" sz="1800" dirty="0" smtClean="0"/>
              <a:t> Java/MR, </a:t>
            </a:r>
            <a:r>
              <a:rPr lang="en-CA" sz="1800" dirty="0" err="1" smtClean="0"/>
              <a:t>Chukwa</a:t>
            </a:r>
            <a:r>
              <a:rPr lang="en-CA" sz="1800" dirty="0" smtClean="0"/>
              <a:t>, Flume, Avro, </a:t>
            </a:r>
            <a:r>
              <a:rPr lang="en-CA" sz="1800" dirty="0" err="1" smtClean="0"/>
              <a:t>Sqoop</a:t>
            </a:r>
            <a:r>
              <a:rPr lang="en-CA" sz="1800" dirty="0" smtClean="0"/>
              <a:t>, </a:t>
            </a:r>
            <a:r>
              <a:rPr lang="en-CA" sz="1800" dirty="0" err="1" smtClean="0"/>
              <a:t>Oozie</a:t>
            </a:r>
            <a:r>
              <a:rPr lang="en-CA" sz="1800" dirty="0" smtClean="0"/>
              <a:t>, etc.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endParaRPr lang="en-CA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The ECL language replaces Java/MR, PIG, Hive, etc.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endParaRPr lang="en-CA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Cassandra and other key/value data delivery stores are closer but have limitations inherent to the key/value model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endParaRPr lang="en-GB" sz="1800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0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Provision HPCC clusters and demo use cases</a:t>
            </a:r>
            <a:endParaRPr lang="en-US" dirty="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21507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0DFE8FC7-5B5E-0847-ABA5-57EEAE85FD79}" type="slidenum">
              <a:rPr lang="en-US" sz="1000">
                <a:solidFill>
                  <a:schemeClr val="accent2"/>
                </a:solidFill>
              </a:rPr>
              <a:pPr eaLnBrk="1" hangingPunct="1"/>
              <a:t>23</a:t>
            </a:fld>
            <a:endParaRPr lang="en-US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49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Demonstration</a:t>
            </a:r>
            <a:endParaRPr lang="en-US" dirty="0">
              <a:latin typeface="Calibri" charset="0"/>
            </a:endParaRPr>
          </a:p>
        </p:txBody>
      </p:sp>
      <p:sp>
        <p:nvSpPr>
          <p:cNvPr id="16385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756424B-A816-CF44-B449-1F255897AB19}" type="slidenum">
              <a:rPr lang="en-US" sz="1000">
                <a:solidFill>
                  <a:schemeClr val="bg1"/>
                </a:solidFill>
              </a:rPr>
              <a:pPr eaLnBrk="1" hangingPunct="1"/>
              <a:t>24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38022" y="950401"/>
            <a:ext cx="3605978" cy="5380550"/>
          </a:xfrm>
          <a:prstGeom prst="rect">
            <a:avLst/>
          </a:prstGeom>
          <a:solidFill>
            <a:schemeClr val="accent5"/>
          </a:solidFill>
          <a:ln w="190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ontent Placeholder 1"/>
          <p:cNvSpPr>
            <a:spLocks noGrp="1"/>
          </p:cNvSpPr>
          <p:nvPr>
            <p:ph sz="half" idx="2"/>
          </p:nvPr>
        </p:nvSpPr>
        <p:spPr>
          <a:xfrm>
            <a:off x="446087" y="1345134"/>
            <a:ext cx="4633913" cy="3480866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defRPr/>
            </a:pPr>
            <a:r>
              <a:rPr lang="en-US" sz="1800" b="1" dirty="0" smtClean="0">
                <a:solidFill>
                  <a:srgbClr val="4F504F"/>
                </a:solidFill>
              </a:rPr>
              <a:t>Scenario</a:t>
            </a:r>
            <a:endParaRPr lang="en-US" sz="1800" b="1" dirty="0">
              <a:solidFill>
                <a:srgbClr val="4F504F"/>
              </a:solidFill>
            </a:endParaRPr>
          </a:p>
          <a:p>
            <a:pPr marL="0" indent="0" eaLnBrk="1" hangingPunct="1">
              <a:buClr>
                <a:srgbClr val="C00000"/>
              </a:buClr>
              <a:defRPr/>
            </a:pPr>
            <a:endParaRPr lang="en-CA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Start an HPCC cluster in AWS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Show ECL watch, run simple inline example</a:t>
            </a:r>
            <a:endParaRPr lang="en-US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sz="1800" dirty="0" smtClean="0"/>
              <a:t>Start an HPCC cluster in </a:t>
            </a:r>
            <a:r>
              <a:rPr lang="en-CA" sz="1800" dirty="0" err="1" smtClean="0"/>
              <a:t>Rackspace</a:t>
            </a:r>
            <a:endParaRPr lang="en-US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/>
              <a:t>Spray container data to cluster and run </a:t>
            </a:r>
            <a:r>
              <a:rPr lang="en-GB" sz="1800" dirty="0" smtClean="0"/>
              <a:t>query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Start an HPCC cluster in HP Cloud</a:t>
            </a:r>
            <a:endParaRPr lang="en-GB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Streaming data example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Setup HPCC target in Eclipse (ECL Plugin)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sz="1800" dirty="0" smtClean="0"/>
              <a:t>Basic Machine </a:t>
            </a:r>
            <a:r>
              <a:rPr lang="en-GB" sz="1800" dirty="0" smtClean="0"/>
              <a:t>learning example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endParaRPr lang="en-US" sz="1800" dirty="0"/>
          </a:p>
          <a:p>
            <a:endParaRPr lang="en-US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50" y="2201334"/>
            <a:ext cx="2857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0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It’s a Cloud Party - BYOD</a:t>
            </a:r>
            <a:endParaRPr lang="en-US" dirty="0">
              <a:latin typeface="Calibri" charset="0"/>
            </a:endParaRPr>
          </a:p>
        </p:txBody>
      </p:sp>
      <p:sp>
        <p:nvSpPr>
          <p:cNvPr id="24581" name="Slide Number Placeholder 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CC7219E9-ACCC-B841-9E34-2569C89774D4}" type="slidenum">
              <a:rPr lang="en-US" sz="1000">
                <a:solidFill>
                  <a:schemeClr val="bg1"/>
                </a:solidFill>
              </a:rPr>
              <a:pPr eaLnBrk="1" hangingPunct="1"/>
              <a:t>25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 dirty="0"/>
          </a:p>
        </p:txBody>
      </p:sp>
      <p:sp>
        <p:nvSpPr>
          <p:cNvPr id="24578" name="TextBox 8"/>
          <p:cNvSpPr txBox="1">
            <a:spLocks noChangeArrowheads="1"/>
          </p:cNvSpPr>
          <p:nvPr/>
        </p:nvSpPr>
        <p:spPr bwMode="auto">
          <a:xfrm>
            <a:off x="3328989" y="5995988"/>
            <a:ext cx="5365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 dirty="0" smtClean="0">
                <a:solidFill>
                  <a:schemeClr val="bg2"/>
                </a:solidFill>
              </a:rPr>
              <a:t>Copyright </a:t>
            </a:r>
            <a:r>
              <a:rPr lang="en-US" sz="1000" dirty="0">
                <a:solidFill>
                  <a:schemeClr val="bg2"/>
                </a:solidFill>
              </a:rPr>
              <a:t>© </a:t>
            </a:r>
            <a:r>
              <a:rPr lang="en-US" sz="1000" dirty="0" smtClean="0">
                <a:solidFill>
                  <a:schemeClr val="bg2"/>
                </a:solidFill>
              </a:rPr>
              <a:t>2014 </a:t>
            </a:r>
            <a:r>
              <a:rPr lang="en-US" sz="1000" dirty="0">
                <a:solidFill>
                  <a:schemeClr val="bg2"/>
                </a:solidFill>
              </a:rPr>
              <a:t>LexisNexis. All rights reserved.</a:t>
            </a:r>
          </a:p>
        </p:txBody>
      </p:sp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444500" y="4237038"/>
            <a:ext cx="8162925" cy="238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342900" lvl="0" indent="-342900" defTabSz="457200">
              <a:spcBef>
                <a:spcPct val="20000"/>
              </a:spcBef>
            </a:pPr>
            <a:r>
              <a:rPr lang="en-US" sz="1600" dirty="0" smtClean="0">
                <a:solidFill>
                  <a:srgbClr val="4F504F"/>
                </a:solidFill>
                <a:latin typeface="Calibri"/>
              </a:rPr>
              <a:t>Jack Coleman</a:t>
            </a:r>
          </a:p>
          <a:p>
            <a:pPr marL="342900" lvl="0" indent="-342900" defTabSz="457200">
              <a:spcBef>
                <a:spcPct val="20000"/>
              </a:spcBef>
            </a:pPr>
            <a:r>
              <a:rPr lang="en-US" sz="1600" dirty="0" err="1">
                <a:solidFill>
                  <a:srgbClr val="4F504F"/>
                </a:solidFill>
                <a:latin typeface="Calibri"/>
              </a:rPr>
              <a:t>jack.coleman@</a:t>
            </a:r>
            <a:r>
              <a:rPr lang="en-US" sz="1600" dirty="0" err="1" smtClean="0">
                <a:solidFill>
                  <a:srgbClr val="4F504F"/>
                </a:solidFill>
                <a:latin typeface="Calibri"/>
              </a:rPr>
              <a:t>lexisnexis.com</a:t>
            </a:r>
            <a:endParaRPr lang="en-US" sz="1600" dirty="0">
              <a:solidFill>
                <a:srgbClr val="4F504F"/>
              </a:solidFill>
              <a:latin typeface="Calibri"/>
            </a:endParaRPr>
          </a:p>
          <a:p>
            <a:pPr marL="342900" lvl="0" indent="-342900" defTabSz="457200">
              <a:spcBef>
                <a:spcPct val="20000"/>
              </a:spcBef>
            </a:pPr>
            <a:r>
              <a:rPr lang="en-US" sz="1600" dirty="0">
                <a:solidFill>
                  <a:srgbClr val="4F504F"/>
                </a:solidFill>
                <a:latin typeface="Calibri"/>
              </a:rPr>
              <a:t>678.694.2730 Direct</a:t>
            </a:r>
          </a:p>
          <a:p>
            <a:pPr marL="342900" lvl="0" indent="-342900" defTabSz="457200">
              <a:spcBef>
                <a:spcPct val="20000"/>
              </a:spcBef>
            </a:pPr>
            <a:r>
              <a:rPr lang="en-US" sz="1600" dirty="0">
                <a:solidFill>
                  <a:srgbClr val="4F504F"/>
                </a:solidFill>
                <a:latin typeface="Calibri"/>
              </a:rPr>
              <a:t>678.488.1528 Mobile</a:t>
            </a:r>
          </a:p>
          <a:p>
            <a:pPr marL="342900" lvl="0" indent="-342900" defTabSz="457200">
              <a:spcBef>
                <a:spcPct val="20000"/>
              </a:spcBef>
            </a:pPr>
            <a:r>
              <a:rPr lang="en-US" sz="1600" dirty="0" smtClean="0">
                <a:solidFill>
                  <a:srgbClr val="4F504F"/>
                </a:solidFill>
                <a:latin typeface="Calibri"/>
              </a:rPr>
              <a:t>@</a:t>
            </a:r>
            <a:r>
              <a:rPr lang="en-US" sz="1600" dirty="0" err="1" smtClean="0">
                <a:solidFill>
                  <a:srgbClr val="4F504F"/>
                </a:solidFill>
                <a:latin typeface="Calibri"/>
              </a:rPr>
              <a:t>hpccsystems</a:t>
            </a:r>
            <a:endParaRPr lang="en-US" sz="1600" dirty="0" smtClean="0">
              <a:solidFill>
                <a:srgbClr val="4F504F"/>
              </a:solidFill>
              <a:latin typeface="Calibri"/>
            </a:endParaRPr>
          </a:p>
          <a:p>
            <a:pPr marL="342900" lvl="0" indent="-342900" defTabSz="457200">
              <a:spcBef>
                <a:spcPct val="20000"/>
              </a:spcBef>
            </a:pPr>
            <a:endParaRPr lang="en-US" sz="1600" dirty="0" smtClean="0">
              <a:solidFill>
                <a:srgbClr val="4F504F"/>
              </a:solidFill>
              <a:latin typeface="Calibri"/>
            </a:endParaRPr>
          </a:p>
          <a:p>
            <a:pPr marL="342900" lvl="0" indent="-342900" defTabSz="457200">
              <a:spcBef>
                <a:spcPct val="20000"/>
              </a:spcBef>
            </a:pPr>
            <a:endParaRPr lang="en-US" sz="1600" dirty="0" smtClean="0">
              <a:solidFill>
                <a:srgbClr val="4F504F"/>
              </a:solidFill>
              <a:latin typeface="Calibri"/>
            </a:endParaRPr>
          </a:p>
          <a:p>
            <a:pPr eaLnBrk="1" hangingPunct="1"/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5540" y="3700463"/>
            <a:ext cx="8232775" cy="0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81876" y="1779648"/>
            <a:ext cx="17802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Questions?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Comments?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371600" y="1600200"/>
            <a:ext cx="6451600" cy="4114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        </a:t>
            </a:r>
            <a:r>
              <a:rPr lang="en-US" sz="3200" dirty="0" smtClean="0"/>
              <a:t> </a:t>
            </a:r>
            <a:r>
              <a:rPr lang="en-US" sz="3200" b="1" dirty="0"/>
              <a:t>Java</a:t>
            </a:r>
            <a:r>
              <a:rPr lang="en-US" sz="3200" dirty="0"/>
              <a:t>       </a:t>
            </a:r>
            <a:r>
              <a:rPr lang="en-US" sz="3200" dirty="0" smtClean="0"/>
              <a:t>           Python</a:t>
            </a:r>
            <a:endParaRPr lang="en-US" sz="3200" dirty="0"/>
          </a:p>
          <a:p>
            <a:r>
              <a:rPr lang="en-US" sz="3200" dirty="0"/>
              <a:t>                   </a:t>
            </a:r>
            <a:r>
              <a:rPr lang="en-US" sz="3200" dirty="0" smtClean="0"/>
              <a:t>C                                </a:t>
            </a:r>
            <a:r>
              <a:rPr lang="en-US" sz="3200" dirty="0"/>
              <a:t>Lisp</a:t>
            </a:r>
          </a:p>
          <a:p>
            <a:r>
              <a:rPr lang="en-US" sz="3200" dirty="0"/>
              <a:t>  </a:t>
            </a:r>
            <a:r>
              <a:rPr lang="en-US" sz="3200" dirty="0" smtClean="0"/>
              <a:t> </a:t>
            </a:r>
            <a:r>
              <a:rPr lang="en-US" sz="3200" dirty="0"/>
              <a:t>Go                  Haskell</a:t>
            </a:r>
          </a:p>
          <a:p>
            <a:r>
              <a:rPr lang="en-US" sz="3200" dirty="0" smtClean="0"/>
              <a:t>                 </a:t>
            </a:r>
            <a:r>
              <a:rPr lang="en-US" sz="3200" dirty="0"/>
              <a:t>ECL                        C++</a:t>
            </a:r>
          </a:p>
          <a:p>
            <a:r>
              <a:rPr lang="en-US" sz="3200" dirty="0"/>
              <a:t>      C#                 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               JavaScript              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Presenter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C18F26-96D5-8B4C-8502-7B7411B024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9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LexisNexis Risk Solutions</a:t>
            </a:r>
            <a:endParaRPr lang="en-US" dirty="0">
              <a:latin typeface="Calibri" charset="0"/>
            </a:endParaRPr>
          </a:p>
        </p:txBody>
      </p:sp>
      <p:sp>
        <p:nvSpPr>
          <p:cNvPr id="16385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756424B-A816-CF44-B449-1F255897AB19}" type="slidenum">
              <a:rPr lang="en-US" sz="1000">
                <a:solidFill>
                  <a:schemeClr val="bg1"/>
                </a:solidFill>
              </a:rPr>
              <a:pPr eaLnBrk="1" hangingPunct="1"/>
              <a:t>4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38022" y="950401"/>
            <a:ext cx="3605978" cy="5380550"/>
          </a:xfrm>
          <a:prstGeom prst="rect">
            <a:avLst/>
          </a:prstGeom>
          <a:solidFill>
            <a:schemeClr val="accent5"/>
          </a:solidFill>
          <a:ln w="190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733" y="1593850"/>
            <a:ext cx="2540000" cy="1435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066" y="1295400"/>
            <a:ext cx="478366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LexisNexis® </a:t>
            </a:r>
            <a:r>
              <a:rPr lang="en-US" dirty="0" smtClean="0"/>
              <a:t>Risk Solutions is </a:t>
            </a:r>
            <a:r>
              <a:rPr lang="en-US" dirty="0"/>
              <a:t>a leader in providing essential information to help customers across industry and government assess, predict and manage risk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 smtClean="0"/>
              <a:t>100% of all U.S. P&amp;C insurance carriers</a:t>
            </a:r>
            <a:endParaRPr lang="en-US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 smtClean="0"/>
              <a:t>100% of the top 50 U.S. banks</a:t>
            </a:r>
            <a:endParaRPr lang="en-US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dirty="0" smtClean="0"/>
              <a:t>90% of the Fortune 500 companies</a:t>
            </a:r>
            <a:endParaRPr lang="en-GB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dirty="0" smtClean="0"/>
              <a:t>70% of local governments</a:t>
            </a:r>
            <a:endParaRPr lang="en-GB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dirty="0" smtClean="0"/>
              <a:t>80% of U.S. Federal agencies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endParaRPr lang="en-GB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dirty="0" smtClean="0"/>
              <a:t>HPCC Systems – open source initiative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dirty="0" smtClean="0"/>
              <a:t>HPCC – </a:t>
            </a:r>
            <a:r>
              <a:rPr lang="en-US" dirty="0" smtClean="0"/>
              <a:t>High Performance Computing Cluster</a:t>
            </a:r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dirty="0" smtClean="0"/>
              <a:t>Big Data Platform</a:t>
            </a:r>
          </a:p>
        </p:txBody>
      </p:sp>
      <p:pic>
        <p:nvPicPr>
          <p:cNvPr id="10" name="Picture 9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97" y="3488265"/>
            <a:ext cx="2523069" cy="16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5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LexisNexis Risk Solutions is Big Data</a:t>
            </a:r>
            <a:endParaRPr lang="en-US" dirty="0">
              <a:latin typeface="Calibri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D23586E5-1DC4-014D-853D-1B7742611A74}" type="slidenum">
              <a:rPr lang="en-US" sz="1000">
                <a:solidFill>
                  <a:schemeClr val="bg1"/>
                </a:solidFill>
              </a:rPr>
              <a:pPr eaLnBrk="1" hangingPunct="1"/>
              <a:t>5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It’s a Cloud Party – BYOD</a:t>
            </a:r>
          </a:p>
        </p:txBody>
      </p:sp>
      <p:pic>
        <p:nvPicPr>
          <p:cNvPr id="8" name="Picture 2" descr="C:\Users\eume221\AppData\Local\Microsoft\Windows\Temporary Internet Files\Content.Outlook\4TRB4EG7\Public_Records_v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0304" y="1009702"/>
            <a:ext cx="7106421" cy="5293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73087" y="1425600"/>
            <a:ext cx="8248651" cy="3518806"/>
          </a:xfrm>
        </p:spPr>
        <p:txBody>
          <a:bodyPr/>
          <a:lstStyle/>
          <a:p>
            <a:r>
              <a:rPr lang="en-US" sz="2400" b="1" dirty="0" smtClean="0"/>
              <a:t>Agenda:</a:t>
            </a:r>
          </a:p>
          <a:p>
            <a:endParaRPr lang="en-US" sz="2400" dirty="0"/>
          </a:p>
          <a:p>
            <a:r>
              <a:rPr lang="en-US" sz="2400" dirty="0" smtClean="0"/>
              <a:t>Apache </a:t>
            </a:r>
            <a:r>
              <a:rPr lang="en-US" sz="2400" dirty="0" err="1"/>
              <a:t>j</a:t>
            </a:r>
            <a:r>
              <a:rPr lang="en-US" sz="2400" dirty="0" err="1" smtClean="0"/>
              <a:t>clouds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HPCC Systems Big Data Platform</a:t>
            </a:r>
          </a:p>
          <a:p>
            <a:endParaRPr lang="en-US" sz="2400" dirty="0" smtClean="0"/>
          </a:p>
          <a:p>
            <a:r>
              <a:rPr lang="en-US" sz="2400" dirty="0" smtClean="0"/>
              <a:t>Provision HPCC clusters and demo use cases</a:t>
            </a:r>
          </a:p>
        </p:txBody>
      </p:sp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It’s a Cloud Party – BYOD (Bring </a:t>
            </a:r>
            <a:r>
              <a:rPr lang="en-US" dirty="0">
                <a:latin typeface="Calibri" charset="0"/>
              </a:rPr>
              <a:t>Y</a:t>
            </a:r>
            <a:r>
              <a:rPr lang="en-US" dirty="0" smtClean="0">
                <a:latin typeface="Calibri" charset="0"/>
              </a:rPr>
              <a:t>our </a:t>
            </a:r>
            <a:r>
              <a:rPr lang="en-US" dirty="0">
                <a:latin typeface="Calibri" charset="0"/>
              </a:rPr>
              <a:t>O</a:t>
            </a:r>
            <a:r>
              <a:rPr lang="en-US" dirty="0" smtClean="0">
                <a:latin typeface="Calibri" charset="0"/>
              </a:rPr>
              <a:t>wn Data)</a:t>
            </a:r>
            <a:endParaRPr lang="en-US" dirty="0">
              <a:latin typeface="Calibri" charset="0"/>
            </a:endParaRPr>
          </a:p>
        </p:txBody>
      </p:sp>
      <p:sp>
        <p:nvSpPr>
          <p:cNvPr id="14340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D23586E5-1DC4-014D-853D-1B7742611A74}" type="slidenum">
              <a:rPr lang="en-US" sz="1000">
                <a:solidFill>
                  <a:schemeClr val="bg1"/>
                </a:solidFill>
              </a:rPr>
              <a:pPr eaLnBrk="1" hangingPunct="1"/>
              <a:t>6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It’s a Cloud Party – BYOD</a:t>
            </a:r>
          </a:p>
        </p:txBody>
      </p:sp>
    </p:spTree>
    <p:extLst>
      <p:ext uri="{BB962C8B-B14F-4D97-AF65-F5344CB8AC3E}">
        <p14:creationId xmlns:p14="http://schemas.microsoft.com/office/powerpoint/2010/main" val="158408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Apache </a:t>
            </a:r>
            <a:r>
              <a:rPr lang="en-US" dirty="0" err="1" smtClean="0">
                <a:latin typeface="Calibri" charset="0"/>
              </a:rPr>
              <a:t>jclouds</a:t>
            </a:r>
            <a:endParaRPr lang="en-US" dirty="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F5E5B752-0481-1B43-81F6-87B1CD71DEA2}" type="slidenum">
              <a:rPr lang="en-US" sz="1000">
                <a:solidFill>
                  <a:schemeClr val="accent2"/>
                </a:solidFill>
              </a:rPr>
              <a:pPr eaLnBrk="1" hangingPunct="1"/>
              <a:t>7</a:t>
            </a:fld>
            <a:endParaRPr lang="en-US"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46087" y="1336666"/>
            <a:ext cx="8248651" cy="4573067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defRPr/>
            </a:pPr>
            <a:r>
              <a:rPr lang="en-US" b="1" dirty="0" smtClean="0">
                <a:solidFill>
                  <a:srgbClr val="4F504F"/>
                </a:solidFill>
              </a:rPr>
              <a:t>Cloud Interfaces, Simplified</a:t>
            </a:r>
            <a:endParaRPr lang="en-US" b="1" dirty="0">
              <a:solidFill>
                <a:srgbClr val="4F504F"/>
              </a:solidFill>
            </a:endParaRPr>
          </a:p>
          <a:p>
            <a:pPr marL="0" indent="0" eaLnBrk="1" hangingPunct="1">
              <a:buClr>
                <a:srgbClr val="C00000"/>
              </a:buClr>
              <a:defRPr/>
            </a:pPr>
            <a:endParaRPr lang="en-CA" sz="1800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 smtClean="0"/>
              <a:t>Apache </a:t>
            </a:r>
            <a:r>
              <a:rPr lang="en-CA" dirty="0" err="1" smtClean="0"/>
              <a:t>jclouds</a:t>
            </a:r>
            <a:r>
              <a:rPr lang="en-CA" dirty="0" smtClean="0"/>
              <a:t> </a:t>
            </a:r>
            <a:r>
              <a:rPr lang="en-CA" dirty="0"/>
              <a:t>is an open source library that helps you get started in the cloud and utilizes your </a:t>
            </a:r>
            <a:r>
              <a:rPr lang="en-CA" dirty="0" smtClean="0"/>
              <a:t>Java </a:t>
            </a:r>
            <a:r>
              <a:rPr lang="en-CA" dirty="0"/>
              <a:t>development skills. </a:t>
            </a:r>
            <a:endParaRPr lang="en-CA" dirty="0" smtClean="0"/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endParaRPr lang="en-CA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 smtClean="0"/>
              <a:t>The </a:t>
            </a:r>
            <a:r>
              <a:rPr lang="en-CA" dirty="0" err="1"/>
              <a:t>jclouds</a:t>
            </a:r>
            <a:r>
              <a:rPr lang="en-CA" dirty="0"/>
              <a:t> API gives you the freedom to use portable abstractions or cloud-specific </a:t>
            </a:r>
            <a:r>
              <a:rPr lang="en-CA" dirty="0" smtClean="0"/>
              <a:t>features.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endParaRPr lang="en-CA" dirty="0" smtClean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 err="1" smtClean="0"/>
              <a:t>ComputeService</a:t>
            </a:r>
            <a:r>
              <a:rPr lang="en-CA" dirty="0" smtClean="0"/>
              <a:t> and </a:t>
            </a:r>
            <a:r>
              <a:rPr lang="en-CA" dirty="0" err="1" smtClean="0"/>
              <a:t>BlobStore</a:t>
            </a:r>
            <a:r>
              <a:rPr lang="en-CA" dirty="0" smtClean="0"/>
              <a:t> are the most mature.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endParaRPr lang="en-CA" dirty="0"/>
          </a:p>
          <a:p>
            <a:pPr marL="137160" indent="-13716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 err="1"/>
              <a:t>jclouds</a:t>
            </a:r>
            <a:r>
              <a:rPr lang="en-CA" dirty="0"/>
              <a:t> </a:t>
            </a:r>
            <a:r>
              <a:rPr lang="en-CA" dirty="0" smtClean="0"/>
              <a:t>supports over </a:t>
            </a:r>
            <a:r>
              <a:rPr lang="en-CA" dirty="0"/>
              <a:t>30 cloud providers and cloud software stacks including </a:t>
            </a:r>
            <a:r>
              <a:rPr lang="en-CA" dirty="0" smtClean="0"/>
              <a:t>Amazon Web Services, </a:t>
            </a:r>
            <a:r>
              <a:rPr lang="en-CA" dirty="0" err="1" smtClean="0"/>
              <a:t>OpenStack</a:t>
            </a:r>
            <a:r>
              <a:rPr lang="en-CA" dirty="0"/>
              <a:t>, </a:t>
            </a:r>
            <a:r>
              <a:rPr lang="en-CA" dirty="0" smtClean="0"/>
              <a:t>and </a:t>
            </a:r>
            <a:r>
              <a:rPr lang="en-CA" dirty="0" err="1" smtClean="0"/>
              <a:t>Rackspace</a:t>
            </a:r>
            <a:r>
              <a:rPr lang="en-CA" dirty="0"/>
              <a:t>.</a:t>
            </a:r>
            <a:r>
              <a:rPr lang="en-CA" dirty="0" smtClean="0"/>
              <a:t> </a:t>
            </a:r>
            <a:endParaRPr lang="en-CA" dirty="0"/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endParaRPr lang="en-US" dirty="0" smtClean="0"/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2355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Apache </a:t>
            </a:r>
            <a:r>
              <a:rPr lang="en-US" dirty="0" err="1" smtClean="0">
                <a:latin typeface="Calibri" charset="0"/>
              </a:rPr>
              <a:t>jclouds</a:t>
            </a:r>
            <a:endParaRPr lang="en-US" dirty="0">
              <a:latin typeface="Calibri" charset="0"/>
            </a:endParaRP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4F18F89-9077-5241-836B-A17ACE12B723}" type="slidenum">
              <a:rPr lang="en-US" sz="1000">
                <a:solidFill>
                  <a:schemeClr val="bg1"/>
                </a:solidFill>
              </a:rPr>
              <a:pPr eaLnBrk="1" hangingPunct="1"/>
              <a:t>8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7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Why should I use </a:t>
            </a:r>
            <a:r>
              <a:rPr lang="en-US" dirty="0" err="1" smtClean="0">
                <a:latin typeface="Calibri" charset="0"/>
              </a:rPr>
              <a:t>jclouds</a:t>
            </a:r>
            <a:r>
              <a:rPr lang="en-US" dirty="0" smtClean="0">
                <a:latin typeface="Calibri" charset="0"/>
              </a:rPr>
              <a:t>?</a:t>
            </a:r>
            <a:endParaRPr lang="en-US" dirty="0">
              <a:latin typeface="Calibri" charset="0"/>
            </a:endParaRPr>
          </a:p>
        </p:txBody>
      </p:sp>
      <p:sp>
        <p:nvSpPr>
          <p:cNvPr id="16385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756424B-A816-CF44-B449-1F255897AB19}" type="slidenum">
              <a:rPr lang="en-US" sz="1000">
                <a:solidFill>
                  <a:schemeClr val="bg1"/>
                </a:solidFill>
              </a:rPr>
              <a:pPr eaLnBrk="1" hangingPunct="1"/>
              <a:t>9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It’s a Cloud Party – BYOD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38022" y="950401"/>
            <a:ext cx="3605978" cy="5380550"/>
          </a:xfrm>
          <a:prstGeom prst="rect">
            <a:avLst/>
          </a:prstGeom>
          <a:solidFill>
            <a:schemeClr val="accent5"/>
          </a:solidFill>
          <a:ln w="190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2353733"/>
            <a:ext cx="2450141" cy="2209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533" y="1320801"/>
            <a:ext cx="4859866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against cloud environments can be challenging, and </a:t>
            </a:r>
            <a:r>
              <a:rPr lang="en-US" dirty="0" err="1"/>
              <a:t>jclouds</a:t>
            </a:r>
            <a:r>
              <a:rPr lang="en-US" dirty="0"/>
              <a:t> focuses on the following areas so you can get started in the cloud </a:t>
            </a:r>
            <a:r>
              <a:rPr lang="en-US" dirty="0" smtClean="0"/>
              <a:t>sooner.</a:t>
            </a:r>
          </a:p>
          <a:p>
            <a:endParaRPr lang="en-US" dirty="0"/>
          </a:p>
          <a:p>
            <a:pPr marL="137160" indent="-13716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 smtClean="0"/>
              <a:t>Simple Interface</a:t>
            </a:r>
            <a:endParaRPr lang="en-US" dirty="0"/>
          </a:p>
          <a:p>
            <a:pPr marL="137160" indent="-13716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CA" dirty="0" smtClean="0"/>
              <a:t>Runtime Portability</a:t>
            </a:r>
            <a:endParaRPr lang="en-US" dirty="0"/>
          </a:p>
          <a:p>
            <a:pPr marL="137160" indent="-13716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dirty="0" smtClean="0"/>
              <a:t>Deals with Web Complexity</a:t>
            </a:r>
            <a:endParaRPr lang="en-GB" dirty="0"/>
          </a:p>
          <a:p>
            <a:pPr marL="137160" indent="-13716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dirty="0" smtClean="0"/>
              <a:t>Unit Testability</a:t>
            </a:r>
            <a:endParaRPr lang="en-GB" dirty="0"/>
          </a:p>
          <a:p>
            <a:pPr marL="137160" indent="-13716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dirty="0" smtClean="0"/>
              <a:t>Performance</a:t>
            </a:r>
          </a:p>
          <a:p>
            <a:pPr marL="137160" indent="-13716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dirty="0" smtClean="0"/>
              <a:t>Location</a:t>
            </a:r>
          </a:p>
          <a:p>
            <a:pPr marL="137160" indent="-13716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GB" dirty="0" smtClean="0"/>
              <a:t>Quality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slide">
  <a:themeElements>
    <a:clrScheme name="LexisNexis Colour Theme">
      <a:dk1>
        <a:srgbClr val="141313"/>
      </a:dk1>
      <a:lt1>
        <a:sysClr val="window" lastClr="FFFFFF"/>
      </a:lt1>
      <a:dk2>
        <a:srgbClr val="4F504F"/>
      </a:dk2>
      <a:lt2>
        <a:srgbClr val="A6A7A6"/>
      </a:lt2>
      <a:accent1>
        <a:srgbClr val="ED1C24"/>
      </a:accent1>
      <a:accent2>
        <a:srgbClr val="505150"/>
      </a:accent2>
      <a:accent3>
        <a:srgbClr val="777877"/>
      </a:accent3>
      <a:accent4>
        <a:srgbClr val="6B1B66"/>
      </a:accent4>
      <a:accent5>
        <a:srgbClr val="007EB8"/>
      </a:accent5>
      <a:accent6>
        <a:srgbClr val="5DA534"/>
      </a:accent6>
      <a:hlink>
        <a:srgbClr val="777877"/>
      </a:hlink>
      <a:folHlink>
        <a:srgbClr val="CD09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" cmpd="sng">
          <a:solidFill>
            <a:schemeClr val="bg1">
              <a:lumMod val="5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0829A4FE83014B85E17BA25181AAB0" ma:contentTypeVersion="8" ma:contentTypeDescription="Create a new document." ma:contentTypeScope="" ma:versionID="4eca852c47d859b7ddef18b9c59aef88">
  <xsd:schema xmlns:xsd="http://www.w3.org/2001/XMLSchema" xmlns:p="http://schemas.microsoft.com/office/2006/metadata/properties" xmlns:ns1="http://schemas.microsoft.com/sharepoint/v3" xmlns:ns2="a42908ad-83fe-4b01-85e1-7ba25181aab0" targetNamespace="http://schemas.microsoft.com/office/2006/metadata/properties" ma:root="true" ma:fieldsID="0578270af5c896f0295d19ef924c0f72" ns1:_="" ns2:_="">
    <xsd:import namespace="http://schemas.microsoft.com/sharepoint/v3"/>
    <xsd:import namespace="a42908ad-83fe-4b01-85e1-7ba25181aab0"/>
    <xsd:element name="properties">
      <xsd:complexType>
        <xsd:sequence>
          <xsd:element name="documentManagement">
            <xsd:complexType>
              <xsd:all>
                <xsd:element ref="ns2:What_x0020_is_x0020_this_x003f_" minOccurs="0"/>
                <xsd:element ref="ns2:Event_x0020_date" minOccurs="0"/>
                <xsd:element ref="ns2:Vertical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11" nillable="true" ma:displayName="E-Mail Sender" ma:hidden="true" ma:internalName="EmailSender">
      <xsd:simpleType>
        <xsd:restriction base="dms:Note"/>
      </xsd:simpleType>
    </xsd:element>
    <xsd:element name="EmailTo" ma:index="12" nillable="true" ma:displayName="E-Mail To" ma:hidden="true" ma:internalName="EmailTo">
      <xsd:simpleType>
        <xsd:restriction base="dms:Note"/>
      </xsd:simpleType>
    </xsd:element>
    <xsd:element name="EmailCc" ma:index="13" nillable="true" ma:displayName="E-Mail Cc" ma:hidden="true" ma:internalName="EmailCc">
      <xsd:simpleType>
        <xsd:restriction base="dms:Note"/>
      </xsd:simpleType>
    </xsd:element>
    <xsd:element name="EmailFrom" ma:index="14" nillable="true" ma:displayName="E-Mail From" ma:hidden="true" ma:internalName="EmailFrom">
      <xsd:simpleType>
        <xsd:restriction base="dms:Text"/>
      </xsd:simpleType>
    </xsd:element>
    <xsd:element name="EmailSubject" ma:index="15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a42908ad-83fe-4b01-85e1-7ba25181aab0" elementFormDefault="qualified">
    <xsd:import namespace="http://schemas.microsoft.com/office/2006/documentManagement/types"/>
    <xsd:element name="What_x0020_is_x0020_this_x003f_" ma:index="8" nillable="true" ma:displayName="What is this?" ma:internalName="What_x0020_is_x0020_this_x003f_">
      <xsd:simpleType>
        <xsd:restriction base="dms:Note"/>
      </xsd:simpleType>
    </xsd:element>
    <xsd:element name="Event_x0020_date" ma:index="9" nillable="true" ma:displayName="Event date" ma:internalName="Event_x0020_date">
      <xsd:simpleType>
        <xsd:restriction base="dms:Text">
          <xsd:maxLength value="255"/>
        </xsd:restriction>
      </xsd:simpleType>
    </xsd:element>
    <xsd:element name="Vertical" ma:index="10" nillable="true" ma:displayName="Vertical" ma:internalName="Vertical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A1B8A96-E2E5-4D38-8A2C-3EDBE7A77F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A9DFA5-9361-4571-BA3E-394767F53F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42908ad-83fe-4b01-85e1-7ba25181aab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17283</TotalTime>
  <Words>1952</Words>
  <Application>Microsoft Macintosh PowerPoint</Application>
  <PresentationFormat>On-screen Show (4:3)</PresentationFormat>
  <Paragraphs>387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content slide</vt:lpstr>
      <vt:lpstr>It’s a Cloud Party – BYOD (Bring Your Own Data)</vt:lpstr>
      <vt:lpstr>About the Presenter</vt:lpstr>
      <vt:lpstr>About the Presenter</vt:lpstr>
      <vt:lpstr>LexisNexis Risk Solutions</vt:lpstr>
      <vt:lpstr>LexisNexis Risk Solutions is Big Data</vt:lpstr>
      <vt:lpstr>It’s a Cloud Party – BYOD (Bring Your Own Data)</vt:lpstr>
      <vt:lpstr>PowerPoint Presentation</vt:lpstr>
      <vt:lpstr>Apache jclouds</vt:lpstr>
      <vt:lpstr>Why should I use jclouds?</vt:lpstr>
      <vt:lpstr>API</vt:lpstr>
      <vt:lpstr>Pros and Cons</vt:lpstr>
      <vt:lpstr>HPCC Systems Instant Cloud – Web Portal</vt:lpstr>
      <vt:lpstr>HPCC Systems Instant Cloud - Class Diagram</vt:lpstr>
      <vt:lpstr>HPCC Systems Instant Cloud - Implementation</vt:lpstr>
      <vt:lpstr>HPCC Systems Instant Cloud – Providers</vt:lpstr>
      <vt:lpstr>PowerPoint Presentation</vt:lpstr>
      <vt:lpstr>HPCC Systems Big Data Platform</vt:lpstr>
      <vt:lpstr>Thor</vt:lpstr>
      <vt:lpstr>Roxie</vt:lpstr>
      <vt:lpstr>ECL</vt:lpstr>
      <vt:lpstr>Comparison Between HPCC Systems and Hadoop</vt:lpstr>
      <vt:lpstr>Comparison Between HPCC Systems and Hadoop</vt:lpstr>
      <vt:lpstr>PowerPoint Presentation</vt:lpstr>
      <vt:lpstr>Demonstration</vt:lpstr>
      <vt:lpstr>It’s a Cloud Party - BYOD</vt:lpstr>
    </vt:vector>
  </TitlesOfParts>
  <Company>ChoicePoint,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hobanmg</dc:creator>
  <cp:lastModifiedBy>Jack Coleman</cp:lastModifiedBy>
  <cp:revision>1493</cp:revision>
  <dcterms:created xsi:type="dcterms:W3CDTF">2013-05-16T22:43:28Z</dcterms:created>
  <dcterms:modified xsi:type="dcterms:W3CDTF">2014-02-24T20:38:38Z</dcterms:modified>
</cp:coreProperties>
</file>