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67" r:id="rId2"/>
    <p:sldId id="268" r:id="rId3"/>
    <p:sldId id="324" r:id="rId4"/>
    <p:sldId id="323" r:id="rId5"/>
    <p:sldId id="334" r:id="rId6"/>
    <p:sldId id="327" r:id="rId7"/>
    <p:sldId id="326" r:id="rId8"/>
    <p:sldId id="328" r:id="rId9"/>
    <p:sldId id="329" r:id="rId10"/>
    <p:sldId id="330" r:id="rId11"/>
    <p:sldId id="331" r:id="rId12"/>
    <p:sldId id="332" r:id="rId13"/>
    <p:sldId id="333" r:id="rId14"/>
    <p:sldId id="325" r:id="rId15"/>
    <p:sldId id="274" r:id="rId16"/>
    <p:sldId id="316" r:id="rId17"/>
    <p:sldId id="275" r:id="rId18"/>
    <p:sldId id="276" r:id="rId19"/>
    <p:sldId id="277" r:id="rId20"/>
    <p:sldId id="278" r:id="rId21"/>
    <p:sldId id="279" r:id="rId22"/>
    <p:sldId id="317" r:id="rId23"/>
    <p:sldId id="283" r:id="rId24"/>
    <p:sldId id="284" r:id="rId25"/>
    <p:sldId id="286" r:id="rId26"/>
    <p:sldId id="295" r:id="rId27"/>
    <p:sldId id="293" r:id="rId28"/>
    <p:sldId id="294" r:id="rId29"/>
    <p:sldId id="322" r:id="rId30"/>
    <p:sldId id="297" r:id="rId31"/>
    <p:sldId id="299" r:id="rId32"/>
    <p:sldId id="301" r:id="rId33"/>
    <p:sldId id="302" r:id="rId34"/>
    <p:sldId id="300" r:id="rId35"/>
    <p:sldId id="303" r:id="rId36"/>
    <p:sldId id="304" r:id="rId37"/>
    <p:sldId id="305" r:id="rId38"/>
    <p:sldId id="314" r:id="rId39"/>
    <p:sldId id="318" r:id="rId40"/>
    <p:sldId id="319" r:id="rId41"/>
    <p:sldId id="320" r:id="rId42"/>
    <p:sldId id="321" r:id="rId43"/>
    <p:sldId id="315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>
        <p:scale>
          <a:sx n="100" d="100"/>
          <a:sy n="100" d="100"/>
        </p:scale>
        <p:origin x="-896" y="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9C390-25DC-664F-8A8C-B9F779047DAA}" type="datetimeFigureOut">
              <a:rPr lang="en-US" smtClean="0"/>
              <a:t>2/16/16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2D930-D36A-FC4D-8200-566DF019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1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2000" smtClean="0">
                <a:latin typeface="Lucida Grande" charset="0"/>
                <a:cs typeface="Lucida Grande" charset="0"/>
                <a:sym typeface="Lucida Grande" charset="0"/>
              </a:rPr>
              <a:t>Caching as a solution automatically provides speed. And a distributed cache provides scale out.</a:t>
            </a:r>
          </a:p>
        </p:txBody>
      </p:sp>
    </p:spTree>
    <p:extLst>
      <p:ext uri="{BB962C8B-B14F-4D97-AF65-F5344CB8AC3E}">
        <p14:creationId xmlns:p14="http://schemas.microsoft.com/office/powerpoint/2010/main" val="1708811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0913" y="381000"/>
            <a:ext cx="3432175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15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0913" y="381000"/>
            <a:ext cx="3432175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4851" indent="-224851" defTabSz="914268">
              <a:buAutoNum type="arabicPeriod"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91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2000" smtClean="0">
                <a:latin typeface="Lucida Grande" charset="0"/>
                <a:cs typeface="Lucida Grande" charset="0"/>
                <a:sym typeface="Lucida Grande" charset="0"/>
              </a:rPr>
              <a:t>Caching as a solution automatically provides speed. And a distributed cache provides scale out.</a:t>
            </a:r>
          </a:p>
        </p:txBody>
      </p:sp>
    </p:spTree>
    <p:extLst>
      <p:ext uri="{BB962C8B-B14F-4D97-AF65-F5344CB8AC3E}">
        <p14:creationId xmlns:p14="http://schemas.microsoft.com/office/powerpoint/2010/main" val="1727351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eaLnBrk="1" hangingPunct="1"/>
            <a:r>
              <a:rPr lang="en-US" altLang="en-US" sz="1400">
                <a:latin typeface="Lucida Grande" charset="0"/>
                <a:ea typeface="ＭＳ Ｐゴシック" charset="-128"/>
                <a:sym typeface="Lucida Grande" charset="0"/>
              </a:rPr>
              <a:t>Most Amdahl</a:t>
            </a:r>
            <a:r>
              <a:rPr lang="ja-JP" altLang="en-US" sz="1400">
                <a:latin typeface="Arial" charset="0"/>
                <a:ea typeface="ＭＳ Ｐゴシック" charset="-128"/>
                <a:sym typeface="Lucida Grande" charset="0"/>
              </a:rPr>
              <a:t>’</a:t>
            </a:r>
            <a:r>
              <a:rPr lang="en-US" altLang="ja-JP" sz="1400">
                <a:latin typeface="Lucida Grande" charset="0"/>
                <a:ea typeface="ＭＳ Ｐゴシック" charset="-128"/>
                <a:sym typeface="Lucida Grande" charset="0"/>
              </a:rPr>
              <a:t>s Law analyses will turn up the following bottlenecks:</a:t>
            </a:r>
          </a:p>
          <a:p>
            <a:pPr eaLnBrk="1" hangingPunct="1"/>
            <a:endParaRPr lang="en-US" altLang="en-US" sz="1400">
              <a:latin typeface="Lucida Grande" charset="0"/>
              <a:ea typeface="ＭＳ Ｐゴシック" charset="-128"/>
              <a:sym typeface="Lucida Grande" charset="0"/>
            </a:endParaRPr>
          </a:p>
          <a:p>
            <a:pPr eaLnBrk="1" hangingPunct="1"/>
            <a:r>
              <a:rPr lang="en-US" altLang="en-US" sz="1400">
                <a:latin typeface="Lucida Grande" charset="0"/>
                <a:ea typeface="ＭＳ Ｐゴシック" charset="-128"/>
                <a:sym typeface="Lucida Grande" charset="0"/>
              </a:rPr>
              <a:t>Web: static content (solved by edge caches such as Akamai, Limelight, CloudFront), origin page caching and page fragment caching. e.g. Can be hundreds of DB lookups to build up a page</a:t>
            </a:r>
          </a:p>
          <a:p>
            <a:pPr eaLnBrk="1" hangingPunct="1"/>
            <a:endParaRPr lang="en-US" altLang="en-US" sz="1400">
              <a:latin typeface="Lucida Grande" charset="0"/>
              <a:ea typeface="ＭＳ Ｐゴシック" charset="-128"/>
              <a:sym typeface="Lucida Grande" charset="0"/>
            </a:endParaRPr>
          </a:p>
          <a:p>
            <a:pPr eaLnBrk="1" hangingPunct="1"/>
            <a:r>
              <a:rPr lang="en-US" altLang="en-US" sz="1400">
                <a:latin typeface="Lucida Grande" charset="0"/>
                <a:ea typeface="ＭＳ Ｐゴシック" charset="-128"/>
                <a:sym typeface="Lucida Grande" charset="0"/>
              </a:rPr>
              <a:t>Collections Caching: Storing precomputed or transformed results. E.g. hotels in a region</a:t>
            </a:r>
          </a:p>
          <a:p>
            <a:pPr eaLnBrk="1" hangingPunct="1"/>
            <a:endParaRPr lang="en-US" altLang="en-US" sz="1400">
              <a:latin typeface="Lucida Grande" charset="0"/>
              <a:ea typeface="ＭＳ Ｐゴシック" charset="-128"/>
              <a:sym typeface="Lucida Grande" charset="0"/>
            </a:endParaRPr>
          </a:p>
          <a:p>
            <a:pPr eaLnBrk="1" hangingPunct="1"/>
            <a:r>
              <a:rPr lang="en-US" altLang="en-US" sz="1400">
                <a:latin typeface="Lucida Grande" charset="0"/>
                <a:ea typeface="ＭＳ Ｐゴシック" charset="-128"/>
                <a:sym typeface="Lucida Grande" charset="0"/>
              </a:rPr>
              <a:t>External Systems: Web services, </a:t>
            </a:r>
          </a:p>
          <a:p>
            <a:pPr eaLnBrk="1" hangingPunct="1"/>
            <a:endParaRPr lang="en-US" altLang="en-US" sz="1400">
              <a:latin typeface="Lucida Grande" charset="0"/>
              <a:ea typeface="ＭＳ Ｐゴシック" charset="-128"/>
              <a:sym typeface="Lucida Grande" charset="0"/>
            </a:endParaRPr>
          </a:p>
          <a:p>
            <a:pPr eaLnBrk="1" hangingPunct="1"/>
            <a:r>
              <a:rPr lang="en-US" altLang="en-US" sz="1400">
                <a:latin typeface="Lucida Grande" charset="0"/>
                <a:ea typeface="ＭＳ Ｐゴシック" charset="-128"/>
                <a:sym typeface="Lucida Grande" charset="0"/>
              </a:rPr>
              <a:t>Data: Data Stores</a:t>
            </a:r>
          </a:p>
          <a:p>
            <a:pPr eaLnBrk="1" hangingPunct="1"/>
            <a:endParaRPr lang="en-US" altLang="en-US" sz="1400">
              <a:latin typeface="Lucida Grande" charset="0"/>
              <a:ea typeface="ＭＳ Ｐゴシック" charset="-128"/>
              <a:sym typeface="Lucida Grande" charset="0"/>
            </a:endParaRPr>
          </a:p>
          <a:p>
            <a:pPr eaLnBrk="1" hangingPunct="1"/>
            <a:endParaRPr lang="en-US" altLang="en-US" sz="1400">
              <a:latin typeface="Lucida Grande" charset="0"/>
              <a:ea typeface="ＭＳ Ｐゴシック" charset="-128"/>
              <a:sym typeface="Lucida Grande" charset="0"/>
            </a:endParaRPr>
          </a:p>
          <a:p>
            <a:pPr eaLnBrk="1" hangingPunct="1"/>
            <a:endParaRPr lang="en-US" altLang="en-US" sz="1400">
              <a:latin typeface="Lucida Grande" charset="0"/>
              <a:ea typeface="ＭＳ Ｐゴシック" charset="-128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234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2000" smtClean="0">
                <a:latin typeface="Lucida Grande" charset="0"/>
                <a:cs typeface="Lucida Grande" charset="0"/>
                <a:sym typeface="Lucida Grande" charset="0"/>
              </a:rPr>
              <a:t>But in Ehcache you should be always able to fit what you need to in cache.</a:t>
            </a:r>
          </a:p>
          <a:p>
            <a:pPr eaLnBrk="1" hangingPunct="1">
              <a:defRPr/>
            </a:pPr>
            <a:endParaRPr lang="en-US" sz="2000" smtClean="0">
              <a:latin typeface="Lucida Grande" charset="0"/>
              <a:cs typeface="Lucida Grande" charset="0"/>
              <a:sym typeface="Lucida Grande" charset="0"/>
            </a:endParaRPr>
          </a:p>
          <a:p>
            <a:pPr eaLnBrk="1" hangingPunct="1">
              <a:defRPr/>
            </a:pPr>
            <a:r>
              <a:rPr lang="en-US" sz="2000" smtClean="0">
                <a:latin typeface="Lucida Grande" charset="0"/>
                <a:cs typeface="Lucida Grande" charset="0"/>
                <a:sym typeface="Lucida Grande" charset="0"/>
              </a:rPr>
              <a:t>Even beyond the limits of local storage, the partitioned cache available with Terracotta Server Array takes you into the terabytes.</a:t>
            </a:r>
          </a:p>
          <a:p>
            <a:pPr eaLnBrk="1" hangingPunct="1">
              <a:defRPr/>
            </a:pPr>
            <a:endParaRPr lang="en-US" sz="2000" smtClean="0">
              <a:latin typeface="Lucida Grande" charset="0"/>
              <a:cs typeface="Lucida Grande" charset="0"/>
              <a:sym typeface="Lucida Grande" charset="0"/>
            </a:endParaRPr>
          </a:p>
          <a:p>
            <a:pPr eaLnBrk="1" hangingPunct="1">
              <a:defRPr/>
            </a:pPr>
            <a:r>
              <a:rPr lang="en-US" sz="2000" smtClean="0">
                <a:latin typeface="Lucida Grande" charset="0"/>
                <a:cs typeface="Lucida Grande" charset="0"/>
                <a:sym typeface="Lucida Grande" charset="0"/>
              </a:rPr>
              <a:t>And the speeds shown are worst case. The average for a given cache will heavily favour the highest points of the pyramid.</a:t>
            </a:r>
          </a:p>
          <a:p>
            <a:pPr eaLnBrk="1" hangingPunct="1">
              <a:defRPr/>
            </a:pPr>
            <a:endParaRPr lang="en-US" sz="2000" smtClean="0">
              <a:latin typeface="Lucida Grande" charset="0"/>
              <a:cs typeface="Lucida Grande" charset="0"/>
              <a:sym typeface="Lucida Grande" charset="0"/>
            </a:endParaRPr>
          </a:p>
          <a:p>
            <a:pPr eaLnBrk="1" hangingPunct="1">
              <a:defRPr/>
            </a:pPr>
            <a:r>
              <a:rPr lang="en-US" sz="2000" smtClean="0">
                <a:latin typeface="Lucida Grande" charset="0"/>
                <a:cs typeface="Lucida Grande" charset="0"/>
                <a:sym typeface="Lucida Grande" charset="0"/>
              </a:rPr>
              <a:t>Overall throughput is scaleable by increasing threads, cpus and nodes.</a:t>
            </a:r>
          </a:p>
        </p:txBody>
      </p:sp>
    </p:spTree>
    <p:extLst>
      <p:ext uri="{BB962C8B-B14F-4D97-AF65-F5344CB8AC3E}">
        <p14:creationId xmlns:p14="http://schemas.microsoft.com/office/powerpoint/2010/main" val="212678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eaLnBrk="1" hangingPunct="1"/>
            <a:r>
              <a:rPr lang="en-US" altLang="en-US" sz="1400">
                <a:latin typeface="Lucida Grande" charset="0"/>
                <a:ea typeface="ＭＳ Ｐゴシック" charset="-128"/>
                <a:sym typeface="Lucida Grande" charset="0"/>
              </a:rPr>
              <a:t>Amdahl's law, after Gene Amdahl, is used to find the system speed up from a speed up in part of the system.    1 / ((1 - Proportion Sped Up) + Proportion Sped Up / Speed up)To apply Amdahl</a:t>
            </a:r>
            <a:r>
              <a:rPr lang="ja-JP" altLang="en-US" sz="1400">
                <a:latin typeface="Arial" charset="0"/>
                <a:ea typeface="ＭＳ Ｐゴシック" charset="-128"/>
                <a:sym typeface="Lucida Grande" charset="0"/>
              </a:rPr>
              <a:t>’</a:t>
            </a:r>
            <a:r>
              <a:rPr lang="en-US" altLang="ja-JP" sz="1400">
                <a:latin typeface="Lucida Grande" charset="0"/>
                <a:ea typeface="ＭＳ Ｐゴシック" charset="-128"/>
                <a:sym typeface="Lucida Grande" charset="0"/>
              </a:rPr>
              <a:t>s law you must measure the components of system time and the before and after affect of the perf change made. It is thus an empirical approach.</a:t>
            </a:r>
          </a:p>
          <a:p>
            <a:pPr eaLnBrk="1" hangingPunct="1"/>
            <a:endParaRPr lang="en-US" altLang="en-US" sz="1400">
              <a:latin typeface="Lucida Grande" charset="0"/>
              <a:ea typeface="ＭＳ Ｐゴシック" charset="-128"/>
              <a:sym typeface="Lucida Grande" charset="0"/>
            </a:endParaRPr>
          </a:p>
          <a:p>
            <a:pPr eaLnBrk="1" hangingPunct="1"/>
            <a:endParaRPr lang="en-US" altLang="en-US" sz="1400">
              <a:latin typeface="Lucida Grande" charset="0"/>
              <a:ea typeface="ＭＳ Ｐゴシック" charset="-128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815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2000" smtClean="0">
                <a:latin typeface="Lucida Grande" charset="0"/>
                <a:cs typeface="Lucida Grande" charset="0"/>
                <a:sym typeface="Lucida Grande" charset="0"/>
              </a:rPr>
              <a:t>Two reasons for poor performance:</a:t>
            </a:r>
          </a:p>
          <a:p>
            <a:pPr eaLnBrk="1" hangingPunct="1">
              <a:defRPr/>
            </a:pPr>
            <a:r>
              <a:rPr lang="en-US" sz="2000" smtClean="0">
                <a:latin typeface="Lucida Grande" charset="0"/>
                <a:cs typeface="Lucida Grande" charset="0"/>
                <a:sym typeface="Lucida Grande" charset="0"/>
              </a:rPr>
              <a:t>What if the data set is too large to fit in the cache?</a:t>
            </a:r>
          </a:p>
          <a:p>
            <a:pPr eaLnBrk="1" hangingPunct="1">
              <a:defRPr/>
            </a:pPr>
            <a:r>
              <a:rPr lang="en-US" sz="2000" smtClean="0">
                <a:latin typeface="Lucida Grande" charset="0"/>
                <a:cs typeface="Lucida Grande" charset="0"/>
                <a:sym typeface="Lucida Grande" charset="0"/>
              </a:rPr>
              <a:t>What about limiting time to live due to concerns around staleness of data i.e. incoherence with the underlying SOR</a:t>
            </a:r>
          </a:p>
        </p:txBody>
      </p:sp>
    </p:spTree>
    <p:extLst>
      <p:ext uri="{BB962C8B-B14F-4D97-AF65-F5344CB8AC3E}">
        <p14:creationId xmlns:p14="http://schemas.microsoft.com/office/powerpoint/2010/main" val="1205483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2000" smtClean="0">
                <a:latin typeface="Lucida Grande" charset="0"/>
                <a:cs typeface="Lucida Grande" charset="0"/>
                <a:sym typeface="Lucida Grande" charset="0"/>
              </a:rPr>
              <a:t>Two reasons for poor performance:</a:t>
            </a:r>
          </a:p>
          <a:p>
            <a:pPr eaLnBrk="1" hangingPunct="1">
              <a:defRPr/>
            </a:pPr>
            <a:r>
              <a:rPr lang="en-US" sz="2000" smtClean="0">
                <a:latin typeface="Lucida Grande" charset="0"/>
                <a:cs typeface="Lucida Grande" charset="0"/>
                <a:sym typeface="Lucida Grande" charset="0"/>
              </a:rPr>
              <a:t>What if the data set is too large to fit in the cache?</a:t>
            </a:r>
          </a:p>
          <a:p>
            <a:pPr eaLnBrk="1" hangingPunct="1">
              <a:defRPr/>
            </a:pPr>
            <a:r>
              <a:rPr lang="en-US" sz="2000" smtClean="0">
                <a:latin typeface="Lucida Grande" charset="0"/>
                <a:cs typeface="Lucida Grande" charset="0"/>
                <a:sym typeface="Lucida Grande" charset="0"/>
              </a:rPr>
              <a:t>What about limiting time to live due to concerns around staleness of data i.e. incoherence with the underlying SOR</a:t>
            </a:r>
          </a:p>
        </p:txBody>
      </p:sp>
    </p:spTree>
    <p:extLst>
      <p:ext uri="{BB962C8B-B14F-4D97-AF65-F5344CB8AC3E}">
        <p14:creationId xmlns:p14="http://schemas.microsoft.com/office/powerpoint/2010/main" val="1636347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0913" y="381000"/>
            <a:ext cx="3432175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15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0913" y="381000"/>
            <a:ext cx="3432175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4851" indent="-224851">
              <a:buAutoNum type="arabicPeriod"/>
            </a:pPr>
            <a:r>
              <a:rPr lang="en-US" baseline="0" dirty="0" smtClean="0"/>
              <a:t>Perhaps ask who is using Java 6?</a:t>
            </a:r>
          </a:p>
          <a:p>
            <a:pPr marL="224851" indent="-224851">
              <a:buAutoNum type="arabicPeriod"/>
            </a:pPr>
            <a:r>
              <a:rPr lang="en-US" baseline="0" dirty="0" smtClean="0"/>
              <a:t>Note that we’re comparing to Java 6/7 </a:t>
            </a:r>
            <a:r>
              <a:rPr lang="en-US" baseline="0" dirty="0" err="1" smtClean="0"/>
              <a:t>java.lang.Map</a:t>
            </a:r>
            <a:r>
              <a:rPr lang="en-US" baseline="0" dirty="0" smtClean="0"/>
              <a:t>, not Java 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1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D93A-9896-114D-A2C4-0E4C5DB690D9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6EFF-31A9-9F49-8E12-9C8B3EF2E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3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D93A-9896-114D-A2C4-0E4C5DB690D9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6EFF-31A9-9F49-8E12-9C8B3EF2E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1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D93A-9896-114D-A2C4-0E4C5DB690D9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6EFF-31A9-9F49-8E12-9C8B3EF2E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3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7" y="1981200"/>
            <a:ext cx="8347065" cy="3962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47A0-B863-904F-B4B9-A3A37650C0AD}" type="datetime1">
              <a:rPr lang="en-US" smtClean="0"/>
              <a:pPr/>
              <a:t>2/16/16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Oracle Confidential – Internal/Restricted/Highly Restricted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964" y="1373742"/>
            <a:ext cx="8346073" cy="34329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="1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5974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D93A-9896-114D-A2C4-0E4C5DB690D9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Jcache.org</a:t>
            </a:r>
            <a:endParaRPr lang="en-US" dirty="0"/>
          </a:p>
        </p:txBody>
      </p:sp>
      <p:pic>
        <p:nvPicPr>
          <p:cNvPr id="7" name="Picture 6" descr="Jcache_small_bu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6223000"/>
            <a:ext cx="76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6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D93A-9896-114D-A2C4-0E4C5DB690D9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6EFF-31A9-9F49-8E12-9C8B3EF2E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2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D93A-9896-114D-A2C4-0E4C5DB690D9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6EFF-31A9-9F49-8E12-9C8B3EF2E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8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D93A-9896-114D-A2C4-0E4C5DB690D9}" type="datetimeFigureOut">
              <a:rPr lang="en-US" smtClean="0"/>
              <a:t>2/16/16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6EFF-31A9-9F49-8E12-9C8B3EF2E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8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D93A-9896-114D-A2C4-0E4C5DB690D9}" type="datetimeFigureOut">
              <a:rPr lang="en-US" smtClean="0"/>
              <a:t>2/16/16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6EFF-31A9-9F49-8E12-9C8B3EF2E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D93A-9896-114D-A2C4-0E4C5DB690D9}" type="datetimeFigureOut">
              <a:rPr lang="en-US" smtClean="0"/>
              <a:t>2/16/16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6EFF-31A9-9F49-8E12-9C8B3EF2E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9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D93A-9896-114D-A2C4-0E4C5DB690D9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6EFF-31A9-9F49-8E12-9C8B3EF2E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3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D93A-9896-114D-A2C4-0E4C5DB690D9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6EFF-31A9-9F49-8E12-9C8B3EF2E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FD93A-9896-114D-A2C4-0E4C5DB690D9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F6EFF-31A9-9F49-8E12-9C8B3EF2E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2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E46C0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cp.org/aboutJava/communityprocess/implementations/jsr107/index.html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r107" TargetMode="External"/><Relationship Id="rId4" Type="http://schemas.openxmlformats.org/officeDocument/2006/relationships/hyperlink" Target="https://groups.google.com/forum/?fromgroup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cp.org/en/jsr/detail?id=107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p/ehcache-spring-annotations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zelcast.org/download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greg@hazelcast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71800"/>
            <a:ext cx="77724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1F497D"/>
                </a:solidFill>
                <a:latin typeface="AvenirNext LT Pro Regular"/>
                <a:cs typeface="AvenirNext LT Pro Regular"/>
              </a:rPr>
              <a:t>Using </a:t>
            </a:r>
            <a:r>
              <a:rPr lang="en-US" dirty="0" err="1" smtClean="0">
                <a:solidFill>
                  <a:srgbClr val="1F497D"/>
                </a:solidFill>
                <a:latin typeface="AvenirNext LT Pro Regular"/>
                <a:cs typeface="AvenirNext LT Pro Regular"/>
              </a:rPr>
              <a:t>JCache</a:t>
            </a:r>
            <a:endParaRPr lang="en-US" sz="4800" dirty="0">
              <a:solidFill>
                <a:srgbClr val="1F497D"/>
              </a:solidFill>
              <a:latin typeface="AvenirNext LT Pro Regular"/>
              <a:cs typeface="AvenirNext LT Pro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105400"/>
            <a:ext cx="6400800" cy="831273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sz="2000" cap="all" spc="120" dirty="0" smtClean="0">
                <a:solidFill>
                  <a:srgbClr val="1F497D"/>
                </a:solidFill>
              </a:rPr>
              <a:t>Greg luck, co-SPEC LEAD jsr107 @</a:t>
            </a:r>
            <a:r>
              <a:rPr lang="en-US" sz="2000" cap="all" spc="120" dirty="0" err="1" smtClean="0">
                <a:solidFill>
                  <a:srgbClr val="1F497D"/>
                </a:solidFill>
              </a:rPr>
              <a:t>gregrluck</a:t>
            </a:r>
            <a:endParaRPr lang="en-US" sz="2000" cap="all" spc="120" dirty="0" smtClean="0">
              <a:solidFill>
                <a:srgbClr val="1F497D"/>
              </a:solidFill>
            </a:endParaRPr>
          </a:p>
          <a:p>
            <a:pPr algn="r"/>
            <a:r>
              <a:rPr lang="en-US" sz="2000" cap="all" spc="120" dirty="0" smtClean="0">
                <a:solidFill>
                  <a:srgbClr val="1F497D"/>
                </a:solidFill>
              </a:rPr>
              <a:t>CEO </a:t>
            </a:r>
            <a:r>
              <a:rPr lang="en-US" sz="2000" cap="all" spc="120" dirty="0">
                <a:solidFill>
                  <a:srgbClr val="1F497D"/>
                </a:solidFill>
              </a:rPr>
              <a:t>|</a:t>
            </a:r>
            <a:r>
              <a:rPr lang="en-US" sz="2000" cap="all" spc="120" dirty="0" smtClean="0">
                <a:solidFill>
                  <a:srgbClr val="1F497D"/>
                </a:solidFill>
              </a:rPr>
              <a:t> Hazelcast</a:t>
            </a:r>
          </a:p>
          <a:p>
            <a:pPr algn="r"/>
            <a:r>
              <a:rPr lang="en-US" sz="2000" cap="all" spc="120" dirty="0" smtClean="0">
                <a:solidFill>
                  <a:srgbClr val="1F497D"/>
                </a:solidFill>
              </a:rPr>
              <a:t>28 November 2015</a:t>
            </a:r>
            <a:endParaRPr lang="en-US" sz="1800" cap="all" spc="120" dirty="0" smtClean="0">
              <a:solidFill>
                <a:srgbClr val="1F497D"/>
              </a:solidFill>
              <a:latin typeface="Avenir Next LT Pr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69271" y="2057400"/>
            <a:ext cx="3605474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500" spc="250" dirty="0" smtClean="0">
                <a:solidFill>
                  <a:schemeClr val="accent6">
                    <a:lumMod val="75000"/>
                  </a:schemeClr>
                </a:solidFill>
                <a:latin typeface="AvenirNext LT Pro Demi"/>
                <a:cs typeface="AvenirNext LT Pro Demi"/>
              </a:rPr>
              <a:t>JCache</a:t>
            </a:r>
            <a:endParaRPr lang="en-US" sz="7500" spc="250" dirty="0">
              <a:solidFill>
                <a:schemeClr val="accent6">
                  <a:lumMod val="75000"/>
                </a:schemeClr>
              </a:solidFill>
              <a:latin typeface="AvenirNext LT Pro Demi"/>
              <a:cs typeface="AvenirNext LT Pro Dem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286000"/>
            <a:ext cx="457200" cy="1600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09227" y="2286000"/>
            <a:ext cx="457200" cy="1600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22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1475" indent="-142875" eaLnBrk="0" hangingPunct="0"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571500" indent="-114300" eaLnBrk="0" hangingPunct="0"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800100" indent="-114300" eaLnBrk="0" hangingPunct="0"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028700" indent="-114300" eaLnBrk="0" hangingPunct="0"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1257300" indent="-114300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1485900" indent="-114300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714500" indent="-114300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943100" indent="-114300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8A6190A3-006B-1B44-95B5-B3D313B1D7E9}" type="slidenum">
              <a:rPr lang="en-US" altLang="en-US" sz="900">
                <a:solidFill>
                  <a:srgbClr val="C8C8C8"/>
                </a:solidFill>
                <a:latin typeface="Calibri" charset="0"/>
                <a:ea typeface="ＭＳ Ｐゴシック" charset="-128"/>
                <a:sym typeface="Calibri" charset="0"/>
              </a:rPr>
              <a:pPr eaLnBrk="1" hangingPunct="1"/>
              <a:t>10</a:t>
            </a:fld>
            <a:endParaRPr lang="en-US" altLang="en-US" sz="900">
              <a:solidFill>
                <a:srgbClr val="C8C8C8"/>
              </a:solidFill>
              <a:latin typeface="Calibri" charset="0"/>
              <a:ea typeface="ＭＳ Ｐゴシック" charset="-128"/>
              <a:sym typeface="Calibri" charset="0"/>
            </a:endParaRPr>
          </a:p>
        </p:txBody>
      </p:sp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3133" bIns="45720" rtlCol="0" anchor="ctr">
            <a:normAutofit/>
          </a:bodyPr>
          <a:lstStyle/>
          <a:p>
            <a:pPr marL="33338">
              <a:defRPr/>
            </a:pPr>
            <a:r>
              <a:rPr lang="en-US" dirty="0" smtClean="0"/>
              <a:t>Cache Efficiency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4984750"/>
          </a:xfrm>
        </p:spPr>
        <p:txBody>
          <a:bodyPr vert="horz" lIns="91440" tIns="45720" rIns="93133" bIns="45720" rtlCol="0">
            <a:normAutofit fontScale="92500" lnSpcReduction="20000"/>
          </a:bodyPr>
          <a:lstStyle/>
          <a:p>
            <a:pPr marL="19844" indent="0" algn="ctr">
              <a:buNone/>
              <a:defRPr/>
            </a:pPr>
            <a:r>
              <a:rPr lang="en-US" sz="4400" dirty="0" smtClean="0"/>
              <a:t>= cache </a:t>
            </a:r>
            <a:r>
              <a:rPr lang="en-US" sz="4400" dirty="0"/>
              <a:t>hits / total hits</a:t>
            </a:r>
            <a:r>
              <a:rPr lang="en-US" sz="2300" dirty="0"/>
              <a:t/>
            </a:r>
            <a:br>
              <a:rPr lang="en-US" sz="2300" dirty="0"/>
            </a:br>
            <a:endParaRPr lang="en-US" sz="2300" dirty="0"/>
          </a:p>
          <a:p>
            <a:pPr marL="19844" indent="0">
              <a:buClr>
                <a:srgbClr val="CC9900"/>
              </a:buClr>
              <a:buFont typeface="Zapf Dingbats" charset="0"/>
              <a:buChar char="➡"/>
              <a:defRPr/>
            </a:pPr>
            <a:r>
              <a:rPr lang="en-US" dirty="0" smtClean="0"/>
              <a:t> High efficiency = high offload</a:t>
            </a:r>
            <a:br>
              <a:rPr lang="en-US" dirty="0" smtClean="0"/>
            </a:br>
            <a:endParaRPr lang="en-US" dirty="0" smtClean="0"/>
          </a:p>
          <a:p>
            <a:pPr marL="19844" indent="0">
              <a:buClr>
                <a:srgbClr val="CC9900"/>
              </a:buClr>
              <a:buFont typeface="Zapf Dingbats" charset="0"/>
              <a:buChar char="➡"/>
              <a:defRPr/>
            </a:pPr>
            <a:r>
              <a:rPr lang="en-US" dirty="0" smtClean="0"/>
              <a:t> High efficiency = high performance</a:t>
            </a:r>
            <a:br>
              <a:rPr lang="en-US" dirty="0" smtClean="0"/>
            </a:br>
            <a:endParaRPr lang="en-US" dirty="0" smtClean="0"/>
          </a:p>
          <a:p>
            <a:pPr marL="19844" indent="0">
              <a:buClr>
                <a:srgbClr val="CC9900"/>
              </a:buClr>
              <a:buFont typeface="Zapf Dingbats" charset="0"/>
              <a:buChar char="➡"/>
              <a:defRPr/>
            </a:pPr>
            <a:r>
              <a:rPr lang="en-US" dirty="0" smtClean="0"/>
              <a:t> How to increase:</a:t>
            </a:r>
          </a:p>
          <a:p>
            <a:pPr marL="819944" lvl="2" indent="0">
              <a:buClr>
                <a:srgbClr val="CC9900"/>
              </a:buClr>
              <a:buFont typeface="Zapf Dingbats" charset="0"/>
              <a:buChar char="➡"/>
              <a:defRPr/>
            </a:pPr>
            <a:r>
              <a:rPr lang="en-US" dirty="0" smtClean="0"/>
              <a:t>Put reference data in the cache</a:t>
            </a:r>
          </a:p>
          <a:p>
            <a:pPr marL="819944" lvl="2" indent="0">
              <a:buClr>
                <a:srgbClr val="CC9900"/>
              </a:buClr>
              <a:buFont typeface="Zapf Dingbats" charset="0"/>
              <a:buChar char="➡"/>
              <a:defRPr/>
            </a:pPr>
            <a:r>
              <a:rPr lang="en-US" dirty="0" smtClean="0"/>
              <a:t>Put long lived in the cache. </a:t>
            </a:r>
          </a:p>
          <a:p>
            <a:pPr marL="819944" lvl="2" indent="0">
              <a:buClr>
                <a:srgbClr val="CC9900"/>
              </a:buClr>
              <a:buFont typeface="Zapf Dingbats" charset="0"/>
              <a:buChar char="➡"/>
              <a:defRPr/>
            </a:pPr>
            <a:r>
              <a:rPr lang="en-US" dirty="0" smtClean="0"/>
              <a:t>Consider frequency of mutability of data</a:t>
            </a:r>
          </a:p>
          <a:p>
            <a:pPr marL="819944" lvl="2" indent="0">
              <a:buClr>
                <a:srgbClr val="CC9900"/>
              </a:buClr>
              <a:buFont typeface="Zapf Dingbats" charset="0"/>
              <a:buChar char="➡"/>
              <a:defRPr/>
            </a:pPr>
            <a:r>
              <a:rPr lang="en-US" dirty="0" smtClean="0"/>
              <a:t>Put highly used data in cache</a:t>
            </a:r>
          </a:p>
          <a:p>
            <a:pPr marL="819944" lvl="2" indent="0">
              <a:buClr>
                <a:srgbClr val="CC9900"/>
              </a:buClr>
              <a:buFont typeface="Zapf Dingbats" charset="0"/>
              <a:buChar char="➡"/>
              <a:defRPr/>
            </a:pPr>
            <a:r>
              <a:rPr lang="en-US" dirty="0" smtClean="0"/>
              <a:t>Increase the size of the cache. Today you can create TB sized caches</a:t>
            </a:r>
          </a:p>
          <a:p>
            <a:pPr marL="819944" lvl="2" indent="0">
              <a:buClr>
                <a:srgbClr val="CC9900"/>
              </a:buClr>
              <a:buFont typeface="Zapf Dingbats" charset="0"/>
              <a:buChar char="➡"/>
              <a:defRPr/>
            </a:pPr>
            <a:endParaRPr lang="en-US" dirty="0" smtClean="0"/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7533482" y="5923757"/>
            <a:ext cx="172244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F66A6458-FB9E-524F-BE79-9D7524480336}" type="slidenum">
              <a:rPr lang="en-US" altLang="en-US" sz="900">
                <a:solidFill>
                  <a:srgbClr val="C8C8C8"/>
                </a:solidFill>
                <a:latin typeface="Calibri" charset="0"/>
                <a:ea typeface="ＭＳ Ｐゴシック" charset="-128"/>
                <a:sym typeface="Calibri" charset="0"/>
              </a:rPr>
              <a:pPr eaLnBrk="1" hangingPunct="1"/>
              <a:t>10</a:t>
            </a:fld>
            <a:endParaRPr lang="en-US" altLang="en-US" sz="900">
              <a:solidFill>
                <a:srgbClr val="C8C8C8"/>
              </a:solidFill>
              <a:latin typeface="Calibri" charset="0"/>
              <a:ea typeface="ＭＳ Ｐゴシック" charset="-128"/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90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1475" indent="-142875" eaLnBrk="0" hangingPunct="0"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571500" indent="-114300" eaLnBrk="0" hangingPunct="0"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800100" indent="-114300" eaLnBrk="0" hangingPunct="0"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028700" indent="-114300" eaLnBrk="0" hangingPunct="0"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1257300" indent="-114300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1485900" indent="-114300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714500" indent="-114300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943100" indent="-114300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8A6190A3-006B-1B44-95B5-B3D313B1D7E9}" type="slidenum">
              <a:rPr lang="en-US" altLang="en-US" sz="900">
                <a:solidFill>
                  <a:srgbClr val="C8C8C8"/>
                </a:solidFill>
                <a:latin typeface="Calibri" charset="0"/>
                <a:ea typeface="ＭＳ Ｐゴシック" charset="-128"/>
                <a:sym typeface="Calibri" charset="0"/>
              </a:rPr>
              <a:pPr eaLnBrk="1" hangingPunct="1"/>
              <a:t>11</a:t>
            </a:fld>
            <a:endParaRPr lang="en-US" altLang="en-US" sz="900">
              <a:solidFill>
                <a:srgbClr val="C8C8C8"/>
              </a:solidFill>
              <a:latin typeface="Calibri" charset="0"/>
              <a:ea typeface="ＭＳ Ｐゴシック" charset="-128"/>
              <a:sym typeface="Calibri" charset="0"/>
            </a:endParaRPr>
          </a:p>
        </p:txBody>
      </p:sp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3133" bIns="45720" rtlCol="0" anchor="ctr">
            <a:normAutofit/>
          </a:bodyPr>
          <a:lstStyle/>
          <a:p>
            <a:pPr marL="33338">
              <a:defRPr/>
            </a:pPr>
            <a:r>
              <a:rPr lang="en-US" dirty="0" smtClean="0"/>
              <a:t>Problems to Consider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500" y="1371600"/>
            <a:ext cx="8801100" cy="4984750"/>
          </a:xfrm>
        </p:spPr>
        <p:txBody>
          <a:bodyPr vert="horz" lIns="91440" tIns="45720" rIns="93133" bIns="45720" rtlCol="0">
            <a:normAutofit fontScale="92500" lnSpcReduction="20000"/>
          </a:bodyPr>
          <a:lstStyle/>
          <a:p>
            <a:pPr marL="477044" indent="-457200">
              <a:defRPr/>
            </a:pPr>
            <a:r>
              <a:rPr lang="en-US" dirty="0" smtClean="0"/>
              <a:t>Standalone Caches and the N * problem</a:t>
            </a:r>
          </a:p>
          <a:p>
            <a:pPr marL="877094" lvl="1" indent="-457200">
              <a:defRPr/>
            </a:pPr>
            <a:r>
              <a:rPr lang="en-US" dirty="0" smtClean="0"/>
              <a:t>As each entry expires, the backing system gets N requests for data where n is the number of standalone caches. Solution: Use a distributed cache</a:t>
            </a:r>
          </a:p>
          <a:p>
            <a:pPr marL="477044" indent="-457200">
              <a:defRPr/>
            </a:pPr>
            <a:r>
              <a:rPr lang="en-US" dirty="0" smtClean="0"/>
              <a:t>Consistency with the System of Record</a:t>
            </a:r>
          </a:p>
          <a:p>
            <a:pPr marL="877094" lvl="1" indent="-457200">
              <a:defRPr/>
            </a:pPr>
            <a:r>
              <a:rPr lang="en-US" dirty="0" smtClean="0"/>
              <a:t>How to keep the cache in sync with changes in a backing system. Solution: Match mutability of data with data safety configuration. Update the cache and backing store at the same time.</a:t>
            </a:r>
          </a:p>
          <a:p>
            <a:pPr marL="477044" indent="-457200">
              <a:defRPr/>
            </a:pPr>
            <a:r>
              <a:rPr lang="en-US" dirty="0" smtClean="0"/>
              <a:t>Consistency with other cache nodes</a:t>
            </a:r>
          </a:p>
          <a:p>
            <a:pPr marL="877094" lvl="1" indent="-457200">
              <a:defRPr/>
            </a:pPr>
            <a:r>
              <a:rPr lang="en-US" dirty="0" smtClean="0"/>
              <a:t>How to keep all cache nodes in sync: Solution: Use a distributed cache and match consistency configuration with data mutability</a:t>
            </a:r>
          </a:p>
          <a:p>
            <a:pPr marL="19844" indent="0">
              <a:buClr>
                <a:srgbClr val="CC9900"/>
              </a:buClr>
              <a:buFont typeface="Zapf Dingbats" charset="0"/>
              <a:buChar char="➡"/>
              <a:defRPr/>
            </a:pPr>
            <a:endParaRPr lang="en-US" dirty="0" smtClean="0"/>
          </a:p>
          <a:p>
            <a:pPr marL="819944" lvl="2" indent="0">
              <a:buClr>
                <a:srgbClr val="CC9900"/>
              </a:buClr>
              <a:buFont typeface="Zapf Dingbats" charset="0"/>
              <a:buChar char="➡"/>
              <a:defRPr/>
            </a:pPr>
            <a:endParaRPr lang="en-US" dirty="0" smtClean="0"/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7533482" y="5923757"/>
            <a:ext cx="172244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F66A6458-FB9E-524F-BE79-9D7524480336}" type="slidenum">
              <a:rPr lang="en-US" altLang="en-US" sz="900">
                <a:solidFill>
                  <a:srgbClr val="C8C8C8"/>
                </a:solidFill>
                <a:latin typeface="Calibri" charset="0"/>
                <a:ea typeface="ＭＳ Ｐゴシック" charset="-128"/>
                <a:sym typeface="Calibri" charset="0"/>
              </a:rPr>
              <a:pPr eaLnBrk="1" hangingPunct="1"/>
              <a:t>11</a:t>
            </a:fld>
            <a:endParaRPr lang="en-US" altLang="en-US" sz="900">
              <a:solidFill>
                <a:srgbClr val="C8C8C8"/>
              </a:solidFill>
              <a:latin typeface="Calibri" charset="0"/>
              <a:ea typeface="ＭＳ Ｐゴシック" charset="-128"/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84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2885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/>
              <a:t>Java Caching (</a:t>
            </a:r>
            <a:r>
              <a:rPr lang="en-US" sz="6000" b="1" dirty="0" err="1"/>
              <a:t>JCache</a:t>
            </a:r>
            <a:r>
              <a:rPr lang="en-US" sz="6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283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Caching (</a:t>
            </a:r>
            <a:r>
              <a:rPr lang="en-US" dirty="0" err="1"/>
              <a:t>JCache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What?  </a:t>
            </a:r>
          </a:p>
          <a:p>
            <a:pPr lvl="1"/>
            <a:r>
              <a:rPr lang="en-US" dirty="0"/>
              <a:t>Java Caching (</a:t>
            </a:r>
            <a:r>
              <a:rPr lang="en-US" dirty="0" err="1"/>
              <a:t>JCache</a:t>
            </a:r>
            <a:r>
              <a:rPr lang="en-US" dirty="0"/>
              <a:t>) </a:t>
            </a:r>
            <a:r>
              <a:rPr lang="en-US" dirty="0" smtClean="0"/>
              <a:t>standardized </a:t>
            </a:r>
            <a:r>
              <a:rPr lang="en-US" dirty="0"/>
              <a:t>Caching for the Java Platform*</a:t>
            </a:r>
          </a:p>
          <a:p>
            <a:pPr lvl="1"/>
            <a:r>
              <a:rPr lang="en-US" dirty="0"/>
              <a:t>A common mechanism to create, access, update and remove information from Caches</a:t>
            </a:r>
          </a:p>
          <a:p>
            <a:pPr lvl="1"/>
            <a:endParaRPr lang="en-US" dirty="0"/>
          </a:p>
          <a:p>
            <a:r>
              <a:rPr lang="en-US" b="1" dirty="0"/>
              <a:t>How?</a:t>
            </a:r>
          </a:p>
          <a:p>
            <a:pPr lvl="1"/>
            <a:r>
              <a:rPr lang="en-US" dirty="0"/>
              <a:t>JSR-107: Java Caching Specification (</a:t>
            </a:r>
            <a:r>
              <a:rPr lang="en-US" dirty="0" err="1"/>
              <a:t>JCache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Java Community Process (JCP) 2.9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02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Caching (</a:t>
            </a:r>
            <a:r>
              <a:rPr lang="en-US" dirty="0" err="1"/>
              <a:t>JCache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Why?</a:t>
            </a:r>
          </a:p>
          <a:p>
            <a:pPr lvl="1"/>
            <a:r>
              <a:rPr lang="en-US" dirty="0"/>
              <a:t>Standardize! Standardize! Standardize!</a:t>
            </a:r>
          </a:p>
          <a:p>
            <a:pPr lvl="2"/>
            <a:r>
              <a:rPr lang="en-US" dirty="0"/>
              <a:t>Core Caching Concepts</a:t>
            </a:r>
          </a:p>
          <a:p>
            <a:pPr lvl="2"/>
            <a:r>
              <a:rPr lang="en-US" dirty="0"/>
              <a:t>Core Caching API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Provide application portability between Caching solutions</a:t>
            </a:r>
          </a:p>
          <a:p>
            <a:pPr lvl="2"/>
            <a:r>
              <a:rPr lang="en-US" dirty="0"/>
              <a:t>Big &amp; Small, Open &amp; Commercial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Caching is ubiquitous!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31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Caching (</a:t>
            </a:r>
            <a:r>
              <a:rPr lang="en-US" dirty="0" err="1" smtClean="0"/>
              <a:t>Jcache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When?  </a:t>
            </a:r>
            <a:endParaRPr lang="en-US" b="1" dirty="0" smtClean="0">
              <a:solidFill>
                <a:srgbClr val="A3A3A3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A3A3A3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A3A3A3"/>
                </a:solidFill>
              </a:rPr>
              <a:t> </a:t>
            </a:r>
            <a:endParaRPr lang="en-US" b="1" dirty="0">
              <a:solidFill>
                <a:srgbClr val="A3A3A3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584793"/>
              </p:ext>
            </p:extLst>
          </p:nvPr>
        </p:nvGraphicFramePr>
        <p:xfrm>
          <a:off x="592665" y="2252134"/>
          <a:ext cx="639233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2235"/>
                <a:gridCol w="20700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JCache</a:t>
                      </a:r>
                      <a:r>
                        <a:rPr lang="en-US" dirty="0" smtClean="0"/>
                        <a:t> Final Spec Released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 March 2014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Spring 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September 2014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Hazelcast</a:t>
                      </a:r>
                      <a:r>
                        <a:rPr lang="en-US" baseline="0" dirty="0" smtClean="0"/>
                        <a:t> 3.3.1 TCK Compliant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September 2014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Hazelcast</a:t>
                      </a:r>
                      <a:r>
                        <a:rPr lang="en-US" baseline="0" dirty="0" smtClean="0"/>
                        <a:t> 3.4 (with High-Density Memory Store)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November 2014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Hazelcast 3.6 (with High-Density</a:t>
                      </a:r>
                      <a:r>
                        <a:rPr lang="en-US" baseline="0" dirty="0" smtClean="0"/>
                        <a:t> Caching)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July 2015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10-Point Star 4"/>
          <p:cNvSpPr/>
          <p:nvPr/>
        </p:nvSpPr>
        <p:spPr>
          <a:xfrm rot="2223099">
            <a:off x="6423004" y="1856318"/>
            <a:ext cx="951395" cy="1021623"/>
          </a:xfrm>
          <a:prstGeom prst="star10">
            <a:avLst/>
          </a:prstGeom>
          <a:solidFill>
            <a:srgbClr val="FFB5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kern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Here </a:t>
            </a:r>
            <a:br>
              <a:rPr lang="en-US" sz="1400" b="1" kern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1400" b="1" kern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Now!</a:t>
            </a:r>
            <a:endParaRPr lang="en-US" sz="1400" b="1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7625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7" y="1718001"/>
            <a:ext cx="8347065" cy="42255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Implementations</a:t>
            </a:r>
          </a:p>
          <a:p>
            <a:pPr lvl="1"/>
            <a:r>
              <a:rPr lang="en-US" i="1" dirty="0" smtClean="0"/>
              <a:t>JCache Reference Implementation</a:t>
            </a:r>
          </a:p>
          <a:p>
            <a:pPr lvl="1"/>
            <a:r>
              <a:rPr lang="en-US" dirty="0"/>
              <a:t>Hazelcast</a:t>
            </a:r>
          </a:p>
          <a:p>
            <a:pPr lvl="1"/>
            <a:r>
              <a:rPr lang="en-US" dirty="0" smtClean="0"/>
              <a:t>Oracle Coherence</a:t>
            </a:r>
          </a:p>
          <a:p>
            <a:pPr lvl="1"/>
            <a:r>
              <a:rPr lang="en-US" dirty="0" smtClean="0"/>
              <a:t>Terracotta </a:t>
            </a:r>
            <a:r>
              <a:rPr lang="en-US" dirty="0" err="1" smtClean="0"/>
              <a:t>Ehcache</a:t>
            </a:r>
            <a:endParaRPr lang="en-US" dirty="0" smtClean="0"/>
          </a:p>
          <a:p>
            <a:pPr lvl="1"/>
            <a:r>
              <a:rPr lang="en-US" dirty="0" err="1" smtClean="0"/>
              <a:t>Infinispan</a:t>
            </a:r>
            <a:endParaRPr lang="en-US" dirty="0" smtClean="0"/>
          </a:p>
          <a:p>
            <a:pPr lvl="1"/>
            <a:r>
              <a:rPr lang="en-US" dirty="0" err="1" smtClean="0"/>
              <a:t>GridGain</a:t>
            </a:r>
            <a:endParaRPr lang="en-US" dirty="0" smtClean="0"/>
          </a:p>
          <a:p>
            <a:pPr lvl="1"/>
            <a:r>
              <a:rPr lang="en-US" dirty="0" err="1" smtClean="0"/>
              <a:t>TayzGrid</a:t>
            </a:r>
            <a:endParaRPr lang="en-US" dirty="0"/>
          </a:p>
          <a:p>
            <a:r>
              <a:rPr lang="en-US" dirty="0" smtClean="0"/>
              <a:t>Keep Track</a:t>
            </a:r>
          </a:p>
          <a:p>
            <a:pPr lvl="1"/>
            <a:r>
              <a:rPr lang="en-US" dirty="0">
                <a:hlinkClick r:id="rId3"/>
              </a:rPr>
              <a:t>https://jcp.org/aboutJava/communityprocess/implementations/jsr107/</a:t>
            </a:r>
            <a:r>
              <a:rPr lang="en-US" dirty="0" smtClean="0">
                <a:hlinkClick r:id="rId3"/>
              </a:rPr>
              <a:t>index.html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777" y="189922"/>
            <a:ext cx="1064124" cy="141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Caching (</a:t>
            </a:r>
            <a:r>
              <a:rPr lang="en-US" dirty="0" err="1"/>
              <a:t>JCache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Which Platform?</a:t>
            </a: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52" y="2699396"/>
            <a:ext cx="7502353" cy="219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59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Caching (</a:t>
            </a:r>
            <a:r>
              <a:rPr lang="en-US" dirty="0" err="1"/>
              <a:t>JCache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Project </a:t>
            </a:r>
            <a:r>
              <a:rPr lang="en-US" dirty="0" smtClean="0"/>
              <a:t>Hosting</a:t>
            </a:r>
          </a:p>
          <a:p>
            <a:pPr lvl="1"/>
            <a:r>
              <a:rPr lang="en-US" dirty="0"/>
              <a:t>JCP Project:</a:t>
            </a:r>
          </a:p>
          <a:p>
            <a:pPr lvl="2"/>
            <a:r>
              <a:rPr lang="en-US" dirty="0">
                <a:hlinkClick r:id="rId2"/>
              </a:rPr>
              <a:t>http://jcp.org/en/jsr/detail?id=107</a:t>
            </a:r>
            <a:endParaRPr lang="en-US" dirty="0"/>
          </a:p>
          <a:p>
            <a:pPr lvl="1"/>
            <a:r>
              <a:rPr lang="en-US" dirty="0"/>
              <a:t>Source Code:  </a:t>
            </a:r>
          </a:p>
          <a:p>
            <a:pPr lvl="2"/>
            <a:r>
              <a:rPr lang="en-US" dirty="0">
                <a:hlinkClick r:id="rId3"/>
              </a:rPr>
              <a:t>https://github.com/jsr107</a:t>
            </a:r>
            <a:endParaRPr lang="en-US" dirty="0"/>
          </a:p>
          <a:p>
            <a:pPr lvl="1"/>
            <a:r>
              <a:rPr lang="en-US" dirty="0"/>
              <a:t>Forum:</a:t>
            </a:r>
          </a:p>
          <a:p>
            <a:pPr lvl="2"/>
            <a:r>
              <a:rPr lang="en-US" dirty="0">
                <a:hlinkClick r:id="rId4"/>
              </a:rPr>
              <a:t>https://groups.google.com/forum/?fromgroups#!forum/jsr107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39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Caching (</a:t>
            </a:r>
            <a:r>
              <a:rPr lang="en-US" dirty="0" err="1"/>
              <a:t>JCache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get it.</a:t>
            </a:r>
          </a:p>
          <a:p>
            <a:pPr marL="403225" lvl="1" indent="0">
              <a:buNone/>
            </a:pPr>
            <a:r>
              <a:rPr lang="en-US" dirty="0"/>
              <a:t>Apache Maven: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(via Maven Central Repository)</a:t>
            </a:r>
          </a:p>
          <a:p>
            <a:pPr marL="403225" lvl="1" indent="0">
              <a:buNone/>
            </a:pP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sz="2400" dirty="0">
                <a:latin typeface="Courier New"/>
                <a:cs typeface="Courier New"/>
              </a:rPr>
              <a:t>&lt;dependency&gt;</a:t>
            </a:r>
          </a:p>
          <a:p>
            <a:pPr marL="403225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			&lt;</a:t>
            </a:r>
            <a:r>
              <a:rPr lang="en-US" sz="2400" dirty="0" err="1">
                <a:latin typeface="Courier New"/>
                <a:cs typeface="Courier New"/>
              </a:rPr>
              <a:t>groupId</a:t>
            </a:r>
            <a:r>
              <a:rPr lang="en-US" sz="2400" dirty="0">
                <a:latin typeface="Courier New"/>
                <a:cs typeface="Courier New"/>
              </a:rPr>
              <a:t>&gt;</a:t>
            </a:r>
            <a:r>
              <a:rPr lang="en-US" sz="2400" dirty="0" err="1">
                <a:latin typeface="Courier New"/>
                <a:cs typeface="Courier New"/>
              </a:rPr>
              <a:t>javax.cache</a:t>
            </a:r>
            <a:r>
              <a:rPr lang="en-US" sz="2400" dirty="0">
                <a:latin typeface="Courier New"/>
                <a:cs typeface="Courier New"/>
              </a:rPr>
              <a:t>&lt;/</a:t>
            </a:r>
            <a:r>
              <a:rPr lang="en-US" sz="2400" dirty="0" err="1">
                <a:latin typeface="Courier New"/>
                <a:cs typeface="Courier New"/>
              </a:rPr>
              <a:t>groupId</a:t>
            </a:r>
            <a:r>
              <a:rPr lang="en-US" sz="2400" dirty="0">
                <a:latin typeface="Courier New"/>
                <a:cs typeface="Courier New"/>
              </a:rPr>
              <a:t>&gt;</a:t>
            </a:r>
          </a:p>
          <a:p>
            <a:pPr marL="403225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			&lt;</a:t>
            </a:r>
            <a:r>
              <a:rPr lang="en-US" sz="2400" dirty="0" err="1">
                <a:latin typeface="Courier New"/>
                <a:cs typeface="Courier New"/>
              </a:rPr>
              <a:t>artifactId</a:t>
            </a:r>
            <a:r>
              <a:rPr lang="en-US" sz="2400" dirty="0">
                <a:latin typeface="Courier New"/>
                <a:cs typeface="Courier New"/>
              </a:rPr>
              <a:t>&gt;cache-</a:t>
            </a:r>
            <a:r>
              <a:rPr lang="en-US" sz="2400" dirty="0" err="1">
                <a:latin typeface="Courier New"/>
                <a:cs typeface="Courier New"/>
              </a:rPr>
              <a:t>api</a:t>
            </a:r>
            <a:r>
              <a:rPr lang="en-US" sz="2400" dirty="0">
                <a:latin typeface="Courier New"/>
                <a:cs typeface="Courier New"/>
              </a:rPr>
              <a:t>&lt;/</a:t>
            </a:r>
            <a:r>
              <a:rPr lang="en-US" sz="2400" dirty="0" err="1">
                <a:latin typeface="Courier New"/>
                <a:cs typeface="Courier New"/>
              </a:rPr>
              <a:t>artifactId</a:t>
            </a:r>
            <a:r>
              <a:rPr lang="en-US" sz="2400" dirty="0">
                <a:latin typeface="Courier New"/>
                <a:cs typeface="Courier New"/>
              </a:rPr>
              <a:t>&gt;</a:t>
            </a:r>
          </a:p>
          <a:p>
            <a:pPr marL="403225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			&lt;version</a:t>
            </a:r>
            <a:r>
              <a:rPr lang="en-US" sz="2400" dirty="0" smtClean="0">
                <a:latin typeface="Courier New"/>
                <a:cs typeface="Courier New"/>
              </a:rPr>
              <a:t>&gt;1.0</a:t>
            </a:r>
            <a:r>
              <a:rPr lang="en-US" sz="2400" dirty="0">
                <a:latin typeface="Courier New"/>
                <a:cs typeface="Courier New"/>
              </a:rPr>
              <a:t>&lt;/version&gt;</a:t>
            </a:r>
          </a:p>
          <a:p>
            <a:pPr marL="403225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		&lt;/dependency&gt;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95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Caching</a:t>
            </a:r>
          </a:p>
          <a:p>
            <a:r>
              <a:rPr lang="en-US" dirty="0" smtClean="0"/>
              <a:t>Java </a:t>
            </a:r>
            <a:r>
              <a:rPr lang="en-US" dirty="0"/>
              <a:t>Caching (</a:t>
            </a:r>
            <a:r>
              <a:rPr lang="en-US" dirty="0" err="1"/>
              <a:t>JCache</a:t>
            </a:r>
            <a:r>
              <a:rPr lang="en-US" dirty="0"/>
              <a:t>), </a:t>
            </a:r>
            <a:r>
              <a:rPr lang="en-US" dirty="0" smtClean="0"/>
              <a:t>JSR-107</a:t>
            </a:r>
          </a:p>
          <a:p>
            <a:r>
              <a:rPr lang="en-US" dirty="0" smtClean="0"/>
              <a:t>Code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370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0021"/>
            <a:ext cx="8229600" cy="1521333"/>
          </a:xfrm>
        </p:spPr>
        <p:txBody>
          <a:bodyPr>
            <a:normAutofit/>
          </a:bodyPr>
          <a:lstStyle/>
          <a:p>
            <a:r>
              <a:rPr lang="en-US" sz="6000" b="1" dirty="0"/>
              <a:t>Caches and Caching</a:t>
            </a:r>
          </a:p>
        </p:txBody>
      </p:sp>
    </p:spTree>
    <p:extLst>
      <p:ext uri="{BB962C8B-B14F-4D97-AF65-F5344CB8AC3E}">
        <p14:creationId xmlns:p14="http://schemas.microsoft.com/office/powerpoint/2010/main" val="3708345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Caches and 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2133601"/>
            <a:ext cx="8991600" cy="2908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JSR107 Cache Definition:  </a:t>
            </a:r>
            <a:r>
              <a:rPr lang="en-US" dirty="0"/>
              <a:t>A high-performance, low-latency data-structure* in which an application places a </a:t>
            </a:r>
            <a:r>
              <a:rPr lang="en-US" u="sng" dirty="0"/>
              <a:t>temporary copy</a:t>
            </a:r>
            <a:r>
              <a:rPr lang="en-US" dirty="0"/>
              <a:t> of information that is likely to be used </a:t>
            </a:r>
            <a:r>
              <a:rPr lang="en-US" u="sng" dirty="0"/>
              <a:t>more </a:t>
            </a:r>
            <a:r>
              <a:rPr lang="en-US" u="sng"/>
              <a:t>than </a:t>
            </a:r>
            <a:r>
              <a:rPr lang="en-US" u="sng" smtClean="0"/>
              <a:t>once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03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</a:t>
            </a:r>
            <a:r>
              <a:rPr lang="en-US" dirty="0" err="1"/>
              <a:t>vs</a:t>
            </a:r>
            <a:r>
              <a:rPr lang="en-US" dirty="0"/>
              <a:t> Cache APIs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777" y="189922"/>
            <a:ext cx="1064124" cy="1418463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98509"/>
              </p:ext>
            </p:extLst>
          </p:nvPr>
        </p:nvGraphicFramePr>
        <p:xfrm>
          <a:off x="905070" y="1694763"/>
          <a:ext cx="3577104" cy="37084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5771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java.util.Map</a:t>
                      </a:r>
                      <a:r>
                        <a:rPr lang="en-US" dirty="0" smtClean="0"/>
                        <a:t> </a:t>
                      </a:r>
                      <a:r>
                        <a:rPr lang="en-US" b="0" dirty="0" smtClean="0"/>
                        <a:t>(Java 6/7)</a:t>
                      </a:r>
                      <a:endParaRPr lang="en-US" b="0" dirty="0"/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Key-Value Based API</a:t>
                      </a:r>
                      <a:endParaRPr lang="en-US" dirty="0"/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 Atomic Updates</a:t>
                      </a:r>
                      <a:endParaRPr lang="en-US" dirty="0"/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Entries Don’t Expire</a:t>
                      </a:r>
                      <a:endParaRPr lang="en-US" dirty="0"/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Entries Aren’t Evicted</a:t>
                      </a:r>
                      <a:endParaRPr lang="en-US" dirty="0"/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Entries Stored On-Heap</a:t>
                      </a:r>
                      <a:endParaRPr lang="en-US" dirty="0"/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Store-By-Reference</a:t>
                      </a:r>
                      <a:endParaRPr lang="en-US" dirty="0"/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98" marR="68598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857343"/>
              </p:ext>
            </p:extLst>
          </p:nvPr>
        </p:nvGraphicFramePr>
        <p:xfrm>
          <a:off x="4830154" y="1702488"/>
          <a:ext cx="3577104" cy="48869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5771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javax.cache.Cache</a:t>
                      </a:r>
                      <a:r>
                        <a:rPr lang="en-US" dirty="0" smtClean="0"/>
                        <a:t> </a:t>
                      </a:r>
                      <a:r>
                        <a:rPr lang="en-US" b="0" dirty="0" smtClean="0"/>
                        <a:t>(Java 6)</a:t>
                      </a:r>
                      <a:endParaRPr lang="en-US" b="0" dirty="0"/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Key-Value Based API</a:t>
                      </a:r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Supports Atomic Updates</a:t>
                      </a:r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Entries</a:t>
                      </a:r>
                      <a:r>
                        <a:rPr lang="en-US" b="1" baseline="0" dirty="0" smtClean="0"/>
                        <a:t> May Expire</a:t>
                      </a:r>
                      <a:endParaRPr lang="en-US" b="1" dirty="0"/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Entries May Be Evicted</a:t>
                      </a:r>
                      <a:endParaRPr lang="en-US" b="1" dirty="0"/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Entries Stored Anywhere (</a:t>
                      </a:r>
                      <a:r>
                        <a:rPr lang="en-US" dirty="0" err="1" smtClean="0"/>
                        <a:t>ie</a:t>
                      </a:r>
                      <a:r>
                        <a:rPr lang="en-US" dirty="0" smtClean="0"/>
                        <a:t>: topologies)</a:t>
                      </a:r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Store-By-Value </a:t>
                      </a:r>
                      <a:r>
                        <a:rPr lang="en-US" dirty="0" smtClean="0"/>
                        <a:t>and Store-By-Reference</a:t>
                      </a:r>
                      <a:endParaRPr lang="en-US" dirty="0"/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</a:t>
                      </a:r>
                      <a:r>
                        <a:rPr lang="en-US" baseline="0" dirty="0" smtClean="0"/>
                        <a:t> Integration (</a:t>
                      </a:r>
                      <a:r>
                        <a:rPr lang="en-US" baseline="0" dirty="0" err="1" smtClean="0"/>
                        <a:t>ie</a:t>
                      </a:r>
                      <a:r>
                        <a:rPr lang="en-US" baseline="0" dirty="0" smtClean="0"/>
                        <a:t>: Loaders / Writers)</a:t>
                      </a:r>
                      <a:endParaRPr lang="en-US" dirty="0"/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 Observation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ie</a:t>
                      </a:r>
                      <a:r>
                        <a:rPr lang="en-US" baseline="0" dirty="0" smtClean="0"/>
                        <a:t>: Listeners)</a:t>
                      </a:r>
                      <a:endParaRPr lang="en-US" dirty="0"/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Entry Processors</a:t>
                      </a:r>
                      <a:endParaRPr lang="en-US" dirty="0"/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Statistics</a:t>
                      </a:r>
                      <a:endParaRPr lang="en-US" dirty="0"/>
                    </a:p>
                  </a:txBody>
                  <a:tcPr marL="68598" marR="6859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3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JCache</a:t>
            </a:r>
            <a:r>
              <a:rPr lang="en-US" dirty="0"/>
              <a:t>: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>
                <a:latin typeface="Courier New"/>
                <a:cs typeface="Courier New"/>
              </a:rPr>
              <a:t>java.util.ConcurrentMap</a:t>
            </a:r>
            <a:r>
              <a:rPr lang="en-US" dirty="0"/>
              <a:t> like API</a:t>
            </a:r>
          </a:p>
          <a:p>
            <a:r>
              <a:rPr lang="en-US" dirty="0"/>
              <a:t>Atomic Operations</a:t>
            </a:r>
          </a:p>
          <a:p>
            <a:r>
              <a:rPr lang="en-US" dirty="0"/>
              <a:t>Lock-Free</a:t>
            </a:r>
          </a:p>
          <a:p>
            <a:r>
              <a:rPr lang="en-US" dirty="0"/>
              <a:t>Read-Through / Write-Through Integration Support</a:t>
            </a:r>
          </a:p>
          <a:p>
            <a:r>
              <a:rPr lang="en-US" dirty="0"/>
              <a:t>Cache Event Listeners</a:t>
            </a:r>
          </a:p>
          <a:p>
            <a:r>
              <a:rPr lang="en-US" dirty="0"/>
              <a:t>Fully Generic API = type-safety</a:t>
            </a:r>
          </a:p>
          <a:p>
            <a:r>
              <a:rPr lang="en-US" dirty="0"/>
              <a:t>Statistics</a:t>
            </a:r>
          </a:p>
          <a:p>
            <a:r>
              <a:rPr lang="en-US" dirty="0"/>
              <a:t>Annotations </a:t>
            </a:r>
            <a:r>
              <a:rPr lang="en-US" dirty="0">
                <a:solidFill>
                  <a:srgbClr val="A3A3A3"/>
                </a:solidFill>
              </a:rPr>
              <a:t>(for frameworks and containers)</a:t>
            </a:r>
          </a:p>
          <a:p>
            <a:r>
              <a:rPr lang="en-US" dirty="0"/>
              <a:t>Store-By-Value semantics </a:t>
            </a:r>
            <a:r>
              <a:rPr lang="en-US" dirty="0">
                <a:solidFill>
                  <a:srgbClr val="A3A3A3"/>
                </a:solidFill>
              </a:rPr>
              <a:t>(optional store-by-reference)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7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JCache</a:t>
            </a:r>
            <a:r>
              <a:rPr lang="en-US" dirty="0"/>
              <a:t>: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Topology Agnostic</a:t>
            </a:r>
          </a:p>
          <a:p>
            <a:pPr lvl="1"/>
            <a:r>
              <a:rPr lang="en-US" dirty="0"/>
              <a:t>Topologies not defined or restricted by the specification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Efficiently supports:</a:t>
            </a:r>
          </a:p>
          <a:p>
            <a:pPr lvl="1"/>
            <a:r>
              <a:rPr lang="en-US" dirty="0"/>
              <a:t>“local” in-memory Caching and</a:t>
            </a:r>
          </a:p>
          <a:p>
            <a:pPr lvl="1"/>
            <a:r>
              <a:rPr lang="en-US" dirty="0"/>
              <a:t>“distributed” server-based Caching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78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703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6000" b="1" dirty="0" err="1" smtClean="0"/>
              <a:t>JCache</a:t>
            </a:r>
            <a:r>
              <a:rPr lang="en-US" sz="6000" b="1" dirty="0" smtClean="0"/>
              <a:t> Key Classes/Interfaces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7772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JCache</a:t>
            </a:r>
            <a:r>
              <a:rPr lang="en-US" dirty="0"/>
              <a:t>: Runtime 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632" y="2054015"/>
            <a:ext cx="19431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kern="1200" dirty="0" smtClean="0">
                <a:latin typeface="Courier New"/>
                <a:cs typeface="Courier New"/>
              </a:rPr>
              <a:t>Caching</a:t>
            </a:r>
            <a:r>
              <a:rPr lang="en-US" kern="1200" dirty="0" smtClean="0"/>
              <a:t/>
            </a:r>
            <a:br>
              <a:rPr lang="en-US" kern="1200" dirty="0" smtClean="0"/>
            </a:br>
            <a:r>
              <a:rPr lang="en-US" kern="1200" dirty="0" smtClean="0"/>
              <a:t>“service loader”</a:t>
            </a:r>
            <a:endParaRPr lang="en-US" kern="1200" dirty="0"/>
          </a:p>
        </p:txBody>
      </p:sp>
      <p:sp>
        <p:nvSpPr>
          <p:cNvPr id="5" name="Rectangle 4"/>
          <p:cNvSpPr/>
          <p:nvPr/>
        </p:nvSpPr>
        <p:spPr>
          <a:xfrm>
            <a:off x="1938699" y="2998048"/>
            <a:ext cx="24003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kern="1200" dirty="0" err="1" smtClean="0">
                <a:latin typeface="Courier New"/>
                <a:cs typeface="Courier New"/>
              </a:rPr>
              <a:t>CachingProvider</a:t>
            </a:r>
            <a:r>
              <a:rPr lang="en-US" kern="1200" dirty="0" smtClean="0"/>
              <a:t/>
            </a:r>
            <a:br>
              <a:rPr lang="en-US" kern="1200" dirty="0" smtClean="0"/>
            </a:br>
            <a:r>
              <a:rPr lang="en-US" kern="1200" dirty="0" smtClean="0"/>
              <a:t>“SPI implementation”</a:t>
            </a:r>
            <a:endParaRPr lang="en-US" kern="1200" dirty="0"/>
          </a:p>
        </p:txBody>
      </p:sp>
      <p:sp>
        <p:nvSpPr>
          <p:cNvPr id="6" name="Rectangle 5"/>
          <p:cNvSpPr/>
          <p:nvPr/>
        </p:nvSpPr>
        <p:spPr>
          <a:xfrm>
            <a:off x="4029966" y="3942081"/>
            <a:ext cx="24003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kern="1200" dirty="0" err="1" smtClean="0">
                <a:latin typeface="Courier New"/>
                <a:cs typeface="Courier New"/>
              </a:rPr>
              <a:t>CacheManager</a:t>
            </a:r>
            <a:r>
              <a:rPr lang="en-US" kern="1200" dirty="0" smtClean="0"/>
              <a:t/>
            </a:r>
            <a:br>
              <a:rPr lang="en-US" kern="1200" dirty="0" smtClean="0"/>
            </a:br>
            <a:r>
              <a:rPr lang="en-US" kern="1200" dirty="0" smtClean="0"/>
              <a:t>“manager of caches”</a:t>
            </a:r>
            <a:endParaRPr lang="en-US" kern="1200" dirty="0"/>
          </a:p>
        </p:txBody>
      </p:sp>
      <p:sp>
        <p:nvSpPr>
          <p:cNvPr id="7" name="Rectangle 6"/>
          <p:cNvSpPr/>
          <p:nvPr/>
        </p:nvSpPr>
        <p:spPr>
          <a:xfrm>
            <a:off x="6121232" y="4911515"/>
            <a:ext cx="24003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kern="1200" dirty="0" smtClean="0">
                <a:latin typeface="Courier New"/>
                <a:cs typeface="Courier New"/>
              </a:rPr>
              <a:t>Cache</a:t>
            </a:r>
            <a:r>
              <a:rPr lang="en-US" kern="1200" dirty="0" smtClean="0"/>
              <a:t/>
            </a:r>
            <a:br>
              <a:rPr lang="en-US" kern="1200" dirty="0" smtClean="0"/>
            </a:br>
            <a:r>
              <a:rPr lang="en-US" kern="1200" dirty="0" smtClean="0"/>
              <a:t>“interface to a Cache”</a:t>
            </a:r>
            <a:endParaRPr lang="en-US" kern="1200" dirty="0"/>
          </a:p>
        </p:txBody>
      </p:sp>
      <p:cxnSp>
        <p:nvCxnSpPr>
          <p:cNvPr id="8" name="Elbow Connector 7"/>
          <p:cNvCxnSpPr>
            <a:stCxn id="8" idx="2"/>
            <a:endCxn id="9" idx="1"/>
          </p:cNvCxnSpPr>
          <p:nvPr/>
        </p:nvCxnSpPr>
        <p:spPr>
          <a:xfrm rot="16200000" flipH="1">
            <a:off x="1306874" y="2709122"/>
            <a:ext cx="601133" cy="662517"/>
          </a:xfrm>
          <a:prstGeom prst="bentConnector2">
            <a:avLst/>
          </a:pr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9" idx="2"/>
            <a:endCxn id="10" idx="1"/>
          </p:cNvCxnSpPr>
          <p:nvPr/>
        </p:nvCxnSpPr>
        <p:spPr>
          <a:xfrm rot="16200000" flipH="1">
            <a:off x="3283841" y="3538855"/>
            <a:ext cx="601133" cy="891117"/>
          </a:xfrm>
          <a:prstGeom prst="bentConnector2">
            <a:avLst/>
          </a:prstGeom>
          <a:ln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0" idx="2"/>
            <a:endCxn id="11" idx="1"/>
          </p:cNvCxnSpPr>
          <p:nvPr/>
        </p:nvCxnSpPr>
        <p:spPr>
          <a:xfrm rot="16200000" flipH="1">
            <a:off x="5362407" y="4495590"/>
            <a:ext cx="626534" cy="891116"/>
          </a:xfrm>
          <a:prstGeom prst="bentConnector2">
            <a:avLst/>
          </a:prstGeom>
          <a:ln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1932" y="3070015"/>
            <a:ext cx="1182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kern="1200" dirty="0" smtClean="0">
                <a:solidFill>
                  <a:schemeClr val="tx2"/>
                </a:solidFill>
              </a:rPr>
              <a:t>Loads </a:t>
            </a:r>
            <a:br>
              <a:rPr lang="en-US" sz="2000" kern="1200" dirty="0" smtClean="0">
                <a:solidFill>
                  <a:schemeClr val="tx2"/>
                </a:solidFill>
              </a:rPr>
            </a:br>
            <a:r>
              <a:rPr lang="en-US" sz="2000" kern="1200" dirty="0" smtClean="0">
                <a:solidFill>
                  <a:schemeClr val="tx2"/>
                </a:solidFill>
              </a:rPr>
              <a:t>&amp; Tracks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3532" y="3006515"/>
            <a:ext cx="284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kern="1200" dirty="0" smtClean="0">
                <a:solidFill>
                  <a:schemeClr val="tx2"/>
                </a:solidFill>
              </a:rPr>
              <a:t>*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87532" y="3679615"/>
            <a:ext cx="284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kern="1200" dirty="0" smtClean="0">
                <a:solidFill>
                  <a:schemeClr val="tx2"/>
                </a:solidFill>
              </a:rPr>
              <a:t>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08432" y="4632115"/>
            <a:ext cx="284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kern="1200" dirty="0" smtClean="0">
                <a:solidFill>
                  <a:schemeClr val="tx2"/>
                </a:solidFill>
              </a:rPr>
              <a:t>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55632" y="3984415"/>
            <a:ext cx="18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kern="1200" dirty="0" smtClean="0">
                <a:solidFill>
                  <a:schemeClr val="tx2"/>
                </a:solidFill>
              </a:rPr>
              <a:t>Created</a:t>
            </a:r>
          </a:p>
          <a:p>
            <a:r>
              <a:rPr lang="en-US" sz="2000" kern="1200" dirty="0" smtClean="0">
                <a:solidFill>
                  <a:schemeClr val="tx2"/>
                </a:solidFill>
              </a:rPr>
              <a:t>&amp; Managed By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63832" y="4949615"/>
            <a:ext cx="18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kern="1200" dirty="0" smtClean="0">
                <a:solidFill>
                  <a:schemeClr val="tx2"/>
                </a:solidFill>
              </a:rPr>
              <a:t>Created</a:t>
            </a:r>
          </a:p>
          <a:p>
            <a:r>
              <a:rPr lang="en-US" sz="2000" kern="1200" dirty="0" smtClean="0">
                <a:solidFill>
                  <a:schemeClr val="tx2"/>
                </a:solidFill>
              </a:rPr>
              <a:t>&amp; Managed By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08532" y="2054015"/>
            <a:ext cx="2413000" cy="685800"/>
          </a:xfrm>
          <a:prstGeom prst="rect">
            <a:avLst/>
          </a:prstGeom>
          <a:solidFill>
            <a:srgbClr val="FFB5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kern="1200" dirty="0" smtClean="0">
                <a:solidFill>
                  <a:srgbClr val="000000"/>
                </a:solidFill>
              </a:rPr>
              <a:t>“application”</a:t>
            </a:r>
            <a:endParaRPr lang="en-US" kern="1200" dirty="0">
              <a:solidFill>
                <a:srgbClr val="000000"/>
              </a:solidFill>
            </a:endParaRPr>
          </a:p>
        </p:txBody>
      </p:sp>
      <p:cxnSp>
        <p:nvCxnSpPr>
          <p:cNvPr id="18" name="Elbow Connector 17"/>
          <p:cNvCxnSpPr>
            <a:endCxn id="11" idx="0"/>
          </p:cNvCxnSpPr>
          <p:nvPr/>
        </p:nvCxnSpPr>
        <p:spPr>
          <a:xfrm rot="16200000" flipH="1">
            <a:off x="6232357" y="3822490"/>
            <a:ext cx="2171700" cy="6350"/>
          </a:xfrm>
          <a:prstGeom prst="bentConnector3">
            <a:avLst>
              <a:gd name="adj1" fmla="val 50000"/>
            </a:avLst>
          </a:pr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91232" y="3527215"/>
            <a:ext cx="1295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1200" dirty="0" smtClean="0">
                <a:solidFill>
                  <a:schemeClr val="tx2"/>
                </a:solidFill>
              </a:rPr>
              <a:t>Uses..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03932" y="4505115"/>
            <a:ext cx="284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kern="1200" dirty="0" smtClean="0">
                <a:solidFill>
                  <a:schemeClr val="tx2"/>
                </a:solidFill>
              </a:rPr>
              <a:t>*</a:t>
            </a:r>
          </a:p>
        </p:txBody>
      </p:sp>
      <p:cxnSp>
        <p:nvCxnSpPr>
          <p:cNvPr id="21" name="Elbow Connector 20"/>
          <p:cNvCxnSpPr>
            <a:endCxn id="8" idx="3"/>
          </p:cNvCxnSpPr>
          <p:nvPr/>
        </p:nvCxnSpPr>
        <p:spPr>
          <a:xfrm rot="10800000">
            <a:off x="2247732" y="2396915"/>
            <a:ext cx="3860800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alpha val="5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701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JCache</a:t>
            </a:r>
            <a:r>
              <a:rPr lang="en-US" dirty="0"/>
              <a:t>: Cache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javax.cache.CacheManager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Establishes, configures, manages and owns named Caches</a:t>
            </a:r>
          </a:p>
          <a:p>
            <a:pPr lvl="1"/>
            <a:r>
              <a:rPr lang="en-US" dirty="0"/>
              <a:t>Caches may be pre-define or dynamically created at runtime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Provides Cache infrastructure and resources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Provides Cache “scoping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 (say in a Cluster)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/>
              <a:t>Provides Cache </a:t>
            </a:r>
            <a:r>
              <a:rPr lang="en-US" dirty="0" err="1"/>
              <a:t>ClassLoaders</a:t>
            </a:r>
            <a:r>
              <a:rPr lang="en-US" dirty="0"/>
              <a:t> </a:t>
            </a:r>
            <a:r>
              <a:rPr lang="en-US" dirty="0">
                <a:solidFill>
                  <a:srgbClr val="A3A3A3"/>
                </a:solidFill>
              </a:rPr>
              <a:t>(important for store-by-value)</a:t>
            </a:r>
            <a:br>
              <a:rPr lang="en-US" dirty="0">
                <a:solidFill>
                  <a:srgbClr val="A3A3A3"/>
                </a:solidFill>
              </a:rPr>
            </a:br>
            <a:endParaRPr lang="en-US" dirty="0">
              <a:solidFill>
                <a:srgbClr val="A3A3A3"/>
              </a:solidFill>
            </a:endParaRPr>
          </a:p>
          <a:p>
            <a:r>
              <a:rPr lang="en-US" dirty="0"/>
              <a:t>Provides Cache lifecycle management</a:t>
            </a:r>
            <a:endParaRPr lang="en-US" dirty="0">
              <a:solidFill>
                <a:srgbClr val="A3A3A3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09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JCache</a:t>
            </a:r>
            <a:r>
              <a:rPr lang="en-US" dirty="0"/>
              <a:t>: </a:t>
            </a:r>
            <a:r>
              <a:rPr lang="en-US" dirty="0" smtClean="0"/>
              <a:t>Hello </a:t>
            </a:r>
            <a:r>
              <a:rPr lang="en-US" dirty="0"/>
              <a:t>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6868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(via a Cache Manager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A3A3A3"/>
                </a:solidFill>
                <a:latin typeface="Courier New"/>
                <a:cs typeface="Courier New"/>
              </a:rPr>
              <a:t>// acquire the default </a:t>
            </a:r>
            <a:r>
              <a:rPr lang="en-US" dirty="0" err="1">
                <a:solidFill>
                  <a:srgbClr val="A3A3A3"/>
                </a:solidFill>
                <a:latin typeface="Courier New"/>
                <a:cs typeface="Courier New"/>
              </a:rPr>
              <a:t>CacheManager</a:t>
            </a:r>
            <a:endParaRPr lang="en-US" dirty="0">
              <a:solidFill>
                <a:srgbClr val="A3A3A3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CacheManager</a:t>
            </a:r>
            <a:r>
              <a:rPr lang="en-US" dirty="0">
                <a:latin typeface="Courier New"/>
                <a:cs typeface="Courier New"/>
              </a:rPr>
              <a:t> manager = </a:t>
            </a:r>
            <a:r>
              <a:rPr lang="en-US" dirty="0" err="1">
                <a:latin typeface="Courier New"/>
                <a:cs typeface="Courier New"/>
              </a:rPr>
              <a:t>Caching.getCacheManager</a:t>
            </a:r>
            <a:r>
              <a:rPr lang="en-US" dirty="0">
                <a:latin typeface="Courier New"/>
                <a:cs typeface="Courier New"/>
              </a:rPr>
              <a:t>();</a:t>
            </a:r>
            <a:br>
              <a:rPr lang="en-US" dirty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A3A3"/>
                </a:solidFill>
                <a:latin typeface="Courier New"/>
                <a:cs typeface="Courier New"/>
              </a:rPr>
              <a:t>// acquire a previously configured cache (via </a:t>
            </a:r>
            <a:r>
              <a:rPr lang="en-US" dirty="0" err="1">
                <a:solidFill>
                  <a:srgbClr val="A3A3A3"/>
                </a:solidFill>
                <a:latin typeface="Courier New"/>
                <a:cs typeface="Courier New"/>
              </a:rPr>
              <a:t>CacheManager</a:t>
            </a:r>
            <a:r>
              <a:rPr lang="en-US" dirty="0">
                <a:solidFill>
                  <a:srgbClr val="A3A3A3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Cache&lt;Integer, String&gt; cache = 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>
                <a:latin typeface="Courier New"/>
                <a:cs typeface="Courier New"/>
              </a:rPr>
              <a:t>manager.getCache</a:t>
            </a:r>
            <a:r>
              <a:rPr lang="en-US" dirty="0">
                <a:latin typeface="Courier New"/>
                <a:cs typeface="Courier New"/>
              </a:rPr>
              <a:t>(“my-cache”, </a:t>
            </a:r>
            <a:r>
              <a:rPr lang="en-US" dirty="0" err="1">
                <a:latin typeface="Courier New"/>
                <a:cs typeface="Courier New"/>
              </a:rPr>
              <a:t>Integer.class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String.class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A3A3A3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A3A3"/>
                </a:solidFill>
                <a:latin typeface="Courier New"/>
                <a:cs typeface="Courier New"/>
              </a:rPr>
              <a:t>// put something in the cache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cache.put</a:t>
            </a:r>
            <a:r>
              <a:rPr lang="en-US" dirty="0">
                <a:latin typeface="Courier New"/>
                <a:cs typeface="Courier New"/>
              </a:rPr>
              <a:t>(123, </a:t>
            </a:r>
            <a:r>
              <a:rPr lang="en-US" dirty="0" smtClean="0">
                <a:latin typeface="Courier New"/>
                <a:cs typeface="Courier New"/>
              </a:rPr>
              <a:t>“Hello </a:t>
            </a:r>
            <a:r>
              <a:rPr lang="en-US" dirty="0">
                <a:latin typeface="Courier New"/>
                <a:cs typeface="Courier New"/>
              </a:rPr>
              <a:t>World”);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A3A3"/>
                </a:solidFill>
                <a:latin typeface="Courier New"/>
                <a:cs typeface="Courier New"/>
              </a:rPr>
              <a:t>// get something from the cache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String message = </a:t>
            </a:r>
            <a:r>
              <a:rPr lang="en-US" dirty="0" err="1">
                <a:latin typeface="Courier New"/>
                <a:cs typeface="Courier New"/>
              </a:rPr>
              <a:t>cache.get</a:t>
            </a:r>
            <a:r>
              <a:rPr lang="en-US" dirty="0">
                <a:latin typeface="Courier New"/>
                <a:cs typeface="Courier New"/>
              </a:rPr>
              <a:t>(123);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46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703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/>
              <a:t>Cache Interface &amp; Methods</a:t>
            </a:r>
            <a:br>
              <a:rPr lang="en-US" sz="6000" b="1" dirty="0" smtClean="0"/>
            </a:br>
            <a:r>
              <a:rPr lang="en-US" sz="4000" b="1" dirty="0" smtClean="0"/>
              <a:t>(in IDE)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73981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3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JCache</a:t>
            </a:r>
            <a:r>
              <a:rPr lang="en-US" dirty="0"/>
              <a:t>: Entry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(custom atomic operations for everyone!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A3A3A3"/>
                </a:solidFill>
                <a:latin typeface="Courier New"/>
                <a:cs typeface="Courier New"/>
              </a:rPr>
              <a:t>// acquire a cache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Cache&lt;String, Integer&gt; cache =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 err="1">
                <a:latin typeface="Courier New"/>
                <a:cs typeface="Courier New"/>
              </a:rPr>
              <a:t>manager.getCache</a:t>
            </a:r>
            <a:r>
              <a:rPr lang="en-US" dirty="0">
                <a:latin typeface="Courier New"/>
                <a:cs typeface="Courier New"/>
              </a:rPr>
              <a:t>(“my-cache”, </a:t>
            </a:r>
            <a:r>
              <a:rPr lang="en-US" dirty="0" err="1">
                <a:latin typeface="Courier New"/>
                <a:cs typeface="Courier New"/>
              </a:rPr>
              <a:t>String.class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Integer.class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>
                <a:solidFill>
                  <a:srgbClr val="A3A3A3"/>
                </a:solidFill>
                <a:latin typeface="Courier New"/>
                <a:cs typeface="Courier New"/>
              </a:rPr>
              <a:t>// increment a cached value by 42, returning the old value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value = </a:t>
            </a:r>
            <a:r>
              <a:rPr lang="en-US" dirty="0" err="1">
                <a:latin typeface="Courier New"/>
                <a:cs typeface="Courier New"/>
              </a:rPr>
              <a:t>cache.invoke</a:t>
            </a:r>
            <a:r>
              <a:rPr lang="en-US" dirty="0">
                <a:latin typeface="Courier New"/>
                <a:cs typeface="Courier New"/>
              </a:rPr>
              <a:t>(“key”, new </a:t>
            </a:r>
            <a:r>
              <a:rPr lang="en-US" dirty="0" err="1">
                <a:latin typeface="Courier New"/>
                <a:cs typeface="Courier New"/>
              </a:rPr>
              <a:t>IncrementProcessor</a:t>
            </a:r>
            <a:r>
              <a:rPr lang="en-US" dirty="0">
                <a:latin typeface="Courier New"/>
                <a:cs typeface="Courier New"/>
              </a:rPr>
              <a:t>&lt;&gt;(), 42);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/>
            </a:r>
            <a:br>
              <a:rPr lang="en-US" dirty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89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JCache</a:t>
            </a:r>
            <a:r>
              <a:rPr lang="en-US" dirty="0"/>
              <a:t>: Entry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199"/>
            <a:ext cx="9144000" cy="506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(custom atomic operations for everyone!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public class </a:t>
            </a:r>
            <a:r>
              <a:rPr lang="en-US" sz="1400" dirty="0" err="1">
                <a:latin typeface="Courier New"/>
                <a:cs typeface="Courier New"/>
              </a:rPr>
              <a:t>IncrementProcessor</a:t>
            </a:r>
            <a:r>
              <a:rPr lang="en-US" sz="1400" dirty="0">
                <a:latin typeface="Courier New"/>
                <a:cs typeface="Courier New"/>
              </a:rPr>
              <a:t>&lt;K&gt; </a:t>
            </a:r>
            <a:br>
              <a:rPr lang="en-US" sz="1400" dirty="0">
                <a:latin typeface="Courier New"/>
                <a:cs typeface="Courier New"/>
              </a:rPr>
            </a:br>
            <a:r>
              <a:rPr lang="en-US" sz="1400" dirty="0">
                <a:latin typeface="Courier New"/>
                <a:cs typeface="Courier New"/>
              </a:rPr>
              <a:t>    implements </a:t>
            </a:r>
            <a:r>
              <a:rPr lang="en-US" sz="1400" dirty="0" err="1">
                <a:latin typeface="Courier New"/>
                <a:cs typeface="Courier New"/>
              </a:rPr>
              <a:t>EntryProcessor</a:t>
            </a:r>
            <a:r>
              <a:rPr lang="en-US" sz="1400" dirty="0">
                <a:latin typeface="Courier New"/>
                <a:cs typeface="Courier New"/>
              </a:rPr>
              <a:t>&lt;K, Integer, Integer&gt;, </a:t>
            </a:r>
            <a:r>
              <a:rPr lang="en-US" sz="1400" dirty="0" err="1">
                <a:latin typeface="Courier New"/>
                <a:cs typeface="Courier New"/>
              </a:rPr>
              <a:t>Serializable</a:t>
            </a:r>
            <a:r>
              <a:rPr lang="en-US" sz="1400" dirty="0">
                <a:latin typeface="Courier New"/>
                <a:cs typeface="Courier New"/>
              </a:rPr>
              <a:t> {</a:t>
            </a:r>
            <a:br>
              <a:rPr lang="en-US" sz="1400" dirty="0">
                <a:latin typeface="Courier New"/>
                <a:cs typeface="Courier New"/>
              </a:rPr>
            </a:b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A3A3A3"/>
                </a:solidFill>
                <a:latin typeface="Courier New"/>
                <a:cs typeface="Courier New"/>
              </a:rPr>
              <a:t>@Override</a:t>
            </a:r>
            <a:br>
              <a:rPr lang="en-US" sz="1400" dirty="0">
                <a:solidFill>
                  <a:srgbClr val="A3A3A3"/>
                </a:solidFill>
                <a:latin typeface="Courier New"/>
                <a:cs typeface="Courier New"/>
              </a:rPr>
            </a:br>
            <a:r>
              <a:rPr lang="en-US" sz="1400" dirty="0">
                <a:latin typeface="Courier New"/>
                <a:cs typeface="Courier New"/>
              </a:rPr>
              <a:t>	  public Integer </a:t>
            </a:r>
            <a:r>
              <a:rPr lang="en-US" sz="1400" b="1" dirty="0">
                <a:latin typeface="Courier New"/>
                <a:cs typeface="Courier New"/>
              </a:rPr>
              <a:t>process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MutableEntry</a:t>
            </a:r>
            <a:r>
              <a:rPr lang="en-US" sz="1400" dirty="0">
                <a:latin typeface="Courier New"/>
                <a:cs typeface="Courier New"/>
              </a:rPr>
              <a:t>&lt;K, Integer&gt; entry, Object... arguments) 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    if (</a:t>
            </a:r>
            <a:r>
              <a:rPr lang="en-US" sz="1400" dirty="0" err="1">
                <a:latin typeface="Courier New"/>
                <a:cs typeface="Courier New"/>
              </a:rPr>
              <a:t>entry.exists</a:t>
            </a:r>
            <a:r>
              <a:rPr lang="en-US" sz="1400" dirty="0">
                <a:latin typeface="Courier New"/>
                <a:cs typeface="Courier New"/>
              </a:rPr>
              <a:t>()) 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        </a:t>
            </a:r>
            <a:r>
              <a:rPr lang="en-US" sz="1400" dirty="0" err="1">
                <a:latin typeface="Courier New"/>
                <a:cs typeface="Courier New"/>
              </a:rPr>
              <a:t>int</a:t>
            </a:r>
            <a:r>
              <a:rPr lang="en-US" sz="1400" dirty="0">
                <a:latin typeface="Courier New"/>
                <a:cs typeface="Courier New"/>
              </a:rPr>
              <a:t> amount = </a:t>
            </a:r>
            <a:r>
              <a:rPr lang="en-US" sz="1400" dirty="0" err="1">
                <a:latin typeface="Courier New"/>
                <a:cs typeface="Courier New"/>
              </a:rPr>
              <a:t>arguments.length</a:t>
            </a:r>
            <a:r>
              <a:rPr lang="en-US" sz="1400" dirty="0">
                <a:latin typeface="Courier New"/>
                <a:cs typeface="Courier New"/>
              </a:rPr>
              <a:t> == 0 ? 1 : (Integer)arguments[0];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        </a:t>
            </a:r>
            <a:r>
              <a:rPr lang="en-US" sz="1400" dirty="0" err="1">
                <a:latin typeface="Courier New"/>
                <a:cs typeface="Courier New"/>
              </a:rPr>
              <a:t>int</a:t>
            </a:r>
            <a:r>
              <a:rPr lang="en-US" sz="1400" dirty="0">
                <a:latin typeface="Courier New"/>
                <a:cs typeface="Courier New"/>
              </a:rPr>
              <a:t> current = </a:t>
            </a:r>
            <a:r>
              <a:rPr lang="en-US" sz="1400" dirty="0" err="1">
                <a:latin typeface="Courier New"/>
                <a:cs typeface="Courier New"/>
              </a:rPr>
              <a:t>entry.getValue</a:t>
            </a:r>
            <a:r>
              <a:rPr lang="en-US" sz="1400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        </a:t>
            </a:r>
            <a:r>
              <a:rPr lang="en-US" sz="1400" dirty="0" err="1">
                <a:latin typeface="Courier New"/>
                <a:cs typeface="Courier New"/>
              </a:rPr>
              <a:t>entry.setValue</a:t>
            </a:r>
            <a:r>
              <a:rPr lang="en-US" sz="1400" dirty="0">
                <a:latin typeface="Courier New"/>
                <a:cs typeface="Courier New"/>
              </a:rPr>
              <a:t>(count + amount);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        return current;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    } else {</a:t>
            </a:r>
            <a:br>
              <a:rPr lang="en-US" sz="1400" dirty="0">
                <a:latin typeface="Courier New"/>
                <a:cs typeface="Courier New"/>
              </a:rPr>
            </a:br>
            <a:r>
              <a:rPr lang="en-US" sz="1400" dirty="0">
                <a:latin typeface="Courier New"/>
                <a:cs typeface="Courier New"/>
              </a:rPr>
              <a:t>            throw new </a:t>
            </a:r>
            <a:r>
              <a:rPr lang="en-US" sz="1400" dirty="0" err="1">
                <a:latin typeface="Courier New"/>
                <a:cs typeface="Courier New"/>
              </a:rPr>
              <a:t>IllegalStateException</a:t>
            </a:r>
            <a:r>
              <a:rPr lang="en-US" sz="1400" dirty="0">
                <a:latin typeface="Courier New"/>
                <a:cs typeface="Courier New"/>
              </a:rPr>
              <a:t>(“no entry exists”);</a:t>
            </a:r>
            <a:br>
              <a:rPr lang="en-US" sz="1400" dirty="0">
                <a:latin typeface="Courier New"/>
                <a:cs typeface="Courier New"/>
              </a:rPr>
            </a:br>
            <a:r>
              <a:rPr lang="en-US" sz="1400" dirty="0">
                <a:latin typeface="Courier New"/>
                <a:cs typeface="Courier New"/>
              </a:rPr>
              <a:t>        }   </a:t>
            </a:r>
            <a:br>
              <a:rPr lang="en-US" sz="1400" dirty="0">
                <a:latin typeface="Courier New"/>
                <a:cs typeface="Courier New"/>
              </a:rPr>
            </a:br>
            <a:r>
              <a:rPr lang="en-US" sz="1400" dirty="0" smtClean="0">
                <a:latin typeface="Courier New"/>
                <a:cs typeface="Courier New"/>
              </a:rPr>
              <a:t>}</a:t>
            </a:r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5934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JCache</a:t>
            </a:r>
            <a:r>
              <a:rPr lang="en-US" dirty="0"/>
              <a:t>: Entry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06466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(custom atomic operations for everyone!</a:t>
            </a:r>
            <a:r>
              <a:rPr lang="en-US" dirty="0" smtClean="0"/>
              <a:t>)</a:t>
            </a:r>
          </a:p>
          <a:p>
            <a:r>
              <a:rPr lang="en-US" dirty="0"/>
              <a:t>Eliminate Round-Trips! </a:t>
            </a:r>
            <a:r>
              <a:rPr lang="en-US" dirty="0">
                <a:solidFill>
                  <a:srgbClr val="A3A3A3"/>
                </a:solidFill>
              </a:rPr>
              <a:t>(in distributed systems)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Enable development of a Lock-Free API! </a:t>
            </a:r>
            <a:r>
              <a:rPr lang="en-US" dirty="0">
                <a:solidFill>
                  <a:srgbClr val="A3A3A3"/>
                </a:solidFill>
              </a:rPr>
              <a:t>(simplifies applications</a:t>
            </a:r>
            <a:r>
              <a:rPr lang="en-US" dirty="0" smtClean="0">
                <a:solidFill>
                  <a:srgbClr val="A3A3A3"/>
                </a:solidFill>
              </a:rPr>
              <a:t>)</a:t>
            </a:r>
            <a:br>
              <a:rPr lang="en-US" dirty="0" smtClean="0">
                <a:solidFill>
                  <a:srgbClr val="A3A3A3"/>
                </a:solidFill>
              </a:rPr>
            </a:br>
            <a:endParaRPr lang="en-US" dirty="0">
              <a:solidFill>
                <a:srgbClr val="A3A3A3"/>
              </a:solidFill>
            </a:endParaRPr>
          </a:p>
          <a:p>
            <a:pPr marL="0" indent="0">
              <a:buNone/>
            </a:pPr>
            <a:r>
              <a:rPr lang="en-US" sz="1900" dirty="0"/>
              <a:t>*May need to be </a:t>
            </a:r>
            <a:r>
              <a:rPr lang="en-US" sz="1900" dirty="0" err="1"/>
              <a:t>Serializable</a:t>
            </a:r>
            <a:r>
              <a:rPr lang="en-US" sz="1900" dirty="0"/>
              <a:t> </a:t>
            </a:r>
            <a:r>
              <a:rPr lang="en-US" sz="1900" dirty="0">
                <a:solidFill>
                  <a:srgbClr val="A3A3A3"/>
                </a:solidFill>
              </a:rPr>
              <a:t>(in distributed systems)</a:t>
            </a:r>
          </a:p>
          <a:p>
            <a:endParaRPr lang="en-US" dirty="0"/>
          </a:p>
          <a:p>
            <a:pPr lvl="1"/>
            <a:endParaRPr lang="en-US" dirty="0">
              <a:solidFill>
                <a:srgbClr val="A3A3A3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89275" y="2863922"/>
            <a:ext cx="2002603" cy="1943567"/>
            <a:chOff x="1243248" y="1970285"/>
            <a:chExt cx="2002603" cy="1943567"/>
          </a:xfrm>
        </p:grpSpPr>
        <p:grpSp>
          <p:nvGrpSpPr>
            <p:cNvPr id="11" name="Group 10"/>
            <p:cNvGrpSpPr/>
            <p:nvPr/>
          </p:nvGrpSpPr>
          <p:grpSpPr>
            <a:xfrm>
              <a:off x="1538509" y="2362200"/>
              <a:ext cx="210917" cy="1165343"/>
              <a:chOff x="1465319" y="2360000"/>
              <a:chExt cx="210917" cy="1165343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1465319" y="2360000"/>
                <a:ext cx="0" cy="11653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1676235" y="2366351"/>
                <a:ext cx="1" cy="11588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1941734" y="2362200"/>
              <a:ext cx="210917" cy="1165343"/>
              <a:chOff x="1465319" y="2360000"/>
              <a:chExt cx="210917" cy="1165343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1465319" y="2360000"/>
                <a:ext cx="0" cy="11653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1676235" y="2366351"/>
                <a:ext cx="1" cy="11588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2344959" y="2362200"/>
              <a:ext cx="210917" cy="1165343"/>
              <a:chOff x="1465319" y="2360000"/>
              <a:chExt cx="210917" cy="1165343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>
                <a:off x="1465319" y="2360000"/>
                <a:ext cx="0" cy="11653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1676235" y="2366351"/>
                <a:ext cx="1" cy="11588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2748184" y="2362200"/>
              <a:ext cx="210917" cy="1165343"/>
              <a:chOff x="1465319" y="2360000"/>
              <a:chExt cx="210917" cy="1165343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1465319" y="2360000"/>
                <a:ext cx="0" cy="11653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1676235" y="2366351"/>
                <a:ext cx="1" cy="11588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>
            <a:xfrm>
              <a:off x="1243248" y="3523052"/>
              <a:ext cx="2002603" cy="39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smtClean="0"/>
                <a:t>Cache</a:t>
              </a:r>
              <a:endParaRPr lang="en-US" kern="12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43248" y="1970285"/>
              <a:ext cx="2002603" cy="39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smtClean="0"/>
                <a:t>Application</a:t>
              </a:r>
              <a:endParaRPr lang="en-US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42635" y="2865615"/>
            <a:ext cx="2002603" cy="1943567"/>
            <a:chOff x="4555408" y="1980445"/>
            <a:chExt cx="2002603" cy="1943567"/>
          </a:xfrm>
        </p:grpSpPr>
        <p:grpSp>
          <p:nvGrpSpPr>
            <p:cNvPr id="6" name="Group 5"/>
            <p:cNvGrpSpPr/>
            <p:nvPr/>
          </p:nvGrpSpPr>
          <p:grpSpPr>
            <a:xfrm>
              <a:off x="5451251" y="2372360"/>
              <a:ext cx="210917" cy="1165343"/>
              <a:chOff x="1465319" y="2360000"/>
              <a:chExt cx="210917" cy="1165343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1465319" y="2360000"/>
                <a:ext cx="0" cy="11653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1676235" y="2366351"/>
                <a:ext cx="1" cy="11588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/>
          </p:nvSpPr>
          <p:spPr>
            <a:xfrm>
              <a:off x="4555408" y="3533212"/>
              <a:ext cx="2002603" cy="39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smtClean="0"/>
                <a:t>Cache</a:t>
              </a:r>
              <a:endParaRPr lang="en-US" kern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55408" y="1980445"/>
              <a:ext cx="2002603" cy="39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smtClean="0"/>
                <a:t>Application</a:t>
              </a:r>
              <a:endParaRPr lang="en-US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78618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JCache</a:t>
            </a:r>
            <a:r>
              <a:rPr lang="en-US" dirty="0"/>
              <a:t>: Entry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199"/>
            <a:ext cx="9144000" cy="506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Which is better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A3A3A3"/>
                </a:solidFill>
                <a:latin typeface="Courier New"/>
                <a:cs typeface="Courier New"/>
              </a:rPr>
              <a:t>// </a:t>
            </a:r>
            <a:r>
              <a:rPr lang="en-US" sz="1600" dirty="0">
                <a:solidFill>
                  <a:srgbClr val="A3A3A3"/>
                </a:solidFill>
                <a:latin typeface="Courier New"/>
                <a:cs typeface="Courier New"/>
              </a:rPr>
              <a:t>using an entry processor?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value = </a:t>
            </a:r>
            <a:r>
              <a:rPr lang="en-US" sz="1600" dirty="0" err="1">
                <a:latin typeface="Courier New"/>
                <a:cs typeface="Courier New"/>
              </a:rPr>
              <a:t>cache.invoke</a:t>
            </a:r>
            <a:r>
              <a:rPr lang="en-US" sz="1600" dirty="0">
                <a:latin typeface="Courier New"/>
                <a:cs typeface="Courier New"/>
              </a:rPr>
              <a:t>(“key”, </a:t>
            </a:r>
            <a:r>
              <a:rPr lang="en-US" sz="1600" dirty="0" smtClean="0">
                <a:latin typeface="Courier New"/>
                <a:cs typeface="Courier New"/>
              </a:rPr>
              <a:t>new </a:t>
            </a:r>
            <a:r>
              <a:rPr lang="en-US" sz="1600" dirty="0" err="1" smtClean="0">
                <a:latin typeface="Courier New"/>
                <a:cs typeface="Courier New"/>
              </a:rPr>
              <a:t>IncrementProcessor</a:t>
            </a:r>
            <a:r>
              <a:rPr lang="en-US" sz="1600" dirty="0">
                <a:latin typeface="Courier New"/>
                <a:cs typeface="Courier New"/>
              </a:rPr>
              <a:t>&lt;&gt;(), 42)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A3A3A3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A3A3A3"/>
                </a:solidFill>
                <a:latin typeface="Courier New"/>
                <a:cs typeface="Courier New"/>
              </a:rPr>
              <a:t>/ using a lock based API?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cache.lock</a:t>
            </a:r>
            <a:r>
              <a:rPr lang="en-US" sz="1600" dirty="0">
                <a:latin typeface="Courier New"/>
                <a:cs typeface="Courier New"/>
              </a:rPr>
              <a:t>(“key”);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current = </a:t>
            </a:r>
            <a:r>
              <a:rPr lang="en-US" sz="1600" dirty="0" err="1">
                <a:latin typeface="Courier New"/>
                <a:cs typeface="Courier New"/>
              </a:rPr>
              <a:t>cache.get</a:t>
            </a:r>
            <a:r>
              <a:rPr lang="en-US" sz="1600" dirty="0">
                <a:latin typeface="Courier New"/>
                <a:cs typeface="Courier New"/>
              </a:rPr>
              <a:t>(“key”);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cache.put</a:t>
            </a:r>
            <a:r>
              <a:rPr lang="en-US" sz="1600" dirty="0">
                <a:latin typeface="Courier New"/>
                <a:cs typeface="Courier New"/>
              </a:rPr>
              <a:t>(“key”, current + 42);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cache.unlock</a:t>
            </a:r>
            <a:r>
              <a:rPr lang="en-US" sz="1600" dirty="0">
                <a:latin typeface="Courier New"/>
                <a:cs typeface="Courier New"/>
              </a:rPr>
              <a:t>(“key”);</a:t>
            </a:r>
            <a:r>
              <a:rPr lang="en-US" dirty="0">
                <a:latin typeface="Courier New"/>
                <a:cs typeface="Courier New"/>
              </a:rPr>
              <a:t/>
            </a:r>
            <a:br>
              <a:rPr lang="en-US" dirty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rgbClr val="A3A3A3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5" name="10-Point Star 24"/>
          <p:cNvSpPr/>
          <p:nvPr/>
        </p:nvSpPr>
        <p:spPr>
          <a:xfrm rot="1685382">
            <a:off x="8008120" y="606786"/>
            <a:ext cx="951395" cy="1021623"/>
          </a:xfrm>
          <a:prstGeom prst="star10">
            <a:avLst/>
          </a:prstGeom>
          <a:solidFill>
            <a:srgbClr val="FFB5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kern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Java 8 Ready!</a:t>
            </a:r>
            <a:endParaRPr lang="en-US" sz="1400" b="1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8302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JSR107 introduces a standardized set of caching annotations, which do </a:t>
            </a:r>
            <a:r>
              <a:rPr lang="en-US" dirty="0">
                <a:latin typeface="Arial Bold Italic" charset="0"/>
                <a:cs typeface="Arial Bold Italic" charset="0"/>
                <a:sym typeface="Arial Bold Italic" charset="0"/>
              </a:rPr>
              <a:t>method level caching interception</a:t>
            </a:r>
            <a:r>
              <a:rPr lang="en-US" dirty="0"/>
              <a:t> on annotated classes running in </a:t>
            </a:r>
            <a:r>
              <a:rPr lang="en-US" dirty="0">
                <a:latin typeface="Arial Bold" charset="0"/>
                <a:cs typeface="Arial Bold" charset="0"/>
                <a:sym typeface="Arial Bold" charset="0"/>
              </a:rPr>
              <a:t>dependency injection containers</a:t>
            </a:r>
            <a:r>
              <a:rPr lang="en-US" dirty="0"/>
              <a:t>. </a:t>
            </a:r>
          </a:p>
          <a:p>
            <a:pPr>
              <a:defRPr/>
            </a:pPr>
            <a:r>
              <a:rPr lang="en-US" dirty="0"/>
              <a:t>Caching annotations are becoming increasingly popular:</a:t>
            </a:r>
          </a:p>
          <a:p>
            <a:pPr marL="749300" lvl="1">
              <a:buSzPct val="125000"/>
              <a:defRPr/>
            </a:pPr>
            <a:r>
              <a:rPr lang="en-US" dirty="0">
                <a:hlinkClick r:id="rId2"/>
              </a:rPr>
              <a:t>Ehcache Annotations for Spring</a:t>
            </a:r>
          </a:p>
          <a:p>
            <a:pPr marL="749300" lvl="1">
              <a:buSzPct val="125000"/>
              <a:defRPr/>
            </a:pPr>
            <a:r>
              <a:rPr lang="en-US" dirty="0"/>
              <a:t>Spring 3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caching annotations. </a:t>
            </a:r>
          </a:p>
          <a:p>
            <a:pPr marL="346075" indent="-285750">
              <a:buSzPct val="125000"/>
              <a:defRPr/>
            </a:pPr>
            <a:r>
              <a:rPr lang="en-US" dirty="0"/>
              <a:t>JSR107 Annotations will be added to:</a:t>
            </a:r>
          </a:p>
          <a:p>
            <a:pPr marL="749300" lvl="1">
              <a:buSzPct val="125000"/>
              <a:defRPr/>
            </a:pPr>
            <a:r>
              <a:rPr lang="en-US" dirty="0"/>
              <a:t>Java EE </a:t>
            </a:r>
            <a:r>
              <a:rPr lang="en-US" dirty="0" smtClean="0"/>
              <a:t>8 (planned?)</a:t>
            </a:r>
            <a:endParaRPr lang="en-US" dirty="0"/>
          </a:p>
          <a:p>
            <a:pPr marL="749300" lvl="1">
              <a:buSzPct val="125000"/>
              <a:defRPr/>
            </a:pPr>
            <a:r>
              <a:rPr lang="en-US" dirty="0"/>
              <a:t>Spring </a:t>
            </a:r>
            <a:r>
              <a:rPr lang="en-US" dirty="0" smtClean="0"/>
              <a:t>4.1 (released)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02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JSR107 annotations cover the most common cache operations:</a:t>
            </a:r>
          </a:p>
          <a:p>
            <a:pPr>
              <a:defRPr/>
            </a:pPr>
            <a:endParaRPr lang="en-US" dirty="0"/>
          </a:p>
          <a:p>
            <a:pPr>
              <a:buSzPct val="125000"/>
              <a:defRPr/>
            </a:pPr>
            <a:r>
              <a:rPr lang="en-US" dirty="0">
                <a:latin typeface="Courier New"/>
                <a:cs typeface="Courier New"/>
              </a:rPr>
              <a:t>@</a:t>
            </a:r>
            <a:r>
              <a:rPr lang="en-US" dirty="0" err="1">
                <a:latin typeface="Courier New"/>
                <a:cs typeface="Courier New"/>
              </a:rPr>
              <a:t>CacheResult</a:t>
            </a:r>
            <a:endParaRPr lang="en-US" dirty="0">
              <a:latin typeface="Courier New"/>
              <a:cs typeface="Courier New"/>
            </a:endParaRPr>
          </a:p>
          <a:p>
            <a:pPr>
              <a:buSzPct val="125000"/>
              <a:defRPr/>
            </a:pPr>
            <a:r>
              <a:rPr lang="en-US" dirty="0">
                <a:latin typeface="Courier New"/>
                <a:cs typeface="Courier New"/>
              </a:rPr>
              <a:t>@</a:t>
            </a:r>
            <a:r>
              <a:rPr lang="en-US" dirty="0" err="1">
                <a:latin typeface="Courier New"/>
                <a:cs typeface="Courier New"/>
              </a:rPr>
              <a:t>CachePut</a:t>
            </a:r>
            <a:endParaRPr lang="en-US" dirty="0">
              <a:latin typeface="Courier New"/>
              <a:cs typeface="Courier New"/>
            </a:endParaRPr>
          </a:p>
          <a:p>
            <a:pPr>
              <a:buSzPct val="125000"/>
              <a:defRPr/>
            </a:pPr>
            <a:r>
              <a:rPr lang="en-US" dirty="0">
                <a:latin typeface="Courier New"/>
                <a:cs typeface="Courier New"/>
              </a:rPr>
              <a:t>@</a:t>
            </a:r>
            <a:r>
              <a:rPr lang="en-US" dirty="0" err="1">
                <a:latin typeface="Courier New"/>
                <a:cs typeface="Courier New"/>
              </a:rPr>
              <a:t>CacheRemove</a:t>
            </a:r>
            <a:endParaRPr lang="en-US" dirty="0">
              <a:latin typeface="Courier New"/>
              <a:cs typeface="Courier New"/>
            </a:endParaRPr>
          </a:p>
          <a:p>
            <a:pPr>
              <a:buSzPct val="125000"/>
              <a:defRPr/>
            </a:pPr>
            <a:r>
              <a:rPr lang="en-US" dirty="0">
                <a:latin typeface="Courier New"/>
                <a:cs typeface="Courier New"/>
              </a:rPr>
              <a:t>@</a:t>
            </a:r>
            <a:r>
              <a:rPr lang="en-US" dirty="0" err="1">
                <a:latin typeface="Courier New"/>
                <a:cs typeface="Courier New"/>
              </a:rPr>
              <a:t>CacheRemoveAll</a:t>
            </a:r>
            <a:endParaRPr lang="en-US" dirty="0">
              <a:latin typeface="Courier New"/>
              <a:cs typeface="Courier New"/>
            </a:endParaRP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557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Annotated Class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199"/>
            <a:ext cx="9144000" cy="4828971"/>
          </a:xfrm>
        </p:spPr>
        <p:txBody>
          <a:bodyPr>
            <a:normAutofit fontScale="47500" lnSpcReduction="20000"/>
          </a:bodyPr>
          <a:lstStyle/>
          <a:p>
            <a:pPr marL="60325" indent="0">
              <a:buNone/>
              <a:defRPr/>
            </a:pPr>
            <a:r>
              <a:rPr lang="en-US" dirty="0">
                <a:latin typeface="Courier New Bold"/>
                <a:cs typeface="Courier New Bold"/>
              </a:rPr>
              <a:t>@</a:t>
            </a:r>
            <a:r>
              <a:rPr lang="en-US" dirty="0" err="1">
                <a:latin typeface="Courier New Bold"/>
                <a:cs typeface="Courier New Bold"/>
              </a:rPr>
              <a:t>CacheDefaults</a:t>
            </a:r>
            <a:r>
              <a:rPr lang="en-US" dirty="0">
                <a:latin typeface="Courier New Bold"/>
                <a:cs typeface="Courier New Bold"/>
              </a:rPr>
              <a:t>(</a:t>
            </a:r>
            <a:r>
              <a:rPr lang="en-US" dirty="0" err="1">
                <a:latin typeface="Courier New Bold"/>
                <a:cs typeface="Courier New Bold"/>
              </a:rPr>
              <a:t>cacheName</a:t>
            </a:r>
            <a:r>
              <a:rPr lang="en-US" dirty="0">
                <a:latin typeface="Courier New Bold"/>
                <a:cs typeface="Courier New Bold"/>
              </a:rPr>
              <a:t> = "</a:t>
            </a:r>
            <a:r>
              <a:rPr lang="en-US" dirty="0" err="1">
                <a:latin typeface="Courier New Bold"/>
                <a:cs typeface="Courier New Bold"/>
                <a:sym typeface="Arial Bold" charset="0"/>
              </a:rPr>
              <a:t>blogManager</a:t>
            </a:r>
            <a:r>
              <a:rPr lang="en-US" dirty="0">
                <a:latin typeface="Courier New Bold"/>
                <a:cs typeface="Courier New Bold"/>
              </a:rPr>
              <a:t>")</a:t>
            </a:r>
          </a:p>
          <a:p>
            <a:pPr marL="60325" indent="0">
              <a:buNone/>
              <a:defRPr/>
            </a:pPr>
            <a:r>
              <a:rPr lang="en-US" dirty="0">
                <a:latin typeface="Courier New Bold"/>
                <a:cs typeface="Courier New Bold"/>
              </a:rPr>
              <a:t>public class </a:t>
            </a:r>
            <a:r>
              <a:rPr lang="en-US" dirty="0" err="1">
                <a:latin typeface="Courier New Bold"/>
                <a:cs typeface="Courier New Bold"/>
              </a:rPr>
              <a:t>BlogManager</a:t>
            </a:r>
            <a:r>
              <a:rPr lang="en-US" dirty="0">
                <a:latin typeface="Courier New Bold"/>
                <a:cs typeface="Courier New Bold"/>
              </a:rPr>
              <a:t> {</a:t>
            </a:r>
          </a:p>
          <a:p>
            <a:pPr marL="60325" indent="0">
              <a:buNone/>
              <a:defRPr/>
            </a:pPr>
            <a:r>
              <a:rPr lang="en-US" dirty="0">
                <a:latin typeface="Courier New Bold"/>
                <a:cs typeface="Courier New Bold"/>
              </a:rPr>
              <a:t>    </a:t>
            </a:r>
            <a:r>
              <a:rPr lang="en-US" dirty="0">
                <a:latin typeface="Courier New Bold"/>
                <a:cs typeface="Courier New Bold"/>
                <a:sym typeface="Arial Bold" charset="0"/>
              </a:rPr>
              <a:t>@</a:t>
            </a:r>
            <a:r>
              <a:rPr lang="en-US" dirty="0" err="1">
                <a:latin typeface="Courier New Bold"/>
                <a:cs typeface="Courier New Bold"/>
                <a:sym typeface="Arial Bold" charset="0"/>
              </a:rPr>
              <a:t>CacheResult</a:t>
            </a:r>
            <a:endParaRPr lang="en-US" dirty="0">
              <a:latin typeface="Courier New Bold"/>
              <a:cs typeface="Courier New Bold"/>
            </a:endParaRPr>
          </a:p>
          <a:p>
            <a:pPr marL="60325" indent="0">
              <a:buNone/>
              <a:defRPr/>
            </a:pPr>
            <a:r>
              <a:rPr lang="en-US" dirty="0">
                <a:latin typeface="Courier New Bold"/>
                <a:cs typeface="Courier New Bold"/>
              </a:rPr>
              <a:t>    public Blog </a:t>
            </a:r>
            <a:r>
              <a:rPr lang="en-US" dirty="0" err="1">
                <a:latin typeface="Courier New Bold"/>
                <a:cs typeface="Courier New Bold"/>
              </a:rPr>
              <a:t>getBlogEntry</a:t>
            </a:r>
            <a:r>
              <a:rPr lang="en-US" dirty="0">
                <a:latin typeface="Courier New Bold"/>
                <a:cs typeface="Courier New Bold"/>
              </a:rPr>
              <a:t>(String title) {...}</a:t>
            </a:r>
          </a:p>
          <a:p>
            <a:pPr marL="60325" indent="0">
              <a:buNone/>
              <a:defRPr/>
            </a:pPr>
            <a:r>
              <a:rPr lang="en-US" dirty="0">
                <a:latin typeface="Courier New Bold"/>
                <a:cs typeface="Courier New Bold"/>
              </a:rPr>
              <a:t>    </a:t>
            </a:r>
          </a:p>
          <a:p>
            <a:pPr marL="60325" indent="0">
              <a:buNone/>
              <a:defRPr/>
            </a:pPr>
            <a:r>
              <a:rPr lang="en-US" dirty="0">
                <a:latin typeface="Courier New Bold"/>
                <a:cs typeface="Courier New Bold"/>
              </a:rPr>
              <a:t>    </a:t>
            </a:r>
            <a:r>
              <a:rPr lang="en-US" dirty="0">
                <a:latin typeface="Courier New Bold"/>
                <a:cs typeface="Courier New Bold"/>
                <a:sym typeface="Arial Bold" charset="0"/>
              </a:rPr>
              <a:t>@</a:t>
            </a:r>
            <a:r>
              <a:rPr lang="en-US" dirty="0" err="1">
                <a:latin typeface="Courier New Bold"/>
                <a:cs typeface="Courier New Bold"/>
                <a:sym typeface="Arial Bold" charset="0"/>
              </a:rPr>
              <a:t>CacheRemove</a:t>
            </a:r>
            <a:endParaRPr lang="en-US" dirty="0">
              <a:latin typeface="Courier New Bold"/>
              <a:cs typeface="Courier New Bold"/>
            </a:endParaRPr>
          </a:p>
          <a:p>
            <a:pPr marL="60325" indent="0">
              <a:buNone/>
              <a:defRPr/>
            </a:pPr>
            <a:r>
              <a:rPr lang="en-US" dirty="0">
                <a:latin typeface="Courier New Bold"/>
                <a:cs typeface="Courier New Bold"/>
              </a:rPr>
              <a:t>    public void </a:t>
            </a:r>
            <a:r>
              <a:rPr lang="en-US" dirty="0" err="1">
                <a:latin typeface="Courier New Bold"/>
                <a:cs typeface="Courier New Bold"/>
              </a:rPr>
              <a:t>removeBlogEntry</a:t>
            </a:r>
            <a:r>
              <a:rPr lang="en-US" dirty="0">
                <a:latin typeface="Courier New Bold"/>
                <a:cs typeface="Courier New Bold"/>
              </a:rPr>
              <a:t>(String title) {...}</a:t>
            </a:r>
          </a:p>
          <a:p>
            <a:pPr marL="60325" indent="0">
              <a:buNone/>
              <a:defRPr/>
            </a:pPr>
            <a:r>
              <a:rPr lang="en-US" dirty="0">
                <a:latin typeface="Courier New Bold"/>
                <a:cs typeface="Courier New Bold"/>
              </a:rPr>
              <a:t>    </a:t>
            </a:r>
          </a:p>
          <a:p>
            <a:pPr marL="60325" indent="0">
              <a:buNone/>
              <a:defRPr/>
            </a:pPr>
            <a:r>
              <a:rPr lang="en-US" dirty="0">
                <a:latin typeface="Courier New Bold"/>
                <a:cs typeface="Courier New Bold"/>
              </a:rPr>
              <a:t>    </a:t>
            </a:r>
            <a:r>
              <a:rPr lang="en-US" dirty="0">
                <a:latin typeface="Courier New Bold"/>
                <a:cs typeface="Courier New Bold"/>
                <a:sym typeface="Arial Bold" charset="0"/>
              </a:rPr>
              <a:t>@</a:t>
            </a:r>
            <a:r>
              <a:rPr lang="en-US" dirty="0" err="1">
                <a:latin typeface="Courier New Bold"/>
                <a:cs typeface="Courier New Bold"/>
                <a:sym typeface="Arial Bold" charset="0"/>
              </a:rPr>
              <a:t>CacheRemoveAll</a:t>
            </a:r>
            <a:endParaRPr lang="en-US" dirty="0">
              <a:latin typeface="Courier New Bold"/>
              <a:cs typeface="Courier New Bold"/>
            </a:endParaRPr>
          </a:p>
          <a:p>
            <a:pPr marL="60325" indent="0">
              <a:buNone/>
              <a:defRPr/>
            </a:pPr>
            <a:r>
              <a:rPr lang="en-US" dirty="0">
                <a:latin typeface="Courier New Bold"/>
                <a:cs typeface="Courier New Bold"/>
              </a:rPr>
              <a:t>    public void </a:t>
            </a:r>
            <a:r>
              <a:rPr lang="en-US" dirty="0" err="1">
                <a:latin typeface="Courier New Bold"/>
                <a:cs typeface="Courier New Bold"/>
              </a:rPr>
              <a:t>removeAllBlogs</a:t>
            </a:r>
            <a:r>
              <a:rPr lang="en-US" dirty="0">
                <a:latin typeface="Courier New Bold"/>
                <a:cs typeface="Courier New Bold"/>
              </a:rPr>
              <a:t>() {...}</a:t>
            </a:r>
          </a:p>
          <a:p>
            <a:pPr marL="60325" indent="0">
              <a:buNone/>
              <a:defRPr/>
            </a:pPr>
            <a:endParaRPr lang="en-US" dirty="0">
              <a:latin typeface="Courier New Bold"/>
              <a:cs typeface="Courier New Bold"/>
            </a:endParaRPr>
          </a:p>
          <a:p>
            <a:pPr marL="60325" indent="0">
              <a:buNone/>
              <a:defRPr/>
            </a:pPr>
            <a:r>
              <a:rPr lang="en-US" dirty="0">
                <a:latin typeface="Courier New Bold"/>
                <a:cs typeface="Courier New Bold"/>
              </a:rPr>
              <a:t>    </a:t>
            </a:r>
            <a:r>
              <a:rPr lang="en-US" dirty="0">
                <a:latin typeface="Courier New Bold"/>
                <a:cs typeface="Courier New Bold"/>
                <a:sym typeface="Arial Bold" charset="0"/>
              </a:rPr>
              <a:t>@</a:t>
            </a:r>
            <a:r>
              <a:rPr lang="en-US" dirty="0" err="1">
                <a:latin typeface="Courier New Bold"/>
                <a:cs typeface="Courier New Bold"/>
                <a:sym typeface="Arial Bold" charset="0"/>
              </a:rPr>
              <a:t>CachePut</a:t>
            </a:r>
            <a:endParaRPr lang="en-US" dirty="0">
              <a:latin typeface="Courier New Bold"/>
              <a:cs typeface="Courier New Bold"/>
            </a:endParaRPr>
          </a:p>
          <a:p>
            <a:pPr marL="60325" indent="0">
              <a:buNone/>
              <a:defRPr/>
            </a:pPr>
            <a:r>
              <a:rPr lang="en-US" dirty="0">
                <a:latin typeface="Courier New Bold"/>
                <a:cs typeface="Courier New Bold"/>
              </a:rPr>
              <a:t>    public void </a:t>
            </a:r>
            <a:r>
              <a:rPr lang="en-US" dirty="0" err="1">
                <a:latin typeface="Courier New Bold"/>
                <a:cs typeface="Courier New Bold"/>
              </a:rPr>
              <a:t>createEntry</a:t>
            </a:r>
            <a:r>
              <a:rPr lang="en-US" dirty="0">
                <a:latin typeface="Courier New Bold"/>
                <a:cs typeface="Courier New Bold"/>
              </a:rPr>
              <a:t>(</a:t>
            </a:r>
            <a:r>
              <a:rPr lang="en-US" dirty="0">
                <a:latin typeface="Courier New Bold"/>
                <a:cs typeface="Courier New Bold"/>
                <a:sym typeface="Arial Bold" charset="0"/>
              </a:rPr>
              <a:t>@</a:t>
            </a:r>
            <a:r>
              <a:rPr lang="en-US" dirty="0" err="1">
                <a:latin typeface="Courier New Bold"/>
                <a:cs typeface="Courier New Bold"/>
                <a:sym typeface="Arial Bold" charset="0"/>
              </a:rPr>
              <a:t>CacheKey</a:t>
            </a:r>
            <a:r>
              <a:rPr lang="en-US" dirty="0">
                <a:latin typeface="Courier New Bold"/>
                <a:cs typeface="Courier New Bold"/>
                <a:sym typeface="Arial Bold" charset="0"/>
              </a:rPr>
              <a:t> String title</a:t>
            </a:r>
            <a:r>
              <a:rPr lang="en-US" dirty="0">
                <a:latin typeface="Courier New Bold"/>
                <a:cs typeface="Courier New Bold"/>
              </a:rPr>
              <a:t>, </a:t>
            </a:r>
            <a:r>
              <a:rPr lang="en-US" dirty="0">
                <a:latin typeface="Courier New Bold"/>
                <a:cs typeface="Courier New Bold"/>
                <a:sym typeface="Arial Bold" charset="0"/>
              </a:rPr>
              <a:t>@</a:t>
            </a:r>
            <a:r>
              <a:rPr lang="en-US" dirty="0" err="1">
                <a:latin typeface="Courier New Bold"/>
                <a:cs typeface="Courier New Bold"/>
                <a:sym typeface="Arial Bold" charset="0"/>
              </a:rPr>
              <a:t>CacheValue</a:t>
            </a:r>
            <a:r>
              <a:rPr lang="en-US" dirty="0">
                <a:latin typeface="Courier New Bold"/>
                <a:cs typeface="Courier New Bold"/>
              </a:rPr>
              <a:t> Blog blog) {...}</a:t>
            </a:r>
          </a:p>
          <a:p>
            <a:pPr marL="60325" indent="0">
              <a:buNone/>
              <a:defRPr/>
            </a:pPr>
            <a:endParaRPr lang="en-US" dirty="0">
              <a:latin typeface="Courier New Bold"/>
              <a:cs typeface="Courier New Bold"/>
            </a:endParaRPr>
          </a:p>
          <a:p>
            <a:pPr marL="60325" indent="0">
              <a:buNone/>
              <a:defRPr/>
            </a:pPr>
            <a:r>
              <a:rPr lang="en-US" dirty="0">
                <a:latin typeface="Courier New Bold"/>
                <a:cs typeface="Courier New Bold"/>
              </a:rPr>
              <a:t>    </a:t>
            </a:r>
            <a:r>
              <a:rPr lang="en-US" dirty="0">
                <a:latin typeface="Courier New Bold"/>
                <a:cs typeface="Courier New Bold"/>
                <a:sym typeface="Arial Bold" charset="0"/>
              </a:rPr>
              <a:t>@</a:t>
            </a:r>
            <a:r>
              <a:rPr lang="en-US" dirty="0" err="1">
                <a:latin typeface="Courier New Bold"/>
                <a:cs typeface="Courier New Bold"/>
                <a:sym typeface="Arial Bold" charset="0"/>
              </a:rPr>
              <a:t>CacheResult</a:t>
            </a:r>
            <a:endParaRPr lang="en-US" dirty="0">
              <a:latin typeface="Courier New Bold"/>
              <a:cs typeface="Courier New Bold"/>
            </a:endParaRPr>
          </a:p>
          <a:p>
            <a:pPr marL="60325" indent="0">
              <a:buNone/>
              <a:defRPr/>
            </a:pPr>
            <a:r>
              <a:rPr lang="en-US" dirty="0">
                <a:latin typeface="Courier New Bold"/>
                <a:cs typeface="Courier New Bold"/>
              </a:rPr>
              <a:t>    public Blog </a:t>
            </a:r>
            <a:r>
              <a:rPr lang="en-US" dirty="0" err="1">
                <a:latin typeface="Courier New Bold"/>
                <a:cs typeface="Courier New Bold"/>
              </a:rPr>
              <a:t>getEntryCached</a:t>
            </a:r>
            <a:r>
              <a:rPr lang="en-US" dirty="0">
                <a:latin typeface="Courier New Bold"/>
                <a:cs typeface="Courier New Bold"/>
              </a:rPr>
              <a:t>(String </a:t>
            </a:r>
            <a:r>
              <a:rPr lang="en-US" dirty="0" err="1">
                <a:latin typeface="Courier New Bold"/>
                <a:cs typeface="Courier New Bold"/>
              </a:rPr>
              <a:t>randomArg</a:t>
            </a:r>
            <a:r>
              <a:rPr lang="en-US" dirty="0">
                <a:latin typeface="Courier New Bold"/>
                <a:cs typeface="Courier New Bold"/>
              </a:rPr>
              <a:t>, </a:t>
            </a:r>
            <a:r>
              <a:rPr lang="en-US" dirty="0">
                <a:latin typeface="Courier New Bold"/>
                <a:cs typeface="Courier New Bold"/>
                <a:sym typeface="Arial Bold" charset="0"/>
              </a:rPr>
              <a:t>@</a:t>
            </a:r>
            <a:r>
              <a:rPr lang="en-US" dirty="0" err="1">
                <a:latin typeface="Courier New Bold"/>
                <a:cs typeface="Courier New Bold"/>
                <a:sym typeface="Arial Bold" charset="0"/>
              </a:rPr>
              <a:t>CacheKey</a:t>
            </a:r>
            <a:r>
              <a:rPr lang="en-US" dirty="0">
                <a:latin typeface="Courier New Bold"/>
                <a:cs typeface="Courier New Bold"/>
              </a:rPr>
              <a:t> String title){...}</a:t>
            </a:r>
          </a:p>
          <a:p>
            <a:pPr marL="60325" indent="0">
              <a:buNone/>
              <a:defRPr/>
            </a:pPr>
            <a:r>
              <a:rPr lang="en-US" dirty="0">
                <a:latin typeface="Courier New Bold"/>
                <a:cs typeface="Courier New Bold"/>
              </a:rPr>
              <a:t>}</a:t>
            </a:r>
          </a:p>
          <a:p>
            <a:pPr marL="60325" indent="0">
              <a:buNone/>
              <a:defRPr/>
            </a:pPr>
            <a:endParaRPr lang="en-US" dirty="0">
              <a:latin typeface="Courier New Bold"/>
              <a:cs typeface="Courier New Bold"/>
            </a:endParaRPr>
          </a:p>
          <a:p>
            <a:pPr marL="60325" indent="0">
              <a:buNone/>
              <a:defRPr/>
            </a:pPr>
            <a:endParaRPr lang="en-US" sz="800" dirty="0">
              <a:latin typeface="Courier New Bold"/>
              <a:cs typeface="Courier New Bold"/>
            </a:endParaRPr>
          </a:p>
        </p:txBody>
      </p:sp>
    </p:spTree>
    <p:extLst>
      <p:ext uri="{BB962C8B-B14F-4D97-AF65-F5344CB8AC3E}">
        <p14:creationId xmlns:p14="http://schemas.microsoft.com/office/powerpoint/2010/main" val="21926173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Overrides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60325" indent="0">
              <a:buNone/>
              <a:defRPr/>
            </a:pPr>
            <a:r>
              <a:rPr lang="en-US" sz="2400" dirty="0">
                <a:latin typeface="Courier New Bold"/>
                <a:cs typeface="Courier New Bold"/>
              </a:rPr>
              <a:t>public class </a:t>
            </a:r>
            <a:r>
              <a:rPr lang="en-US" sz="2400" dirty="0" err="1">
                <a:latin typeface="Courier New Bold"/>
                <a:cs typeface="Courier New Bold"/>
              </a:rPr>
              <a:t>DomainDao</a:t>
            </a:r>
            <a:r>
              <a:rPr lang="en-US" sz="2400" dirty="0">
                <a:latin typeface="Courier New Bold"/>
                <a:cs typeface="Courier New Bold"/>
              </a:rPr>
              <a:t> {</a:t>
            </a:r>
          </a:p>
          <a:p>
            <a:pPr marL="60325" indent="0">
              <a:buNone/>
              <a:defRPr/>
            </a:pPr>
            <a:endParaRPr lang="en-US" sz="2400" dirty="0">
              <a:latin typeface="Courier New Bold"/>
              <a:cs typeface="Courier New Bold"/>
            </a:endParaRPr>
          </a:p>
          <a:p>
            <a:pPr marL="60325" indent="0">
              <a:buNone/>
              <a:defRPr/>
            </a:pPr>
            <a:r>
              <a:rPr lang="en-US" sz="2400" dirty="0">
                <a:latin typeface="Courier New Bold"/>
                <a:cs typeface="Courier New Bold"/>
              </a:rPr>
              <a:t>  @</a:t>
            </a:r>
            <a:r>
              <a:rPr lang="en-US" sz="2400" dirty="0" err="1">
                <a:latin typeface="Courier New Bold"/>
                <a:cs typeface="Courier New Bold"/>
              </a:rPr>
              <a:t>CachePut</a:t>
            </a:r>
            <a:r>
              <a:rPr lang="en-US" sz="2400" dirty="0">
                <a:latin typeface="Courier New Bold"/>
                <a:cs typeface="Courier New Bold"/>
              </a:rPr>
              <a:t>(</a:t>
            </a:r>
            <a:r>
              <a:rPr lang="en-US" sz="2400" dirty="0" err="1">
                <a:latin typeface="Courier New Bold"/>
                <a:cs typeface="Courier New Bold"/>
                <a:sym typeface="Arial Bold" charset="0"/>
              </a:rPr>
              <a:t>cacheName</a:t>
            </a:r>
            <a:r>
              <a:rPr lang="en-US" sz="2400" dirty="0">
                <a:latin typeface="Courier New Bold"/>
                <a:cs typeface="Courier New Bold"/>
              </a:rPr>
              <a:t>="</a:t>
            </a:r>
            <a:r>
              <a:rPr lang="en-US" sz="2400" dirty="0" err="1">
                <a:latin typeface="Courier New Bold"/>
                <a:cs typeface="Courier New Bold"/>
              </a:rPr>
              <a:t>domainCache</a:t>
            </a:r>
            <a:r>
              <a:rPr lang="en-US" sz="2400" dirty="0">
                <a:latin typeface="Courier New Bold"/>
                <a:cs typeface="Courier New Bold"/>
              </a:rPr>
              <a:t>")</a:t>
            </a:r>
          </a:p>
          <a:p>
            <a:pPr marL="60325" indent="0">
              <a:buNone/>
              <a:defRPr/>
            </a:pPr>
            <a:r>
              <a:rPr lang="en-US" sz="2400" dirty="0">
                <a:latin typeface="Courier New Bold"/>
                <a:cs typeface="Courier New Bold"/>
              </a:rPr>
              <a:t>  public void </a:t>
            </a:r>
            <a:r>
              <a:rPr lang="en-US" sz="2400" dirty="0" err="1">
                <a:latin typeface="Courier New Bold"/>
                <a:cs typeface="Courier New Bold"/>
              </a:rPr>
              <a:t>updateDomain</a:t>
            </a:r>
            <a:r>
              <a:rPr lang="en-US" sz="2400" dirty="0">
                <a:latin typeface="Courier New Bold"/>
                <a:cs typeface="Courier New Bold"/>
              </a:rPr>
              <a:t>(String </a:t>
            </a:r>
            <a:r>
              <a:rPr lang="en-US" sz="2400" dirty="0" err="1">
                <a:latin typeface="Courier New Bold"/>
                <a:cs typeface="Courier New Bold"/>
              </a:rPr>
              <a:t>domainId</a:t>
            </a:r>
            <a:r>
              <a:rPr lang="en-US" sz="2400" dirty="0">
                <a:latin typeface="Courier New Bold"/>
                <a:cs typeface="Courier New Bold"/>
              </a:rPr>
              <a:t>, </a:t>
            </a:r>
          </a:p>
          <a:p>
            <a:pPr marL="60325" indent="0">
              <a:buNone/>
              <a:defRPr/>
            </a:pPr>
            <a:r>
              <a:rPr lang="en-US" sz="2400" dirty="0">
                <a:latin typeface="Courier New Bold"/>
                <a:cs typeface="Courier New Bold"/>
                <a:sym typeface="Arial Bold" charset="0"/>
              </a:rPr>
              <a:t>			@</a:t>
            </a:r>
            <a:r>
              <a:rPr lang="en-US" sz="2400" dirty="0" err="1">
                <a:latin typeface="Courier New Bold"/>
                <a:cs typeface="Courier New Bold"/>
                <a:sym typeface="Arial Bold" charset="0"/>
              </a:rPr>
              <a:t>CacheKey</a:t>
            </a:r>
            <a:r>
              <a:rPr lang="en-US" sz="2400" dirty="0">
                <a:latin typeface="Courier New Bold"/>
                <a:cs typeface="Courier New Bold"/>
              </a:rPr>
              <a:t> </a:t>
            </a:r>
            <a:r>
              <a:rPr lang="en-US" sz="2400" dirty="0" err="1">
                <a:latin typeface="Courier New Bold"/>
                <a:cs typeface="Courier New Bold"/>
              </a:rPr>
              <a:t>int</a:t>
            </a:r>
            <a:r>
              <a:rPr lang="en-US" sz="2400" dirty="0">
                <a:latin typeface="Courier New Bold"/>
                <a:cs typeface="Courier New Bold"/>
              </a:rPr>
              <a:t> index, </a:t>
            </a:r>
            <a:endParaRPr lang="en-US" sz="2400" dirty="0" smtClean="0">
              <a:latin typeface="Courier New Bold"/>
              <a:cs typeface="Courier New Bold"/>
            </a:endParaRPr>
          </a:p>
          <a:p>
            <a:pPr marL="60325" indent="0">
              <a:buNone/>
              <a:defRPr/>
            </a:pPr>
            <a:r>
              <a:rPr lang="en-US" sz="2400" dirty="0" smtClean="0">
                <a:latin typeface="Courier New Bold"/>
                <a:cs typeface="Courier New Bold"/>
              </a:rPr>
              <a:t>     </a:t>
            </a:r>
            <a:r>
              <a:rPr lang="en-US" sz="2400" dirty="0" smtClean="0">
                <a:latin typeface="Courier New Bold"/>
                <a:cs typeface="Courier New Bold"/>
                <a:sym typeface="Arial Bold" charset="0"/>
              </a:rPr>
              <a:t>@</a:t>
            </a:r>
            <a:r>
              <a:rPr lang="en-US" sz="2400" dirty="0" err="1" smtClean="0">
                <a:latin typeface="Courier New Bold"/>
                <a:cs typeface="Courier New Bold"/>
                <a:sym typeface="Arial Bold" charset="0"/>
              </a:rPr>
              <a:t>CacheValue</a:t>
            </a:r>
            <a:r>
              <a:rPr lang="en-US" sz="2400" dirty="0" smtClean="0">
                <a:latin typeface="Courier New Bold"/>
                <a:cs typeface="Courier New Bold"/>
              </a:rPr>
              <a:t> Domain domain) {</a:t>
            </a:r>
          </a:p>
          <a:p>
            <a:pPr marL="60325" indent="0">
              <a:buNone/>
              <a:defRPr/>
            </a:pPr>
            <a:r>
              <a:rPr lang="en-US" sz="2400" dirty="0" smtClean="0">
                <a:latin typeface="Courier New Bold"/>
                <a:cs typeface="Courier New Bold"/>
              </a:rPr>
              <a:t>     </a:t>
            </a:r>
            <a:r>
              <a:rPr lang="en-US" sz="2400" dirty="0">
                <a:latin typeface="Courier New Bold"/>
                <a:cs typeface="Courier New Bold"/>
              </a:rPr>
              <a:t>...</a:t>
            </a:r>
          </a:p>
          <a:p>
            <a:pPr marL="60325" indent="0">
              <a:buNone/>
              <a:defRPr/>
            </a:pPr>
            <a:r>
              <a:rPr lang="en-US" sz="2400" dirty="0">
                <a:latin typeface="Courier New Bold"/>
                <a:cs typeface="Courier New Bold"/>
              </a:rPr>
              <a:t>   }</a:t>
            </a:r>
          </a:p>
          <a:p>
            <a:pPr marL="60325" indent="0">
              <a:buNone/>
              <a:defRPr/>
            </a:pPr>
            <a:r>
              <a:rPr lang="en-US" sz="2400" dirty="0">
                <a:latin typeface="Courier New Bold"/>
                <a:cs typeface="Courier New Bold"/>
              </a:rPr>
              <a:t> }</a:t>
            </a:r>
          </a:p>
          <a:p>
            <a:pPr marL="60325" indent="0">
              <a:buNone/>
              <a:defRPr/>
            </a:pPr>
            <a:endParaRPr lang="en-US" sz="2400" dirty="0">
              <a:latin typeface="Courier New Bold"/>
              <a:cs typeface="Courier New Bold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00152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JCache 1.1 </a:t>
            </a:r>
            <a:r>
              <a:rPr lang="en-US" dirty="0" smtClean="0">
                <a:solidFill>
                  <a:srgbClr val="5382A1"/>
                </a:solidFill>
              </a:rPr>
              <a:t>(2015)</a:t>
            </a:r>
          </a:p>
          <a:p>
            <a:pPr lvl="1"/>
            <a:r>
              <a:rPr lang="en-US" dirty="0" smtClean="0"/>
              <a:t>Maintenance Release being worked on</a:t>
            </a:r>
          </a:p>
          <a:p>
            <a:r>
              <a:rPr lang="en-US" b="1" dirty="0" smtClean="0"/>
              <a:t>JCache 2.0 </a:t>
            </a:r>
            <a:r>
              <a:rPr lang="en-US" dirty="0" smtClean="0">
                <a:solidFill>
                  <a:schemeClr val="accent2"/>
                </a:solidFill>
              </a:rPr>
              <a:t>(2016-)</a:t>
            </a:r>
          </a:p>
          <a:p>
            <a:pPr lvl="1"/>
            <a:r>
              <a:rPr lang="en-US" dirty="0" smtClean="0"/>
              <a:t>Java 8 Language Features (Lambda &amp; Streams)</a:t>
            </a:r>
          </a:p>
          <a:p>
            <a:pPr lvl="1"/>
            <a:r>
              <a:rPr lang="en-US" dirty="0" smtClean="0"/>
              <a:t>Servlet 4.0 Integration / Session Caching?</a:t>
            </a:r>
          </a:p>
          <a:p>
            <a:pPr lvl="1"/>
            <a:r>
              <a:rPr lang="en-US" dirty="0" smtClean="0"/>
              <a:t>Java EE 8 Alignment?</a:t>
            </a:r>
          </a:p>
          <a:p>
            <a:r>
              <a:rPr lang="en-US" b="1" dirty="0" smtClean="0"/>
              <a:t>JCache 3.0 </a:t>
            </a:r>
            <a:r>
              <a:rPr lang="en-US" dirty="0" smtClean="0">
                <a:solidFill>
                  <a:srgbClr val="5382A1"/>
                </a:solidFill>
              </a:rPr>
              <a:t>(2017?)</a:t>
            </a:r>
          </a:p>
          <a:p>
            <a:pPr lvl="1"/>
            <a:r>
              <a:rPr lang="en-US" dirty="0" smtClean="0"/>
              <a:t>Java 10 Language Features?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2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3439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Working with </a:t>
            </a:r>
            <a:br>
              <a:rPr lang="en-US" dirty="0" smtClean="0"/>
            </a:br>
            <a:r>
              <a:rPr lang="en-US" dirty="0" smtClean="0"/>
              <a:t>Hazelcast </a:t>
            </a:r>
            <a:r>
              <a:rPr lang="en-US" dirty="0" err="1" smtClean="0"/>
              <a:t>JCache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804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1475" indent="-142875" eaLnBrk="0" hangingPunct="0"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571500" indent="-114300" eaLnBrk="0" hangingPunct="0"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800100" indent="-114300" eaLnBrk="0" hangingPunct="0"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028700" indent="-114300" eaLnBrk="0" hangingPunct="0"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1257300" indent="-114300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1485900" indent="-114300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714500" indent="-114300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943100" indent="-114300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AE3AC329-1B92-4F47-AA9F-45EA4A9508F9}" type="slidenum">
              <a:rPr lang="en-US" altLang="en-US" sz="900">
                <a:solidFill>
                  <a:srgbClr val="C8C8C8"/>
                </a:solidFill>
                <a:latin typeface="Calibri" charset="0"/>
                <a:ea typeface="ＭＳ Ｐゴシック" charset="-128"/>
                <a:sym typeface="Calibri" charset="0"/>
              </a:rPr>
              <a:pPr eaLnBrk="1" hangingPunct="1"/>
              <a:t>4</a:t>
            </a:fld>
            <a:endParaRPr lang="en-US" altLang="en-US" sz="900">
              <a:solidFill>
                <a:srgbClr val="C8C8C8"/>
              </a:solidFill>
              <a:latin typeface="Calibri" charset="0"/>
              <a:ea typeface="ＭＳ Ｐゴシック" charset="-128"/>
              <a:sym typeface="Calibri" charset="0"/>
            </a:endParaRPr>
          </a:p>
        </p:txBody>
      </p:sp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3133" bIns="45720" rtlCol="0" anchor="ctr">
            <a:normAutofit/>
          </a:bodyPr>
          <a:lstStyle/>
          <a:p>
            <a:pPr marL="33338">
              <a:defRPr/>
            </a:pPr>
            <a:r>
              <a:rPr lang="en-US" dirty="0" smtClean="0"/>
              <a:t>Benefits of Caching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500" y="1555750"/>
            <a:ext cx="8953500" cy="4552950"/>
          </a:xfrm>
        </p:spPr>
        <p:txBody>
          <a:bodyPr vert="horz" lIns="6350" tIns="6350" rIns="40217" bIns="6350" rtlCol="0">
            <a:normAutofit fontScale="92500" lnSpcReduction="20000"/>
          </a:bodyPr>
          <a:lstStyle/>
          <a:p>
            <a:pPr marL="350044" indent="-292100">
              <a:buClr>
                <a:srgbClr val="CC9900"/>
              </a:buClr>
              <a:buFont typeface="Wingdings" charset="0"/>
              <a:buChar char="•"/>
              <a:defRPr/>
            </a:pPr>
            <a:r>
              <a:rPr lang="en-US" dirty="0" smtClean="0"/>
              <a:t>Performance</a:t>
            </a:r>
          </a:p>
          <a:p>
            <a:pPr marL="350044" indent="-292100">
              <a:buClr>
                <a:srgbClr val="CC9900"/>
              </a:buClr>
              <a:buFont typeface="Wingdings" charset="0"/>
              <a:buChar char="•"/>
              <a:defRPr/>
            </a:pPr>
            <a:r>
              <a:rPr lang="en-US" dirty="0" smtClean="0"/>
              <a:t>Offload </a:t>
            </a:r>
            <a:r>
              <a:rPr lang="en-US" dirty="0" smtClean="0"/>
              <a:t>expensive </a:t>
            </a:r>
            <a:r>
              <a:rPr lang="en-US" dirty="0" smtClean="0"/>
              <a:t>or non-</a:t>
            </a:r>
            <a:r>
              <a:rPr lang="en-US" dirty="0" smtClean="0"/>
              <a:t>scalable </a:t>
            </a:r>
            <a:r>
              <a:rPr lang="en-US" dirty="0" smtClean="0"/>
              <a:t>parts of your architecture</a:t>
            </a:r>
          </a:p>
          <a:p>
            <a:pPr marL="350044" indent="-292100">
              <a:buClr>
                <a:srgbClr val="CC9900"/>
              </a:buClr>
              <a:buFont typeface="Wingdings" charset="0"/>
              <a:buChar char="•"/>
              <a:defRPr/>
            </a:pPr>
            <a:r>
              <a:rPr lang="en-US" dirty="0" smtClean="0"/>
              <a:t>Scale up – get the most out of one machine</a:t>
            </a:r>
          </a:p>
          <a:p>
            <a:pPr marL="350044" indent="-292100">
              <a:buClr>
                <a:srgbClr val="CC9900"/>
              </a:buClr>
              <a:buFont typeface="Wingdings" charset="0"/>
              <a:buChar char="•"/>
              <a:defRPr/>
            </a:pPr>
            <a:r>
              <a:rPr lang="en-US" dirty="0" smtClean="0"/>
              <a:t>Scale out – add more capacity with more machines</a:t>
            </a:r>
          </a:p>
          <a:p>
            <a:pPr marL="350044" indent="-292100">
              <a:buClr>
                <a:srgbClr val="CC9900"/>
              </a:buClr>
              <a:buFont typeface="Wingdings" charset="0"/>
              <a:buChar char="•"/>
              <a:defRPr/>
            </a:pPr>
            <a:r>
              <a:rPr lang="en-US" dirty="0" smtClean="0"/>
              <a:t>Excellent Buffer against load variability</a:t>
            </a:r>
          </a:p>
          <a:p>
            <a:pPr marL="350044" indent="-292100">
              <a:buClr>
                <a:srgbClr val="CC9900"/>
              </a:buClr>
              <a:buFont typeface="Wingdings" charset="0"/>
              <a:buChar char="•"/>
              <a:defRPr/>
            </a:pPr>
            <a:endParaRPr lang="en-US" dirty="0"/>
          </a:p>
          <a:p>
            <a:pPr marL="57944" indent="0" algn="ctr">
              <a:buClr>
                <a:srgbClr val="CC9900"/>
              </a:buClr>
              <a:buNone/>
              <a:defRPr/>
            </a:pPr>
            <a:r>
              <a:rPr lang="en-US" dirty="0" smtClean="0"/>
              <a:t>And</a:t>
            </a:r>
            <a:r>
              <a:rPr lang="is-IS" dirty="0" smtClean="0"/>
              <a:t>…</a:t>
            </a:r>
          </a:p>
          <a:p>
            <a:pPr marL="57944" indent="0" algn="ctr">
              <a:buClr>
                <a:srgbClr val="CC9900"/>
              </a:buClr>
              <a:buNone/>
              <a:defRPr/>
            </a:pPr>
            <a:endParaRPr lang="is-IS" dirty="0" smtClean="0"/>
          </a:p>
          <a:p>
            <a:pPr marL="57944" indent="0" algn="ctr">
              <a:buClr>
                <a:srgbClr val="CC9900"/>
              </a:buClr>
              <a:buNone/>
              <a:defRPr/>
            </a:pPr>
            <a:r>
              <a:rPr lang="is-IS" dirty="0" smtClean="0"/>
              <a:t>Usually very </a:t>
            </a:r>
            <a:r>
              <a:rPr lang="en-US" dirty="0" smtClean="0"/>
              <a:t>fast and easy to apply</a:t>
            </a:r>
          </a:p>
          <a:p>
            <a:pPr marL="350044" indent="-292100" algn="ctr">
              <a:defRPr/>
            </a:pPr>
            <a:endParaRPr lang="en-US" dirty="0" smtClean="0"/>
          </a:p>
          <a:p>
            <a:pPr marL="350044" indent="-292100" algn="ctr"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497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Hazelcast </a:t>
            </a:r>
            <a:r>
              <a:rPr lang="en-US" dirty="0" err="1" smtClean="0"/>
              <a:t>JCache</a:t>
            </a:r>
            <a:r>
              <a:rPr lang="en-US" dirty="0" smtClean="0"/>
              <a:t>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implementation for:</a:t>
            </a:r>
          </a:p>
          <a:p>
            <a:pPr lvl="1"/>
            <a:r>
              <a:rPr lang="en-US" dirty="0" err="1" smtClean="0"/>
              <a:t>Hazelcast.newHazelcastInstance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HazelcastClient.newHazelcastClient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TCK Compliant</a:t>
            </a:r>
          </a:p>
          <a:p>
            <a:r>
              <a:rPr lang="en-US" dirty="0" err="1" smtClean="0"/>
              <a:t>JCache</a:t>
            </a:r>
            <a:r>
              <a:rPr lang="en-US" dirty="0" smtClean="0"/>
              <a:t> with Hi-Density Memory Store</a:t>
            </a:r>
          </a:p>
          <a:p>
            <a:r>
              <a:rPr lang="en-US" dirty="0"/>
              <a:t>Docs: http://</a:t>
            </a:r>
            <a:r>
              <a:rPr lang="en-US" dirty="0" err="1"/>
              <a:t>docs.hazelcast.org</a:t>
            </a:r>
            <a:r>
              <a:rPr lang="en-US" dirty="0"/>
              <a:t>/docs/latest-</a:t>
            </a:r>
            <a:r>
              <a:rPr lang="en-US" dirty="0" err="1"/>
              <a:t>dev</a:t>
            </a:r>
            <a:r>
              <a:rPr lang="en-US" dirty="0"/>
              <a:t>/manual/html-single/</a:t>
            </a:r>
            <a:r>
              <a:rPr lang="en-US" dirty="0" err="1"/>
              <a:t>hazelcast-documentation.html#jcache-overview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0175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Out Hazelcast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395" y="1417638"/>
            <a:ext cx="9144000" cy="353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42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from </a:t>
            </a:r>
            <a:r>
              <a:rPr lang="en-US" dirty="0" smtClean="0">
                <a:hlinkClick r:id="rId2"/>
              </a:rPr>
              <a:t>hazelcast.org/download </a:t>
            </a:r>
            <a:endParaRPr lang="en-US" dirty="0" smtClean="0"/>
          </a:p>
          <a:p>
            <a:r>
              <a:rPr lang="en-US" dirty="0" smtClean="0"/>
              <a:t>Maven:</a:t>
            </a:r>
          </a:p>
          <a:p>
            <a:pPr marL="800100" lvl="2" indent="0">
              <a:buNone/>
            </a:pPr>
            <a:r>
              <a:rPr lang="en-US" dirty="0"/>
              <a:t>&lt;dependency&gt;</a:t>
            </a:r>
          </a:p>
          <a:p>
            <a:pPr marL="800100" lvl="2" indent="0">
              <a:buNone/>
            </a:pPr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com.hazelcast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hazelcast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it-IT" dirty="0"/>
              <a:t>    &lt;</a:t>
            </a:r>
            <a:r>
              <a:rPr lang="it-IT" dirty="0" err="1"/>
              <a:t>version</a:t>
            </a:r>
            <a:r>
              <a:rPr lang="it-IT" dirty="0"/>
              <a:t>&gt;3.5.4&lt;/</a:t>
            </a:r>
            <a:r>
              <a:rPr lang="it-IT" dirty="0" err="1"/>
              <a:t>version</a:t>
            </a:r>
            <a:r>
              <a:rPr lang="it-IT" dirty="0"/>
              <a:t>&gt;</a:t>
            </a:r>
          </a:p>
          <a:p>
            <a:pPr marL="800100" lvl="2" indent="0">
              <a:buNone/>
            </a:pPr>
            <a:r>
              <a:rPr lang="it-IT" dirty="0"/>
              <a:t>&lt;/</a:t>
            </a:r>
            <a:r>
              <a:rPr lang="it-IT" dirty="0" err="1"/>
              <a:t>dependency</a:t>
            </a:r>
            <a:r>
              <a:rPr lang="it-IT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41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942" y="1479888"/>
            <a:ext cx="8346073" cy="13716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342920" y="2987829"/>
            <a:ext cx="8374095" cy="266367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Greg </a:t>
            </a:r>
            <a:r>
              <a:rPr lang="en-US" dirty="0" smtClean="0"/>
              <a:t>Luck</a:t>
            </a:r>
          </a:p>
          <a:p>
            <a:pPr lvl="1"/>
            <a:r>
              <a:rPr lang="en-US" dirty="0" smtClean="0"/>
              <a:t>(@</a:t>
            </a:r>
            <a:r>
              <a:rPr lang="en-US" dirty="0" err="1" smtClean="0"/>
              <a:t>gregrluck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hlinkClick r:id="rId3"/>
              </a:rPr>
              <a:t>greg@</a:t>
            </a:r>
            <a:r>
              <a:rPr lang="en-US" dirty="0" smtClean="0">
                <a:hlinkClick r:id="rId3"/>
              </a:rPr>
              <a:t>hazelcast.com</a:t>
            </a:r>
            <a:endParaRPr lang="en-US" dirty="0" smtClean="0"/>
          </a:p>
          <a:p>
            <a:r>
              <a:rPr lang="en-US" dirty="0" smtClean="0"/>
              <a:t>Terry Walters</a:t>
            </a:r>
          </a:p>
          <a:p>
            <a:pPr lvl="1"/>
            <a:r>
              <a:rPr lang="en-US" dirty="0" smtClean="0"/>
              <a:t>(@tmwal7ers)</a:t>
            </a:r>
          </a:p>
          <a:p>
            <a:pPr lvl="1"/>
            <a:r>
              <a:rPr lang="en-US" dirty="0" err="1" smtClean="0"/>
              <a:t>terry@hazelcast.com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56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1475" indent="-142875" eaLnBrk="0" hangingPunct="0"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571500" indent="-114300" eaLnBrk="0" hangingPunct="0"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800100" indent="-114300" eaLnBrk="0" hangingPunct="0"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028700" indent="-114300" eaLnBrk="0" hangingPunct="0"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1257300" indent="-114300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1485900" indent="-114300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714500" indent="-114300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943100" indent="-114300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AE3AC329-1B92-4F47-AA9F-45EA4A9508F9}" type="slidenum">
              <a:rPr lang="en-US" altLang="en-US" sz="900">
                <a:solidFill>
                  <a:srgbClr val="C8C8C8"/>
                </a:solidFill>
                <a:latin typeface="Calibri" charset="0"/>
                <a:ea typeface="ＭＳ Ｐゴシック" charset="-128"/>
                <a:sym typeface="Calibri" charset="0"/>
              </a:rPr>
              <a:pPr eaLnBrk="1" hangingPunct="1"/>
              <a:t>5</a:t>
            </a:fld>
            <a:endParaRPr lang="en-US" altLang="en-US" sz="900">
              <a:solidFill>
                <a:srgbClr val="C8C8C8"/>
              </a:solidFill>
              <a:latin typeface="Calibri" charset="0"/>
              <a:ea typeface="ＭＳ Ｐゴシック" charset="-128"/>
              <a:sym typeface="Calibri" charset="0"/>
            </a:endParaRPr>
          </a:p>
        </p:txBody>
      </p:sp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3133" bIns="45720" rtlCol="0" anchor="ctr">
            <a:normAutofit/>
          </a:bodyPr>
          <a:lstStyle/>
          <a:p>
            <a:pPr marL="33338">
              <a:defRPr/>
            </a:pPr>
            <a:r>
              <a:rPr lang="en-US" dirty="0" smtClean="0"/>
              <a:t>When to Use Caching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1600" y="1555750"/>
            <a:ext cx="8953500" cy="4552950"/>
          </a:xfrm>
        </p:spPr>
        <p:txBody>
          <a:bodyPr vert="horz" lIns="6350" tIns="6350" rIns="40217" bIns="6350" rtlCol="0">
            <a:normAutofit/>
          </a:bodyPr>
          <a:lstStyle/>
          <a:p>
            <a:pPr lvl="1"/>
            <a:r>
              <a:rPr lang="en-US" dirty="0"/>
              <a:t>When applications use the same data </a:t>
            </a:r>
            <a:r>
              <a:rPr lang="en-US" u="sng" dirty="0"/>
              <a:t>more than once</a:t>
            </a:r>
          </a:p>
          <a:p>
            <a:pPr lvl="1"/>
            <a:r>
              <a:rPr lang="en-US" dirty="0"/>
              <a:t>When </a:t>
            </a:r>
            <a:r>
              <a:rPr lang="en-US" u="sng" dirty="0"/>
              <a:t>cost</a:t>
            </a:r>
            <a:r>
              <a:rPr lang="en-US" dirty="0"/>
              <a:t> (time / resources) </a:t>
            </a:r>
            <a:r>
              <a:rPr lang="en-US" u="sng" dirty="0"/>
              <a:t>of making an initial copy is less </a:t>
            </a:r>
            <a:r>
              <a:rPr lang="en-US" dirty="0"/>
              <a:t>than fetching or producing the data again or when faster to request from a Cache</a:t>
            </a:r>
          </a:p>
          <a:p>
            <a:pPr marL="343694" indent="-285750" algn="ctr"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995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50" y="4470400"/>
            <a:ext cx="31750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606550"/>
            <a:ext cx="2687638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0" y="4146550"/>
            <a:ext cx="25844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1555750"/>
            <a:ext cx="3130550" cy="179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Oval 5"/>
          <p:cNvSpPr>
            <a:spLocks/>
          </p:cNvSpPr>
          <p:nvPr/>
        </p:nvSpPr>
        <p:spPr bwMode="auto">
          <a:xfrm>
            <a:off x="228600" y="1397000"/>
            <a:ext cx="673100" cy="520700"/>
          </a:xfrm>
          <a:prstGeom prst="ellipse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>
            <a:lvl1pPr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  1</a:t>
            </a:r>
            <a:endParaRPr lang="en-US" altLang="en-US" sz="23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 charset="-128"/>
            </a:endParaRPr>
          </a:p>
        </p:txBody>
      </p:sp>
      <p:sp>
        <p:nvSpPr>
          <p:cNvPr id="30726" name="Oval 6"/>
          <p:cNvSpPr>
            <a:spLocks/>
          </p:cNvSpPr>
          <p:nvPr/>
        </p:nvSpPr>
        <p:spPr bwMode="auto">
          <a:xfrm>
            <a:off x="228600" y="3949700"/>
            <a:ext cx="673100" cy="520700"/>
          </a:xfrm>
          <a:prstGeom prst="ellipse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>
            <a:lvl1pPr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  2</a:t>
            </a:r>
            <a:endParaRPr lang="en-US" altLang="en-US" sz="23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 charset="-128"/>
            </a:endParaRPr>
          </a:p>
        </p:txBody>
      </p:sp>
      <p:sp>
        <p:nvSpPr>
          <p:cNvPr id="30727" name="Oval 7"/>
          <p:cNvSpPr>
            <a:spLocks/>
          </p:cNvSpPr>
          <p:nvPr/>
        </p:nvSpPr>
        <p:spPr bwMode="auto">
          <a:xfrm>
            <a:off x="4521200" y="1397000"/>
            <a:ext cx="673100" cy="520700"/>
          </a:xfrm>
          <a:prstGeom prst="ellipse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>
            <a:lvl1pPr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  3</a:t>
            </a:r>
            <a:endParaRPr lang="en-US" altLang="en-US" sz="23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 charset="-128"/>
            </a:endParaRPr>
          </a:p>
        </p:txBody>
      </p:sp>
      <p:sp>
        <p:nvSpPr>
          <p:cNvPr id="30728" name="Oval 8"/>
          <p:cNvSpPr>
            <a:spLocks/>
          </p:cNvSpPr>
          <p:nvPr/>
        </p:nvSpPr>
        <p:spPr bwMode="auto">
          <a:xfrm>
            <a:off x="4521200" y="3949700"/>
            <a:ext cx="673100" cy="520700"/>
          </a:xfrm>
          <a:prstGeom prst="ellipse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>
            <a:lvl1pPr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  4</a:t>
            </a:r>
            <a:endParaRPr lang="en-US" altLang="en-US" sz="23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 charset="-128"/>
            </a:endParaRPr>
          </a:p>
        </p:txBody>
      </p:sp>
      <p:sp>
        <p:nvSpPr>
          <p:cNvPr id="10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14697"/>
            <a:ext cx="8229600" cy="1143000"/>
          </a:xfrm>
        </p:spPr>
        <p:txBody>
          <a:bodyPr vert="horz" lIns="91440" tIns="45720" rIns="93133" bIns="45720" rtlCol="0" anchor="ctr">
            <a:normAutofit fontScale="90000"/>
          </a:bodyPr>
          <a:lstStyle/>
          <a:p>
            <a:pPr marL="33338">
              <a:defRPr/>
            </a:pPr>
            <a:r>
              <a:rPr lang="en-US" dirty="0" smtClean="0"/>
              <a:t>Common Problem Areas that Benefit</a:t>
            </a:r>
          </a:p>
        </p:txBody>
      </p:sp>
      <p:sp>
        <p:nvSpPr>
          <p:cNvPr id="2" name="Rectangle 1"/>
          <p:cNvSpPr/>
          <p:nvPr/>
        </p:nvSpPr>
        <p:spPr>
          <a:xfrm>
            <a:off x="1206500" y="1098034"/>
            <a:ext cx="2043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Anything Web Scale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94300" y="1034018"/>
            <a:ext cx="33405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Anything where the data is across</a:t>
            </a:r>
            <a:br>
              <a:rPr lang="en-US" dirty="0" smtClean="0"/>
            </a:br>
            <a:r>
              <a:rPr lang="en-US" dirty="0" smtClean="0"/>
              <a:t>the network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58900" y="3803134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Compound Data Objects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82796" y="3803134"/>
            <a:ext cx="1734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Persistence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0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1475" indent="-142875" eaLnBrk="0" hangingPunct="0"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571500" indent="-114300" eaLnBrk="0" hangingPunct="0"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800100" indent="-114300" eaLnBrk="0" hangingPunct="0"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028700" indent="-114300" eaLnBrk="0" hangingPunct="0"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1257300" indent="-114300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1485900" indent="-114300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714500" indent="-114300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943100" indent="-114300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F4F1AD6D-0CF0-364D-8C36-E0A7ED04FFCB}" type="slidenum">
              <a:rPr lang="en-US" altLang="en-US" sz="900">
                <a:solidFill>
                  <a:srgbClr val="C8C8C8"/>
                </a:solidFill>
                <a:latin typeface="Calibri" charset="0"/>
                <a:ea typeface="ＭＳ Ｐゴシック" charset="-128"/>
                <a:sym typeface="Calibri" charset="0"/>
              </a:rPr>
              <a:pPr eaLnBrk="1" hangingPunct="1"/>
              <a:t>7</a:t>
            </a:fld>
            <a:endParaRPr lang="en-US" altLang="en-US" sz="900">
              <a:solidFill>
                <a:srgbClr val="C8C8C8"/>
              </a:solidFill>
              <a:latin typeface="Calibri" charset="0"/>
              <a:ea typeface="ＭＳ Ｐゴシック" charset="-128"/>
              <a:sym typeface="Calibri" charset="0"/>
            </a:endParaRPr>
          </a:p>
        </p:txBody>
      </p:sp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3133" bIns="45720" rtlCol="0" anchor="ctr">
            <a:normAutofit/>
          </a:bodyPr>
          <a:lstStyle/>
          <a:p>
            <a:pPr marL="33338">
              <a:defRPr/>
            </a:pPr>
            <a:r>
              <a:rPr lang="en-US" dirty="0" smtClean="0"/>
              <a:t>Database Caching</a:t>
            </a:r>
          </a:p>
        </p:txBody>
      </p:sp>
      <p:grpSp>
        <p:nvGrpSpPr>
          <p:cNvPr id="35843" name="Group 4"/>
          <p:cNvGrpSpPr>
            <a:grpSpLocks/>
          </p:cNvGrpSpPr>
          <p:nvPr/>
        </p:nvGrpSpPr>
        <p:grpSpPr bwMode="auto">
          <a:xfrm>
            <a:off x="1343819" y="2409032"/>
            <a:ext cx="1509713" cy="416719"/>
            <a:chOff x="0" y="0"/>
            <a:chExt cx="1901" cy="525"/>
          </a:xfrm>
        </p:grpSpPr>
        <p:sp>
          <p:nvSpPr>
            <p:cNvPr id="35842" name="AutoShape 2"/>
            <p:cNvSpPr>
              <a:spLocks/>
            </p:cNvSpPr>
            <p:nvPr/>
          </p:nvSpPr>
          <p:spPr bwMode="auto">
            <a:xfrm>
              <a:off x="0" y="0"/>
              <a:ext cx="1901" cy="525"/>
            </a:xfrm>
            <a:prstGeom prst="roundRect">
              <a:avLst>
                <a:gd name="adj" fmla="val 12894"/>
              </a:avLst>
            </a:prstGeom>
            <a:solidFill>
              <a:srgbClr val="FFC206"/>
            </a:solidFill>
            <a:ln w="19050" cap="flat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algn="ctr">
                <a:defRPr/>
              </a:pPr>
              <a:endParaRPr lang="en-US" sz="900">
                <a:ea typeface="ヒラギノ角ゴ ProN W3" charset="0"/>
              </a:endParaRPr>
            </a:p>
          </p:txBody>
        </p:sp>
        <p:sp>
          <p:nvSpPr>
            <p:cNvPr id="35909" name="Rectangle 3"/>
            <p:cNvSpPr>
              <a:spLocks/>
            </p:cNvSpPr>
            <p:nvPr/>
          </p:nvSpPr>
          <p:spPr bwMode="auto">
            <a:xfrm>
              <a:off x="30" y="153"/>
              <a:ext cx="184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solidFill>
                    <a:srgbClr val="FFFFFF"/>
                  </a:solidFill>
                  <a:latin typeface="Arial" charset="0"/>
                  <a:ea typeface="ＭＳ Ｐゴシック" charset="-128"/>
                  <a:sym typeface="Arial" charset="0"/>
                </a:rPr>
                <a:t>Cache</a:t>
              </a:r>
            </a:p>
          </p:txBody>
        </p:sp>
      </p:grpSp>
      <p:grpSp>
        <p:nvGrpSpPr>
          <p:cNvPr id="35844" name="Group 7"/>
          <p:cNvGrpSpPr>
            <a:grpSpLocks/>
          </p:cNvGrpSpPr>
          <p:nvPr/>
        </p:nvGrpSpPr>
        <p:grpSpPr bwMode="auto">
          <a:xfrm>
            <a:off x="6313488" y="2409032"/>
            <a:ext cx="1509713" cy="416719"/>
            <a:chOff x="0" y="0"/>
            <a:chExt cx="1901" cy="525"/>
          </a:xfrm>
        </p:grpSpPr>
        <p:sp>
          <p:nvSpPr>
            <p:cNvPr id="2" name="AutoShape 5"/>
            <p:cNvSpPr>
              <a:spLocks/>
            </p:cNvSpPr>
            <p:nvPr/>
          </p:nvSpPr>
          <p:spPr bwMode="auto">
            <a:xfrm>
              <a:off x="0" y="0"/>
              <a:ext cx="1901" cy="525"/>
            </a:xfrm>
            <a:prstGeom prst="roundRect">
              <a:avLst>
                <a:gd name="adj" fmla="val 12894"/>
              </a:avLst>
            </a:prstGeom>
            <a:solidFill>
              <a:srgbClr val="FFC206"/>
            </a:solidFill>
            <a:ln w="19050" cap="flat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algn="ctr">
                <a:defRPr/>
              </a:pPr>
              <a:endParaRPr lang="en-US" sz="900">
                <a:ea typeface="ヒラギノ角ゴ ProN W3" charset="0"/>
              </a:endParaRPr>
            </a:p>
          </p:txBody>
        </p:sp>
        <p:sp>
          <p:nvSpPr>
            <p:cNvPr id="35907" name="Rectangle 6"/>
            <p:cNvSpPr>
              <a:spLocks/>
            </p:cNvSpPr>
            <p:nvPr/>
          </p:nvSpPr>
          <p:spPr bwMode="auto">
            <a:xfrm>
              <a:off x="30" y="153"/>
              <a:ext cx="184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solidFill>
                    <a:srgbClr val="FFFFFF"/>
                  </a:solidFill>
                  <a:latin typeface="Arial" charset="0"/>
                  <a:ea typeface="ＭＳ Ｐゴシック" charset="-128"/>
                  <a:sym typeface="Arial" charset="0"/>
                </a:rPr>
                <a:t>Cache</a:t>
              </a:r>
            </a:p>
          </p:txBody>
        </p:sp>
      </p:grpSp>
      <p:grpSp>
        <p:nvGrpSpPr>
          <p:cNvPr id="35845" name="Group 10"/>
          <p:cNvGrpSpPr>
            <a:grpSpLocks/>
          </p:cNvGrpSpPr>
          <p:nvPr/>
        </p:nvGrpSpPr>
        <p:grpSpPr bwMode="auto">
          <a:xfrm>
            <a:off x="6313488" y="1896269"/>
            <a:ext cx="1509713" cy="416719"/>
            <a:chOff x="0" y="0"/>
            <a:chExt cx="1901" cy="525"/>
          </a:xfrm>
        </p:grpSpPr>
        <p:sp>
          <p:nvSpPr>
            <p:cNvPr id="3" name="AutoShape 8"/>
            <p:cNvSpPr>
              <a:spLocks/>
            </p:cNvSpPr>
            <p:nvPr/>
          </p:nvSpPr>
          <p:spPr bwMode="auto">
            <a:xfrm>
              <a:off x="0" y="0"/>
              <a:ext cx="1901" cy="525"/>
            </a:xfrm>
            <a:prstGeom prst="roundRect">
              <a:avLst>
                <a:gd name="adj" fmla="val 12894"/>
              </a:avLst>
            </a:prstGeom>
            <a:solidFill>
              <a:srgbClr val="B6C7D5"/>
            </a:solidFill>
            <a:ln w="19050" cap="flat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algn="ctr">
                <a:defRPr/>
              </a:pPr>
              <a:endParaRPr lang="en-US" sz="900">
                <a:ea typeface="ヒラギノ角ゴ ProN W3" charset="0"/>
              </a:endParaRPr>
            </a:p>
          </p:txBody>
        </p:sp>
        <p:sp>
          <p:nvSpPr>
            <p:cNvPr id="35905" name="Rectangle 9"/>
            <p:cNvSpPr>
              <a:spLocks/>
            </p:cNvSpPr>
            <p:nvPr/>
          </p:nvSpPr>
          <p:spPr bwMode="auto">
            <a:xfrm>
              <a:off x="30" y="153"/>
              <a:ext cx="184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solidFill>
                    <a:srgbClr val="3D556B"/>
                  </a:solidFill>
                  <a:latin typeface="Arial" charset="0"/>
                  <a:ea typeface="ＭＳ Ｐゴシック" charset="-128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35846" name="Group 13"/>
          <p:cNvGrpSpPr>
            <a:grpSpLocks/>
          </p:cNvGrpSpPr>
          <p:nvPr/>
        </p:nvGrpSpPr>
        <p:grpSpPr bwMode="auto">
          <a:xfrm>
            <a:off x="4657725" y="1896269"/>
            <a:ext cx="1509713" cy="416719"/>
            <a:chOff x="0" y="0"/>
            <a:chExt cx="1901" cy="525"/>
          </a:xfrm>
        </p:grpSpPr>
        <p:sp>
          <p:nvSpPr>
            <p:cNvPr id="35851" name="AutoShape 11"/>
            <p:cNvSpPr>
              <a:spLocks/>
            </p:cNvSpPr>
            <p:nvPr/>
          </p:nvSpPr>
          <p:spPr bwMode="auto">
            <a:xfrm>
              <a:off x="0" y="0"/>
              <a:ext cx="1901" cy="525"/>
            </a:xfrm>
            <a:prstGeom prst="roundRect">
              <a:avLst>
                <a:gd name="adj" fmla="val 12894"/>
              </a:avLst>
            </a:prstGeom>
            <a:solidFill>
              <a:srgbClr val="B6C7D5"/>
            </a:solidFill>
            <a:ln w="19050" cap="flat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algn="ctr">
                <a:defRPr/>
              </a:pPr>
              <a:endParaRPr lang="en-US" sz="900">
                <a:ea typeface="ヒラギノ角ゴ ProN W3" charset="0"/>
              </a:endParaRPr>
            </a:p>
          </p:txBody>
        </p:sp>
        <p:sp>
          <p:nvSpPr>
            <p:cNvPr id="35903" name="Rectangle 12"/>
            <p:cNvSpPr>
              <a:spLocks/>
            </p:cNvSpPr>
            <p:nvPr/>
          </p:nvSpPr>
          <p:spPr bwMode="auto">
            <a:xfrm>
              <a:off x="30" y="153"/>
              <a:ext cx="184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solidFill>
                    <a:srgbClr val="3D556B"/>
                  </a:solidFill>
                  <a:latin typeface="Arial" charset="0"/>
                  <a:ea typeface="ＭＳ Ｐゴシック" charset="-128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35847" name="Group 16"/>
          <p:cNvGrpSpPr>
            <a:grpSpLocks/>
          </p:cNvGrpSpPr>
          <p:nvPr/>
        </p:nvGrpSpPr>
        <p:grpSpPr bwMode="auto">
          <a:xfrm>
            <a:off x="3000375" y="1896269"/>
            <a:ext cx="1509713" cy="416719"/>
            <a:chOff x="0" y="0"/>
            <a:chExt cx="1901" cy="525"/>
          </a:xfrm>
        </p:grpSpPr>
        <p:sp>
          <p:nvSpPr>
            <p:cNvPr id="4" name="AutoShape 14"/>
            <p:cNvSpPr>
              <a:spLocks/>
            </p:cNvSpPr>
            <p:nvPr/>
          </p:nvSpPr>
          <p:spPr bwMode="auto">
            <a:xfrm>
              <a:off x="0" y="0"/>
              <a:ext cx="1901" cy="525"/>
            </a:xfrm>
            <a:prstGeom prst="roundRect">
              <a:avLst>
                <a:gd name="adj" fmla="val 12894"/>
              </a:avLst>
            </a:prstGeom>
            <a:solidFill>
              <a:srgbClr val="B6C7D5"/>
            </a:solidFill>
            <a:ln w="19050" cap="flat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algn="ctr">
                <a:defRPr/>
              </a:pPr>
              <a:endParaRPr lang="en-US" sz="900">
                <a:ea typeface="ヒラギノ角ゴ ProN W3" charset="0"/>
              </a:endParaRPr>
            </a:p>
          </p:txBody>
        </p:sp>
        <p:sp>
          <p:nvSpPr>
            <p:cNvPr id="5" name="Rectangle 15"/>
            <p:cNvSpPr>
              <a:spLocks/>
            </p:cNvSpPr>
            <p:nvPr/>
          </p:nvSpPr>
          <p:spPr bwMode="auto">
            <a:xfrm>
              <a:off x="30" y="153"/>
              <a:ext cx="184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solidFill>
                    <a:srgbClr val="3D556B"/>
                  </a:solidFill>
                  <a:latin typeface="Arial" charset="0"/>
                  <a:ea typeface="ＭＳ Ｐゴシック" charset="-128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35848" name="Group 19"/>
          <p:cNvGrpSpPr>
            <a:grpSpLocks/>
          </p:cNvGrpSpPr>
          <p:nvPr/>
        </p:nvGrpSpPr>
        <p:grpSpPr bwMode="auto">
          <a:xfrm>
            <a:off x="1343819" y="1896269"/>
            <a:ext cx="1509713" cy="416719"/>
            <a:chOff x="0" y="0"/>
            <a:chExt cx="1901" cy="525"/>
          </a:xfrm>
        </p:grpSpPr>
        <p:sp>
          <p:nvSpPr>
            <p:cNvPr id="6" name="AutoShape 17"/>
            <p:cNvSpPr>
              <a:spLocks/>
            </p:cNvSpPr>
            <p:nvPr/>
          </p:nvSpPr>
          <p:spPr bwMode="auto">
            <a:xfrm>
              <a:off x="0" y="0"/>
              <a:ext cx="1901" cy="525"/>
            </a:xfrm>
            <a:prstGeom prst="roundRect">
              <a:avLst>
                <a:gd name="adj" fmla="val 12894"/>
              </a:avLst>
            </a:prstGeom>
            <a:solidFill>
              <a:srgbClr val="B6C7D5"/>
            </a:solidFill>
            <a:ln w="19050" cap="flat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algn="ctr">
                <a:defRPr/>
              </a:pPr>
              <a:endParaRPr lang="en-US" sz="900">
                <a:ea typeface="ヒラギノ角ゴ ProN W3" charset="0"/>
              </a:endParaRPr>
            </a:p>
          </p:txBody>
        </p:sp>
        <p:sp>
          <p:nvSpPr>
            <p:cNvPr id="35899" name="Rectangle 18"/>
            <p:cNvSpPr>
              <a:spLocks/>
            </p:cNvSpPr>
            <p:nvPr/>
          </p:nvSpPr>
          <p:spPr bwMode="auto">
            <a:xfrm>
              <a:off x="30" y="153"/>
              <a:ext cx="184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solidFill>
                    <a:srgbClr val="3D556B"/>
                  </a:solidFill>
                  <a:latin typeface="Arial" charset="0"/>
                  <a:ea typeface="ＭＳ Ｐゴシック" charset="-128"/>
                  <a:sym typeface="Arial" charset="0"/>
                </a:rPr>
                <a:t>Application</a:t>
              </a:r>
            </a:p>
          </p:txBody>
        </p:sp>
      </p:grpSp>
      <p:sp>
        <p:nvSpPr>
          <p:cNvPr id="35849" name="Line 20"/>
          <p:cNvSpPr>
            <a:spLocks noChangeShapeType="1"/>
          </p:cNvSpPr>
          <p:nvPr/>
        </p:nvSpPr>
        <p:spPr bwMode="auto">
          <a:xfrm>
            <a:off x="2819400" y="2611438"/>
            <a:ext cx="3521869" cy="25400"/>
          </a:xfrm>
          <a:prstGeom prst="line">
            <a:avLst/>
          </a:prstGeom>
          <a:noFill/>
          <a:ln w="44450">
            <a:solidFill>
              <a:srgbClr val="6B991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900"/>
          </a:p>
        </p:txBody>
      </p:sp>
      <p:grpSp>
        <p:nvGrpSpPr>
          <p:cNvPr id="35850" name="Group 25"/>
          <p:cNvGrpSpPr>
            <a:grpSpLocks/>
          </p:cNvGrpSpPr>
          <p:nvPr/>
        </p:nvGrpSpPr>
        <p:grpSpPr bwMode="auto">
          <a:xfrm>
            <a:off x="3729038" y="3295650"/>
            <a:ext cx="1714500" cy="1222375"/>
            <a:chOff x="0" y="0"/>
            <a:chExt cx="2160" cy="1539"/>
          </a:xfrm>
        </p:grpSpPr>
        <p:sp>
          <p:nvSpPr>
            <p:cNvPr id="35894" name="AutoShape 21"/>
            <p:cNvSpPr>
              <a:spLocks/>
            </p:cNvSpPr>
            <p:nvPr/>
          </p:nvSpPr>
          <p:spPr bwMode="auto">
            <a:xfrm>
              <a:off x="2" y="0"/>
              <a:ext cx="2155" cy="1539"/>
            </a:xfrm>
            <a:custGeom>
              <a:avLst/>
              <a:gdLst>
                <a:gd name="T0" fmla="*/ 0 w 21600"/>
                <a:gd name="T1" fmla="*/ 2700 h 21600"/>
                <a:gd name="T2" fmla="*/ 10800 w 21600"/>
                <a:gd name="T3" fmla="*/ 0 h 21600"/>
                <a:gd name="T4" fmla="*/ 21600 w 21600"/>
                <a:gd name="T5" fmla="*/ 2700 h 21600"/>
                <a:gd name="T6" fmla="*/ 21600 w 21600"/>
                <a:gd name="T7" fmla="*/ 18900 h 21600"/>
                <a:gd name="T8" fmla="*/ 10800 w 21600"/>
                <a:gd name="T9" fmla="*/ 21600 h 21600"/>
                <a:gd name="T10" fmla="*/ 0 w 21600"/>
                <a:gd name="T11" fmla="*/ 18900 h 21600"/>
                <a:gd name="T12" fmla="*/ 0 w 21600"/>
                <a:gd name="T13" fmla="*/ 2700 h 21600"/>
                <a:gd name="T14" fmla="*/ 0 w 21600"/>
                <a:gd name="T15" fmla="*/ 27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  <a:close/>
                  <a:moveTo>
                    <a:pt x="0" y="2700"/>
                  </a:moveTo>
                </a:path>
              </a:pathLst>
            </a:custGeom>
            <a:gradFill rotWithShape="0">
              <a:gsLst>
                <a:gs pos="0">
                  <a:srgbClr val="3E3E3E"/>
                </a:gs>
                <a:gs pos="50000">
                  <a:srgbClr val="5A5A5A"/>
                </a:gs>
                <a:gs pos="100000">
                  <a:srgbClr val="6C6C6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363636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900"/>
            </a:p>
          </p:txBody>
        </p:sp>
        <p:sp>
          <p:nvSpPr>
            <p:cNvPr id="7" name="AutoShape 22"/>
            <p:cNvSpPr>
              <a:spLocks/>
            </p:cNvSpPr>
            <p:nvPr/>
          </p:nvSpPr>
          <p:spPr bwMode="auto">
            <a:xfrm>
              <a:off x="2" y="0"/>
              <a:ext cx="2155" cy="384"/>
            </a:xfrm>
            <a:custGeom>
              <a:avLst/>
              <a:gdLst>
                <a:gd name="T0" fmla="*/ 0 w 21600"/>
                <a:gd name="T1" fmla="*/ 10800 h 21600"/>
                <a:gd name="T2" fmla="*/ 10800 w 21600"/>
                <a:gd name="T3" fmla="*/ 0 h 21600"/>
                <a:gd name="T4" fmla="*/ 21600 w 21600"/>
                <a:gd name="T5" fmla="*/ 10800 h 21600"/>
                <a:gd name="T6" fmla="*/ 10800 w 21600"/>
                <a:gd name="T7" fmla="*/ 21600 h 21600"/>
                <a:gd name="T8" fmla="*/ 0 w 21600"/>
                <a:gd name="T9" fmla="*/ 10800 h 21600"/>
                <a:gd name="T10" fmla="*/ 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</a:path>
              </a:pathLst>
            </a:cu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363636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900"/>
            </a:p>
          </p:txBody>
        </p:sp>
        <p:sp>
          <p:nvSpPr>
            <p:cNvPr id="8" name="AutoShape 23"/>
            <p:cNvSpPr>
              <a:spLocks/>
            </p:cNvSpPr>
            <p:nvPr/>
          </p:nvSpPr>
          <p:spPr bwMode="auto">
            <a:xfrm>
              <a:off x="2" y="0"/>
              <a:ext cx="2155" cy="1539"/>
            </a:xfrm>
            <a:custGeom>
              <a:avLst/>
              <a:gdLst>
                <a:gd name="T0" fmla="*/ 21600 w 21600"/>
                <a:gd name="T1" fmla="*/ 2700 h 21600"/>
                <a:gd name="T2" fmla="*/ 10800 w 21600"/>
                <a:gd name="T3" fmla="*/ 5400 h 21600"/>
                <a:gd name="T4" fmla="*/ 0 w 21600"/>
                <a:gd name="T5" fmla="*/ 2700 h 21600"/>
                <a:gd name="T6" fmla="*/ 10800 w 21600"/>
                <a:gd name="T7" fmla="*/ 0 h 21600"/>
                <a:gd name="T8" fmla="*/ 21600 w 21600"/>
                <a:gd name="T9" fmla="*/ 2700 h 21600"/>
                <a:gd name="T10" fmla="*/ 21600 w 21600"/>
                <a:gd name="T11" fmla="*/ 18900 h 21600"/>
                <a:gd name="T12" fmla="*/ 10800 w 21600"/>
                <a:gd name="T13" fmla="*/ 21600 h 21600"/>
                <a:gd name="T14" fmla="*/ 0 w 21600"/>
                <a:gd name="T15" fmla="*/ 18900 h 21600"/>
                <a:gd name="T16" fmla="*/ 0 w 21600"/>
                <a:gd name="T17" fmla="*/ 27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00" h="2160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12700" cap="flat">
              <a:solidFill>
                <a:srgbClr val="363636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900"/>
            </a:p>
          </p:txBody>
        </p:sp>
        <p:sp>
          <p:nvSpPr>
            <p:cNvPr id="35897" name="Rectangle 24"/>
            <p:cNvSpPr>
              <a:spLocks/>
            </p:cNvSpPr>
            <p:nvPr/>
          </p:nvSpPr>
          <p:spPr bwMode="auto">
            <a:xfrm>
              <a:off x="0" y="1128"/>
              <a:ext cx="2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rgbClr val="C2C2C2"/>
                  </a:solidFill>
                  <a:latin typeface="Arial" charset="0"/>
                  <a:ea typeface="ＭＳ Ｐゴシック" charset="-128"/>
                  <a:sym typeface="Arial" charset="0"/>
                </a:rPr>
                <a:t>Data Store</a:t>
              </a:r>
            </a:p>
          </p:txBody>
        </p:sp>
      </p:grpSp>
      <p:sp>
        <p:nvSpPr>
          <p:cNvPr id="35866" name="Rectangle 26"/>
          <p:cNvSpPr>
            <a:spLocks/>
          </p:cNvSpPr>
          <p:nvPr/>
        </p:nvSpPr>
        <p:spPr bwMode="auto">
          <a:xfrm>
            <a:off x="0" y="5330032"/>
            <a:ext cx="9156700" cy="689769"/>
          </a:xfrm>
          <a:prstGeom prst="rect">
            <a:avLst/>
          </a:prstGeom>
          <a:solidFill>
            <a:srgbClr val="E2E8EE"/>
          </a:solidFill>
          <a:ln>
            <a:noFill/>
          </a:ln>
          <a:effectLst>
            <a:outerShdw blurRad="50800" dist="38099" dir="5400000" algn="ctr" rotWithShape="0">
              <a:schemeClr val="bg2">
                <a:alpha val="39999"/>
              </a:schemeClr>
            </a:outerShdw>
          </a:effectLst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z="900">
              <a:ea typeface="ヒラギノ角ゴ ProN W3" charset="0"/>
            </a:endParaRPr>
          </a:p>
        </p:txBody>
      </p:sp>
      <p:sp>
        <p:nvSpPr>
          <p:cNvPr id="35852" name="Rectangle 27"/>
          <p:cNvSpPr>
            <a:spLocks/>
          </p:cNvSpPr>
          <p:nvPr/>
        </p:nvSpPr>
        <p:spPr bwMode="auto">
          <a:xfrm>
            <a:off x="304800" y="5413375"/>
            <a:ext cx="85090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19050" tIns="19050" rIns="19050" bIns="19050"/>
          <a:lstStyle>
            <a:lvl1pPr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1500" dirty="0">
                <a:solidFill>
                  <a:srgbClr val="3D556B"/>
                </a:solidFill>
                <a:latin typeface="Arial" charset="0"/>
                <a:ea typeface="ＭＳ Ｐゴシック" charset="-128"/>
                <a:sym typeface="Arial" charset="0"/>
              </a:rPr>
              <a:t>Moving data from the database into the cache increases processing speed and can reduce database licensing and maintenance costs.</a:t>
            </a:r>
          </a:p>
        </p:txBody>
      </p:sp>
      <p:sp>
        <p:nvSpPr>
          <p:cNvPr id="35853" name="AutoShape 28"/>
          <p:cNvSpPr>
            <a:spLocks/>
          </p:cNvSpPr>
          <p:nvPr/>
        </p:nvSpPr>
        <p:spPr bwMode="auto">
          <a:xfrm rot="3779999">
            <a:off x="3803650" y="2974182"/>
            <a:ext cx="501650" cy="260350"/>
          </a:xfrm>
          <a:prstGeom prst="leftRightArrow">
            <a:avLst>
              <a:gd name="adj1" fmla="val 42426"/>
              <a:gd name="adj2" fmla="val 29625"/>
            </a:avLst>
          </a:prstGeom>
          <a:solidFill>
            <a:srgbClr val="EF5D0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endParaRPr lang="en-US" altLang="en-US" sz="2300"/>
          </a:p>
        </p:txBody>
      </p:sp>
      <p:sp>
        <p:nvSpPr>
          <p:cNvPr id="35854" name="Line 29"/>
          <p:cNvSpPr>
            <a:spLocks noChangeShapeType="1"/>
          </p:cNvSpPr>
          <p:nvPr/>
        </p:nvSpPr>
        <p:spPr bwMode="auto">
          <a:xfrm flipH="1">
            <a:off x="1600200" y="2173288"/>
            <a:ext cx="4763" cy="311150"/>
          </a:xfrm>
          <a:prstGeom prst="line">
            <a:avLst/>
          </a:prstGeom>
          <a:noFill/>
          <a:ln w="44450">
            <a:solidFill>
              <a:srgbClr val="6B991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900"/>
          </a:p>
        </p:txBody>
      </p:sp>
      <p:sp>
        <p:nvSpPr>
          <p:cNvPr id="35855" name="Line 30"/>
          <p:cNvSpPr>
            <a:spLocks noChangeShapeType="1"/>
          </p:cNvSpPr>
          <p:nvPr/>
        </p:nvSpPr>
        <p:spPr bwMode="auto">
          <a:xfrm>
            <a:off x="7585869" y="2173288"/>
            <a:ext cx="0" cy="381000"/>
          </a:xfrm>
          <a:prstGeom prst="line">
            <a:avLst/>
          </a:prstGeom>
          <a:noFill/>
          <a:ln w="44450">
            <a:solidFill>
              <a:srgbClr val="6B991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900"/>
          </a:p>
        </p:txBody>
      </p:sp>
      <p:sp>
        <p:nvSpPr>
          <p:cNvPr id="35856" name="Rectangle 31"/>
          <p:cNvSpPr>
            <a:spLocks/>
          </p:cNvSpPr>
          <p:nvPr/>
        </p:nvSpPr>
        <p:spPr bwMode="auto">
          <a:xfrm>
            <a:off x="3018632" y="4827588"/>
            <a:ext cx="3055144" cy="512763"/>
          </a:xfrm>
          <a:prstGeom prst="rect">
            <a:avLst/>
          </a:prstGeom>
          <a:solidFill>
            <a:srgbClr val="E2E8EE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endParaRPr lang="en-US" altLang="en-US" sz="2300"/>
          </a:p>
        </p:txBody>
      </p:sp>
      <p:sp>
        <p:nvSpPr>
          <p:cNvPr id="35857" name="Rectangle 32"/>
          <p:cNvSpPr>
            <a:spLocks/>
          </p:cNvSpPr>
          <p:nvPr/>
        </p:nvSpPr>
        <p:spPr bwMode="auto">
          <a:xfrm>
            <a:off x="6064250" y="4827588"/>
            <a:ext cx="3098800" cy="512763"/>
          </a:xfrm>
          <a:prstGeom prst="rect">
            <a:avLst/>
          </a:prstGeom>
          <a:solidFill>
            <a:srgbClr val="E2E8EE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endParaRPr lang="en-US" altLang="en-US" sz="2300"/>
          </a:p>
        </p:txBody>
      </p:sp>
      <p:sp>
        <p:nvSpPr>
          <p:cNvPr id="35858" name="Rectangle 33"/>
          <p:cNvSpPr>
            <a:spLocks/>
          </p:cNvSpPr>
          <p:nvPr/>
        </p:nvSpPr>
        <p:spPr bwMode="auto">
          <a:xfrm>
            <a:off x="0" y="4827588"/>
            <a:ext cx="3040063" cy="512763"/>
          </a:xfrm>
          <a:prstGeom prst="rect">
            <a:avLst/>
          </a:prstGeom>
          <a:solidFill>
            <a:srgbClr val="E2E8EE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endParaRPr lang="en-US" altLang="en-US" sz="2300"/>
          </a:p>
        </p:txBody>
      </p:sp>
      <p:grpSp>
        <p:nvGrpSpPr>
          <p:cNvPr id="35859" name="Group 37"/>
          <p:cNvGrpSpPr>
            <a:grpSpLocks/>
          </p:cNvGrpSpPr>
          <p:nvPr/>
        </p:nvGrpSpPr>
        <p:grpSpPr bwMode="auto">
          <a:xfrm>
            <a:off x="1761332" y="4915694"/>
            <a:ext cx="1143000" cy="335756"/>
            <a:chOff x="0" y="0"/>
            <a:chExt cx="1439" cy="423"/>
          </a:xfrm>
        </p:grpSpPr>
        <p:sp>
          <p:nvSpPr>
            <p:cNvPr id="35891" name="AutoShape 34"/>
            <p:cNvSpPr>
              <a:spLocks/>
            </p:cNvSpPr>
            <p:nvPr/>
          </p:nvSpPr>
          <p:spPr bwMode="auto">
            <a:xfrm>
              <a:off x="0" y="0"/>
              <a:ext cx="461" cy="423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300"/>
            </a:p>
          </p:txBody>
        </p:sp>
        <p:sp>
          <p:nvSpPr>
            <p:cNvPr id="35892" name="AutoShape 35"/>
            <p:cNvSpPr>
              <a:spLocks/>
            </p:cNvSpPr>
            <p:nvPr/>
          </p:nvSpPr>
          <p:spPr bwMode="auto">
            <a:xfrm>
              <a:off x="484" y="0"/>
              <a:ext cx="462" cy="423"/>
            </a:xfrm>
            <a:prstGeom prst="roundRect">
              <a:avLst>
                <a:gd name="adj" fmla="val 10000"/>
              </a:avLst>
            </a:prstGeom>
            <a:solidFill>
              <a:srgbClr val="E6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300"/>
            </a:p>
          </p:txBody>
        </p:sp>
        <p:sp>
          <p:nvSpPr>
            <p:cNvPr id="35893" name="AutoShape 36"/>
            <p:cNvSpPr>
              <a:spLocks/>
            </p:cNvSpPr>
            <p:nvPr/>
          </p:nvSpPr>
          <p:spPr bwMode="auto">
            <a:xfrm>
              <a:off x="978" y="0"/>
              <a:ext cx="461" cy="423"/>
            </a:xfrm>
            <a:prstGeom prst="roundRect">
              <a:avLst>
                <a:gd name="adj" fmla="val 10000"/>
              </a:avLst>
            </a:prstGeom>
            <a:solidFill>
              <a:srgbClr val="6699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300"/>
            </a:p>
          </p:txBody>
        </p:sp>
      </p:grpSp>
      <p:sp>
        <p:nvSpPr>
          <p:cNvPr id="35860" name="Rectangle 38"/>
          <p:cNvSpPr>
            <a:spLocks/>
          </p:cNvSpPr>
          <p:nvPr/>
        </p:nvSpPr>
        <p:spPr bwMode="auto">
          <a:xfrm>
            <a:off x="1083469" y="4955382"/>
            <a:ext cx="596317" cy="269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19050" tIns="19050" rIns="19050" bIns="19050">
            <a:spAutoFit/>
          </a:bodyPr>
          <a:lstStyle>
            <a:lvl1pPr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1500">
                <a:solidFill>
                  <a:srgbClr val="FF0000"/>
                </a:solidFill>
                <a:latin typeface="Arial" charset="0"/>
                <a:ea typeface="ＭＳ Ｐゴシック" charset="-128"/>
                <a:sym typeface="Arial" charset="0"/>
              </a:rPr>
              <a:t>Speed</a:t>
            </a:r>
          </a:p>
        </p:txBody>
      </p:sp>
      <p:sp>
        <p:nvSpPr>
          <p:cNvPr id="35861" name="Rectangle 39"/>
          <p:cNvSpPr>
            <a:spLocks/>
          </p:cNvSpPr>
          <p:nvPr/>
        </p:nvSpPr>
        <p:spPr bwMode="auto">
          <a:xfrm>
            <a:off x="3509169" y="4942682"/>
            <a:ext cx="530594" cy="269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19050" tIns="19050" rIns="19050" bIns="19050">
            <a:spAutoFit/>
          </a:bodyPr>
          <a:lstStyle>
            <a:lvl1pPr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1500">
                <a:solidFill>
                  <a:srgbClr val="FF0000"/>
                </a:solidFill>
                <a:latin typeface="Arial" charset="0"/>
                <a:ea typeface="ＭＳ Ｐゴシック" charset="-128"/>
                <a:sym typeface="Arial" charset="0"/>
              </a:rPr>
              <a:t>Costs</a:t>
            </a:r>
          </a:p>
        </p:txBody>
      </p:sp>
      <p:sp>
        <p:nvSpPr>
          <p:cNvPr id="35862" name="Rectangle 40"/>
          <p:cNvSpPr>
            <a:spLocks/>
          </p:cNvSpPr>
          <p:nvPr/>
        </p:nvSpPr>
        <p:spPr bwMode="auto">
          <a:xfrm>
            <a:off x="6242844" y="4928394"/>
            <a:ext cx="907300" cy="269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19050" tIns="19050" rIns="19050" bIns="19050">
            <a:spAutoFit/>
          </a:bodyPr>
          <a:lstStyle>
            <a:lvl1pPr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1500">
                <a:solidFill>
                  <a:srgbClr val="FF0000"/>
                </a:solidFill>
                <a:latin typeface="Arial" charset="0"/>
                <a:ea typeface="ＭＳ Ｐゴシック" charset="-128"/>
                <a:sym typeface="Arial" charset="0"/>
              </a:rPr>
              <a:t>Scalability</a:t>
            </a:r>
          </a:p>
        </p:txBody>
      </p:sp>
      <p:sp>
        <p:nvSpPr>
          <p:cNvPr id="35863" name="Line 41"/>
          <p:cNvSpPr>
            <a:spLocks noChangeShapeType="1"/>
          </p:cNvSpPr>
          <p:nvPr/>
        </p:nvSpPr>
        <p:spPr bwMode="auto">
          <a:xfrm>
            <a:off x="3027363" y="4838700"/>
            <a:ext cx="0" cy="495300"/>
          </a:xfrm>
          <a:prstGeom prst="line">
            <a:avLst/>
          </a:prstGeom>
          <a:noFill/>
          <a:ln w="19050">
            <a:solidFill>
              <a:srgbClr val="5D6E7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00"/>
          </a:p>
        </p:txBody>
      </p:sp>
      <p:grpSp>
        <p:nvGrpSpPr>
          <p:cNvPr id="35864" name="Group 45"/>
          <p:cNvGrpSpPr>
            <a:grpSpLocks/>
          </p:cNvGrpSpPr>
          <p:nvPr/>
        </p:nvGrpSpPr>
        <p:grpSpPr bwMode="auto">
          <a:xfrm>
            <a:off x="4232275" y="4915694"/>
            <a:ext cx="1143000" cy="335756"/>
            <a:chOff x="0" y="0"/>
            <a:chExt cx="1439" cy="423"/>
          </a:xfrm>
        </p:grpSpPr>
        <p:sp>
          <p:nvSpPr>
            <p:cNvPr id="35888" name="AutoShape 42"/>
            <p:cNvSpPr>
              <a:spLocks/>
            </p:cNvSpPr>
            <p:nvPr/>
          </p:nvSpPr>
          <p:spPr bwMode="auto">
            <a:xfrm>
              <a:off x="0" y="0"/>
              <a:ext cx="461" cy="423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300"/>
            </a:p>
          </p:txBody>
        </p:sp>
        <p:sp>
          <p:nvSpPr>
            <p:cNvPr id="35889" name="AutoShape 43"/>
            <p:cNvSpPr>
              <a:spLocks/>
            </p:cNvSpPr>
            <p:nvPr/>
          </p:nvSpPr>
          <p:spPr bwMode="auto">
            <a:xfrm>
              <a:off x="493" y="0"/>
              <a:ext cx="462" cy="423"/>
            </a:xfrm>
            <a:prstGeom prst="roundRect">
              <a:avLst>
                <a:gd name="adj" fmla="val 10000"/>
              </a:avLst>
            </a:prstGeom>
            <a:solidFill>
              <a:srgbClr val="E6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300"/>
            </a:p>
          </p:txBody>
        </p:sp>
        <p:sp>
          <p:nvSpPr>
            <p:cNvPr id="35890" name="AutoShape 44"/>
            <p:cNvSpPr>
              <a:spLocks/>
            </p:cNvSpPr>
            <p:nvPr/>
          </p:nvSpPr>
          <p:spPr bwMode="auto">
            <a:xfrm>
              <a:off x="978" y="0"/>
              <a:ext cx="461" cy="423"/>
            </a:xfrm>
            <a:prstGeom prst="roundRect">
              <a:avLst>
                <a:gd name="adj" fmla="val 10000"/>
              </a:avLst>
            </a:prstGeom>
            <a:solidFill>
              <a:srgbClr val="6699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300"/>
            </a:p>
          </p:txBody>
        </p:sp>
      </p:grpSp>
      <p:grpSp>
        <p:nvGrpSpPr>
          <p:cNvPr id="35865" name="Group 49"/>
          <p:cNvGrpSpPr>
            <a:grpSpLocks/>
          </p:cNvGrpSpPr>
          <p:nvPr/>
        </p:nvGrpSpPr>
        <p:grpSpPr bwMode="auto">
          <a:xfrm>
            <a:off x="7293769" y="4915694"/>
            <a:ext cx="1143000" cy="335756"/>
            <a:chOff x="0" y="0"/>
            <a:chExt cx="1439" cy="423"/>
          </a:xfrm>
        </p:grpSpPr>
        <p:sp>
          <p:nvSpPr>
            <p:cNvPr id="35885" name="AutoShape 46"/>
            <p:cNvSpPr>
              <a:spLocks/>
            </p:cNvSpPr>
            <p:nvPr/>
          </p:nvSpPr>
          <p:spPr bwMode="auto">
            <a:xfrm>
              <a:off x="0" y="0"/>
              <a:ext cx="461" cy="423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300"/>
            </a:p>
          </p:txBody>
        </p:sp>
        <p:sp>
          <p:nvSpPr>
            <p:cNvPr id="35886" name="AutoShape 47"/>
            <p:cNvSpPr>
              <a:spLocks/>
            </p:cNvSpPr>
            <p:nvPr/>
          </p:nvSpPr>
          <p:spPr bwMode="auto">
            <a:xfrm>
              <a:off x="484" y="0"/>
              <a:ext cx="462" cy="423"/>
            </a:xfrm>
            <a:prstGeom prst="roundRect">
              <a:avLst>
                <a:gd name="adj" fmla="val 10000"/>
              </a:avLst>
            </a:prstGeom>
            <a:solidFill>
              <a:srgbClr val="E6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300"/>
            </a:p>
          </p:txBody>
        </p:sp>
        <p:sp>
          <p:nvSpPr>
            <p:cNvPr id="35887" name="AutoShape 48"/>
            <p:cNvSpPr>
              <a:spLocks/>
            </p:cNvSpPr>
            <p:nvPr/>
          </p:nvSpPr>
          <p:spPr bwMode="auto">
            <a:xfrm>
              <a:off x="978" y="0"/>
              <a:ext cx="461" cy="423"/>
            </a:xfrm>
            <a:prstGeom prst="roundRect">
              <a:avLst>
                <a:gd name="adj" fmla="val 10000"/>
              </a:avLst>
            </a:prstGeom>
            <a:solidFill>
              <a:srgbClr val="6699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300"/>
            </a:p>
          </p:txBody>
        </p:sp>
      </p:grpSp>
      <p:sp>
        <p:nvSpPr>
          <p:cNvPr id="9" name="Line 50"/>
          <p:cNvSpPr>
            <a:spLocks noChangeShapeType="1"/>
          </p:cNvSpPr>
          <p:nvPr/>
        </p:nvSpPr>
        <p:spPr bwMode="auto">
          <a:xfrm>
            <a:off x="6052344" y="4841082"/>
            <a:ext cx="0" cy="495300"/>
          </a:xfrm>
          <a:prstGeom prst="line">
            <a:avLst/>
          </a:prstGeom>
          <a:noFill/>
          <a:ln w="19050">
            <a:solidFill>
              <a:srgbClr val="5D6E7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00"/>
          </a:p>
        </p:txBody>
      </p:sp>
      <p:sp>
        <p:nvSpPr>
          <p:cNvPr id="35867" name="Rectangle 51"/>
          <p:cNvSpPr>
            <a:spLocks/>
          </p:cNvSpPr>
          <p:nvPr/>
        </p:nvSpPr>
        <p:spPr bwMode="auto">
          <a:xfrm>
            <a:off x="2620972" y="4904582"/>
            <a:ext cx="4318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19050" rIns="19050" bIns="19050"/>
          <a:lstStyle>
            <a:lvl1pPr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300">
                <a:solidFill>
                  <a:srgbClr val="141C23"/>
                </a:solidFill>
                <a:latin typeface="Wingdings" charset="2"/>
                <a:ea typeface="ＭＳ Ｐゴシック" charset="-128"/>
                <a:sym typeface="Wingdings" charset="2"/>
              </a:rPr>
              <a:t></a:t>
            </a:r>
          </a:p>
        </p:txBody>
      </p:sp>
      <p:sp>
        <p:nvSpPr>
          <p:cNvPr id="35868" name="Rectangle 52"/>
          <p:cNvSpPr>
            <a:spLocks/>
          </p:cNvSpPr>
          <p:nvPr/>
        </p:nvSpPr>
        <p:spPr bwMode="auto">
          <a:xfrm>
            <a:off x="5045869" y="4897345"/>
            <a:ext cx="4318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19050" rIns="19050" bIns="19050"/>
          <a:lstStyle>
            <a:lvl1pPr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300">
                <a:solidFill>
                  <a:srgbClr val="141C23"/>
                </a:solidFill>
                <a:latin typeface="Wingdings" charset="2"/>
                <a:ea typeface="ＭＳ Ｐゴシック" charset="-128"/>
                <a:sym typeface="Wingdings" charset="2"/>
              </a:rPr>
              <a:t></a:t>
            </a:r>
          </a:p>
        </p:txBody>
      </p:sp>
      <p:sp>
        <p:nvSpPr>
          <p:cNvPr id="35869" name="Rectangle 53"/>
          <p:cNvSpPr>
            <a:spLocks/>
          </p:cNvSpPr>
          <p:nvPr/>
        </p:nvSpPr>
        <p:spPr bwMode="auto">
          <a:xfrm>
            <a:off x="8134350" y="4869657"/>
            <a:ext cx="4318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19050" rIns="19050" bIns="19050"/>
          <a:lstStyle>
            <a:lvl1pPr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300">
                <a:solidFill>
                  <a:srgbClr val="141C23"/>
                </a:solidFill>
                <a:latin typeface="Wingdings" charset="2"/>
                <a:ea typeface="ＭＳ Ｐゴシック" charset="-128"/>
                <a:sym typeface="Wingdings" charset="2"/>
              </a:rPr>
              <a:t></a:t>
            </a:r>
          </a:p>
        </p:txBody>
      </p:sp>
      <p:sp>
        <p:nvSpPr>
          <p:cNvPr id="35870" name="Rectangle 54"/>
          <p:cNvSpPr>
            <a:spLocks/>
          </p:cNvSpPr>
          <p:nvPr/>
        </p:nvSpPr>
        <p:spPr bwMode="auto">
          <a:xfrm>
            <a:off x="257175" y="3135313"/>
            <a:ext cx="106680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19050" tIns="19050" rIns="19050" bIns="19050"/>
          <a:lstStyle>
            <a:lvl1pPr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100" b="1" dirty="0" smtClean="0">
                <a:solidFill>
                  <a:srgbClr val="5D6E7E"/>
                </a:solidFill>
                <a:latin typeface="Arial" charset="0"/>
                <a:ea typeface="ＭＳ Ｐゴシック" charset="-128"/>
                <a:sym typeface="Arial" charset="0"/>
              </a:rPr>
              <a:t>~200 us</a:t>
            </a:r>
            <a:endParaRPr lang="en-US" altLang="en-US" sz="1100" b="1" dirty="0">
              <a:solidFill>
                <a:srgbClr val="5D6E7E"/>
              </a:solidFill>
              <a:latin typeface="Arial" charset="0"/>
              <a:ea typeface="ＭＳ Ｐゴシック" charset="-128"/>
              <a:sym typeface="Arial" charset="0"/>
            </a:endParaRPr>
          </a:p>
        </p:txBody>
      </p:sp>
      <p:sp>
        <p:nvSpPr>
          <p:cNvPr id="35895" name="Rectangle 55"/>
          <p:cNvSpPr>
            <a:spLocks/>
          </p:cNvSpPr>
          <p:nvPr/>
        </p:nvSpPr>
        <p:spPr bwMode="auto">
          <a:xfrm>
            <a:off x="554832" y="3740944"/>
            <a:ext cx="461169" cy="630238"/>
          </a:xfrm>
          <a:prstGeom prst="rect">
            <a:avLst/>
          </a:prstGeom>
          <a:gradFill rotWithShape="0">
            <a:gsLst>
              <a:gs pos="0">
                <a:srgbClr val="6DA215"/>
              </a:gs>
              <a:gs pos="50000">
                <a:srgbClr val="5B8712"/>
              </a:gs>
              <a:gs pos="100000">
                <a:srgbClr val="3F5D0C"/>
              </a:gs>
            </a:gsLst>
            <a:lin ang="5400000" scaled="1"/>
          </a:gradFill>
          <a:ln>
            <a:noFill/>
          </a:ln>
          <a:effectLst>
            <a:outerShdw blurRad="50800" dist="38099" dir="16200000" algn="ctr" rotWithShape="0">
              <a:schemeClr val="bg2">
                <a:alpha val="39999"/>
              </a:schemeClr>
            </a:outerShdw>
          </a:effectLst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z="900">
              <a:ea typeface="ヒラギノ角ゴ ProN W3" charset="0"/>
            </a:endParaRPr>
          </a:p>
        </p:txBody>
      </p:sp>
      <p:pic>
        <p:nvPicPr>
          <p:cNvPr id="35896" name="Picture 5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3378994"/>
            <a:ext cx="495300" cy="508000"/>
          </a:xfrm>
          <a:prstGeom prst="rect">
            <a:avLst/>
          </a:prstGeom>
          <a:noFill/>
          <a:ln>
            <a:noFill/>
          </a:ln>
          <a:effectLst>
            <a:outerShdw blurRad="12700" dist="25398" dir="2700000" algn="ctr" rotWithShape="0">
              <a:srgbClr val="D8D8D8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73" name="Rectangle 57"/>
          <p:cNvSpPr>
            <a:spLocks/>
          </p:cNvSpPr>
          <p:nvPr/>
        </p:nvSpPr>
        <p:spPr bwMode="auto">
          <a:xfrm>
            <a:off x="182563" y="4386263"/>
            <a:ext cx="1219200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19050" tIns="19050" rIns="19050" bIns="19050"/>
          <a:lstStyle>
            <a:lvl1pPr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800">
                <a:solidFill>
                  <a:srgbClr val="3D556B"/>
                </a:solidFill>
                <a:latin typeface="Arial" charset="0"/>
                <a:ea typeface="ＭＳ Ｐゴシック" charset="-128"/>
                <a:sym typeface="Arial" charset="0"/>
              </a:rPr>
              <a:t>Average Response Time </a:t>
            </a:r>
          </a:p>
        </p:txBody>
      </p:sp>
      <p:sp>
        <p:nvSpPr>
          <p:cNvPr id="35874" name="AutoShape 58"/>
          <p:cNvSpPr>
            <a:spLocks/>
          </p:cNvSpPr>
          <p:nvPr/>
        </p:nvSpPr>
        <p:spPr bwMode="auto">
          <a:xfrm rot="17820000" flipH="1">
            <a:off x="4775994" y="2990850"/>
            <a:ext cx="539750" cy="260350"/>
          </a:xfrm>
          <a:prstGeom prst="leftRightArrow">
            <a:avLst>
              <a:gd name="adj1" fmla="val 42426"/>
              <a:gd name="adj2" fmla="val 29629"/>
            </a:avLst>
          </a:prstGeom>
          <a:solidFill>
            <a:srgbClr val="EF5D0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endParaRPr lang="en-US" altLang="en-US" sz="2300"/>
          </a:p>
        </p:txBody>
      </p:sp>
      <p:sp>
        <p:nvSpPr>
          <p:cNvPr id="35875" name="AutoShape 59"/>
          <p:cNvSpPr>
            <a:spLocks/>
          </p:cNvSpPr>
          <p:nvPr/>
        </p:nvSpPr>
        <p:spPr bwMode="auto">
          <a:xfrm rot="-9120000">
            <a:off x="2195513" y="3186113"/>
            <a:ext cx="1610519" cy="263525"/>
          </a:xfrm>
          <a:prstGeom prst="leftRightArrow">
            <a:avLst>
              <a:gd name="adj1" fmla="val 42426"/>
              <a:gd name="adj2" fmla="val 29284"/>
            </a:avLst>
          </a:prstGeom>
          <a:solidFill>
            <a:srgbClr val="EF5D0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endParaRPr lang="en-US" altLang="en-US" sz="2300"/>
          </a:p>
        </p:txBody>
      </p:sp>
      <p:sp>
        <p:nvSpPr>
          <p:cNvPr id="35876" name="AutoShape 60"/>
          <p:cNvSpPr>
            <a:spLocks/>
          </p:cNvSpPr>
          <p:nvPr/>
        </p:nvSpPr>
        <p:spPr bwMode="auto">
          <a:xfrm rot="9120000" flipH="1">
            <a:off x="5349875" y="3186113"/>
            <a:ext cx="1610519" cy="263525"/>
          </a:xfrm>
          <a:prstGeom prst="leftRightArrow">
            <a:avLst>
              <a:gd name="adj1" fmla="val 42426"/>
              <a:gd name="adj2" fmla="val 29284"/>
            </a:avLst>
          </a:prstGeom>
          <a:solidFill>
            <a:srgbClr val="EF5D0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endParaRPr lang="en-US" altLang="en-US" sz="2300"/>
          </a:p>
        </p:txBody>
      </p:sp>
      <p:grpSp>
        <p:nvGrpSpPr>
          <p:cNvPr id="35877" name="Group 63"/>
          <p:cNvGrpSpPr>
            <a:grpSpLocks/>
          </p:cNvGrpSpPr>
          <p:nvPr/>
        </p:nvGrpSpPr>
        <p:grpSpPr bwMode="auto">
          <a:xfrm>
            <a:off x="3000375" y="2409032"/>
            <a:ext cx="1509713" cy="416719"/>
            <a:chOff x="0" y="0"/>
            <a:chExt cx="1901" cy="525"/>
          </a:xfrm>
        </p:grpSpPr>
        <p:sp>
          <p:nvSpPr>
            <p:cNvPr id="35901" name="AutoShape 61"/>
            <p:cNvSpPr>
              <a:spLocks/>
            </p:cNvSpPr>
            <p:nvPr/>
          </p:nvSpPr>
          <p:spPr bwMode="auto">
            <a:xfrm>
              <a:off x="0" y="0"/>
              <a:ext cx="1901" cy="525"/>
            </a:xfrm>
            <a:prstGeom prst="roundRect">
              <a:avLst>
                <a:gd name="adj" fmla="val 12894"/>
              </a:avLst>
            </a:prstGeom>
            <a:solidFill>
              <a:srgbClr val="FFC206"/>
            </a:solidFill>
            <a:ln w="19050" cap="flat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algn="ctr">
                <a:defRPr/>
              </a:pPr>
              <a:endParaRPr lang="en-US" sz="900">
                <a:ea typeface="ヒラギノ角ゴ ProN W3" charset="0"/>
              </a:endParaRPr>
            </a:p>
          </p:txBody>
        </p:sp>
        <p:sp>
          <p:nvSpPr>
            <p:cNvPr id="35884" name="Rectangle 62"/>
            <p:cNvSpPr>
              <a:spLocks/>
            </p:cNvSpPr>
            <p:nvPr/>
          </p:nvSpPr>
          <p:spPr bwMode="auto">
            <a:xfrm>
              <a:off x="30" y="153"/>
              <a:ext cx="184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solidFill>
                    <a:srgbClr val="FFFFFF"/>
                  </a:solidFill>
                  <a:latin typeface="Arial" charset="0"/>
                  <a:ea typeface="ＭＳ Ｐゴシック" charset="-128"/>
                  <a:sym typeface="Arial" charset="0"/>
                </a:rPr>
                <a:t>Cache</a:t>
              </a:r>
            </a:p>
          </p:txBody>
        </p:sp>
      </p:grpSp>
      <p:grpSp>
        <p:nvGrpSpPr>
          <p:cNvPr id="35878" name="Group 66"/>
          <p:cNvGrpSpPr>
            <a:grpSpLocks/>
          </p:cNvGrpSpPr>
          <p:nvPr/>
        </p:nvGrpSpPr>
        <p:grpSpPr bwMode="auto">
          <a:xfrm>
            <a:off x="4657725" y="2409032"/>
            <a:ext cx="1509713" cy="416719"/>
            <a:chOff x="0" y="0"/>
            <a:chExt cx="1901" cy="525"/>
          </a:xfrm>
        </p:grpSpPr>
        <p:sp>
          <p:nvSpPr>
            <p:cNvPr id="35904" name="AutoShape 64"/>
            <p:cNvSpPr>
              <a:spLocks/>
            </p:cNvSpPr>
            <p:nvPr/>
          </p:nvSpPr>
          <p:spPr bwMode="auto">
            <a:xfrm>
              <a:off x="0" y="0"/>
              <a:ext cx="1901" cy="525"/>
            </a:xfrm>
            <a:prstGeom prst="roundRect">
              <a:avLst>
                <a:gd name="adj" fmla="val 12894"/>
              </a:avLst>
            </a:prstGeom>
            <a:solidFill>
              <a:srgbClr val="FFC206"/>
            </a:solidFill>
            <a:ln w="19050" cap="flat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algn="ctr">
                <a:defRPr/>
              </a:pPr>
              <a:endParaRPr lang="en-US" sz="900">
                <a:ea typeface="ヒラギノ角ゴ ProN W3" charset="0"/>
              </a:endParaRPr>
            </a:p>
          </p:txBody>
        </p:sp>
        <p:sp>
          <p:nvSpPr>
            <p:cNvPr id="35882" name="Rectangle 65"/>
            <p:cNvSpPr>
              <a:spLocks/>
            </p:cNvSpPr>
            <p:nvPr/>
          </p:nvSpPr>
          <p:spPr bwMode="auto">
            <a:xfrm>
              <a:off x="30" y="153"/>
              <a:ext cx="184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solidFill>
                    <a:srgbClr val="FFFFFF"/>
                  </a:solidFill>
                  <a:latin typeface="Arial" charset="0"/>
                  <a:ea typeface="ＭＳ Ｐゴシック" charset="-128"/>
                  <a:sym typeface="Arial" charset="0"/>
                </a:rPr>
                <a:t>Cache</a:t>
              </a:r>
            </a:p>
          </p:txBody>
        </p:sp>
      </p:grpSp>
      <p:sp>
        <p:nvSpPr>
          <p:cNvPr id="35879" name="Line 67"/>
          <p:cNvSpPr>
            <a:spLocks noChangeShapeType="1"/>
          </p:cNvSpPr>
          <p:nvPr/>
        </p:nvSpPr>
        <p:spPr bwMode="auto">
          <a:xfrm>
            <a:off x="3598069" y="2222500"/>
            <a:ext cx="3175" cy="331788"/>
          </a:xfrm>
          <a:prstGeom prst="line">
            <a:avLst/>
          </a:prstGeom>
          <a:noFill/>
          <a:ln w="44450">
            <a:solidFill>
              <a:srgbClr val="6B991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900"/>
          </a:p>
        </p:txBody>
      </p:sp>
      <p:sp>
        <p:nvSpPr>
          <p:cNvPr id="35880" name="Line 68"/>
          <p:cNvSpPr>
            <a:spLocks noChangeShapeType="1"/>
          </p:cNvSpPr>
          <p:nvPr/>
        </p:nvSpPr>
        <p:spPr bwMode="auto">
          <a:xfrm>
            <a:off x="5595144" y="2173288"/>
            <a:ext cx="0" cy="381000"/>
          </a:xfrm>
          <a:prstGeom prst="line">
            <a:avLst/>
          </a:prstGeom>
          <a:noFill/>
          <a:ln w="44450">
            <a:solidFill>
              <a:srgbClr val="6B991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3718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1475" indent="-142875" eaLnBrk="0" hangingPunct="0"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571500" indent="-114300" eaLnBrk="0" hangingPunct="0"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800100" indent="-114300" eaLnBrk="0" hangingPunct="0"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028700" indent="-114300" eaLnBrk="0" hangingPunct="0"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1257300" indent="-114300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1485900" indent="-114300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714500" indent="-114300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943100" indent="-114300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B9D30A9D-0DBF-5E4C-A2DC-3CD0A866D218}" type="slidenum">
              <a:rPr lang="en-US" altLang="en-US" sz="900">
                <a:solidFill>
                  <a:srgbClr val="C8C8C8"/>
                </a:solidFill>
                <a:latin typeface="Calibri" charset="0"/>
                <a:ea typeface="ＭＳ Ｐゴシック" charset="-128"/>
                <a:sym typeface="Calibri" charset="0"/>
              </a:rPr>
              <a:pPr eaLnBrk="1" hangingPunct="1"/>
              <a:t>8</a:t>
            </a:fld>
            <a:endParaRPr lang="en-US" altLang="en-US" sz="900">
              <a:solidFill>
                <a:srgbClr val="C8C8C8"/>
              </a:solidFill>
              <a:latin typeface="Calibri" charset="0"/>
              <a:ea typeface="ＭＳ Ｐゴシック" charset="-128"/>
              <a:sym typeface="Calibri" charset="0"/>
            </a:endParaRPr>
          </a:p>
        </p:txBody>
      </p:sp>
      <p:sp>
        <p:nvSpPr>
          <p:cNvPr id="45058" name="AutoShape 1"/>
          <p:cNvSpPr>
            <a:spLocks/>
          </p:cNvSpPr>
          <p:nvPr/>
        </p:nvSpPr>
        <p:spPr bwMode="auto">
          <a:xfrm flipH="1">
            <a:off x="7123907" y="1639094"/>
            <a:ext cx="368300" cy="3429000"/>
          </a:xfrm>
          <a:custGeom>
            <a:avLst/>
            <a:gdLst>
              <a:gd name="T0" fmla="*/ 0 w 21600"/>
              <a:gd name="T1" fmla="*/ 20257 h 21600"/>
              <a:gd name="T2" fmla="*/ 5400 w 21600"/>
              <a:gd name="T3" fmla="*/ 20257 h 21600"/>
              <a:gd name="T4" fmla="*/ 5400 w 21600"/>
              <a:gd name="T5" fmla="*/ 0 h 21600"/>
              <a:gd name="T6" fmla="*/ 16200 w 21600"/>
              <a:gd name="T7" fmla="*/ 0 h 21600"/>
              <a:gd name="T8" fmla="*/ 16200 w 21600"/>
              <a:gd name="T9" fmla="*/ 20257 h 21600"/>
              <a:gd name="T10" fmla="*/ 21600 w 21600"/>
              <a:gd name="T11" fmla="*/ 20257 h 21600"/>
              <a:gd name="T12" fmla="*/ 10800 w 21600"/>
              <a:gd name="T13" fmla="*/ 21600 h 21600"/>
              <a:gd name="T14" fmla="*/ 0 w 21600"/>
              <a:gd name="T15" fmla="*/ 20257 h 21600"/>
              <a:gd name="T16" fmla="*/ 0 w 21600"/>
              <a:gd name="T17" fmla="*/ 2025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00" h="21600">
                <a:moveTo>
                  <a:pt x="0" y="20257"/>
                </a:moveTo>
                <a:lnTo>
                  <a:pt x="5400" y="20257"/>
                </a:lnTo>
                <a:lnTo>
                  <a:pt x="5400" y="0"/>
                </a:lnTo>
                <a:lnTo>
                  <a:pt x="16200" y="0"/>
                </a:lnTo>
                <a:lnTo>
                  <a:pt x="16200" y="20257"/>
                </a:lnTo>
                <a:lnTo>
                  <a:pt x="21600" y="20257"/>
                </a:lnTo>
                <a:lnTo>
                  <a:pt x="10800" y="21600"/>
                </a:lnTo>
                <a:lnTo>
                  <a:pt x="0" y="20257"/>
                </a:lnTo>
                <a:close/>
                <a:moveTo>
                  <a:pt x="0" y="20257"/>
                </a:moveTo>
              </a:path>
            </a:pathLst>
          </a:custGeom>
          <a:gradFill rotWithShape="0">
            <a:gsLst>
              <a:gs pos="0">
                <a:srgbClr val="5D6E7E"/>
              </a:gs>
              <a:gs pos="100000">
                <a:srgbClr val="FFFFFF"/>
              </a:gs>
            </a:gsLst>
            <a:lin ang="1692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sz="900"/>
          </a:p>
        </p:txBody>
      </p:sp>
      <p:sp>
        <p:nvSpPr>
          <p:cNvPr id="45059" name="AutoShape 2"/>
          <p:cNvSpPr>
            <a:spLocks/>
          </p:cNvSpPr>
          <p:nvPr/>
        </p:nvSpPr>
        <p:spPr bwMode="auto">
          <a:xfrm rot="10800000" flipH="1">
            <a:off x="1666082" y="1674019"/>
            <a:ext cx="371475" cy="3345656"/>
          </a:xfrm>
          <a:custGeom>
            <a:avLst/>
            <a:gdLst>
              <a:gd name="T0" fmla="*/ 0 w 21600"/>
              <a:gd name="T1" fmla="*/ 20601 h 21600"/>
              <a:gd name="T2" fmla="*/ 5400 w 21600"/>
              <a:gd name="T3" fmla="*/ 20601 h 21600"/>
              <a:gd name="T4" fmla="*/ 5400 w 21600"/>
              <a:gd name="T5" fmla="*/ 0 h 21600"/>
              <a:gd name="T6" fmla="*/ 16200 w 21600"/>
              <a:gd name="T7" fmla="*/ 0 h 21600"/>
              <a:gd name="T8" fmla="*/ 16200 w 21600"/>
              <a:gd name="T9" fmla="*/ 20601 h 21600"/>
              <a:gd name="T10" fmla="*/ 21600 w 21600"/>
              <a:gd name="T11" fmla="*/ 20601 h 21600"/>
              <a:gd name="T12" fmla="*/ 10800 w 21600"/>
              <a:gd name="T13" fmla="*/ 21600 h 21600"/>
              <a:gd name="T14" fmla="*/ 0 w 21600"/>
              <a:gd name="T15" fmla="*/ 20601 h 21600"/>
              <a:gd name="T16" fmla="*/ 0 w 21600"/>
              <a:gd name="T17" fmla="*/ 2060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00" h="21600">
                <a:moveTo>
                  <a:pt x="0" y="20601"/>
                </a:moveTo>
                <a:lnTo>
                  <a:pt x="5400" y="20601"/>
                </a:lnTo>
                <a:lnTo>
                  <a:pt x="5400" y="0"/>
                </a:lnTo>
                <a:lnTo>
                  <a:pt x="16200" y="0"/>
                </a:lnTo>
                <a:lnTo>
                  <a:pt x="16200" y="20601"/>
                </a:lnTo>
                <a:lnTo>
                  <a:pt x="21600" y="20601"/>
                </a:lnTo>
                <a:lnTo>
                  <a:pt x="10800" y="21600"/>
                </a:lnTo>
                <a:lnTo>
                  <a:pt x="0" y="20601"/>
                </a:lnTo>
                <a:close/>
                <a:moveTo>
                  <a:pt x="0" y="20601"/>
                </a:moveTo>
              </a:path>
            </a:pathLst>
          </a:custGeom>
          <a:gradFill rotWithShape="0">
            <a:gsLst>
              <a:gs pos="0">
                <a:srgbClr val="B3B3B3"/>
              </a:gs>
              <a:gs pos="568">
                <a:srgbClr val="D9D9D9"/>
              </a:gs>
              <a:gs pos="1555">
                <a:srgbClr val="FFFFFF"/>
              </a:gs>
              <a:gs pos="50365">
                <a:srgbClr val="AEB6BE"/>
              </a:gs>
              <a:gs pos="100000">
                <a:srgbClr val="5D6E7E"/>
              </a:gs>
            </a:gsLst>
            <a:lin ang="1692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sz="900"/>
          </a:p>
        </p:txBody>
      </p:sp>
      <p:sp>
        <p:nvSpPr>
          <p:cNvPr id="2" name="Freeform 3"/>
          <p:cNvSpPr>
            <a:spLocks/>
          </p:cNvSpPr>
          <p:nvPr/>
        </p:nvSpPr>
        <p:spPr bwMode="auto">
          <a:xfrm>
            <a:off x="2335213" y="1654969"/>
            <a:ext cx="4483100" cy="2425700"/>
          </a:xfrm>
          <a:custGeom>
            <a:avLst/>
            <a:gdLst>
              <a:gd name="T0" fmla="*/ 0 w 21600"/>
              <a:gd name="T1" fmla="*/ 17834 h 21600"/>
              <a:gd name="T2" fmla="*/ 0 w 21600"/>
              <a:gd name="T3" fmla="*/ 21412 h 21600"/>
              <a:gd name="T4" fmla="*/ 134 w 21600"/>
              <a:gd name="T5" fmla="*/ 21600 h 21600"/>
              <a:gd name="T6" fmla="*/ 21485 w 21600"/>
              <a:gd name="T7" fmla="*/ 21600 h 21600"/>
              <a:gd name="T8" fmla="*/ 21600 w 21600"/>
              <a:gd name="T9" fmla="*/ 21412 h 21600"/>
              <a:gd name="T10" fmla="*/ 21600 w 21600"/>
              <a:gd name="T11" fmla="*/ 17834 h 21600"/>
              <a:gd name="T12" fmla="*/ 21600 w 21600"/>
              <a:gd name="T13" fmla="*/ 7693 h 21600"/>
              <a:gd name="T14" fmla="*/ 21600 w 21600"/>
              <a:gd name="T15" fmla="*/ 188 h 21600"/>
              <a:gd name="T16" fmla="*/ 21485 w 21600"/>
              <a:gd name="T17" fmla="*/ 0 h 21600"/>
              <a:gd name="T18" fmla="*/ 134 w 21600"/>
              <a:gd name="T19" fmla="*/ 0 h 21600"/>
              <a:gd name="T20" fmla="*/ 0 w 21600"/>
              <a:gd name="T21" fmla="*/ 188 h 21600"/>
              <a:gd name="T22" fmla="*/ 0 w 21600"/>
              <a:gd name="T23" fmla="*/ 7693 h 21600"/>
              <a:gd name="T24" fmla="*/ 0 w 21600"/>
              <a:gd name="T25" fmla="*/ 17834 h 21600"/>
              <a:gd name="T26" fmla="*/ 0 w 21600"/>
              <a:gd name="T27" fmla="*/ 178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00" h="21600">
                <a:moveTo>
                  <a:pt x="0" y="17834"/>
                </a:moveTo>
                <a:cubicBezTo>
                  <a:pt x="0" y="21412"/>
                  <a:pt x="0" y="21412"/>
                  <a:pt x="0" y="21412"/>
                </a:cubicBezTo>
                <a:cubicBezTo>
                  <a:pt x="0" y="21519"/>
                  <a:pt x="57" y="21600"/>
                  <a:pt x="134" y="21600"/>
                </a:cubicBezTo>
                <a:cubicBezTo>
                  <a:pt x="21485" y="21600"/>
                  <a:pt x="21485" y="21600"/>
                  <a:pt x="21485" y="21600"/>
                </a:cubicBezTo>
                <a:cubicBezTo>
                  <a:pt x="21542" y="21600"/>
                  <a:pt x="21600" y="21519"/>
                  <a:pt x="21600" y="21412"/>
                </a:cubicBezTo>
                <a:cubicBezTo>
                  <a:pt x="21600" y="17834"/>
                  <a:pt x="21600" y="17834"/>
                  <a:pt x="21600" y="17834"/>
                </a:cubicBezTo>
                <a:cubicBezTo>
                  <a:pt x="21600" y="7693"/>
                  <a:pt x="21600" y="7693"/>
                  <a:pt x="21600" y="7693"/>
                </a:cubicBezTo>
                <a:cubicBezTo>
                  <a:pt x="21600" y="188"/>
                  <a:pt x="21600" y="188"/>
                  <a:pt x="21600" y="188"/>
                </a:cubicBezTo>
                <a:cubicBezTo>
                  <a:pt x="21600" y="81"/>
                  <a:pt x="21542" y="0"/>
                  <a:pt x="21485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57" y="0"/>
                  <a:pt x="0" y="81"/>
                  <a:pt x="0" y="188"/>
                </a:cubicBezTo>
                <a:cubicBezTo>
                  <a:pt x="0" y="7693"/>
                  <a:pt x="0" y="7693"/>
                  <a:pt x="0" y="7693"/>
                </a:cubicBezTo>
                <a:lnTo>
                  <a:pt x="0" y="17834"/>
                </a:lnTo>
                <a:close/>
                <a:moveTo>
                  <a:pt x="0" y="17834"/>
                </a:moveTo>
              </a:path>
            </a:pathLst>
          </a:custGeom>
          <a:solidFill>
            <a:srgbClr val="F2F2F2"/>
          </a:solidFill>
          <a:ln w="25400" cap="flat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12699" dir="5400000" algn="ctr" rotWithShape="0">
              <a:srgbClr val="141C23">
                <a:alpha val="75000"/>
              </a:srgb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 sz="900">
              <a:ea typeface="ヒラギノ角ゴ ProN W3" charset="0"/>
            </a:endParaRPr>
          </a:p>
        </p:txBody>
      </p:sp>
      <p:sp>
        <p:nvSpPr>
          <p:cNvPr id="45061" name="Freeform 4"/>
          <p:cNvSpPr>
            <a:spLocks/>
          </p:cNvSpPr>
          <p:nvPr/>
        </p:nvSpPr>
        <p:spPr bwMode="auto">
          <a:xfrm>
            <a:off x="2993232" y="3330575"/>
            <a:ext cx="3124200" cy="747713"/>
          </a:xfrm>
          <a:custGeom>
            <a:avLst/>
            <a:gdLst>
              <a:gd name="T0" fmla="*/ 1044004 w 21600"/>
              <a:gd name="T1" fmla="*/ 0 h 21600"/>
              <a:gd name="T2" fmla="*/ 0 w 21600"/>
              <a:gd name="T3" fmla="*/ 1495425 h 21600"/>
              <a:gd name="T4" fmla="*/ 3125357 w 21600"/>
              <a:gd name="T5" fmla="*/ 1495425 h 21600"/>
              <a:gd name="T6" fmla="*/ 6248400 w 21600"/>
              <a:gd name="T7" fmla="*/ 1495425 h 21600"/>
              <a:gd name="T8" fmla="*/ 5210761 w 21600"/>
              <a:gd name="T9" fmla="*/ 0 h 21600"/>
              <a:gd name="T10" fmla="*/ 1044004 w 21600"/>
              <a:gd name="T11" fmla="*/ 0 h 21600"/>
              <a:gd name="T12" fmla="*/ 1044004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>
                <a:moveTo>
                  <a:pt x="3609" y="0"/>
                </a:moveTo>
                <a:lnTo>
                  <a:pt x="0" y="21600"/>
                </a:lnTo>
                <a:lnTo>
                  <a:pt x="10804" y="21600"/>
                </a:lnTo>
                <a:lnTo>
                  <a:pt x="21600" y="21600"/>
                </a:lnTo>
                <a:lnTo>
                  <a:pt x="18013" y="0"/>
                </a:lnTo>
                <a:lnTo>
                  <a:pt x="3609" y="0"/>
                </a:lnTo>
                <a:close/>
                <a:moveTo>
                  <a:pt x="3609" y="0"/>
                </a:moveTo>
              </a:path>
            </a:pathLst>
          </a:custGeom>
          <a:solidFill>
            <a:srgbClr val="FFCA41"/>
          </a:solidFill>
          <a:ln w="25400" cap="flat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900"/>
          </a:p>
        </p:txBody>
      </p:sp>
      <p:sp>
        <p:nvSpPr>
          <p:cNvPr id="45062" name="Rectangle 5"/>
          <p:cNvSpPr>
            <a:spLocks/>
          </p:cNvSpPr>
          <p:nvPr/>
        </p:nvSpPr>
        <p:spPr bwMode="auto">
          <a:xfrm>
            <a:off x="3754438" y="3485357"/>
            <a:ext cx="15875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19050" tIns="19050" rIns="19050" bIns="19050"/>
          <a:lstStyle>
            <a:lvl1pPr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1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Flash/SSD</a:t>
            </a:r>
            <a:br>
              <a:rPr lang="en-US" altLang="en-US" sz="11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11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(serialized form)</a:t>
            </a:r>
            <a:endParaRPr lang="en-US" altLang="en-US" sz="11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45063" name="Rectangle 6"/>
          <p:cNvSpPr>
            <a:spLocks/>
          </p:cNvSpPr>
          <p:nvPr/>
        </p:nvSpPr>
        <p:spPr bwMode="auto">
          <a:xfrm>
            <a:off x="2405063" y="1720057"/>
            <a:ext cx="132080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19050" tIns="19050" rIns="19050" bIns="19050"/>
          <a:lstStyle>
            <a:lvl1pPr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100" b="1">
                <a:solidFill>
                  <a:srgbClr val="5D6E7E"/>
                </a:solidFill>
                <a:latin typeface="Arial" charset="0"/>
                <a:ea typeface="ＭＳ Ｐゴシック" charset="-128"/>
                <a:sym typeface="Arial" charset="0"/>
              </a:rPr>
              <a:t>Local Storage</a:t>
            </a:r>
          </a:p>
        </p:txBody>
      </p:sp>
      <p:sp>
        <p:nvSpPr>
          <p:cNvPr id="45064" name="Freeform 7"/>
          <p:cNvSpPr>
            <a:spLocks/>
          </p:cNvSpPr>
          <p:nvPr/>
        </p:nvSpPr>
        <p:spPr bwMode="auto">
          <a:xfrm>
            <a:off x="3514725" y="2579688"/>
            <a:ext cx="2081213" cy="751682"/>
          </a:xfrm>
          <a:custGeom>
            <a:avLst/>
            <a:gdLst>
              <a:gd name="T0" fmla="*/ 4162425 w 21600"/>
              <a:gd name="T1" fmla="*/ 1503363 h 21600"/>
              <a:gd name="T2" fmla="*/ 3634028 w 21600"/>
              <a:gd name="T3" fmla="*/ 751682 h 21600"/>
              <a:gd name="T4" fmla="*/ 3111798 w 21600"/>
              <a:gd name="T5" fmla="*/ 0 h 21600"/>
              <a:gd name="T6" fmla="*/ 1044268 w 21600"/>
              <a:gd name="T7" fmla="*/ 0 h 21600"/>
              <a:gd name="T8" fmla="*/ 522230 w 21600"/>
              <a:gd name="T9" fmla="*/ 751682 h 21600"/>
              <a:gd name="T10" fmla="*/ 0 w 21600"/>
              <a:gd name="T11" fmla="*/ 1498143 h 21600"/>
              <a:gd name="T12" fmla="*/ 4162425 w 21600"/>
              <a:gd name="T13" fmla="*/ 1503363 h 21600"/>
              <a:gd name="T14" fmla="*/ 4162425 w 21600"/>
              <a:gd name="T15" fmla="*/ 1503363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18858" y="10800"/>
                </a:lnTo>
                <a:lnTo>
                  <a:pt x="16148" y="0"/>
                </a:lnTo>
                <a:lnTo>
                  <a:pt x="5419" y="0"/>
                </a:lnTo>
                <a:lnTo>
                  <a:pt x="2710" y="10800"/>
                </a:lnTo>
                <a:lnTo>
                  <a:pt x="0" y="21525"/>
                </a:lnTo>
                <a:lnTo>
                  <a:pt x="21600" y="21600"/>
                </a:lnTo>
                <a:close/>
                <a:moveTo>
                  <a:pt x="21600" y="21600"/>
                </a:moveTo>
              </a:path>
            </a:pathLst>
          </a:custGeom>
          <a:solidFill>
            <a:srgbClr val="F78B0E"/>
          </a:solidFill>
          <a:ln w="25400" cap="flat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/>
            <a:endParaRPr lang="en-US" sz="900"/>
          </a:p>
        </p:txBody>
      </p:sp>
      <p:sp>
        <p:nvSpPr>
          <p:cNvPr id="45065" name="Freeform 8"/>
          <p:cNvSpPr>
            <a:spLocks/>
          </p:cNvSpPr>
          <p:nvPr/>
        </p:nvSpPr>
        <p:spPr bwMode="auto">
          <a:xfrm>
            <a:off x="4040188" y="1832769"/>
            <a:ext cx="1030288" cy="744538"/>
          </a:xfrm>
          <a:custGeom>
            <a:avLst/>
            <a:gdLst>
              <a:gd name="T0" fmla="*/ 2060575 w 21600"/>
              <a:gd name="T1" fmla="*/ 1489075 h 21600"/>
              <a:gd name="T2" fmla="*/ 1030288 w 21600"/>
              <a:gd name="T3" fmla="*/ 0 h 21600"/>
              <a:gd name="T4" fmla="*/ 0 w 21600"/>
              <a:gd name="T5" fmla="*/ 1489075 h 21600"/>
              <a:gd name="T6" fmla="*/ 2060575 w 21600"/>
              <a:gd name="T7" fmla="*/ 1489075 h 21600"/>
              <a:gd name="T8" fmla="*/ 2060575 w 21600"/>
              <a:gd name="T9" fmla="*/ 1489075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10800" y="0"/>
                </a:lnTo>
                <a:lnTo>
                  <a:pt x="0" y="21600"/>
                </a:lnTo>
                <a:lnTo>
                  <a:pt x="21600" y="21600"/>
                </a:lnTo>
                <a:close/>
                <a:moveTo>
                  <a:pt x="21600" y="21600"/>
                </a:moveTo>
              </a:path>
            </a:pathLst>
          </a:custGeom>
          <a:solidFill>
            <a:srgbClr val="FF6635"/>
          </a:solidFill>
          <a:ln w="25400" cap="flat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900"/>
          </a:p>
        </p:txBody>
      </p:sp>
      <p:sp>
        <p:nvSpPr>
          <p:cNvPr id="45066" name="Rectangle 9"/>
          <p:cNvSpPr>
            <a:spLocks/>
          </p:cNvSpPr>
          <p:nvPr/>
        </p:nvSpPr>
        <p:spPr bwMode="auto">
          <a:xfrm>
            <a:off x="3850482" y="2189163"/>
            <a:ext cx="14224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19050" tIns="19050" rIns="19050" bIns="19050"/>
          <a:lstStyle>
            <a:lvl1pPr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1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Heap</a:t>
            </a:r>
            <a:br>
              <a:rPr lang="en-US" altLang="en-US" sz="11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11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(Objects)</a:t>
            </a:r>
            <a:endParaRPr lang="en-US" altLang="en-US" sz="11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45067" name="Rectangle 10"/>
          <p:cNvSpPr>
            <a:spLocks/>
          </p:cNvSpPr>
          <p:nvPr/>
        </p:nvSpPr>
        <p:spPr bwMode="auto">
          <a:xfrm>
            <a:off x="3850482" y="2632115"/>
            <a:ext cx="1422400" cy="60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19050" tIns="19050" rIns="19050" bIns="19050"/>
          <a:lstStyle>
            <a:lvl1pPr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1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Opaque to GC</a:t>
            </a:r>
            <a:br>
              <a:rPr lang="en-US" altLang="en-US" sz="11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11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in RAM</a:t>
            </a:r>
            <a:br>
              <a:rPr lang="en-US" altLang="en-US" sz="11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11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(serialized form)</a:t>
            </a:r>
            <a:endParaRPr lang="en-US" altLang="en-US" sz="11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45068" name="Rectangle 11"/>
          <p:cNvSpPr>
            <a:spLocks/>
          </p:cNvSpPr>
          <p:nvPr/>
        </p:nvSpPr>
        <p:spPr bwMode="auto">
          <a:xfrm>
            <a:off x="222250" y="2170113"/>
            <a:ext cx="1422400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19050" tIns="19050" rIns="19050" bIns="19050"/>
          <a:lstStyle>
            <a:lvl1pPr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en-US" sz="800" b="1" dirty="0" smtClean="0">
                <a:solidFill>
                  <a:srgbClr val="5D6E7E"/>
                </a:solidFill>
                <a:latin typeface="Arial" charset="0"/>
                <a:ea typeface="ＭＳ Ｐゴシック" charset="-128"/>
                <a:sym typeface="Arial" charset="0"/>
              </a:rPr>
              <a:t>&lt;100 </a:t>
            </a:r>
            <a:r>
              <a:rPr lang="en-US" altLang="en-US" sz="800" b="1" dirty="0">
                <a:solidFill>
                  <a:srgbClr val="5D6E7E"/>
                </a:solidFill>
                <a:latin typeface="Arial" charset="0"/>
                <a:ea typeface="ＭＳ Ｐゴシック" charset="-128"/>
                <a:sym typeface="Arial" charset="0"/>
              </a:rPr>
              <a:t>n</a:t>
            </a:r>
            <a:r>
              <a:rPr lang="en-US" altLang="en-US" sz="800" b="1" dirty="0" smtClean="0">
                <a:solidFill>
                  <a:srgbClr val="5D6E7E"/>
                </a:solidFill>
                <a:latin typeface="Arial" charset="0"/>
                <a:ea typeface="ＭＳ Ｐゴシック" charset="-128"/>
                <a:sym typeface="Arial" charset="0"/>
              </a:rPr>
              <a:t>s</a:t>
            </a:r>
            <a:endParaRPr lang="en-US" altLang="en-US" sz="800" b="1" dirty="0">
              <a:solidFill>
                <a:srgbClr val="5D6E7E"/>
              </a:solidFill>
              <a:latin typeface="Arial" charset="0"/>
              <a:ea typeface="ＭＳ Ｐゴシック" charset="-128"/>
              <a:sym typeface="Arial" charset="0"/>
            </a:endParaRPr>
          </a:p>
        </p:txBody>
      </p:sp>
      <p:sp>
        <p:nvSpPr>
          <p:cNvPr id="45069" name="Rectangle 12"/>
          <p:cNvSpPr>
            <a:spLocks/>
          </p:cNvSpPr>
          <p:nvPr/>
        </p:nvSpPr>
        <p:spPr bwMode="auto">
          <a:xfrm>
            <a:off x="222250" y="2890044"/>
            <a:ext cx="1422400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19050" tIns="19050" rIns="19050" bIns="19050"/>
          <a:lstStyle>
            <a:lvl1pPr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en-US" sz="800" b="1" dirty="0" smtClean="0">
                <a:solidFill>
                  <a:srgbClr val="5D6E7E"/>
                </a:solidFill>
                <a:latin typeface="Arial" charset="0"/>
                <a:ea typeface="ＭＳ Ｐゴシック" charset="-128"/>
                <a:sym typeface="Arial" charset="0"/>
              </a:rPr>
              <a:t>&lt; 100ns</a:t>
            </a:r>
            <a:br>
              <a:rPr lang="en-US" altLang="en-US" sz="800" b="1" dirty="0" smtClean="0">
                <a:solidFill>
                  <a:srgbClr val="5D6E7E"/>
                </a:solidFill>
                <a:latin typeface="Arial" charset="0"/>
                <a:ea typeface="ＭＳ Ｐゴシック" charset="-128"/>
                <a:sym typeface="Arial" charset="0"/>
              </a:rPr>
            </a:br>
            <a:r>
              <a:rPr lang="en-US" altLang="en-US" sz="800" b="1" dirty="0" smtClean="0">
                <a:solidFill>
                  <a:srgbClr val="5D6E7E"/>
                </a:solidFill>
                <a:latin typeface="Arial" charset="0"/>
                <a:ea typeface="ＭＳ Ｐゴシック" charset="-128"/>
                <a:sym typeface="Arial" charset="0"/>
              </a:rPr>
              <a:t>+deserialization time</a:t>
            </a:r>
            <a:endParaRPr lang="en-US" altLang="en-US" sz="800" b="1" dirty="0">
              <a:solidFill>
                <a:srgbClr val="5D6E7E"/>
              </a:solidFill>
              <a:latin typeface="Arial" charset="0"/>
              <a:ea typeface="ＭＳ Ｐゴシック" charset="-128"/>
              <a:sym typeface="Arial" charset="0"/>
            </a:endParaRPr>
          </a:p>
        </p:txBody>
      </p:sp>
      <p:sp>
        <p:nvSpPr>
          <p:cNvPr id="45070" name="Rectangle 13"/>
          <p:cNvSpPr>
            <a:spLocks/>
          </p:cNvSpPr>
          <p:nvPr/>
        </p:nvSpPr>
        <p:spPr bwMode="auto">
          <a:xfrm>
            <a:off x="7489825" y="2170113"/>
            <a:ext cx="660400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19050" tIns="19050" rIns="19050" bIns="19050"/>
          <a:lstStyle>
            <a:lvl1pPr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800" b="1">
                <a:solidFill>
                  <a:srgbClr val="5D6E7E"/>
                </a:solidFill>
                <a:latin typeface="Arial" charset="0"/>
                <a:ea typeface="ＭＳ Ｐゴシック" charset="-128"/>
                <a:sym typeface="Arial" charset="0"/>
              </a:rPr>
              <a:t>2</a:t>
            </a:r>
          </a:p>
        </p:txBody>
      </p:sp>
      <p:sp>
        <p:nvSpPr>
          <p:cNvPr id="45071" name="Rectangle 14"/>
          <p:cNvSpPr>
            <a:spLocks/>
          </p:cNvSpPr>
          <p:nvPr/>
        </p:nvSpPr>
        <p:spPr bwMode="auto">
          <a:xfrm>
            <a:off x="7489825" y="2890044"/>
            <a:ext cx="660400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19050" tIns="19050" rIns="19050" bIns="19050"/>
          <a:lstStyle>
            <a:lvl1pPr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800" b="1">
                <a:solidFill>
                  <a:srgbClr val="5D6E7E"/>
                </a:solidFill>
                <a:latin typeface="Arial" charset="0"/>
                <a:ea typeface="ＭＳ Ｐゴシック" charset="-128"/>
                <a:sym typeface="Arial" charset="0"/>
              </a:rPr>
              <a:t>500</a:t>
            </a:r>
          </a:p>
        </p:txBody>
      </p:sp>
      <p:sp>
        <p:nvSpPr>
          <p:cNvPr id="45072" name="Rectangle 15"/>
          <p:cNvSpPr>
            <a:spLocks/>
          </p:cNvSpPr>
          <p:nvPr/>
        </p:nvSpPr>
        <p:spPr bwMode="auto">
          <a:xfrm>
            <a:off x="7489825" y="3635375"/>
            <a:ext cx="660400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19050" tIns="19050" rIns="19050" bIns="19050"/>
          <a:lstStyle>
            <a:lvl1pPr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800" b="1" dirty="0">
                <a:solidFill>
                  <a:srgbClr val="5D6E7E"/>
                </a:solidFill>
                <a:latin typeface="Arial" charset="0"/>
                <a:ea typeface="ＭＳ Ｐゴシック" charset="-128"/>
                <a:sym typeface="Arial" charset="0"/>
              </a:rPr>
              <a:t>1,000+</a:t>
            </a:r>
          </a:p>
        </p:txBody>
      </p:sp>
      <p:sp>
        <p:nvSpPr>
          <p:cNvPr id="45073" name="Rectangle 16"/>
          <p:cNvSpPr>
            <a:spLocks/>
          </p:cNvSpPr>
          <p:nvPr/>
        </p:nvSpPr>
        <p:spPr bwMode="auto">
          <a:xfrm>
            <a:off x="44450" y="1836738"/>
            <a:ext cx="16637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19050" tIns="19050" rIns="19050" bIns="19050"/>
          <a:lstStyle>
            <a:lvl1pPr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en-US" sz="1000" b="1" dirty="0" smtClean="0">
                <a:solidFill>
                  <a:srgbClr val="5D6E7E"/>
                </a:solidFill>
                <a:latin typeface="Arial" charset="0"/>
                <a:ea typeface="ＭＳ Ｐゴシック" charset="-128"/>
                <a:sym typeface="Arial" charset="0"/>
              </a:rPr>
              <a:t>Latency)</a:t>
            </a:r>
            <a:endParaRPr lang="en-US" altLang="en-US" sz="1000" b="1" dirty="0">
              <a:solidFill>
                <a:srgbClr val="5D6E7E"/>
              </a:solidFill>
              <a:latin typeface="Arial" charset="0"/>
              <a:ea typeface="ＭＳ Ｐゴシック" charset="-128"/>
              <a:sym typeface="Arial" charset="0"/>
            </a:endParaRPr>
          </a:p>
        </p:txBody>
      </p:sp>
      <p:sp>
        <p:nvSpPr>
          <p:cNvPr id="45074" name="Line 17"/>
          <p:cNvSpPr>
            <a:spLocks noChangeShapeType="1"/>
          </p:cNvSpPr>
          <p:nvPr/>
        </p:nvSpPr>
        <p:spPr bwMode="auto">
          <a:xfrm>
            <a:off x="1718469" y="3714750"/>
            <a:ext cx="63500" cy="1588"/>
          </a:xfrm>
          <a:prstGeom prst="line">
            <a:avLst/>
          </a:prstGeom>
          <a:noFill/>
          <a:ln w="25400">
            <a:solidFill>
              <a:srgbClr val="5D6E7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00"/>
          </a:p>
        </p:txBody>
      </p:sp>
      <p:sp>
        <p:nvSpPr>
          <p:cNvPr id="45075" name="Line 18"/>
          <p:cNvSpPr>
            <a:spLocks noChangeShapeType="1"/>
          </p:cNvSpPr>
          <p:nvPr/>
        </p:nvSpPr>
        <p:spPr bwMode="auto">
          <a:xfrm>
            <a:off x="1718469" y="2994819"/>
            <a:ext cx="63500" cy="1588"/>
          </a:xfrm>
          <a:prstGeom prst="line">
            <a:avLst/>
          </a:prstGeom>
          <a:noFill/>
          <a:ln w="25400">
            <a:solidFill>
              <a:srgbClr val="5D6E7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00"/>
          </a:p>
        </p:txBody>
      </p:sp>
      <p:sp>
        <p:nvSpPr>
          <p:cNvPr id="45076" name="Line 19"/>
          <p:cNvSpPr>
            <a:spLocks noChangeShapeType="1"/>
          </p:cNvSpPr>
          <p:nvPr/>
        </p:nvSpPr>
        <p:spPr bwMode="auto">
          <a:xfrm>
            <a:off x="1718469" y="2275682"/>
            <a:ext cx="63500" cy="794"/>
          </a:xfrm>
          <a:prstGeom prst="line">
            <a:avLst/>
          </a:prstGeom>
          <a:noFill/>
          <a:ln w="25400">
            <a:solidFill>
              <a:srgbClr val="5D6E7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00"/>
          </a:p>
        </p:txBody>
      </p:sp>
      <p:sp>
        <p:nvSpPr>
          <p:cNvPr id="45077" name="Line 20"/>
          <p:cNvSpPr>
            <a:spLocks noChangeShapeType="1"/>
          </p:cNvSpPr>
          <p:nvPr/>
        </p:nvSpPr>
        <p:spPr bwMode="auto">
          <a:xfrm>
            <a:off x="7379494" y="3714750"/>
            <a:ext cx="64294" cy="1588"/>
          </a:xfrm>
          <a:prstGeom prst="line">
            <a:avLst/>
          </a:prstGeom>
          <a:noFill/>
          <a:ln w="25400">
            <a:solidFill>
              <a:srgbClr val="5D6E7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00"/>
          </a:p>
        </p:txBody>
      </p:sp>
      <p:sp>
        <p:nvSpPr>
          <p:cNvPr id="45078" name="Line 21"/>
          <p:cNvSpPr>
            <a:spLocks noChangeShapeType="1"/>
          </p:cNvSpPr>
          <p:nvPr/>
        </p:nvSpPr>
        <p:spPr bwMode="auto">
          <a:xfrm>
            <a:off x="7379494" y="2994819"/>
            <a:ext cx="64294" cy="1588"/>
          </a:xfrm>
          <a:prstGeom prst="line">
            <a:avLst/>
          </a:prstGeom>
          <a:noFill/>
          <a:ln w="25400">
            <a:solidFill>
              <a:srgbClr val="5D6E7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00"/>
          </a:p>
        </p:txBody>
      </p:sp>
      <p:sp>
        <p:nvSpPr>
          <p:cNvPr id="45079" name="Line 22"/>
          <p:cNvSpPr>
            <a:spLocks noChangeShapeType="1"/>
          </p:cNvSpPr>
          <p:nvPr/>
        </p:nvSpPr>
        <p:spPr bwMode="auto">
          <a:xfrm>
            <a:off x="7379494" y="2275682"/>
            <a:ext cx="64294" cy="794"/>
          </a:xfrm>
          <a:prstGeom prst="line">
            <a:avLst/>
          </a:prstGeom>
          <a:noFill/>
          <a:ln w="25400">
            <a:solidFill>
              <a:srgbClr val="5D6E7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00"/>
          </a:p>
        </p:txBody>
      </p:sp>
      <p:sp>
        <p:nvSpPr>
          <p:cNvPr id="45080" name="Rectangle 23"/>
          <p:cNvSpPr>
            <a:spLocks/>
          </p:cNvSpPr>
          <p:nvPr/>
        </p:nvSpPr>
        <p:spPr bwMode="auto">
          <a:xfrm>
            <a:off x="7489825" y="1836738"/>
            <a:ext cx="12954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19050" tIns="19050" rIns="19050" bIns="19050"/>
          <a:lstStyle>
            <a:lvl1pPr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1000" b="1">
                <a:solidFill>
                  <a:srgbClr val="5D6E7E"/>
                </a:solidFill>
                <a:latin typeface="Arial" charset="0"/>
                <a:ea typeface="ＭＳ Ｐゴシック" charset="-128"/>
                <a:sym typeface="Arial" charset="0"/>
              </a:rPr>
              <a:t>Size (GB)</a:t>
            </a:r>
          </a:p>
        </p:txBody>
      </p:sp>
      <p:sp>
        <p:nvSpPr>
          <p:cNvPr id="45081" name="Rectangle 24"/>
          <p:cNvSpPr>
            <a:spLocks/>
          </p:cNvSpPr>
          <p:nvPr/>
        </p:nvSpPr>
        <p:spPr bwMode="auto">
          <a:xfrm>
            <a:off x="190500" y="647700"/>
            <a:ext cx="88138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3867" bIns="0" anchor="ctr"/>
          <a:lstStyle>
            <a:lvl1pPr marL="66675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500" dirty="0" smtClean="0">
                <a:solidFill>
                  <a:srgbClr val="FD8604"/>
                </a:solidFill>
                <a:latin typeface="Arial" charset="0"/>
                <a:ea typeface="ＭＳ Ｐゴシック" charset="-128"/>
                <a:sym typeface="Arial" charset="0"/>
              </a:rPr>
              <a:t>Caches are built primarily in RAM</a:t>
            </a:r>
            <a:br>
              <a:rPr lang="en-US" altLang="en-US" sz="3500" dirty="0" smtClean="0">
                <a:solidFill>
                  <a:srgbClr val="FD8604"/>
                </a:solidFill>
                <a:latin typeface="Arial" charset="0"/>
                <a:ea typeface="ＭＳ Ｐゴシック" charset="-128"/>
                <a:sym typeface="Arial" charset="0"/>
              </a:rPr>
            </a:br>
            <a:r>
              <a:rPr lang="en-US" altLang="en-US" sz="3500" dirty="0" smtClean="0">
                <a:solidFill>
                  <a:srgbClr val="FD8604"/>
                </a:solidFill>
                <a:latin typeface="Arial" charset="0"/>
                <a:ea typeface="ＭＳ Ｐゴシック" charset="-128"/>
                <a:sym typeface="Arial" charset="0"/>
              </a:rPr>
              <a:t>in-process or distributed</a:t>
            </a:r>
            <a:endParaRPr lang="en-US" altLang="en-US" sz="3500" dirty="0">
              <a:solidFill>
                <a:srgbClr val="FD8604"/>
              </a:solidFill>
              <a:latin typeface="Arial" charset="0"/>
              <a:ea typeface="ＭＳ Ｐゴシック" charset="-128"/>
              <a:sym typeface="Arial" charset="0"/>
            </a:endParaRPr>
          </a:p>
        </p:txBody>
      </p:sp>
      <p:sp>
        <p:nvSpPr>
          <p:cNvPr id="45082" name="Rectangle 25"/>
          <p:cNvSpPr>
            <a:spLocks/>
          </p:cNvSpPr>
          <p:nvPr/>
        </p:nvSpPr>
        <p:spPr bwMode="auto">
          <a:xfrm>
            <a:off x="203200" y="3619500"/>
            <a:ext cx="1422400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19050" tIns="19050" rIns="19050" bIns="19050"/>
          <a:lstStyle>
            <a:lvl1pPr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/>
            <a:endParaRPr lang="en-US" altLang="en-US" sz="800" b="1" dirty="0">
              <a:solidFill>
                <a:srgbClr val="5D6E7E"/>
              </a:solidFill>
              <a:latin typeface="Arial" charset="0"/>
              <a:ea typeface="ＭＳ Ｐゴシック" charset="-128"/>
              <a:sym typeface="Arial" charset="0"/>
            </a:endParaRPr>
          </a:p>
        </p:txBody>
      </p:sp>
      <p:grpSp>
        <p:nvGrpSpPr>
          <p:cNvPr id="45098" name="Group 42"/>
          <p:cNvGrpSpPr>
            <a:grpSpLocks/>
          </p:cNvGrpSpPr>
          <p:nvPr/>
        </p:nvGrpSpPr>
        <p:grpSpPr bwMode="auto">
          <a:xfrm>
            <a:off x="1707442" y="4152107"/>
            <a:ext cx="5110774" cy="1099344"/>
            <a:chOff x="957" y="0"/>
            <a:chExt cx="6438" cy="1384"/>
          </a:xfrm>
        </p:grpSpPr>
        <p:sp>
          <p:nvSpPr>
            <p:cNvPr id="3" name="Freeform 26"/>
            <p:cNvSpPr>
              <a:spLocks/>
            </p:cNvSpPr>
            <p:nvPr/>
          </p:nvSpPr>
          <p:spPr bwMode="auto">
            <a:xfrm>
              <a:off x="1768" y="8"/>
              <a:ext cx="5627" cy="1376"/>
            </a:xfrm>
            <a:custGeom>
              <a:avLst/>
              <a:gdLst>
                <a:gd name="T0" fmla="*/ 0 w 21600"/>
                <a:gd name="T1" fmla="*/ 17834 h 21600"/>
                <a:gd name="T2" fmla="*/ 0 w 21600"/>
                <a:gd name="T3" fmla="*/ 21412 h 21600"/>
                <a:gd name="T4" fmla="*/ 134 w 21600"/>
                <a:gd name="T5" fmla="*/ 21600 h 21600"/>
                <a:gd name="T6" fmla="*/ 21485 w 21600"/>
                <a:gd name="T7" fmla="*/ 21600 h 21600"/>
                <a:gd name="T8" fmla="*/ 21600 w 21600"/>
                <a:gd name="T9" fmla="*/ 21412 h 21600"/>
                <a:gd name="T10" fmla="*/ 21600 w 21600"/>
                <a:gd name="T11" fmla="*/ 17834 h 21600"/>
                <a:gd name="T12" fmla="*/ 21600 w 21600"/>
                <a:gd name="T13" fmla="*/ 7693 h 21600"/>
                <a:gd name="T14" fmla="*/ 21600 w 21600"/>
                <a:gd name="T15" fmla="*/ 188 h 21600"/>
                <a:gd name="T16" fmla="*/ 21485 w 21600"/>
                <a:gd name="T17" fmla="*/ 0 h 21600"/>
                <a:gd name="T18" fmla="*/ 134 w 21600"/>
                <a:gd name="T19" fmla="*/ 0 h 21600"/>
                <a:gd name="T20" fmla="*/ 0 w 21600"/>
                <a:gd name="T21" fmla="*/ 188 h 21600"/>
                <a:gd name="T22" fmla="*/ 0 w 21600"/>
                <a:gd name="T23" fmla="*/ 7693 h 21600"/>
                <a:gd name="T24" fmla="*/ 0 w 21600"/>
                <a:gd name="T25" fmla="*/ 17834 h 21600"/>
                <a:gd name="T26" fmla="*/ 0 w 21600"/>
                <a:gd name="T27" fmla="*/ 1783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00" h="21600">
                  <a:moveTo>
                    <a:pt x="0" y="17834"/>
                  </a:moveTo>
                  <a:cubicBezTo>
                    <a:pt x="0" y="21412"/>
                    <a:pt x="0" y="21412"/>
                    <a:pt x="0" y="21412"/>
                  </a:cubicBezTo>
                  <a:cubicBezTo>
                    <a:pt x="0" y="21519"/>
                    <a:pt x="57" y="21600"/>
                    <a:pt x="134" y="21600"/>
                  </a:cubicBezTo>
                  <a:cubicBezTo>
                    <a:pt x="21485" y="21600"/>
                    <a:pt x="21485" y="21600"/>
                    <a:pt x="21485" y="21600"/>
                  </a:cubicBezTo>
                  <a:cubicBezTo>
                    <a:pt x="21542" y="21600"/>
                    <a:pt x="21600" y="21519"/>
                    <a:pt x="21600" y="21412"/>
                  </a:cubicBezTo>
                  <a:cubicBezTo>
                    <a:pt x="21600" y="17834"/>
                    <a:pt x="21600" y="17834"/>
                    <a:pt x="21600" y="17834"/>
                  </a:cubicBezTo>
                  <a:cubicBezTo>
                    <a:pt x="21600" y="7693"/>
                    <a:pt x="21600" y="7693"/>
                    <a:pt x="21600" y="7693"/>
                  </a:cubicBezTo>
                  <a:cubicBezTo>
                    <a:pt x="21600" y="188"/>
                    <a:pt x="21600" y="188"/>
                    <a:pt x="21600" y="188"/>
                  </a:cubicBezTo>
                  <a:cubicBezTo>
                    <a:pt x="21600" y="81"/>
                    <a:pt x="21542" y="0"/>
                    <a:pt x="21485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57" y="0"/>
                    <a:pt x="0" y="81"/>
                    <a:pt x="0" y="188"/>
                  </a:cubicBezTo>
                  <a:cubicBezTo>
                    <a:pt x="0" y="7693"/>
                    <a:pt x="0" y="7693"/>
                    <a:pt x="0" y="7693"/>
                  </a:cubicBezTo>
                  <a:lnTo>
                    <a:pt x="0" y="17834"/>
                  </a:lnTo>
                  <a:close/>
                  <a:moveTo>
                    <a:pt x="0" y="17834"/>
                  </a:moveTo>
                </a:path>
              </a:pathLst>
            </a:custGeom>
            <a:solidFill>
              <a:srgbClr val="F2F2F2"/>
            </a:solidFill>
            <a:ln w="25400" cap="flat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12699" dir="5400000" algn="ctr" rotWithShape="0">
                <a:srgbClr val="141C23">
                  <a:alpha val="75000"/>
                </a:srgb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 sz="11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5084" name="AutoShape 28"/>
            <p:cNvSpPr>
              <a:spLocks/>
            </p:cNvSpPr>
            <p:nvPr/>
          </p:nvSpPr>
          <p:spPr bwMode="auto">
            <a:xfrm>
              <a:off x="1836" y="337"/>
              <a:ext cx="5353" cy="69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032" y="0"/>
                  </a:lnTo>
                  <a:lnTo>
                    <a:pt x="19568" y="0"/>
                  </a:lnTo>
                  <a:lnTo>
                    <a:pt x="2160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C39300"/>
            </a:solidFill>
            <a:ln w="25400" cap="flat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 sz="11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" name="Line 29"/>
            <p:cNvSpPr>
              <a:spLocks noChangeShapeType="1"/>
            </p:cNvSpPr>
            <p:nvPr/>
          </p:nvSpPr>
          <p:spPr bwMode="auto">
            <a:xfrm flipH="1">
              <a:off x="2391" y="6"/>
              <a:ext cx="153" cy="276"/>
            </a:xfrm>
            <a:prstGeom prst="line">
              <a:avLst/>
            </a:prstGeom>
            <a:noFill/>
            <a:ln w="25400" cap="flat">
              <a:solidFill>
                <a:srgbClr val="A6A6A6"/>
              </a:solidFill>
              <a:prstDash val="dash"/>
              <a:round/>
              <a:headEnd type="none" w="med" len="med"/>
              <a:tailEnd type="non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11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5086" name="Line 30"/>
            <p:cNvSpPr>
              <a:spLocks noChangeShapeType="1"/>
            </p:cNvSpPr>
            <p:nvPr/>
          </p:nvSpPr>
          <p:spPr bwMode="auto">
            <a:xfrm>
              <a:off x="6496" y="0"/>
              <a:ext cx="161" cy="268"/>
            </a:xfrm>
            <a:prstGeom prst="line">
              <a:avLst/>
            </a:prstGeom>
            <a:noFill/>
            <a:ln w="25400" cap="flat">
              <a:solidFill>
                <a:srgbClr val="A5A5A5"/>
              </a:solidFill>
              <a:prstDash val="dash"/>
              <a:round/>
              <a:headEnd type="none" w="med" len="med"/>
              <a:tailEnd type="non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11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5089" name="Rectangle 31"/>
            <p:cNvSpPr>
              <a:spLocks/>
            </p:cNvSpPr>
            <p:nvPr/>
          </p:nvSpPr>
          <p:spPr bwMode="auto">
            <a:xfrm>
              <a:off x="2205" y="1064"/>
              <a:ext cx="184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19050" tIns="19050" rIns="19050" bIns="19050"/>
            <a:lstStyle>
              <a:lvl1pPr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en-US" sz="1100" b="1">
                  <a:solidFill>
                    <a:srgbClr val="5D6E7E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rPr>
                <a:t>Network Storage</a:t>
              </a:r>
            </a:p>
          </p:txBody>
        </p:sp>
        <p:sp>
          <p:nvSpPr>
            <p:cNvPr id="45088" name="Line 32"/>
            <p:cNvSpPr>
              <a:spLocks noChangeShapeType="1"/>
            </p:cNvSpPr>
            <p:nvPr/>
          </p:nvSpPr>
          <p:spPr bwMode="auto">
            <a:xfrm flipH="1">
              <a:off x="2821" y="304"/>
              <a:ext cx="280" cy="681"/>
            </a:xfrm>
            <a:prstGeom prst="line">
              <a:avLst/>
            </a:prstGeom>
            <a:noFill/>
            <a:ln w="12700" cap="flat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63499" dir="5400000" algn="ctr" rotWithShape="0">
                <a:schemeClr val="bg2">
                  <a:alpha val="6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11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" name="Line 33"/>
            <p:cNvSpPr>
              <a:spLocks noChangeShapeType="1"/>
            </p:cNvSpPr>
            <p:nvPr/>
          </p:nvSpPr>
          <p:spPr bwMode="auto">
            <a:xfrm flipH="1">
              <a:off x="3501" y="304"/>
              <a:ext cx="184" cy="704"/>
            </a:xfrm>
            <a:prstGeom prst="line">
              <a:avLst/>
            </a:prstGeom>
            <a:noFill/>
            <a:ln w="12700" cap="flat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63499" dir="5400000" algn="ctr" rotWithShape="0">
                <a:schemeClr val="bg2">
                  <a:alpha val="6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11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5090" name="Line 34"/>
            <p:cNvSpPr>
              <a:spLocks noChangeShapeType="1"/>
            </p:cNvSpPr>
            <p:nvPr/>
          </p:nvSpPr>
          <p:spPr bwMode="auto">
            <a:xfrm>
              <a:off x="4405" y="306"/>
              <a:ext cx="0" cy="702"/>
            </a:xfrm>
            <a:prstGeom prst="line">
              <a:avLst/>
            </a:prstGeom>
            <a:noFill/>
            <a:ln w="12700" cap="flat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63499" dir="5400000" algn="ctr" rotWithShape="0">
                <a:schemeClr val="bg2">
                  <a:alpha val="6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11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5091" name="Line 35"/>
            <p:cNvSpPr>
              <a:spLocks noChangeShapeType="1"/>
            </p:cNvSpPr>
            <p:nvPr/>
          </p:nvSpPr>
          <p:spPr bwMode="auto">
            <a:xfrm>
              <a:off x="6103" y="312"/>
              <a:ext cx="356" cy="665"/>
            </a:xfrm>
            <a:prstGeom prst="line">
              <a:avLst/>
            </a:prstGeom>
            <a:noFill/>
            <a:ln w="12700" cap="flat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63499" dir="5400000" algn="ctr" rotWithShape="0">
                <a:schemeClr val="bg2">
                  <a:alpha val="6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11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5092" name="Line 36"/>
            <p:cNvSpPr>
              <a:spLocks noChangeShapeType="1"/>
            </p:cNvSpPr>
            <p:nvPr/>
          </p:nvSpPr>
          <p:spPr bwMode="auto">
            <a:xfrm>
              <a:off x="5605" y="312"/>
              <a:ext cx="240" cy="720"/>
            </a:xfrm>
            <a:prstGeom prst="line">
              <a:avLst/>
            </a:prstGeom>
            <a:noFill/>
            <a:ln w="12700" cap="flat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63499" dir="5400000" algn="ctr" rotWithShape="0">
                <a:schemeClr val="bg2">
                  <a:alpha val="6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11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5093" name="Line 37"/>
            <p:cNvSpPr>
              <a:spLocks noChangeShapeType="1"/>
            </p:cNvSpPr>
            <p:nvPr/>
          </p:nvSpPr>
          <p:spPr bwMode="auto">
            <a:xfrm>
              <a:off x="5021" y="288"/>
              <a:ext cx="169" cy="725"/>
            </a:xfrm>
            <a:prstGeom prst="line">
              <a:avLst/>
            </a:prstGeom>
            <a:noFill/>
            <a:ln w="12700" cap="flat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63499" dir="5400000" algn="ctr" rotWithShape="0">
                <a:schemeClr val="bg2">
                  <a:alpha val="6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11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5096" name="Rectangle 38"/>
            <p:cNvSpPr>
              <a:spLocks/>
            </p:cNvSpPr>
            <p:nvPr/>
          </p:nvSpPr>
          <p:spPr bwMode="auto">
            <a:xfrm>
              <a:off x="3320" y="494"/>
              <a:ext cx="2906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19050" tIns="19050" rIns="19050" bIns="19050"/>
            <a:lstStyle>
              <a:lvl1pPr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100" b="1" dirty="0" err="1" smtClean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rPr>
                <a:t>Scaleout</a:t>
              </a:r>
              <a:r>
                <a:rPr lang="en-US" altLang="en-US" sz="1100" b="1" dirty="0" smtClean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rPr>
                <a:t> across the network</a:t>
              </a:r>
              <a:br>
                <a:rPr lang="en-US" altLang="en-US" sz="1100" b="1" dirty="0" smtClean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rPr>
              </a:br>
              <a:r>
                <a:rPr lang="en-US" altLang="en-US" sz="1100" b="1" dirty="0" smtClean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rPr>
                <a:t>(</a:t>
              </a:r>
              <a:r>
                <a:rPr lang="en-US" altLang="en-US" sz="11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rPr>
                <a:t>serialized form)</a:t>
              </a:r>
            </a:p>
          </p:txBody>
        </p:sp>
        <p:sp>
          <p:nvSpPr>
            <p:cNvPr id="45097" name="Line 39"/>
            <p:cNvSpPr>
              <a:spLocks noChangeShapeType="1"/>
            </p:cNvSpPr>
            <p:nvPr/>
          </p:nvSpPr>
          <p:spPr bwMode="auto">
            <a:xfrm>
              <a:off x="957" y="640"/>
              <a:ext cx="68" cy="2"/>
            </a:xfrm>
            <a:prstGeom prst="line">
              <a:avLst/>
            </a:prstGeom>
            <a:noFill/>
            <a:ln w="25400">
              <a:solidFill>
                <a:srgbClr val="5D6E7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10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5" name="Rectangle 12"/>
          <p:cNvSpPr>
            <a:spLocks/>
          </p:cNvSpPr>
          <p:nvPr/>
        </p:nvSpPr>
        <p:spPr bwMode="auto">
          <a:xfrm>
            <a:off x="234950" y="3626644"/>
            <a:ext cx="1422400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19050" tIns="19050" rIns="19050" bIns="19050"/>
          <a:lstStyle>
            <a:lvl1pPr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en-US" sz="800" b="1" dirty="0" smtClean="0">
                <a:solidFill>
                  <a:srgbClr val="5D6E7E"/>
                </a:solidFill>
                <a:latin typeface="Arial" charset="0"/>
                <a:ea typeface="ＭＳ Ｐゴシック" charset="-128"/>
                <a:sym typeface="Arial" charset="0"/>
              </a:rPr>
              <a:t>&lt; 50us</a:t>
            </a:r>
            <a:br>
              <a:rPr lang="en-US" altLang="en-US" sz="800" b="1" dirty="0" smtClean="0">
                <a:solidFill>
                  <a:srgbClr val="5D6E7E"/>
                </a:solidFill>
                <a:latin typeface="Arial" charset="0"/>
                <a:ea typeface="ＭＳ Ｐゴシック" charset="-128"/>
                <a:sym typeface="Arial" charset="0"/>
              </a:rPr>
            </a:br>
            <a:r>
              <a:rPr lang="en-US" altLang="en-US" sz="800" b="1" dirty="0" smtClean="0">
                <a:solidFill>
                  <a:srgbClr val="5D6E7E"/>
                </a:solidFill>
                <a:latin typeface="Arial" charset="0"/>
                <a:ea typeface="ＭＳ Ｐゴシック" charset="-128"/>
                <a:sym typeface="Arial" charset="0"/>
              </a:rPr>
              <a:t>+</a:t>
            </a:r>
            <a:r>
              <a:rPr lang="en-US" altLang="en-US" sz="800" b="1" dirty="0" err="1" smtClean="0">
                <a:solidFill>
                  <a:srgbClr val="5D6E7E"/>
                </a:solidFill>
                <a:latin typeface="Arial" charset="0"/>
                <a:ea typeface="ＭＳ Ｐゴシック" charset="-128"/>
                <a:sym typeface="Arial" charset="0"/>
              </a:rPr>
              <a:t>deserialitzation</a:t>
            </a:r>
            <a:r>
              <a:rPr lang="en-US" altLang="en-US" sz="800" b="1" dirty="0" smtClean="0">
                <a:solidFill>
                  <a:srgbClr val="5D6E7E"/>
                </a:solidFill>
                <a:latin typeface="Arial" charset="0"/>
                <a:ea typeface="ＭＳ Ｐゴシック" charset="-128"/>
                <a:sym typeface="Arial" charset="0"/>
              </a:rPr>
              <a:t> time</a:t>
            </a:r>
            <a:endParaRPr lang="en-US" altLang="en-US" sz="800" b="1" dirty="0">
              <a:solidFill>
                <a:srgbClr val="5D6E7E"/>
              </a:solidFill>
              <a:latin typeface="Arial" charset="0"/>
              <a:ea typeface="ＭＳ Ｐゴシック" charset="-128"/>
              <a:sym typeface="Arial" charset="0"/>
            </a:endParaRPr>
          </a:p>
        </p:txBody>
      </p:sp>
      <p:sp>
        <p:nvSpPr>
          <p:cNvPr id="46" name="Rectangle 12"/>
          <p:cNvSpPr>
            <a:spLocks/>
          </p:cNvSpPr>
          <p:nvPr/>
        </p:nvSpPr>
        <p:spPr bwMode="auto">
          <a:xfrm>
            <a:off x="250992" y="4479465"/>
            <a:ext cx="1422400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19050" tIns="19050" rIns="19050" bIns="19050"/>
          <a:lstStyle>
            <a:lvl1pPr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en-US" sz="800" b="1" dirty="0" smtClean="0">
                <a:solidFill>
                  <a:srgbClr val="5D6E7E"/>
                </a:solidFill>
                <a:latin typeface="Arial" charset="0"/>
                <a:ea typeface="ＭＳ Ｐゴシック" charset="-128"/>
                <a:sym typeface="Arial" charset="0"/>
              </a:rPr>
              <a:t>&lt; 140us for 1Gbps</a:t>
            </a:r>
            <a:br>
              <a:rPr lang="en-US" altLang="en-US" sz="800" b="1" dirty="0" smtClean="0">
                <a:solidFill>
                  <a:srgbClr val="5D6E7E"/>
                </a:solidFill>
                <a:latin typeface="Arial" charset="0"/>
                <a:ea typeface="ＭＳ Ｐゴシック" charset="-128"/>
                <a:sym typeface="Arial" charset="0"/>
              </a:rPr>
            </a:br>
            <a:r>
              <a:rPr lang="en-US" altLang="en-US" sz="800" b="1" dirty="0" smtClean="0">
                <a:solidFill>
                  <a:srgbClr val="5D6E7E"/>
                </a:solidFill>
                <a:latin typeface="Arial" charset="0"/>
                <a:ea typeface="ＭＳ Ｐゴシック" charset="-128"/>
                <a:sym typeface="Arial" charset="0"/>
              </a:rPr>
              <a:t>&lt; 70us for 10Gbps/40Gbps</a:t>
            </a:r>
            <a:br>
              <a:rPr lang="en-US" altLang="en-US" sz="800" b="1" dirty="0" smtClean="0">
                <a:solidFill>
                  <a:srgbClr val="5D6E7E"/>
                </a:solidFill>
                <a:latin typeface="Arial" charset="0"/>
                <a:ea typeface="ＭＳ Ｐゴシック" charset="-128"/>
                <a:sym typeface="Arial" charset="0"/>
              </a:rPr>
            </a:br>
            <a:r>
              <a:rPr lang="en-US" altLang="en-US" sz="800" b="1" dirty="0" smtClean="0">
                <a:solidFill>
                  <a:srgbClr val="5D6E7E"/>
                </a:solidFill>
                <a:latin typeface="Arial" charset="0"/>
                <a:ea typeface="ＭＳ Ｐゴシック" charset="-128"/>
                <a:sym typeface="Arial" charset="0"/>
              </a:rPr>
              <a:t>+</a:t>
            </a:r>
            <a:r>
              <a:rPr lang="en-US" altLang="en-US" sz="800" b="1" dirty="0" err="1" smtClean="0">
                <a:solidFill>
                  <a:srgbClr val="5D6E7E"/>
                </a:solidFill>
                <a:latin typeface="Arial" charset="0"/>
                <a:ea typeface="ＭＳ Ｐゴシック" charset="-128"/>
                <a:sym typeface="Arial" charset="0"/>
              </a:rPr>
              <a:t>deserialitzation</a:t>
            </a:r>
            <a:r>
              <a:rPr lang="en-US" altLang="en-US" sz="800" b="1" dirty="0" smtClean="0">
                <a:solidFill>
                  <a:srgbClr val="5D6E7E"/>
                </a:solidFill>
                <a:latin typeface="Arial" charset="0"/>
                <a:ea typeface="ＭＳ Ｐゴシック" charset="-128"/>
                <a:sym typeface="Arial" charset="0"/>
              </a:rPr>
              <a:t> time</a:t>
            </a:r>
            <a:endParaRPr lang="en-US" altLang="en-US" sz="800" b="1" dirty="0">
              <a:solidFill>
                <a:srgbClr val="5D6E7E"/>
              </a:solidFill>
              <a:latin typeface="Arial" charset="0"/>
              <a:ea typeface="ＭＳ Ｐゴシック" charset="-128"/>
              <a:sym typeface="Arial" charset="0"/>
            </a:endParaRPr>
          </a:p>
        </p:txBody>
      </p:sp>
      <p:sp>
        <p:nvSpPr>
          <p:cNvPr id="47" name="Rectangle 15"/>
          <p:cNvSpPr>
            <a:spLocks/>
          </p:cNvSpPr>
          <p:nvPr/>
        </p:nvSpPr>
        <p:spPr bwMode="auto">
          <a:xfrm>
            <a:off x="7515225" y="4524375"/>
            <a:ext cx="660400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19050" tIns="19050" rIns="19050" bIns="19050"/>
          <a:lstStyle>
            <a:lvl1pPr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800" b="1" dirty="0" smtClean="0">
                <a:solidFill>
                  <a:srgbClr val="5D6E7E"/>
                </a:solidFill>
                <a:latin typeface="Arial" charset="0"/>
                <a:ea typeface="ＭＳ Ｐゴシック" charset="-128"/>
                <a:sym typeface="Arial" charset="0"/>
              </a:rPr>
              <a:t>20,000</a:t>
            </a:r>
            <a:r>
              <a:rPr lang="en-US" altLang="en-US" sz="800" b="1" dirty="0">
                <a:solidFill>
                  <a:srgbClr val="5D6E7E"/>
                </a:solidFill>
                <a:latin typeface="Arial" charset="0"/>
                <a:ea typeface="ＭＳ Ｐゴシック" charset="-128"/>
                <a:sym typeface="Arial" charset="0"/>
              </a:rPr>
              <a:t>+</a:t>
            </a:r>
          </a:p>
        </p:txBody>
      </p:sp>
      <p:sp>
        <p:nvSpPr>
          <p:cNvPr id="48" name="Line 20"/>
          <p:cNvSpPr>
            <a:spLocks noChangeShapeType="1"/>
          </p:cNvSpPr>
          <p:nvPr/>
        </p:nvSpPr>
        <p:spPr bwMode="auto">
          <a:xfrm>
            <a:off x="7404894" y="4603750"/>
            <a:ext cx="64294" cy="1588"/>
          </a:xfrm>
          <a:prstGeom prst="line">
            <a:avLst/>
          </a:prstGeom>
          <a:noFill/>
          <a:ln w="25400">
            <a:solidFill>
              <a:srgbClr val="5D6E7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72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2057894"/>
            <a:ext cx="4283075" cy="114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3"/>
          <p:cNvSpPr>
            <a:spLocks/>
          </p:cNvSpPr>
          <p:nvPr/>
        </p:nvSpPr>
        <p:spPr bwMode="auto">
          <a:xfrm>
            <a:off x="5067300" y="1717675"/>
            <a:ext cx="303530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ja-JP" altLang="en-US" sz="6000" dirty="0">
                <a:solidFill>
                  <a:srgbClr val="800000"/>
                </a:solidFill>
                <a:latin typeface="Arial" charset="0"/>
                <a:ea typeface="ＭＳ Ｐゴシック" charset="-128"/>
                <a:sym typeface="Andale Mono" charset="0"/>
              </a:rPr>
              <a:t>‘</a:t>
            </a:r>
            <a:r>
              <a:rPr lang="en-US" altLang="ja-JP" sz="6000" dirty="0" smtClean="0">
                <a:solidFill>
                  <a:srgbClr val="800000"/>
                </a:solidFill>
                <a:latin typeface="Andale Mono" charset="0"/>
                <a:ea typeface="ＭＳ Ｐゴシック" charset="-128"/>
                <a:sym typeface="Andale Mono" charset="0"/>
              </a:rPr>
              <a:t>s law</a:t>
            </a:r>
            <a:endParaRPr lang="en-US" altLang="en-US" sz="6000" dirty="0">
              <a:solidFill>
                <a:srgbClr val="800000"/>
              </a:solidFill>
              <a:latin typeface="Andale Mono" charset="0"/>
              <a:ea typeface="ＭＳ Ｐゴシック" charset="-128"/>
              <a:sym typeface="Andale Mono" charset="0"/>
            </a:endParaRPr>
          </a:p>
        </p:txBody>
      </p:sp>
      <p:sp>
        <p:nvSpPr>
          <p:cNvPr id="25604" name="Rectangle 4"/>
          <p:cNvSpPr>
            <a:spLocks/>
          </p:cNvSpPr>
          <p:nvPr/>
        </p:nvSpPr>
        <p:spPr bwMode="auto">
          <a:xfrm>
            <a:off x="0" y="3841750"/>
            <a:ext cx="9144000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000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  <a:sym typeface="Andale Mono" charset="0"/>
              </a:rPr>
              <a:t>Predicted System Speedup</a:t>
            </a:r>
          </a:p>
          <a:p>
            <a:pPr algn="ctr" eaLnBrk="1" hangingPunct="1"/>
            <a:r>
              <a:rPr lang="en-US" altLang="en-US" sz="3000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  <a:sym typeface="Andale Mono" charset="0"/>
              </a:rPr>
              <a:t> </a:t>
            </a:r>
          </a:p>
          <a:p>
            <a:pPr algn="ctr" eaLnBrk="1" hangingPunct="1"/>
            <a:r>
              <a:rPr lang="en-US" altLang="en-US" sz="3000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  <a:sym typeface="Andale Mono" charset="0"/>
              </a:rPr>
              <a:t>=</a:t>
            </a:r>
          </a:p>
          <a:p>
            <a:pPr algn="ctr" eaLnBrk="1" hangingPunct="1"/>
            <a:r>
              <a:rPr lang="en-US" altLang="en-US" sz="3000" dirty="0" smtClean="0">
                <a:solidFill>
                  <a:srgbClr val="800000"/>
                </a:solidFill>
                <a:latin typeface="Andale Mono" charset="0"/>
                <a:ea typeface="ＭＳ Ｐゴシック" charset="-128"/>
                <a:sym typeface="Andale Mono" charset="0"/>
              </a:rPr>
              <a:t> </a:t>
            </a:r>
            <a:endParaRPr lang="en-US" altLang="en-US" sz="3000" dirty="0">
              <a:solidFill>
                <a:srgbClr val="800000"/>
              </a:solidFill>
              <a:latin typeface="Andale Mono" charset="0"/>
              <a:ea typeface="ＭＳ Ｐゴシック" charset="-128"/>
              <a:sym typeface="Andale Mono" charset="0"/>
            </a:endParaRPr>
          </a:p>
          <a:p>
            <a:pPr algn="ctr" eaLnBrk="1" hangingPunct="1"/>
            <a:r>
              <a:rPr lang="en-US" altLang="en-US" sz="1800" dirty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  <a:sym typeface="Andale Mono" charset="0"/>
              </a:rPr>
              <a:t>1 / </a:t>
            </a:r>
            <a:r>
              <a:rPr lang="en-US" altLang="en-US" sz="1800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  <a:sym typeface="Andale Mono" charset="0"/>
              </a:rPr>
              <a:t>((</a:t>
            </a:r>
            <a:r>
              <a:rPr lang="en-US" altLang="en-US" sz="1800" dirty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  <a:sym typeface="Andale Mono" charset="0"/>
              </a:rPr>
              <a:t>1 </a:t>
            </a:r>
            <a:r>
              <a:rPr lang="en-US" altLang="en-US" sz="1800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  <a:sym typeface="Andale Mono" charset="0"/>
              </a:rPr>
              <a:t>– Proportion Sped </a:t>
            </a:r>
            <a:r>
              <a:rPr lang="en-US" altLang="en-US" sz="1800" dirty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  <a:sym typeface="Andale Mono" charset="0"/>
              </a:rPr>
              <a:t>Up) </a:t>
            </a:r>
            <a:r>
              <a:rPr lang="en-US" altLang="en-US" sz="1800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  <a:sym typeface="Andale Mono" charset="0"/>
              </a:rPr>
              <a:t>+ Proportion </a:t>
            </a:r>
            <a:r>
              <a:rPr lang="en-US" altLang="en-US" sz="1800" dirty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  <a:sym typeface="Andale Mono" charset="0"/>
              </a:rPr>
              <a:t>Sped Up / Speed up</a:t>
            </a:r>
            <a:r>
              <a:rPr lang="en-US" altLang="en-US" sz="1800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  <a:sym typeface="Andale Mono" charset="0"/>
              </a:rPr>
              <a:t>))</a:t>
            </a:r>
            <a:endParaRPr lang="en-US" altLang="en-US" sz="18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Andale Mono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Estimated Performance Improvements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4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1875</Words>
  <Application>Microsoft Macintosh PowerPoint</Application>
  <PresentationFormat>On-screen Show (4:3)</PresentationFormat>
  <Paragraphs>401</Paragraphs>
  <Slides>43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Using JCache</vt:lpstr>
      <vt:lpstr>Agenda</vt:lpstr>
      <vt:lpstr>Introduction to Caching</vt:lpstr>
      <vt:lpstr>Benefits of Caching</vt:lpstr>
      <vt:lpstr>When to Use Caching</vt:lpstr>
      <vt:lpstr>Common Problem Areas that Benefit</vt:lpstr>
      <vt:lpstr>Database Caching</vt:lpstr>
      <vt:lpstr>PowerPoint Presentation</vt:lpstr>
      <vt:lpstr>Estimated Performance Improvements</vt:lpstr>
      <vt:lpstr>Cache Efficiency</vt:lpstr>
      <vt:lpstr>Problems to Consider</vt:lpstr>
      <vt:lpstr>Java Caching (JCache)</vt:lpstr>
      <vt:lpstr>Java Caching (JCache)</vt:lpstr>
      <vt:lpstr>Java Caching (JCache)</vt:lpstr>
      <vt:lpstr>Java Caching (Jcache)</vt:lpstr>
      <vt:lpstr>Implementations</vt:lpstr>
      <vt:lpstr>Java Caching (JCache)</vt:lpstr>
      <vt:lpstr>Java Caching (JCache)</vt:lpstr>
      <vt:lpstr>Java Caching (JCache)</vt:lpstr>
      <vt:lpstr>Caches and Caching</vt:lpstr>
      <vt:lpstr>Caches and Caching</vt:lpstr>
      <vt:lpstr>Maps vs Cache APIs</vt:lpstr>
      <vt:lpstr>JCache: Features</vt:lpstr>
      <vt:lpstr>JCache: Features</vt:lpstr>
      <vt:lpstr>JCache Key Classes/Interfaces</vt:lpstr>
      <vt:lpstr>JCache: Runtime Structure</vt:lpstr>
      <vt:lpstr>JCache: Cache Managers</vt:lpstr>
      <vt:lpstr>JCache: Hello World</vt:lpstr>
      <vt:lpstr>Cache Interface &amp; Methods (in IDE)</vt:lpstr>
      <vt:lpstr>JCache: Entry Processors</vt:lpstr>
      <vt:lpstr>JCache: Entry Processors</vt:lpstr>
      <vt:lpstr>JCache: Entry Processors</vt:lpstr>
      <vt:lpstr>JCache: Entry Processors</vt:lpstr>
      <vt:lpstr>Annotations</vt:lpstr>
      <vt:lpstr>Annotation Operations</vt:lpstr>
      <vt:lpstr>Fully Annotated Class Example</vt:lpstr>
      <vt:lpstr>Specific Overrides</vt:lpstr>
      <vt:lpstr>The Future?</vt:lpstr>
      <vt:lpstr>Working with  Hazelcast JCache</vt:lpstr>
      <vt:lpstr>Hazelcast JCache Support</vt:lpstr>
      <vt:lpstr>Check Out Hazelcast</vt:lpstr>
      <vt:lpstr>Or Download</vt:lpstr>
      <vt:lpstr>Questions?</vt:lpstr>
    </vt:vector>
  </TitlesOfParts>
  <Company>Hazelcast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Update</dc:title>
  <dc:creator>Miko Matsumura</dc:creator>
  <cp:lastModifiedBy>Terry Walters</cp:lastModifiedBy>
  <cp:revision>49</cp:revision>
  <dcterms:created xsi:type="dcterms:W3CDTF">2014-06-05T14:27:14Z</dcterms:created>
  <dcterms:modified xsi:type="dcterms:W3CDTF">2016-02-16T14:40:34Z</dcterms:modified>
</cp:coreProperties>
</file>