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69.xml" ContentType="application/vnd.openxmlformats-officedocument.presentationml.slide+xml"/>
  <Override PartName="/ppt/tableStyles.xml" ContentType="application/vnd.openxmlformats-officedocument.presentationml.tableStyles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165.xml" ContentType="application/vnd.openxmlformats-officedocument.presentationml.slide+xml"/>
  <Override PartName="/ppt/slides/slide183.xml" ContentType="application/vnd.openxmlformats-officedocument.presentationml.slide+xml"/>
  <Override PartName="/ppt/diagrams/layout1.xml" ContentType="application/vnd.openxmlformats-officedocument.drawingml.diagramLayou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72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188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slides/slide162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s/slide180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89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78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185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s/slide181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186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diagrams/data1.xml" ContentType="application/vnd.openxmlformats-officedocument.drawingml.diagramData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87.xml" ContentType="application/vnd.openxmlformats-officedocument.presentationml.slide+xml"/>
  <Override PartName="/ppt/slides/slide129.xml" ContentType="application/vnd.openxmlformats-officedocument.presentationml.slide+xml"/>
  <Override PartName="/ppt/slides/slide17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91"/>
  </p:notesMasterIdLst>
  <p:sldIdLst>
    <p:sldId id="256" r:id="rId2"/>
    <p:sldId id="440" r:id="rId3"/>
    <p:sldId id="441" r:id="rId4"/>
    <p:sldId id="257" r:id="rId5"/>
    <p:sldId id="258" r:id="rId6"/>
    <p:sldId id="275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6" r:id="rId31"/>
    <p:sldId id="288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1" r:id="rId43"/>
    <p:sldId id="302" r:id="rId44"/>
    <p:sldId id="303" r:id="rId45"/>
    <p:sldId id="304" r:id="rId46"/>
    <p:sldId id="306" r:id="rId47"/>
    <p:sldId id="305" r:id="rId48"/>
    <p:sldId id="307" r:id="rId49"/>
    <p:sldId id="309" r:id="rId50"/>
    <p:sldId id="311" r:id="rId51"/>
    <p:sldId id="312" r:id="rId52"/>
    <p:sldId id="313" r:id="rId53"/>
    <p:sldId id="316" r:id="rId54"/>
    <p:sldId id="420" r:id="rId55"/>
    <p:sldId id="314" r:id="rId56"/>
    <p:sldId id="317" r:id="rId57"/>
    <p:sldId id="318" r:id="rId58"/>
    <p:sldId id="319" r:id="rId59"/>
    <p:sldId id="320" r:id="rId60"/>
    <p:sldId id="321" r:id="rId61"/>
    <p:sldId id="322" r:id="rId62"/>
    <p:sldId id="324" r:id="rId63"/>
    <p:sldId id="325" r:id="rId64"/>
    <p:sldId id="326" r:id="rId65"/>
    <p:sldId id="327" r:id="rId66"/>
    <p:sldId id="329" r:id="rId67"/>
    <p:sldId id="330" r:id="rId68"/>
    <p:sldId id="331" r:id="rId69"/>
    <p:sldId id="332" r:id="rId70"/>
    <p:sldId id="333" r:id="rId71"/>
    <p:sldId id="335" r:id="rId72"/>
    <p:sldId id="336" r:id="rId73"/>
    <p:sldId id="337" r:id="rId74"/>
    <p:sldId id="338" r:id="rId75"/>
    <p:sldId id="340" r:id="rId76"/>
    <p:sldId id="341" r:id="rId77"/>
    <p:sldId id="342" r:id="rId78"/>
    <p:sldId id="343" r:id="rId79"/>
    <p:sldId id="344" r:id="rId80"/>
    <p:sldId id="345" r:id="rId81"/>
    <p:sldId id="348" r:id="rId82"/>
    <p:sldId id="346" r:id="rId83"/>
    <p:sldId id="349" r:id="rId84"/>
    <p:sldId id="350" r:id="rId85"/>
    <p:sldId id="347" r:id="rId86"/>
    <p:sldId id="351" r:id="rId87"/>
    <p:sldId id="353" r:id="rId88"/>
    <p:sldId id="355" r:id="rId89"/>
    <p:sldId id="356" r:id="rId90"/>
    <p:sldId id="357" r:id="rId91"/>
    <p:sldId id="358" r:id="rId92"/>
    <p:sldId id="359" r:id="rId93"/>
    <p:sldId id="360" r:id="rId94"/>
    <p:sldId id="361" r:id="rId95"/>
    <p:sldId id="362" r:id="rId96"/>
    <p:sldId id="363" r:id="rId97"/>
    <p:sldId id="364" r:id="rId98"/>
    <p:sldId id="365" r:id="rId99"/>
    <p:sldId id="366" r:id="rId100"/>
    <p:sldId id="367" r:id="rId101"/>
    <p:sldId id="368" r:id="rId102"/>
    <p:sldId id="369" r:id="rId103"/>
    <p:sldId id="370" r:id="rId104"/>
    <p:sldId id="371" r:id="rId105"/>
    <p:sldId id="373" r:id="rId106"/>
    <p:sldId id="374" r:id="rId107"/>
    <p:sldId id="375" r:id="rId108"/>
    <p:sldId id="435" r:id="rId109"/>
    <p:sldId id="436" r:id="rId110"/>
    <p:sldId id="437" r:id="rId111"/>
    <p:sldId id="438" r:id="rId112"/>
    <p:sldId id="439" r:id="rId113"/>
    <p:sldId id="376" r:id="rId114"/>
    <p:sldId id="377" r:id="rId115"/>
    <p:sldId id="378" r:id="rId116"/>
    <p:sldId id="379" r:id="rId117"/>
    <p:sldId id="380" r:id="rId118"/>
    <p:sldId id="381" r:id="rId119"/>
    <p:sldId id="384" r:id="rId120"/>
    <p:sldId id="385" r:id="rId121"/>
    <p:sldId id="387" r:id="rId122"/>
    <p:sldId id="386" r:id="rId123"/>
    <p:sldId id="390" r:id="rId124"/>
    <p:sldId id="391" r:id="rId125"/>
    <p:sldId id="392" r:id="rId126"/>
    <p:sldId id="393" r:id="rId127"/>
    <p:sldId id="394" r:id="rId128"/>
    <p:sldId id="395" r:id="rId129"/>
    <p:sldId id="398" r:id="rId130"/>
    <p:sldId id="399" r:id="rId131"/>
    <p:sldId id="400" r:id="rId132"/>
    <p:sldId id="401" r:id="rId133"/>
    <p:sldId id="402" r:id="rId134"/>
    <p:sldId id="403" r:id="rId135"/>
    <p:sldId id="404" r:id="rId136"/>
    <p:sldId id="405" r:id="rId137"/>
    <p:sldId id="406" r:id="rId138"/>
    <p:sldId id="422" r:id="rId139"/>
    <p:sldId id="421" r:id="rId140"/>
    <p:sldId id="423" r:id="rId141"/>
    <p:sldId id="424" r:id="rId142"/>
    <p:sldId id="425" r:id="rId143"/>
    <p:sldId id="426" r:id="rId144"/>
    <p:sldId id="428" r:id="rId145"/>
    <p:sldId id="429" r:id="rId146"/>
    <p:sldId id="430" r:id="rId147"/>
    <p:sldId id="432" r:id="rId148"/>
    <p:sldId id="434" r:id="rId149"/>
    <p:sldId id="433" r:id="rId150"/>
    <p:sldId id="442" r:id="rId151"/>
    <p:sldId id="443" r:id="rId152"/>
    <p:sldId id="444" r:id="rId153"/>
    <p:sldId id="447" r:id="rId154"/>
    <p:sldId id="448" r:id="rId155"/>
    <p:sldId id="449" r:id="rId156"/>
    <p:sldId id="450" r:id="rId157"/>
    <p:sldId id="451" r:id="rId158"/>
    <p:sldId id="452" r:id="rId159"/>
    <p:sldId id="453" r:id="rId160"/>
    <p:sldId id="454" r:id="rId161"/>
    <p:sldId id="455" r:id="rId162"/>
    <p:sldId id="456" r:id="rId163"/>
    <p:sldId id="458" r:id="rId164"/>
    <p:sldId id="459" r:id="rId165"/>
    <p:sldId id="457" r:id="rId166"/>
    <p:sldId id="460" r:id="rId167"/>
    <p:sldId id="461" r:id="rId168"/>
    <p:sldId id="462" r:id="rId169"/>
    <p:sldId id="463" r:id="rId170"/>
    <p:sldId id="464" r:id="rId171"/>
    <p:sldId id="465" r:id="rId172"/>
    <p:sldId id="466" r:id="rId173"/>
    <p:sldId id="467" r:id="rId174"/>
    <p:sldId id="468" r:id="rId175"/>
    <p:sldId id="469" r:id="rId176"/>
    <p:sldId id="470" r:id="rId177"/>
    <p:sldId id="471" r:id="rId178"/>
    <p:sldId id="472" r:id="rId179"/>
    <p:sldId id="473" r:id="rId180"/>
    <p:sldId id="474" r:id="rId181"/>
    <p:sldId id="483" r:id="rId182"/>
    <p:sldId id="475" r:id="rId183"/>
    <p:sldId id="477" r:id="rId184"/>
    <p:sldId id="476" r:id="rId185"/>
    <p:sldId id="478" r:id="rId186"/>
    <p:sldId id="479" r:id="rId187"/>
    <p:sldId id="480" r:id="rId188"/>
    <p:sldId id="481" r:id="rId189"/>
    <p:sldId id="482" r:id="rId19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285CF620-D673-4514-9C08-B261B5D0C527}">
          <p14:sldIdLst>
            <p14:sldId id="256"/>
            <p14:sldId id="257"/>
            <p14:sldId id="258"/>
            <p14:sldId id="275"/>
            <p14:sldId id="259"/>
            <p14:sldId id="260"/>
            <p14:sldId id="261"/>
            <p14:sldId id="262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  <p14:sldId id="277"/>
            <p14:sldId id="278"/>
            <p14:sldId id="279"/>
            <p14:sldId id="281"/>
            <p14:sldId id="282"/>
            <p14:sldId id="283"/>
            <p14:sldId id="284"/>
            <p14:sldId id="286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1"/>
            <p14:sldId id="302"/>
            <p14:sldId id="303"/>
            <p14:sldId id="304"/>
            <p14:sldId id="306"/>
            <p14:sldId id="305"/>
            <p14:sldId id="307"/>
            <p14:sldId id="309"/>
            <p14:sldId id="311"/>
            <p14:sldId id="312"/>
            <p14:sldId id="313"/>
            <p14:sldId id="316"/>
            <p14:sldId id="420"/>
            <p14:sldId id="314"/>
            <p14:sldId id="317"/>
            <p14:sldId id="318"/>
            <p14:sldId id="319"/>
            <p14:sldId id="320"/>
            <p14:sldId id="321"/>
            <p14:sldId id="322"/>
            <p14:sldId id="324"/>
            <p14:sldId id="325"/>
            <p14:sldId id="326"/>
            <p14:sldId id="327"/>
            <p14:sldId id="329"/>
            <p14:sldId id="330"/>
            <p14:sldId id="331"/>
            <p14:sldId id="332"/>
            <p14:sldId id="333"/>
            <p14:sldId id="335"/>
            <p14:sldId id="336"/>
            <p14:sldId id="337"/>
            <p14:sldId id="338"/>
            <p14:sldId id="340"/>
            <p14:sldId id="341"/>
            <p14:sldId id="342"/>
            <p14:sldId id="343"/>
            <p14:sldId id="344"/>
            <p14:sldId id="345"/>
            <p14:sldId id="348"/>
            <p14:sldId id="346"/>
            <p14:sldId id="349"/>
            <p14:sldId id="350"/>
            <p14:sldId id="347"/>
            <p14:sldId id="351"/>
            <p14:sldId id="353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3"/>
            <p14:sldId id="374"/>
            <p14:sldId id="375"/>
            <p14:sldId id="435"/>
            <p14:sldId id="436"/>
            <p14:sldId id="437"/>
            <p14:sldId id="438"/>
            <p14:sldId id="439"/>
            <p14:sldId id="376"/>
            <p14:sldId id="377"/>
            <p14:sldId id="378"/>
            <p14:sldId id="379"/>
            <p14:sldId id="380"/>
            <p14:sldId id="381"/>
            <p14:sldId id="384"/>
            <p14:sldId id="385"/>
            <p14:sldId id="387"/>
            <p14:sldId id="386"/>
            <p14:sldId id="390"/>
            <p14:sldId id="391"/>
            <p14:sldId id="392"/>
            <p14:sldId id="393"/>
            <p14:sldId id="394"/>
            <p14:sldId id="395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18"/>
            <p14:sldId id="397"/>
            <p14:sldId id="407"/>
            <p14:sldId id="408"/>
            <p14:sldId id="409"/>
            <p14:sldId id="410"/>
            <p14:sldId id="411"/>
            <p14:sldId id="412"/>
            <p14:sldId id="414"/>
            <p14:sldId id="413"/>
            <p14:sldId id="415"/>
            <p14:sldId id="416"/>
            <p14:sldId id="417"/>
            <p14:sldId id="419"/>
            <p14:sldId id="422"/>
            <p14:sldId id="421"/>
            <p14:sldId id="423"/>
            <p14:sldId id="424"/>
            <p14:sldId id="425"/>
            <p14:sldId id="426"/>
            <p14:sldId id="428"/>
            <p14:sldId id="429"/>
            <p14:sldId id="430"/>
            <p14:sldId id="432"/>
            <p14:sldId id="433"/>
            <p14:sldId id="43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7931" autoAdjust="0"/>
  </p:normalViewPr>
  <p:slideViewPr>
    <p:cSldViewPr snapToGrid="0">
      <p:cViewPr varScale="1">
        <p:scale>
          <a:sx n="102" d="100"/>
          <a:sy n="102" d="100"/>
        </p:scale>
        <p:origin x="-91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93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tableStyles" Target="tableStyle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0A90F3-54F7-4C99-93BE-29C1813190DC}" type="doc">
      <dgm:prSet loTypeId="urn:microsoft.com/office/officeart/2011/layout/ConvergingTex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173F80-6B5F-4984-818F-4FBB59D0A4B2}">
      <dgm:prSet phldrT="[Text]"/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00F51E50-377E-4FBE-858B-6F317C0EF49D}" type="parTrans" cxnId="{94B674E6-ADCE-4183-AFBB-52EEA72FD9A8}">
      <dgm:prSet/>
      <dgm:spPr/>
      <dgm:t>
        <a:bodyPr/>
        <a:lstStyle/>
        <a:p>
          <a:endParaRPr lang="en-US"/>
        </a:p>
      </dgm:t>
    </dgm:pt>
    <dgm:pt modelId="{E8451B2D-CD13-4074-A3DE-3F8089C9F59B}" type="sibTrans" cxnId="{94B674E6-ADCE-4183-AFBB-52EEA72FD9A8}">
      <dgm:prSet/>
      <dgm:spPr/>
      <dgm:t>
        <a:bodyPr/>
        <a:lstStyle/>
        <a:p>
          <a:endParaRPr lang="en-US"/>
        </a:p>
      </dgm:t>
    </dgm:pt>
    <dgm:pt modelId="{C01C8DEB-4FCB-4225-82B0-E92D75510BE9}">
      <dgm:prSet phldrT="[Text]"/>
      <dgm:spPr/>
      <dgm:t>
        <a:bodyPr/>
        <a:lstStyle/>
        <a:p>
          <a:r>
            <a:rPr lang="en-US" dirty="0" smtClean="0"/>
            <a:t>Thread 1</a:t>
          </a:r>
          <a:endParaRPr lang="en-US" dirty="0"/>
        </a:p>
      </dgm:t>
    </dgm:pt>
    <dgm:pt modelId="{37697DE9-D209-4CEB-B939-ED168F53AAC8}" type="parTrans" cxnId="{5369EFF3-F4DE-4EA6-8FF0-C39EF2F3B031}">
      <dgm:prSet/>
      <dgm:spPr/>
      <dgm:t>
        <a:bodyPr/>
        <a:lstStyle/>
        <a:p>
          <a:endParaRPr lang="en-US"/>
        </a:p>
      </dgm:t>
    </dgm:pt>
    <dgm:pt modelId="{A7C90CB7-2FBE-4909-BEF3-7E878FA59274}" type="sibTrans" cxnId="{5369EFF3-F4DE-4EA6-8FF0-C39EF2F3B031}">
      <dgm:prSet/>
      <dgm:spPr/>
      <dgm:t>
        <a:bodyPr/>
        <a:lstStyle/>
        <a:p>
          <a:endParaRPr lang="en-US"/>
        </a:p>
      </dgm:t>
    </dgm:pt>
    <dgm:pt modelId="{E0662290-B28D-49C9-B7D6-3F4919067774}">
      <dgm:prSet phldrT="[Text]"/>
      <dgm:spPr/>
      <dgm:t>
        <a:bodyPr/>
        <a:lstStyle/>
        <a:p>
          <a:r>
            <a:rPr lang="en-US" dirty="0" smtClean="0"/>
            <a:t>Thread 2</a:t>
          </a:r>
          <a:endParaRPr lang="en-US" dirty="0"/>
        </a:p>
      </dgm:t>
    </dgm:pt>
    <dgm:pt modelId="{6BDA4A43-F921-40A4-B19D-30326E5BA396}" type="parTrans" cxnId="{B1DB390E-6D0B-42FC-BB8E-3689DD49942E}">
      <dgm:prSet/>
      <dgm:spPr/>
      <dgm:t>
        <a:bodyPr/>
        <a:lstStyle/>
        <a:p>
          <a:endParaRPr lang="en-US"/>
        </a:p>
      </dgm:t>
    </dgm:pt>
    <dgm:pt modelId="{83ABF0F4-F0E3-4AE5-9FF8-7FF638EE79B3}" type="sibTrans" cxnId="{B1DB390E-6D0B-42FC-BB8E-3689DD49942E}">
      <dgm:prSet/>
      <dgm:spPr/>
      <dgm:t>
        <a:bodyPr/>
        <a:lstStyle/>
        <a:p>
          <a:endParaRPr lang="en-US"/>
        </a:p>
      </dgm:t>
    </dgm:pt>
    <dgm:pt modelId="{1144401A-A1C0-4E0A-9C91-8BFF27C8D612}">
      <dgm:prSet phldrT="[Text]"/>
      <dgm:spPr/>
      <dgm:t>
        <a:bodyPr/>
        <a:lstStyle/>
        <a:p>
          <a:r>
            <a:rPr lang="en-US" dirty="0" smtClean="0"/>
            <a:t>Thread 3</a:t>
          </a:r>
          <a:endParaRPr lang="en-US" dirty="0"/>
        </a:p>
      </dgm:t>
    </dgm:pt>
    <dgm:pt modelId="{7CD725AB-3377-4686-A1D5-006744CB7761}" type="parTrans" cxnId="{989526E9-DDF6-4C5C-85F0-F4E373D92DC9}">
      <dgm:prSet/>
      <dgm:spPr/>
      <dgm:t>
        <a:bodyPr/>
        <a:lstStyle/>
        <a:p>
          <a:endParaRPr lang="en-US"/>
        </a:p>
      </dgm:t>
    </dgm:pt>
    <dgm:pt modelId="{EF635DD6-8D7F-47AA-99A7-5B4A0037B8D9}" type="sibTrans" cxnId="{989526E9-DDF6-4C5C-85F0-F4E373D92DC9}">
      <dgm:prSet/>
      <dgm:spPr/>
      <dgm:t>
        <a:bodyPr/>
        <a:lstStyle/>
        <a:p>
          <a:endParaRPr lang="en-US"/>
        </a:p>
      </dgm:t>
    </dgm:pt>
    <dgm:pt modelId="{5668D4A7-68D0-49CA-A41D-C9CF70B37747}">
      <dgm:prSet phldrT="[Text]"/>
      <dgm:spPr/>
      <dgm:t>
        <a:bodyPr/>
        <a:lstStyle/>
        <a:p>
          <a:r>
            <a:rPr lang="en-US" dirty="0" smtClean="0"/>
            <a:t>Thread 4</a:t>
          </a:r>
          <a:endParaRPr lang="en-US" dirty="0"/>
        </a:p>
      </dgm:t>
    </dgm:pt>
    <dgm:pt modelId="{F5E7D042-91C0-42FC-8FF0-9520072D0284}" type="parTrans" cxnId="{487114EA-CCAA-420E-BEC7-DEA040562EA7}">
      <dgm:prSet/>
      <dgm:spPr/>
      <dgm:t>
        <a:bodyPr/>
        <a:lstStyle/>
        <a:p>
          <a:endParaRPr lang="en-US"/>
        </a:p>
      </dgm:t>
    </dgm:pt>
    <dgm:pt modelId="{692018E4-6477-4EE4-83ED-76EFD2A25B68}" type="sibTrans" cxnId="{487114EA-CCAA-420E-BEC7-DEA040562EA7}">
      <dgm:prSet/>
      <dgm:spPr/>
      <dgm:t>
        <a:bodyPr/>
        <a:lstStyle/>
        <a:p>
          <a:endParaRPr lang="en-US"/>
        </a:p>
      </dgm:t>
    </dgm:pt>
    <dgm:pt modelId="{729614A8-C1C3-4202-999F-87E6C8BBACD4}">
      <dgm:prSet phldrT="[Text]"/>
      <dgm:spPr/>
      <dgm:t>
        <a:bodyPr/>
        <a:lstStyle/>
        <a:p>
          <a:r>
            <a:rPr lang="en-US" dirty="0" smtClean="0"/>
            <a:t>Thread 5</a:t>
          </a:r>
          <a:endParaRPr lang="en-US" dirty="0"/>
        </a:p>
      </dgm:t>
    </dgm:pt>
    <dgm:pt modelId="{A3AFF43C-E897-4BAC-8F85-3866F88B1808}" type="parTrans" cxnId="{0DD95FF4-1750-4885-845C-B4393CE2D6F7}">
      <dgm:prSet/>
      <dgm:spPr/>
      <dgm:t>
        <a:bodyPr/>
        <a:lstStyle/>
        <a:p>
          <a:endParaRPr lang="en-US"/>
        </a:p>
      </dgm:t>
    </dgm:pt>
    <dgm:pt modelId="{3B1C6F33-50F5-4AC0-9772-E7C2025E30A4}" type="sibTrans" cxnId="{0DD95FF4-1750-4885-845C-B4393CE2D6F7}">
      <dgm:prSet/>
      <dgm:spPr/>
      <dgm:t>
        <a:bodyPr/>
        <a:lstStyle/>
        <a:p>
          <a:endParaRPr lang="en-US"/>
        </a:p>
      </dgm:t>
    </dgm:pt>
    <dgm:pt modelId="{E7A2026B-9E59-461F-8FD8-17192F716AFC}" type="pres">
      <dgm:prSet presAssocID="{BE0A90F3-54F7-4C99-93BE-29C1813190DC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CAD6CA-ECED-4B92-9C3B-97096C0C0B48}" type="pres">
      <dgm:prSet presAssocID="{65173F80-6B5F-4984-818F-4FBB59D0A4B2}" presName="composite" presStyleCnt="0"/>
      <dgm:spPr/>
    </dgm:pt>
    <dgm:pt modelId="{B39B3674-C7C1-4F27-A396-EA5D1007DD23}" type="pres">
      <dgm:prSet presAssocID="{65173F80-6B5F-4984-818F-4FBB59D0A4B2}" presName="ParentAccent1" presStyleLbl="alignNode1" presStyleIdx="0" presStyleCnt="51"/>
      <dgm:spPr/>
    </dgm:pt>
    <dgm:pt modelId="{BC39F21B-B559-4499-A5AB-A53DB352742A}" type="pres">
      <dgm:prSet presAssocID="{65173F80-6B5F-4984-818F-4FBB59D0A4B2}" presName="ParentAccent2" presStyleLbl="alignNode1" presStyleIdx="1" presStyleCnt="51"/>
      <dgm:spPr/>
    </dgm:pt>
    <dgm:pt modelId="{58F5AE28-2C12-4019-9961-93F785C7260C}" type="pres">
      <dgm:prSet presAssocID="{65173F80-6B5F-4984-818F-4FBB59D0A4B2}" presName="ParentAccent3" presStyleLbl="alignNode1" presStyleIdx="2" presStyleCnt="51"/>
      <dgm:spPr/>
    </dgm:pt>
    <dgm:pt modelId="{F42B8221-7DED-41E4-996A-0AF8D7C1E303}" type="pres">
      <dgm:prSet presAssocID="{65173F80-6B5F-4984-818F-4FBB59D0A4B2}" presName="ParentAccent4" presStyleLbl="alignNode1" presStyleIdx="3" presStyleCnt="51"/>
      <dgm:spPr/>
    </dgm:pt>
    <dgm:pt modelId="{1217FA47-2654-467E-8983-FDD52F06E7B0}" type="pres">
      <dgm:prSet presAssocID="{65173F80-6B5F-4984-818F-4FBB59D0A4B2}" presName="ParentAccent5" presStyleLbl="alignNode1" presStyleIdx="4" presStyleCnt="51"/>
      <dgm:spPr/>
    </dgm:pt>
    <dgm:pt modelId="{63C8B82E-FA8B-4E00-BB4F-EA78AECA4A50}" type="pres">
      <dgm:prSet presAssocID="{65173F80-6B5F-4984-818F-4FBB59D0A4B2}" presName="ParentAccent6" presStyleLbl="alignNode1" presStyleIdx="5" presStyleCnt="51"/>
      <dgm:spPr/>
    </dgm:pt>
    <dgm:pt modelId="{27CE7E4A-5EA6-497E-BD7B-71F8EE96551A}" type="pres">
      <dgm:prSet presAssocID="{65173F80-6B5F-4984-818F-4FBB59D0A4B2}" presName="ParentAccent7" presStyleLbl="alignNode1" presStyleIdx="6" presStyleCnt="51"/>
      <dgm:spPr/>
    </dgm:pt>
    <dgm:pt modelId="{7691BC95-1BAC-45D6-8F52-8F20C5CB6665}" type="pres">
      <dgm:prSet presAssocID="{65173F80-6B5F-4984-818F-4FBB59D0A4B2}" presName="ParentAccent8" presStyleLbl="alignNode1" presStyleIdx="7" presStyleCnt="51"/>
      <dgm:spPr/>
    </dgm:pt>
    <dgm:pt modelId="{722014E8-AF40-4FF0-827B-EAFA5454E658}" type="pres">
      <dgm:prSet presAssocID="{65173F80-6B5F-4984-818F-4FBB59D0A4B2}" presName="ParentAccent9" presStyleLbl="alignNode1" presStyleIdx="8" presStyleCnt="51"/>
      <dgm:spPr/>
    </dgm:pt>
    <dgm:pt modelId="{10AB49AE-B26E-4D29-ACBF-22F1855B13C3}" type="pres">
      <dgm:prSet presAssocID="{65173F80-6B5F-4984-818F-4FBB59D0A4B2}" presName="ParentAccent10" presStyleLbl="alignNode1" presStyleIdx="9" presStyleCnt="51"/>
      <dgm:spPr/>
    </dgm:pt>
    <dgm:pt modelId="{EB2DCCEF-1A69-45A8-8652-E1423EF024B0}" type="pres">
      <dgm:prSet presAssocID="{65173F80-6B5F-4984-818F-4FBB59D0A4B2}" presName="Parent" presStyleLbl="alignNode1" presStyleIdx="10" presStyleCnt="51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42F813-3E66-4A61-AA08-EDC167044642}" type="pres">
      <dgm:prSet presAssocID="{C01C8DEB-4FCB-4225-82B0-E92D75510BE9}" presName="Child1Accent1" presStyleLbl="alignNode1" presStyleIdx="11" presStyleCnt="51"/>
      <dgm:spPr/>
    </dgm:pt>
    <dgm:pt modelId="{08C04070-F985-4761-B31E-BC95FA5C26DA}" type="pres">
      <dgm:prSet presAssocID="{C01C8DEB-4FCB-4225-82B0-E92D75510BE9}" presName="Child1Accent2" presStyleLbl="alignNode1" presStyleIdx="12" presStyleCnt="51"/>
      <dgm:spPr/>
    </dgm:pt>
    <dgm:pt modelId="{2DF3EB07-D08B-4C9B-82B6-D06A0E2C6C48}" type="pres">
      <dgm:prSet presAssocID="{C01C8DEB-4FCB-4225-82B0-E92D75510BE9}" presName="Child1Accent3" presStyleLbl="alignNode1" presStyleIdx="13" presStyleCnt="51"/>
      <dgm:spPr/>
    </dgm:pt>
    <dgm:pt modelId="{9B8A28A0-682F-4A38-9ED2-82EE9BBF6692}" type="pres">
      <dgm:prSet presAssocID="{C01C8DEB-4FCB-4225-82B0-E92D75510BE9}" presName="Child1Accent4" presStyleLbl="alignNode1" presStyleIdx="14" presStyleCnt="51"/>
      <dgm:spPr/>
    </dgm:pt>
    <dgm:pt modelId="{3BBC27E7-1415-47D9-9C3C-FDFC8869E441}" type="pres">
      <dgm:prSet presAssocID="{C01C8DEB-4FCB-4225-82B0-E92D75510BE9}" presName="Child1Accent5" presStyleLbl="alignNode1" presStyleIdx="15" presStyleCnt="51"/>
      <dgm:spPr/>
    </dgm:pt>
    <dgm:pt modelId="{5A759FE7-A37F-4D95-8A91-ED148216CC7A}" type="pres">
      <dgm:prSet presAssocID="{C01C8DEB-4FCB-4225-82B0-E92D75510BE9}" presName="Child1Accent6" presStyleLbl="alignNode1" presStyleIdx="16" presStyleCnt="51"/>
      <dgm:spPr/>
    </dgm:pt>
    <dgm:pt modelId="{38859816-A92E-4126-91D8-54F23376F2EA}" type="pres">
      <dgm:prSet presAssocID="{C01C8DEB-4FCB-4225-82B0-E92D75510BE9}" presName="Child1Accent7" presStyleLbl="alignNode1" presStyleIdx="17" presStyleCnt="51"/>
      <dgm:spPr/>
    </dgm:pt>
    <dgm:pt modelId="{89DAC8E3-97A1-4294-8EB0-204597BA6921}" type="pres">
      <dgm:prSet presAssocID="{C01C8DEB-4FCB-4225-82B0-E92D75510BE9}" presName="Child1Accent8" presStyleLbl="alignNode1" presStyleIdx="18" presStyleCnt="51"/>
      <dgm:spPr/>
    </dgm:pt>
    <dgm:pt modelId="{2127A694-D242-409A-B642-19722BCA84DD}" type="pres">
      <dgm:prSet presAssocID="{C01C8DEB-4FCB-4225-82B0-E92D75510BE9}" presName="Child1Accent9" presStyleLbl="alignNode1" presStyleIdx="19" presStyleCnt="51"/>
      <dgm:spPr/>
    </dgm:pt>
    <dgm:pt modelId="{BE95328E-54A4-45E6-AA9A-D60BBF4A8596}" type="pres">
      <dgm:prSet presAssocID="{C01C8DEB-4FCB-4225-82B0-E92D75510BE9}" presName="Child1" presStyleLbl="revTx" presStyleIdx="0" presStyleCnt="5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5D738F-E210-4E21-8295-6BA3164F1E04}" type="pres">
      <dgm:prSet presAssocID="{E0662290-B28D-49C9-B7D6-3F4919067774}" presName="Child2Accent1" presStyleLbl="alignNode1" presStyleIdx="20" presStyleCnt="51"/>
      <dgm:spPr/>
    </dgm:pt>
    <dgm:pt modelId="{3BF841BE-D3D8-4A76-B317-01B179A79723}" type="pres">
      <dgm:prSet presAssocID="{E0662290-B28D-49C9-B7D6-3F4919067774}" presName="Child2Accent2" presStyleLbl="alignNode1" presStyleIdx="21" presStyleCnt="51"/>
      <dgm:spPr/>
    </dgm:pt>
    <dgm:pt modelId="{66EA453D-B9E7-49F9-B2BC-5A567AC6E0F3}" type="pres">
      <dgm:prSet presAssocID="{E0662290-B28D-49C9-B7D6-3F4919067774}" presName="Child2Accent3" presStyleLbl="alignNode1" presStyleIdx="22" presStyleCnt="51"/>
      <dgm:spPr/>
    </dgm:pt>
    <dgm:pt modelId="{E98A1B76-C7EE-4223-8FED-D214CC9F629D}" type="pres">
      <dgm:prSet presAssocID="{E0662290-B28D-49C9-B7D6-3F4919067774}" presName="Child2Accent4" presStyleLbl="alignNode1" presStyleIdx="23" presStyleCnt="51"/>
      <dgm:spPr/>
    </dgm:pt>
    <dgm:pt modelId="{863655EB-CE5E-433D-8204-CA99728D3C9D}" type="pres">
      <dgm:prSet presAssocID="{E0662290-B28D-49C9-B7D6-3F4919067774}" presName="Child2Accent5" presStyleLbl="alignNode1" presStyleIdx="24" presStyleCnt="51"/>
      <dgm:spPr/>
    </dgm:pt>
    <dgm:pt modelId="{B1E3EFF5-B97D-4B0A-B43D-E128C4A0BAEA}" type="pres">
      <dgm:prSet presAssocID="{E0662290-B28D-49C9-B7D6-3F4919067774}" presName="Child2Accent6" presStyleLbl="alignNode1" presStyleIdx="25" presStyleCnt="51"/>
      <dgm:spPr/>
    </dgm:pt>
    <dgm:pt modelId="{B471EF18-E14D-402D-87BA-0AD2A2F1CF61}" type="pres">
      <dgm:prSet presAssocID="{E0662290-B28D-49C9-B7D6-3F4919067774}" presName="Child2Accent7" presStyleLbl="alignNode1" presStyleIdx="26" presStyleCnt="51"/>
      <dgm:spPr/>
    </dgm:pt>
    <dgm:pt modelId="{A3458335-D0CA-4DCB-833C-6AF5D246A302}" type="pres">
      <dgm:prSet presAssocID="{E0662290-B28D-49C9-B7D6-3F4919067774}" presName="Child2" presStyleLbl="revTx" presStyleIdx="1" presStyleCnt="5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0EDAA0-0FAA-4F5C-A69F-79BB87172EE5}" type="pres">
      <dgm:prSet presAssocID="{1144401A-A1C0-4E0A-9C91-8BFF27C8D612}" presName="Child3Accent1" presStyleLbl="alignNode1" presStyleIdx="27" presStyleCnt="51"/>
      <dgm:spPr/>
    </dgm:pt>
    <dgm:pt modelId="{1A34E3D9-1E43-44F1-B017-5AE16FFCDA21}" type="pres">
      <dgm:prSet presAssocID="{1144401A-A1C0-4E0A-9C91-8BFF27C8D612}" presName="Child3Accent2" presStyleLbl="alignNode1" presStyleIdx="28" presStyleCnt="51"/>
      <dgm:spPr/>
    </dgm:pt>
    <dgm:pt modelId="{56765513-2D1B-4FCC-9C3A-7A3AFB584977}" type="pres">
      <dgm:prSet presAssocID="{1144401A-A1C0-4E0A-9C91-8BFF27C8D612}" presName="Child3Accent3" presStyleLbl="alignNode1" presStyleIdx="29" presStyleCnt="51"/>
      <dgm:spPr/>
    </dgm:pt>
    <dgm:pt modelId="{65406495-B4A2-47D9-96A0-FC22A37A77A6}" type="pres">
      <dgm:prSet presAssocID="{1144401A-A1C0-4E0A-9C91-8BFF27C8D612}" presName="Child3Accent4" presStyleLbl="alignNode1" presStyleIdx="30" presStyleCnt="51"/>
      <dgm:spPr/>
    </dgm:pt>
    <dgm:pt modelId="{E3C12777-165D-4412-8D85-AA8814A05CBB}" type="pres">
      <dgm:prSet presAssocID="{1144401A-A1C0-4E0A-9C91-8BFF27C8D612}" presName="Child3Accent5" presStyleLbl="alignNode1" presStyleIdx="31" presStyleCnt="51"/>
      <dgm:spPr/>
    </dgm:pt>
    <dgm:pt modelId="{6DB39BC2-AF43-40A5-ABB4-5A58D17F7C2D}" type="pres">
      <dgm:prSet presAssocID="{1144401A-A1C0-4E0A-9C91-8BFF27C8D612}" presName="Child3Accent6" presStyleLbl="alignNode1" presStyleIdx="32" presStyleCnt="51"/>
      <dgm:spPr/>
    </dgm:pt>
    <dgm:pt modelId="{61BFAB4B-4550-4D7B-881D-730E7B849CEF}" type="pres">
      <dgm:prSet presAssocID="{1144401A-A1C0-4E0A-9C91-8BFF27C8D612}" presName="Child3Accent7" presStyleLbl="alignNode1" presStyleIdx="33" presStyleCnt="51"/>
      <dgm:spPr/>
    </dgm:pt>
    <dgm:pt modelId="{857D3C98-C5C1-4DFC-AEEE-3AB9FE900096}" type="pres">
      <dgm:prSet presAssocID="{1144401A-A1C0-4E0A-9C91-8BFF27C8D612}" presName="Child3" presStyleLbl="revTx" presStyleIdx="2" presStyleCnt="5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F2683-4FC5-4B9C-886B-28DCA71009D5}" type="pres">
      <dgm:prSet presAssocID="{5668D4A7-68D0-49CA-A41D-C9CF70B37747}" presName="Child4Accent1" presStyleLbl="alignNode1" presStyleIdx="34" presStyleCnt="51"/>
      <dgm:spPr/>
    </dgm:pt>
    <dgm:pt modelId="{6E8BF05D-6F61-4450-A6C4-B75DEE7F5C18}" type="pres">
      <dgm:prSet presAssocID="{5668D4A7-68D0-49CA-A41D-C9CF70B37747}" presName="Child4Accent2" presStyleLbl="alignNode1" presStyleIdx="35" presStyleCnt="51"/>
      <dgm:spPr/>
    </dgm:pt>
    <dgm:pt modelId="{6513E9ED-8D55-4FC3-9807-451522DFA7B4}" type="pres">
      <dgm:prSet presAssocID="{5668D4A7-68D0-49CA-A41D-C9CF70B37747}" presName="Child4Accent3" presStyleLbl="alignNode1" presStyleIdx="36" presStyleCnt="51"/>
      <dgm:spPr/>
    </dgm:pt>
    <dgm:pt modelId="{B48F2F90-5D38-4842-B6B6-A9457F71C415}" type="pres">
      <dgm:prSet presAssocID="{5668D4A7-68D0-49CA-A41D-C9CF70B37747}" presName="Child4Accent4" presStyleLbl="alignNode1" presStyleIdx="37" presStyleCnt="51"/>
      <dgm:spPr/>
    </dgm:pt>
    <dgm:pt modelId="{A25735AA-4ADE-4476-86B7-D70B9BEDF37D}" type="pres">
      <dgm:prSet presAssocID="{5668D4A7-68D0-49CA-A41D-C9CF70B37747}" presName="Child4Accent5" presStyleLbl="alignNode1" presStyleIdx="38" presStyleCnt="51"/>
      <dgm:spPr/>
    </dgm:pt>
    <dgm:pt modelId="{0F8D073A-6652-4645-9B4D-5003B4D9EE75}" type="pres">
      <dgm:prSet presAssocID="{5668D4A7-68D0-49CA-A41D-C9CF70B37747}" presName="Child4Accent6" presStyleLbl="alignNode1" presStyleIdx="39" presStyleCnt="51"/>
      <dgm:spPr/>
    </dgm:pt>
    <dgm:pt modelId="{B74DAFDA-0865-4C06-AFE2-5E83D55E7593}" type="pres">
      <dgm:prSet presAssocID="{5668D4A7-68D0-49CA-A41D-C9CF70B37747}" presName="Child4Accent7" presStyleLbl="alignNode1" presStyleIdx="40" presStyleCnt="51"/>
      <dgm:spPr/>
    </dgm:pt>
    <dgm:pt modelId="{4DDCCCE6-3FAF-4711-BA68-F504DFD1313E}" type="pres">
      <dgm:prSet presAssocID="{5668D4A7-68D0-49CA-A41D-C9CF70B37747}" presName="Child4Accent8" presStyleLbl="alignNode1" presStyleIdx="41" presStyleCnt="51"/>
      <dgm:spPr/>
    </dgm:pt>
    <dgm:pt modelId="{6F357627-8A43-4F69-AC79-CC57450F31BE}" type="pres">
      <dgm:prSet presAssocID="{5668D4A7-68D0-49CA-A41D-C9CF70B37747}" presName="Child4" presStyleLbl="revTx" presStyleIdx="3" presStyleCnt="5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B7937C-CBF4-4D23-AF9E-8CFC40D35DC7}" type="pres">
      <dgm:prSet presAssocID="{729614A8-C1C3-4202-999F-87E6C8BBACD4}" presName="Child5Accent1" presStyleLbl="alignNode1" presStyleIdx="42" presStyleCnt="51"/>
      <dgm:spPr/>
    </dgm:pt>
    <dgm:pt modelId="{AB1FE950-1C92-4DE2-8B3D-D15F6BE2D7F5}" type="pres">
      <dgm:prSet presAssocID="{729614A8-C1C3-4202-999F-87E6C8BBACD4}" presName="Child5Accent2" presStyleLbl="alignNode1" presStyleIdx="43" presStyleCnt="51"/>
      <dgm:spPr/>
    </dgm:pt>
    <dgm:pt modelId="{792937E9-6FE0-4C65-9522-A92B44DEAB3A}" type="pres">
      <dgm:prSet presAssocID="{729614A8-C1C3-4202-999F-87E6C8BBACD4}" presName="Child5Accent3" presStyleLbl="alignNode1" presStyleIdx="44" presStyleCnt="51"/>
      <dgm:spPr/>
    </dgm:pt>
    <dgm:pt modelId="{68007466-B500-4A65-9D13-47B95A1AED81}" type="pres">
      <dgm:prSet presAssocID="{729614A8-C1C3-4202-999F-87E6C8BBACD4}" presName="Child5Accent4" presStyleLbl="alignNode1" presStyleIdx="45" presStyleCnt="51"/>
      <dgm:spPr/>
    </dgm:pt>
    <dgm:pt modelId="{543A97A5-B8BF-48EC-8A11-F1ED207FCB5D}" type="pres">
      <dgm:prSet presAssocID="{729614A8-C1C3-4202-999F-87E6C8BBACD4}" presName="Child5Accent5" presStyleLbl="alignNode1" presStyleIdx="46" presStyleCnt="51"/>
      <dgm:spPr/>
    </dgm:pt>
    <dgm:pt modelId="{12A9B657-5A7D-48FB-8D0A-016D3D151B42}" type="pres">
      <dgm:prSet presAssocID="{729614A8-C1C3-4202-999F-87E6C8BBACD4}" presName="Child5Accent6" presStyleLbl="alignNode1" presStyleIdx="47" presStyleCnt="51"/>
      <dgm:spPr/>
    </dgm:pt>
    <dgm:pt modelId="{08E30DAC-B949-4484-BE53-48B640A7EF33}" type="pres">
      <dgm:prSet presAssocID="{729614A8-C1C3-4202-999F-87E6C8BBACD4}" presName="Child5Accent7" presStyleLbl="alignNode1" presStyleIdx="48" presStyleCnt="51"/>
      <dgm:spPr/>
    </dgm:pt>
    <dgm:pt modelId="{CE31A762-8CD5-4103-ADEB-B6D51F542C0C}" type="pres">
      <dgm:prSet presAssocID="{729614A8-C1C3-4202-999F-87E6C8BBACD4}" presName="Child5Accent8" presStyleLbl="alignNode1" presStyleIdx="49" presStyleCnt="51"/>
      <dgm:spPr/>
    </dgm:pt>
    <dgm:pt modelId="{6EE2154E-313A-405A-8571-9D0B13916FBC}" type="pres">
      <dgm:prSet presAssocID="{729614A8-C1C3-4202-999F-87E6C8BBACD4}" presName="Child5Accent9" presStyleLbl="alignNode1" presStyleIdx="50" presStyleCnt="51"/>
      <dgm:spPr/>
    </dgm:pt>
    <dgm:pt modelId="{88CF60A7-EDA5-4699-88E5-0737A56FBF72}" type="pres">
      <dgm:prSet presAssocID="{729614A8-C1C3-4202-999F-87E6C8BBACD4}" presName="Child5" presStyleLbl="revTx" presStyleIdx="4" presStyleCnt="5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9526E9-DDF6-4C5C-85F0-F4E373D92DC9}" srcId="{65173F80-6B5F-4984-818F-4FBB59D0A4B2}" destId="{1144401A-A1C0-4E0A-9C91-8BFF27C8D612}" srcOrd="2" destOrd="0" parTransId="{7CD725AB-3377-4686-A1D5-006744CB7761}" sibTransId="{EF635DD6-8D7F-47AA-99A7-5B4A0037B8D9}"/>
    <dgm:cxn modelId="{CA393C49-C42E-4718-A1CA-57E983FE6585}" type="presOf" srcId="{5668D4A7-68D0-49CA-A41D-C9CF70B37747}" destId="{6F357627-8A43-4F69-AC79-CC57450F31BE}" srcOrd="0" destOrd="0" presId="urn:microsoft.com/office/officeart/2011/layout/ConvergingText"/>
    <dgm:cxn modelId="{935B4CEF-154A-4B97-940D-9BE860FF1665}" type="presOf" srcId="{BE0A90F3-54F7-4C99-93BE-29C1813190DC}" destId="{E7A2026B-9E59-461F-8FD8-17192F716AFC}" srcOrd="0" destOrd="0" presId="urn:microsoft.com/office/officeart/2011/layout/ConvergingText"/>
    <dgm:cxn modelId="{E9D87F96-F65E-4B55-A9E8-443670C05A68}" type="presOf" srcId="{729614A8-C1C3-4202-999F-87E6C8BBACD4}" destId="{88CF60A7-EDA5-4699-88E5-0737A56FBF72}" srcOrd="0" destOrd="0" presId="urn:microsoft.com/office/officeart/2011/layout/ConvergingText"/>
    <dgm:cxn modelId="{FA27DE48-9911-4B87-BE50-B34CEDE4128B}" type="presOf" srcId="{65173F80-6B5F-4984-818F-4FBB59D0A4B2}" destId="{EB2DCCEF-1A69-45A8-8652-E1423EF024B0}" srcOrd="0" destOrd="0" presId="urn:microsoft.com/office/officeart/2011/layout/ConvergingText"/>
    <dgm:cxn modelId="{0DD95FF4-1750-4885-845C-B4393CE2D6F7}" srcId="{65173F80-6B5F-4984-818F-4FBB59D0A4B2}" destId="{729614A8-C1C3-4202-999F-87E6C8BBACD4}" srcOrd="4" destOrd="0" parTransId="{A3AFF43C-E897-4BAC-8F85-3866F88B1808}" sibTransId="{3B1C6F33-50F5-4AC0-9772-E7C2025E30A4}"/>
    <dgm:cxn modelId="{94B674E6-ADCE-4183-AFBB-52EEA72FD9A8}" srcId="{BE0A90F3-54F7-4C99-93BE-29C1813190DC}" destId="{65173F80-6B5F-4984-818F-4FBB59D0A4B2}" srcOrd="0" destOrd="0" parTransId="{00F51E50-377E-4FBE-858B-6F317C0EF49D}" sibTransId="{E8451B2D-CD13-4074-A3DE-3F8089C9F59B}"/>
    <dgm:cxn modelId="{B1DB390E-6D0B-42FC-BB8E-3689DD49942E}" srcId="{65173F80-6B5F-4984-818F-4FBB59D0A4B2}" destId="{E0662290-B28D-49C9-B7D6-3F4919067774}" srcOrd="1" destOrd="0" parTransId="{6BDA4A43-F921-40A4-B19D-30326E5BA396}" sibTransId="{83ABF0F4-F0E3-4AE5-9FF8-7FF638EE79B3}"/>
    <dgm:cxn modelId="{FA845A3D-A1F0-4886-A625-98069EED1959}" type="presOf" srcId="{E0662290-B28D-49C9-B7D6-3F4919067774}" destId="{A3458335-D0CA-4DCB-833C-6AF5D246A302}" srcOrd="0" destOrd="0" presId="urn:microsoft.com/office/officeart/2011/layout/ConvergingText"/>
    <dgm:cxn modelId="{487114EA-CCAA-420E-BEC7-DEA040562EA7}" srcId="{65173F80-6B5F-4984-818F-4FBB59D0A4B2}" destId="{5668D4A7-68D0-49CA-A41D-C9CF70B37747}" srcOrd="3" destOrd="0" parTransId="{F5E7D042-91C0-42FC-8FF0-9520072D0284}" sibTransId="{692018E4-6477-4EE4-83ED-76EFD2A25B68}"/>
    <dgm:cxn modelId="{5369EFF3-F4DE-4EA6-8FF0-C39EF2F3B031}" srcId="{65173F80-6B5F-4984-818F-4FBB59D0A4B2}" destId="{C01C8DEB-4FCB-4225-82B0-E92D75510BE9}" srcOrd="0" destOrd="0" parTransId="{37697DE9-D209-4CEB-B939-ED168F53AAC8}" sibTransId="{A7C90CB7-2FBE-4909-BEF3-7E878FA59274}"/>
    <dgm:cxn modelId="{58AAF710-552E-4419-80E2-704DF3614141}" type="presOf" srcId="{C01C8DEB-4FCB-4225-82B0-E92D75510BE9}" destId="{BE95328E-54A4-45E6-AA9A-D60BBF4A8596}" srcOrd="0" destOrd="0" presId="urn:microsoft.com/office/officeart/2011/layout/ConvergingText"/>
    <dgm:cxn modelId="{C79F35DF-5D37-43F7-9418-8002E8EFE391}" type="presOf" srcId="{1144401A-A1C0-4E0A-9C91-8BFF27C8D612}" destId="{857D3C98-C5C1-4DFC-AEEE-3AB9FE900096}" srcOrd="0" destOrd="0" presId="urn:microsoft.com/office/officeart/2011/layout/ConvergingText"/>
    <dgm:cxn modelId="{4D137C9F-BBFF-4946-B3BF-7A777A3A884F}" type="presParOf" srcId="{E7A2026B-9E59-461F-8FD8-17192F716AFC}" destId="{85CAD6CA-ECED-4B92-9C3B-97096C0C0B48}" srcOrd="0" destOrd="0" presId="urn:microsoft.com/office/officeart/2011/layout/ConvergingText"/>
    <dgm:cxn modelId="{227C1787-C8D8-404B-965E-5D19128A63F7}" type="presParOf" srcId="{85CAD6CA-ECED-4B92-9C3B-97096C0C0B48}" destId="{B39B3674-C7C1-4F27-A396-EA5D1007DD23}" srcOrd="0" destOrd="0" presId="urn:microsoft.com/office/officeart/2011/layout/ConvergingText"/>
    <dgm:cxn modelId="{32866109-FD99-456B-B097-C28C0131E246}" type="presParOf" srcId="{85CAD6CA-ECED-4B92-9C3B-97096C0C0B48}" destId="{BC39F21B-B559-4499-A5AB-A53DB352742A}" srcOrd="1" destOrd="0" presId="urn:microsoft.com/office/officeart/2011/layout/ConvergingText"/>
    <dgm:cxn modelId="{571D3350-D397-462A-9872-77753C7979F5}" type="presParOf" srcId="{85CAD6CA-ECED-4B92-9C3B-97096C0C0B48}" destId="{58F5AE28-2C12-4019-9961-93F785C7260C}" srcOrd="2" destOrd="0" presId="urn:microsoft.com/office/officeart/2011/layout/ConvergingText"/>
    <dgm:cxn modelId="{5AF87798-8962-47C7-ADBA-4CC4EFF4567B}" type="presParOf" srcId="{85CAD6CA-ECED-4B92-9C3B-97096C0C0B48}" destId="{F42B8221-7DED-41E4-996A-0AF8D7C1E303}" srcOrd="3" destOrd="0" presId="urn:microsoft.com/office/officeart/2011/layout/ConvergingText"/>
    <dgm:cxn modelId="{3B2062AD-A280-4DD7-AEC6-0D989D6C25B3}" type="presParOf" srcId="{85CAD6CA-ECED-4B92-9C3B-97096C0C0B48}" destId="{1217FA47-2654-467E-8983-FDD52F06E7B0}" srcOrd="4" destOrd="0" presId="urn:microsoft.com/office/officeart/2011/layout/ConvergingText"/>
    <dgm:cxn modelId="{AB2D9C7C-C621-4569-9720-D0AAB9FA3188}" type="presParOf" srcId="{85CAD6CA-ECED-4B92-9C3B-97096C0C0B48}" destId="{63C8B82E-FA8B-4E00-BB4F-EA78AECA4A50}" srcOrd="5" destOrd="0" presId="urn:microsoft.com/office/officeart/2011/layout/ConvergingText"/>
    <dgm:cxn modelId="{FE2191F6-6B51-4801-BCC1-A28659EDDF5A}" type="presParOf" srcId="{85CAD6CA-ECED-4B92-9C3B-97096C0C0B48}" destId="{27CE7E4A-5EA6-497E-BD7B-71F8EE96551A}" srcOrd="6" destOrd="0" presId="urn:microsoft.com/office/officeart/2011/layout/ConvergingText"/>
    <dgm:cxn modelId="{B1253007-DB17-402D-BAEC-FD136FE30EBC}" type="presParOf" srcId="{85CAD6CA-ECED-4B92-9C3B-97096C0C0B48}" destId="{7691BC95-1BAC-45D6-8F52-8F20C5CB6665}" srcOrd="7" destOrd="0" presId="urn:microsoft.com/office/officeart/2011/layout/ConvergingText"/>
    <dgm:cxn modelId="{105A1C77-AB27-4F06-8681-41FA1E87F2C8}" type="presParOf" srcId="{85CAD6CA-ECED-4B92-9C3B-97096C0C0B48}" destId="{722014E8-AF40-4FF0-827B-EAFA5454E658}" srcOrd="8" destOrd="0" presId="urn:microsoft.com/office/officeart/2011/layout/ConvergingText"/>
    <dgm:cxn modelId="{25AFA5B5-63DF-4DFD-BEF2-442F77D63C39}" type="presParOf" srcId="{85CAD6CA-ECED-4B92-9C3B-97096C0C0B48}" destId="{10AB49AE-B26E-4D29-ACBF-22F1855B13C3}" srcOrd="9" destOrd="0" presId="urn:microsoft.com/office/officeart/2011/layout/ConvergingText"/>
    <dgm:cxn modelId="{C5772A60-22A8-433B-9704-CF5193493B12}" type="presParOf" srcId="{85CAD6CA-ECED-4B92-9C3B-97096C0C0B48}" destId="{EB2DCCEF-1A69-45A8-8652-E1423EF024B0}" srcOrd="10" destOrd="0" presId="urn:microsoft.com/office/officeart/2011/layout/ConvergingText"/>
    <dgm:cxn modelId="{548ED426-0E94-430C-92F0-9C1BC04A2C52}" type="presParOf" srcId="{85CAD6CA-ECED-4B92-9C3B-97096C0C0B48}" destId="{0442F813-3E66-4A61-AA08-EDC167044642}" srcOrd="11" destOrd="0" presId="urn:microsoft.com/office/officeart/2011/layout/ConvergingText"/>
    <dgm:cxn modelId="{C5E8A1AE-2426-48F1-B10E-02180521714A}" type="presParOf" srcId="{85CAD6CA-ECED-4B92-9C3B-97096C0C0B48}" destId="{08C04070-F985-4761-B31E-BC95FA5C26DA}" srcOrd="12" destOrd="0" presId="urn:microsoft.com/office/officeart/2011/layout/ConvergingText"/>
    <dgm:cxn modelId="{ACD9394B-15B1-4CC1-B68A-839AE338D699}" type="presParOf" srcId="{85CAD6CA-ECED-4B92-9C3B-97096C0C0B48}" destId="{2DF3EB07-D08B-4C9B-82B6-D06A0E2C6C48}" srcOrd="13" destOrd="0" presId="urn:microsoft.com/office/officeart/2011/layout/ConvergingText"/>
    <dgm:cxn modelId="{A42927CD-56F8-4911-93D4-2ED42388E82B}" type="presParOf" srcId="{85CAD6CA-ECED-4B92-9C3B-97096C0C0B48}" destId="{9B8A28A0-682F-4A38-9ED2-82EE9BBF6692}" srcOrd="14" destOrd="0" presId="urn:microsoft.com/office/officeart/2011/layout/ConvergingText"/>
    <dgm:cxn modelId="{939FDEB6-482E-4EDB-82E4-BAF832E0B242}" type="presParOf" srcId="{85CAD6CA-ECED-4B92-9C3B-97096C0C0B48}" destId="{3BBC27E7-1415-47D9-9C3C-FDFC8869E441}" srcOrd="15" destOrd="0" presId="urn:microsoft.com/office/officeart/2011/layout/ConvergingText"/>
    <dgm:cxn modelId="{1A12BE3D-B8C4-47A9-90D5-FFD6442F7F9D}" type="presParOf" srcId="{85CAD6CA-ECED-4B92-9C3B-97096C0C0B48}" destId="{5A759FE7-A37F-4D95-8A91-ED148216CC7A}" srcOrd="16" destOrd="0" presId="urn:microsoft.com/office/officeart/2011/layout/ConvergingText"/>
    <dgm:cxn modelId="{74D9C850-6DC0-43BB-AF52-5FFBFF012BAF}" type="presParOf" srcId="{85CAD6CA-ECED-4B92-9C3B-97096C0C0B48}" destId="{38859816-A92E-4126-91D8-54F23376F2EA}" srcOrd="17" destOrd="0" presId="urn:microsoft.com/office/officeart/2011/layout/ConvergingText"/>
    <dgm:cxn modelId="{7C511B16-17CA-4609-B923-57039B09BAA7}" type="presParOf" srcId="{85CAD6CA-ECED-4B92-9C3B-97096C0C0B48}" destId="{89DAC8E3-97A1-4294-8EB0-204597BA6921}" srcOrd="18" destOrd="0" presId="urn:microsoft.com/office/officeart/2011/layout/ConvergingText"/>
    <dgm:cxn modelId="{0A46074A-2FAE-42B5-B1C8-C453A91A856F}" type="presParOf" srcId="{85CAD6CA-ECED-4B92-9C3B-97096C0C0B48}" destId="{2127A694-D242-409A-B642-19722BCA84DD}" srcOrd="19" destOrd="0" presId="urn:microsoft.com/office/officeart/2011/layout/ConvergingText"/>
    <dgm:cxn modelId="{B2E0A9FA-5549-40F3-8725-57FC513C98EF}" type="presParOf" srcId="{85CAD6CA-ECED-4B92-9C3B-97096C0C0B48}" destId="{BE95328E-54A4-45E6-AA9A-D60BBF4A8596}" srcOrd="20" destOrd="0" presId="urn:microsoft.com/office/officeart/2011/layout/ConvergingText"/>
    <dgm:cxn modelId="{3228D5FC-B4CF-45F1-8D4E-4C33B1179AED}" type="presParOf" srcId="{85CAD6CA-ECED-4B92-9C3B-97096C0C0B48}" destId="{125D738F-E210-4E21-8295-6BA3164F1E04}" srcOrd="21" destOrd="0" presId="urn:microsoft.com/office/officeart/2011/layout/ConvergingText"/>
    <dgm:cxn modelId="{5B953CD8-B89F-4E26-A1B6-CEB369524E57}" type="presParOf" srcId="{85CAD6CA-ECED-4B92-9C3B-97096C0C0B48}" destId="{3BF841BE-D3D8-4A76-B317-01B179A79723}" srcOrd="22" destOrd="0" presId="urn:microsoft.com/office/officeart/2011/layout/ConvergingText"/>
    <dgm:cxn modelId="{3282A4B5-0202-4D06-A552-C05EC93B5E5C}" type="presParOf" srcId="{85CAD6CA-ECED-4B92-9C3B-97096C0C0B48}" destId="{66EA453D-B9E7-49F9-B2BC-5A567AC6E0F3}" srcOrd="23" destOrd="0" presId="urn:microsoft.com/office/officeart/2011/layout/ConvergingText"/>
    <dgm:cxn modelId="{3F2C6AA5-A739-4D24-95E5-4D10636AA7C7}" type="presParOf" srcId="{85CAD6CA-ECED-4B92-9C3B-97096C0C0B48}" destId="{E98A1B76-C7EE-4223-8FED-D214CC9F629D}" srcOrd="24" destOrd="0" presId="urn:microsoft.com/office/officeart/2011/layout/ConvergingText"/>
    <dgm:cxn modelId="{BC609E13-C2A4-462B-81C8-BD9241159BCE}" type="presParOf" srcId="{85CAD6CA-ECED-4B92-9C3B-97096C0C0B48}" destId="{863655EB-CE5E-433D-8204-CA99728D3C9D}" srcOrd="25" destOrd="0" presId="urn:microsoft.com/office/officeart/2011/layout/ConvergingText"/>
    <dgm:cxn modelId="{14E5E170-D819-4CB6-8F1D-1FC437D25F5B}" type="presParOf" srcId="{85CAD6CA-ECED-4B92-9C3B-97096C0C0B48}" destId="{B1E3EFF5-B97D-4B0A-B43D-E128C4A0BAEA}" srcOrd="26" destOrd="0" presId="urn:microsoft.com/office/officeart/2011/layout/ConvergingText"/>
    <dgm:cxn modelId="{6C63E253-626D-4FC3-9583-C61FCBB27C3B}" type="presParOf" srcId="{85CAD6CA-ECED-4B92-9C3B-97096C0C0B48}" destId="{B471EF18-E14D-402D-87BA-0AD2A2F1CF61}" srcOrd="27" destOrd="0" presId="urn:microsoft.com/office/officeart/2011/layout/ConvergingText"/>
    <dgm:cxn modelId="{A3F03AB7-7C1D-4877-816C-8B937263052A}" type="presParOf" srcId="{85CAD6CA-ECED-4B92-9C3B-97096C0C0B48}" destId="{A3458335-D0CA-4DCB-833C-6AF5D246A302}" srcOrd="28" destOrd="0" presId="urn:microsoft.com/office/officeart/2011/layout/ConvergingText"/>
    <dgm:cxn modelId="{38E0A241-DD5F-4925-9438-70DA0CDD4F9D}" type="presParOf" srcId="{85CAD6CA-ECED-4B92-9C3B-97096C0C0B48}" destId="{230EDAA0-0FAA-4F5C-A69F-79BB87172EE5}" srcOrd="29" destOrd="0" presId="urn:microsoft.com/office/officeart/2011/layout/ConvergingText"/>
    <dgm:cxn modelId="{84082029-FF14-4D23-AFFB-0CFEB55700CC}" type="presParOf" srcId="{85CAD6CA-ECED-4B92-9C3B-97096C0C0B48}" destId="{1A34E3D9-1E43-44F1-B017-5AE16FFCDA21}" srcOrd="30" destOrd="0" presId="urn:microsoft.com/office/officeart/2011/layout/ConvergingText"/>
    <dgm:cxn modelId="{32D73B35-F977-4016-AECE-374CE931BCA4}" type="presParOf" srcId="{85CAD6CA-ECED-4B92-9C3B-97096C0C0B48}" destId="{56765513-2D1B-4FCC-9C3A-7A3AFB584977}" srcOrd="31" destOrd="0" presId="urn:microsoft.com/office/officeart/2011/layout/ConvergingText"/>
    <dgm:cxn modelId="{86FAF08D-1208-4800-A017-AD536F0BB715}" type="presParOf" srcId="{85CAD6CA-ECED-4B92-9C3B-97096C0C0B48}" destId="{65406495-B4A2-47D9-96A0-FC22A37A77A6}" srcOrd="32" destOrd="0" presId="urn:microsoft.com/office/officeart/2011/layout/ConvergingText"/>
    <dgm:cxn modelId="{6467D981-2A53-45D4-8CE1-EBB5B99CB4D5}" type="presParOf" srcId="{85CAD6CA-ECED-4B92-9C3B-97096C0C0B48}" destId="{E3C12777-165D-4412-8D85-AA8814A05CBB}" srcOrd="33" destOrd="0" presId="urn:microsoft.com/office/officeart/2011/layout/ConvergingText"/>
    <dgm:cxn modelId="{ADB86C38-E2A8-468B-AC89-1FDF8801BD63}" type="presParOf" srcId="{85CAD6CA-ECED-4B92-9C3B-97096C0C0B48}" destId="{6DB39BC2-AF43-40A5-ABB4-5A58D17F7C2D}" srcOrd="34" destOrd="0" presId="urn:microsoft.com/office/officeart/2011/layout/ConvergingText"/>
    <dgm:cxn modelId="{AC017F27-62BD-48DD-8418-D8C82C76CA3F}" type="presParOf" srcId="{85CAD6CA-ECED-4B92-9C3B-97096C0C0B48}" destId="{61BFAB4B-4550-4D7B-881D-730E7B849CEF}" srcOrd="35" destOrd="0" presId="urn:microsoft.com/office/officeart/2011/layout/ConvergingText"/>
    <dgm:cxn modelId="{DEEC15A0-CDF4-4CF9-BDAA-B0F90AA0BEF7}" type="presParOf" srcId="{85CAD6CA-ECED-4B92-9C3B-97096C0C0B48}" destId="{857D3C98-C5C1-4DFC-AEEE-3AB9FE900096}" srcOrd="36" destOrd="0" presId="urn:microsoft.com/office/officeart/2011/layout/ConvergingText"/>
    <dgm:cxn modelId="{752FE61F-162B-4934-9AFE-6131EB278FB6}" type="presParOf" srcId="{85CAD6CA-ECED-4B92-9C3B-97096C0C0B48}" destId="{C20F2683-4FC5-4B9C-886B-28DCA71009D5}" srcOrd="37" destOrd="0" presId="urn:microsoft.com/office/officeart/2011/layout/ConvergingText"/>
    <dgm:cxn modelId="{C33BFEFF-5468-4706-AB2C-B5DC09A7D85F}" type="presParOf" srcId="{85CAD6CA-ECED-4B92-9C3B-97096C0C0B48}" destId="{6E8BF05D-6F61-4450-A6C4-B75DEE7F5C18}" srcOrd="38" destOrd="0" presId="urn:microsoft.com/office/officeart/2011/layout/ConvergingText"/>
    <dgm:cxn modelId="{DD8CED76-8ACE-4D27-BE93-AAA1C4C0082A}" type="presParOf" srcId="{85CAD6CA-ECED-4B92-9C3B-97096C0C0B48}" destId="{6513E9ED-8D55-4FC3-9807-451522DFA7B4}" srcOrd="39" destOrd="0" presId="urn:microsoft.com/office/officeart/2011/layout/ConvergingText"/>
    <dgm:cxn modelId="{E34C1EBE-B5D1-441D-AD9E-4C67BFCF16B4}" type="presParOf" srcId="{85CAD6CA-ECED-4B92-9C3B-97096C0C0B48}" destId="{B48F2F90-5D38-4842-B6B6-A9457F71C415}" srcOrd="40" destOrd="0" presId="urn:microsoft.com/office/officeart/2011/layout/ConvergingText"/>
    <dgm:cxn modelId="{D103DCB0-1924-4CAD-A1F9-A06DECD886BD}" type="presParOf" srcId="{85CAD6CA-ECED-4B92-9C3B-97096C0C0B48}" destId="{A25735AA-4ADE-4476-86B7-D70B9BEDF37D}" srcOrd="41" destOrd="0" presId="urn:microsoft.com/office/officeart/2011/layout/ConvergingText"/>
    <dgm:cxn modelId="{43421134-9B4A-4543-8F4D-F92275340196}" type="presParOf" srcId="{85CAD6CA-ECED-4B92-9C3B-97096C0C0B48}" destId="{0F8D073A-6652-4645-9B4D-5003B4D9EE75}" srcOrd="42" destOrd="0" presId="urn:microsoft.com/office/officeart/2011/layout/ConvergingText"/>
    <dgm:cxn modelId="{39B1896C-4F5D-40DA-B584-4A83C82FCAC5}" type="presParOf" srcId="{85CAD6CA-ECED-4B92-9C3B-97096C0C0B48}" destId="{B74DAFDA-0865-4C06-AFE2-5E83D55E7593}" srcOrd="43" destOrd="0" presId="urn:microsoft.com/office/officeart/2011/layout/ConvergingText"/>
    <dgm:cxn modelId="{16EBE49F-BB7D-4711-A3F3-2D221B83E0C9}" type="presParOf" srcId="{85CAD6CA-ECED-4B92-9C3B-97096C0C0B48}" destId="{4DDCCCE6-3FAF-4711-BA68-F504DFD1313E}" srcOrd="44" destOrd="0" presId="urn:microsoft.com/office/officeart/2011/layout/ConvergingText"/>
    <dgm:cxn modelId="{9C61FF53-4B89-4AD0-A93D-A629504770DD}" type="presParOf" srcId="{85CAD6CA-ECED-4B92-9C3B-97096C0C0B48}" destId="{6F357627-8A43-4F69-AC79-CC57450F31BE}" srcOrd="45" destOrd="0" presId="urn:microsoft.com/office/officeart/2011/layout/ConvergingText"/>
    <dgm:cxn modelId="{B561B006-9A99-4781-932A-6C0BC24492B3}" type="presParOf" srcId="{85CAD6CA-ECED-4B92-9C3B-97096C0C0B48}" destId="{A4B7937C-CBF4-4D23-AF9E-8CFC40D35DC7}" srcOrd="46" destOrd="0" presId="urn:microsoft.com/office/officeart/2011/layout/ConvergingText"/>
    <dgm:cxn modelId="{BE4D1663-E02A-4021-BAFB-20D8912E4066}" type="presParOf" srcId="{85CAD6CA-ECED-4B92-9C3B-97096C0C0B48}" destId="{AB1FE950-1C92-4DE2-8B3D-D15F6BE2D7F5}" srcOrd="47" destOrd="0" presId="urn:microsoft.com/office/officeart/2011/layout/ConvergingText"/>
    <dgm:cxn modelId="{AE2A92B4-0718-436E-BA67-EDABABFA0D98}" type="presParOf" srcId="{85CAD6CA-ECED-4B92-9C3B-97096C0C0B48}" destId="{792937E9-6FE0-4C65-9522-A92B44DEAB3A}" srcOrd="48" destOrd="0" presId="urn:microsoft.com/office/officeart/2011/layout/ConvergingText"/>
    <dgm:cxn modelId="{E650EF4E-3C81-4E3B-8014-F9ED16489D43}" type="presParOf" srcId="{85CAD6CA-ECED-4B92-9C3B-97096C0C0B48}" destId="{68007466-B500-4A65-9D13-47B95A1AED81}" srcOrd="49" destOrd="0" presId="urn:microsoft.com/office/officeart/2011/layout/ConvergingText"/>
    <dgm:cxn modelId="{B97E3ADD-0F90-456F-B27A-39D2DDFA787B}" type="presParOf" srcId="{85CAD6CA-ECED-4B92-9C3B-97096C0C0B48}" destId="{543A97A5-B8BF-48EC-8A11-F1ED207FCB5D}" srcOrd="50" destOrd="0" presId="urn:microsoft.com/office/officeart/2011/layout/ConvergingText"/>
    <dgm:cxn modelId="{EAE770BA-147A-4DFD-9A1E-7B3E74D3623D}" type="presParOf" srcId="{85CAD6CA-ECED-4B92-9C3B-97096C0C0B48}" destId="{12A9B657-5A7D-48FB-8D0A-016D3D151B42}" srcOrd="51" destOrd="0" presId="urn:microsoft.com/office/officeart/2011/layout/ConvergingText"/>
    <dgm:cxn modelId="{39581ADD-90E7-48A5-8A1C-26E59CD71230}" type="presParOf" srcId="{85CAD6CA-ECED-4B92-9C3B-97096C0C0B48}" destId="{08E30DAC-B949-4484-BE53-48B640A7EF33}" srcOrd="52" destOrd="0" presId="urn:microsoft.com/office/officeart/2011/layout/ConvergingText"/>
    <dgm:cxn modelId="{D557252A-B7FD-4495-992C-905653B711C2}" type="presParOf" srcId="{85CAD6CA-ECED-4B92-9C3B-97096C0C0B48}" destId="{CE31A762-8CD5-4103-ADEB-B6D51F542C0C}" srcOrd="53" destOrd="0" presId="urn:microsoft.com/office/officeart/2011/layout/ConvergingText"/>
    <dgm:cxn modelId="{BB9078A2-0C6D-492F-8F1C-9587E3F212C0}" type="presParOf" srcId="{85CAD6CA-ECED-4B92-9C3B-97096C0C0B48}" destId="{6EE2154E-313A-405A-8571-9D0B13916FBC}" srcOrd="54" destOrd="0" presId="urn:microsoft.com/office/officeart/2011/layout/ConvergingText"/>
    <dgm:cxn modelId="{F456AF28-F552-4CA9-BACF-A026A8DAFF0F}" type="presParOf" srcId="{85CAD6CA-ECED-4B92-9C3B-97096C0C0B48}" destId="{88CF60A7-EDA5-4699-88E5-0737A56FBF72}" srcOrd="55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39B3674-C7C1-4F27-A396-EA5D1007DD23}">
      <dsp:nvSpPr>
        <dsp:cNvPr id="0" name=""/>
        <dsp:cNvSpPr/>
      </dsp:nvSpPr>
      <dsp:spPr>
        <a:xfrm>
          <a:off x="7099249" y="2203614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9F21B-B559-4499-A5AB-A53DB352742A}">
      <dsp:nvSpPr>
        <dsp:cNvPr id="0" name=""/>
        <dsp:cNvSpPr/>
      </dsp:nvSpPr>
      <dsp:spPr>
        <a:xfrm>
          <a:off x="6806208" y="2203614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5AE28-2C12-4019-9961-93F785C7260C}">
      <dsp:nvSpPr>
        <dsp:cNvPr id="0" name=""/>
        <dsp:cNvSpPr/>
      </dsp:nvSpPr>
      <dsp:spPr>
        <a:xfrm>
          <a:off x="6513166" y="2203614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B8221-7DED-41E4-996A-0AF8D7C1E303}">
      <dsp:nvSpPr>
        <dsp:cNvPr id="0" name=""/>
        <dsp:cNvSpPr/>
      </dsp:nvSpPr>
      <dsp:spPr>
        <a:xfrm>
          <a:off x="6220682" y="2203614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7FA47-2654-467E-8983-FDD52F06E7B0}">
      <dsp:nvSpPr>
        <dsp:cNvPr id="0" name=""/>
        <dsp:cNvSpPr/>
      </dsp:nvSpPr>
      <dsp:spPr>
        <a:xfrm>
          <a:off x="5927640" y="2203614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8B82E-FA8B-4E00-BB4F-EA78AECA4A50}">
      <dsp:nvSpPr>
        <dsp:cNvPr id="0" name=""/>
        <dsp:cNvSpPr/>
      </dsp:nvSpPr>
      <dsp:spPr>
        <a:xfrm>
          <a:off x="5474707" y="2123475"/>
          <a:ext cx="319783" cy="3201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E7E4A-5EA6-497E-BD7B-71F8EE96551A}">
      <dsp:nvSpPr>
        <dsp:cNvPr id="0" name=""/>
        <dsp:cNvSpPr/>
      </dsp:nvSpPr>
      <dsp:spPr>
        <a:xfrm>
          <a:off x="6838520" y="1872988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1BC95-1BAC-45D6-8F52-8F20C5CB6665}">
      <dsp:nvSpPr>
        <dsp:cNvPr id="0" name=""/>
        <dsp:cNvSpPr/>
      </dsp:nvSpPr>
      <dsp:spPr>
        <a:xfrm>
          <a:off x="6838520" y="2536338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014E8-AF40-4FF0-827B-EAFA5454E658}">
      <dsp:nvSpPr>
        <dsp:cNvPr id="0" name=""/>
        <dsp:cNvSpPr/>
      </dsp:nvSpPr>
      <dsp:spPr>
        <a:xfrm>
          <a:off x="6981141" y="2016902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B49AE-B26E-4D29-ACBF-22F1855B13C3}">
      <dsp:nvSpPr>
        <dsp:cNvPr id="0" name=""/>
        <dsp:cNvSpPr/>
      </dsp:nvSpPr>
      <dsp:spPr>
        <a:xfrm>
          <a:off x="6990612" y="2393682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DCCEF-1A69-45A8-8652-E1423EF024B0}">
      <dsp:nvSpPr>
        <dsp:cNvPr id="0" name=""/>
        <dsp:cNvSpPr/>
      </dsp:nvSpPr>
      <dsp:spPr>
        <a:xfrm>
          <a:off x="3723143" y="1473971"/>
          <a:ext cx="1618971" cy="16191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User</a:t>
          </a:r>
          <a:endParaRPr lang="en-US" sz="4100" kern="1200" dirty="0"/>
        </a:p>
      </dsp:txBody>
      <dsp:txXfrm>
        <a:off x="3723143" y="1473971"/>
        <a:ext cx="1618971" cy="1619144"/>
      </dsp:txXfrm>
    </dsp:sp>
    <dsp:sp modelId="{0442F813-3E66-4A61-AA08-EDC167044642}">
      <dsp:nvSpPr>
        <dsp:cNvPr id="0" name=""/>
        <dsp:cNvSpPr/>
      </dsp:nvSpPr>
      <dsp:spPr>
        <a:xfrm>
          <a:off x="4372737" y="1030898"/>
          <a:ext cx="319783" cy="3201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04070-F985-4761-B31E-BC95FA5C26DA}">
      <dsp:nvSpPr>
        <dsp:cNvPr id="0" name=""/>
        <dsp:cNvSpPr/>
      </dsp:nvSpPr>
      <dsp:spPr>
        <a:xfrm>
          <a:off x="4171619" y="840830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3EB07-D08B-4C9B-82B6-D06A0E2C6C48}">
      <dsp:nvSpPr>
        <dsp:cNvPr id="0" name=""/>
        <dsp:cNvSpPr/>
      </dsp:nvSpPr>
      <dsp:spPr>
        <a:xfrm>
          <a:off x="3946545" y="606287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A28A0-682F-4A38-9ED2-82EE9BBF6692}">
      <dsp:nvSpPr>
        <dsp:cNvPr id="0" name=""/>
        <dsp:cNvSpPr/>
      </dsp:nvSpPr>
      <dsp:spPr>
        <a:xfrm>
          <a:off x="3723143" y="406988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C27E7-1415-47D9-9C3C-FDFC8869E441}">
      <dsp:nvSpPr>
        <dsp:cNvPr id="0" name=""/>
        <dsp:cNvSpPr/>
      </dsp:nvSpPr>
      <dsp:spPr>
        <a:xfrm>
          <a:off x="3381632" y="406988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59FE7-A37F-4D95-8A91-ED148216CC7A}">
      <dsp:nvSpPr>
        <dsp:cNvPr id="0" name=""/>
        <dsp:cNvSpPr/>
      </dsp:nvSpPr>
      <dsp:spPr>
        <a:xfrm>
          <a:off x="3039565" y="406988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59816-A92E-4126-91D8-54F23376F2EA}">
      <dsp:nvSpPr>
        <dsp:cNvPr id="0" name=""/>
        <dsp:cNvSpPr/>
      </dsp:nvSpPr>
      <dsp:spPr>
        <a:xfrm>
          <a:off x="2698054" y="406988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AC8E3-97A1-4294-8EB0-204597BA6921}">
      <dsp:nvSpPr>
        <dsp:cNvPr id="0" name=""/>
        <dsp:cNvSpPr/>
      </dsp:nvSpPr>
      <dsp:spPr>
        <a:xfrm>
          <a:off x="2356544" y="406988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7A694-D242-409A-B642-19722BCA84DD}">
      <dsp:nvSpPr>
        <dsp:cNvPr id="0" name=""/>
        <dsp:cNvSpPr/>
      </dsp:nvSpPr>
      <dsp:spPr>
        <a:xfrm>
          <a:off x="2015034" y="406988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5328E-54A4-45E6-AA9A-D60BBF4A8596}">
      <dsp:nvSpPr>
        <dsp:cNvPr id="0" name=""/>
        <dsp:cNvSpPr/>
      </dsp:nvSpPr>
      <dsp:spPr>
        <a:xfrm>
          <a:off x="2011691" y="0"/>
          <a:ext cx="1874129" cy="411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Thread 1</a:t>
          </a:r>
          <a:endParaRPr lang="en-US" sz="2600" kern="1200" dirty="0"/>
        </a:p>
      </dsp:txBody>
      <dsp:txXfrm>
        <a:off x="2011691" y="0"/>
        <a:ext cx="1874129" cy="411604"/>
      </dsp:txXfrm>
    </dsp:sp>
    <dsp:sp modelId="{125D738F-E210-4E21-8295-6BA3164F1E04}">
      <dsp:nvSpPr>
        <dsp:cNvPr id="0" name=""/>
        <dsp:cNvSpPr/>
      </dsp:nvSpPr>
      <dsp:spPr>
        <a:xfrm>
          <a:off x="3602249" y="1335930"/>
          <a:ext cx="319783" cy="3201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841BE-D3D8-4A76-B317-01B179A79723}">
      <dsp:nvSpPr>
        <dsp:cNvPr id="0" name=""/>
        <dsp:cNvSpPr/>
      </dsp:nvSpPr>
      <dsp:spPr>
        <a:xfrm>
          <a:off x="3397232" y="1166841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A453D-B9E7-49F9-B2BC-5A567AC6E0F3}">
      <dsp:nvSpPr>
        <dsp:cNvPr id="0" name=""/>
        <dsp:cNvSpPr/>
      </dsp:nvSpPr>
      <dsp:spPr>
        <a:xfrm>
          <a:off x="3055721" y="1166841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A1B76-C7EE-4223-8FED-D214CC9F629D}">
      <dsp:nvSpPr>
        <dsp:cNvPr id="0" name=""/>
        <dsp:cNvSpPr/>
      </dsp:nvSpPr>
      <dsp:spPr>
        <a:xfrm>
          <a:off x="2714211" y="1166841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655EB-CE5E-433D-8204-CA99728D3C9D}">
      <dsp:nvSpPr>
        <dsp:cNvPr id="0" name=""/>
        <dsp:cNvSpPr/>
      </dsp:nvSpPr>
      <dsp:spPr>
        <a:xfrm>
          <a:off x="2372700" y="1166841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3EFF5-B97D-4B0A-B43D-E128C4A0BAEA}">
      <dsp:nvSpPr>
        <dsp:cNvPr id="0" name=""/>
        <dsp:cNvSpPr/>
      </dsp:nvSpPr>
      <dsp:spPr>
        <a:xfrm>
          <a:off x="2030633" y="1166841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1EF18-E14D-402D-87BA-0AD2A2F1CF61}">
      <dsp:nvSpPr>
        <dsp:cNvPr id="0" name=""/>
        <dsp:cNvSpPr/>
      </dsp:nvSpPr>
      <dsp:spPr>
        <a:xfrm>
          <a:off x="1689122" y="1166841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58335-D0CA-4DCB-833C-6AF5D246A302}">
      <dsp:nvSpPr>
        <dsp:cNvPr id="0" name=""/>
        <dsp:cNvSpPr/>
      </dsp:nvSpPr>
      <dsp:spPr>
        <a:xfrm>
          <a:off x="1688008" y="754398"/>
          <a:ext cx="1874129" cy="411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Thread 2</a:t>
          </a:r>
          <a:endParaRPr lang="en-US" sz="2600" kern="1200" dirty="0"/>
        </a:p>
      </dsp:txBody>
      <dsp:txXfrm>
        <a:off x="1688008" y="754398"/>
        <a:ext cx="1874129" cy="411604"/>
      </dsp:txXfrm>
    </dsp:sp>
    <dsp:sp modelId="{230EDAA0-0FAA-4F5C-A69F-79BB87172EE5}">
      <dsp:nvSpPr>
        <dsp:cNvPr id="0" name=""/>
        <dsp:cNvSpPr/>
      </dsp:nvSpPr>
      <dsp:spPr>
        <a:xfrm>
          <a:off x="3270210" y="2123475"/>
          <a:ext cx="319783" cy="3201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4E3D9-1E43-44F1-B017-5AE16FFCDA21}">
      <dsp:nvSpPr>
        <dsp:cNvPr id="0" name=""/>
        <dsp:cNvSpPr/>
      </dsp:nvSpPr>
      <dsp:spPr>
        <a:xfrm>
          <a:off x="2953769" y="2203614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65513-2D1B-4FCC-9C3A-7A3AFB584977}">
      <dsp:nvSpPr>
        <dsp:cNvPr id="0" name=""/>
        <dsp:cNvSpPr/>
      </dsp:nvSpPr>
      <dsp:spPr>
        <a:xfrm>
          <a:off x="2637886" y="2203614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06495-B4A2-47D9-96A0-FC22A37A77A6}">
      <dsp:nvSpPr>
        <dsp:cNvPr id="0" name=""/>
        <dsp:cNvSpPr/>
      </dsp:nvSpPr>
      <dsp:spPr>
        <a:xfrm>
          <a:off x="2321446" y="2203614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12777-165D-4412-8D85-AA8814A05CBB}">
      <dsp:nvSpPr>
        <dsp:cNvPr id="0" name=""/>
        <dsp:cNvSpPr/>
      </dsp:nvSpPr>
      <dsp:spPr>
        <a:xfrm>
          <a:off x="2005563" y="2203614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39BC2-AF43-40A5-ABB4-5A58D17F7C2D}">
      <dsp:nvSpPr>
        <dsp:cNvPr id="0" name=""/>
        <dsp:cNvSpPr/>
      </dsp:nvSpPr>
      <dsp:spPr>
        <a:xfrm>
          <a:off x="1689122" y="2203614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D3C98-C5C1-4DFC-AEEE-3AB9FE900096}">
      <dsp:nvSpPr>
        <dsp:cNvPr id="0" name=""/>
        <dsp:cNvSpPr/>
      </dsp:nvSpPr>
      <dsp:spPr>
        <a:xfrm>
          <a:off x="1688008" y="1794107"/>
          <a:ext cx="1417296" cy="411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Thread 3</a:t>
          </a:r>
          <a:endParaRPr lang="en-US" sz="2600" kern="1200" dirty="0"/>
        </a:p>
      </dsp:txBody>
      <dsp:txXfrm>
        <a:off x="1688008" y="1794107"/>
        <a:ext cx="1417296" cy="411604"/>
      </dsp:txXfrm>
    </dsp:sp>
    <dsp:sp modelId="{C20F2683-4FC5-4B9C-886B-28DCA71009D5}">
      <dsp:nvSpPr>
        <dsp:cNvPr id="0" name=""/>
        <dsp:cNvSpPr/>
      </dsp:nvSpPr>
      <dsp:spPr>
        <a:xfrm>
          <a:off x="3602249" y="2898432"/>
          <a:ext cx="319783" cy="3201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BF05D-6F61-4450-A6C4-B75DEE7F5C18}">
      <dsp:nvSpPr>
        <dsp:cNvPr id="0" name=""/>
        <dsp:cNvSpPr/>
      </dsp:nvSpPr>
      <dsp:spPr>
        <a:xfrm>
          <a:off x="3397232" y="3224023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3E9ED-8D55-4FC3-9807-451522DFA7B4}">
      <dsp:nvSpPr>
        <dsp:cNvPr id="0" name=""/>
        <dsp:cNvSpPr/>
      </dsp:nvSpPr>
      <dsp:spPr>
        <a:xfrm>
          <a:off x="3055721" y="3224023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F2F90-5D38-4842-B6B6-A9457F71C415}">
      <dsp:nvSpPr>
        <dsp:cNvPr id="0" name=""/>
        <dsp:cNvSpPr/>
      </dsp:nvSpPr>
      <dsp:spPr>
        <a:xfrm>
          <a:off x="2714211" y="3224023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735AA-4ADE-4476-86B7-D70B9BEDF37D}">
      <dsp:nvSpPr>
        <dsp:cNvPr id="0" name=""/>
        <dsp:cNvSpPr/>
      </dsp:nvSpPr>
      <dsp:spPr>
        <a:xfrm>
          <a:off x="2372700" y="3224023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D073A-6652-4645-9B4D-5003B4D9EE75}">
      <dsp:nvSpPr>
        <dsp:cNvPr id="0" name=""/>
        <dsp:cNvSpPr/>
      </dsp:nvSpPr>
      <dsp:spPr>
        <a:xfrm>
          <a:off x="2030633" y="3224023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DAFDA-0865-4C06-AFE2-5E83D55E7593}">
      <dsp:nvSpPr>
        <dsp:cNvPr id="0" name=""/>
        <dsp:cNvSpPr/>
      </dsp:nvSpPr>
      <dsp:spPr>
        <a:xfrm>
          <a:off x="1689122" y="3224023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57627-8A43-4F69-AC79-CC57450F31BE}">
      <dsp:nvSpPr>
        <dsp:cNvPr id="0" name=""/>
        <dsp:cNvSpPr/>
      </dsp:nvSpPr>
      <dsp:spPr>
        <a:xfrm>
          <a:off x="1688008" y="2811580"/>
          <a:ext cx="1874129" cy="411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Thread 4</a:t>
          </a:r>
          <a:endParaRPr lang="en-US" sz="2600" kern="1200" dirty="0"/>
        </a:p>
      </dsp:txBody>
      <dsp:txXfrm>
        <a:off x="1688008" y="2811580"/>
        <a:ext cx="1874129" cy="411604"/>
      </dsp:txXfrm>
    </dsp:sp>
    <dsp:sp modelId="{A4B7937C-CBF4-4D23-AF9E-8CFC40D35DC7}">
      <dsp:nvSpPr>
        <dsp:cNvPr id="0" name=""/>
        <dsp:cNvSpPr/>
      </dsp:nvSpPr>
      <dsp:spPr>
        <a:xfrm>
          <a:off x="4372737" y="3189198"/>
          <a:ext cx="319783" cy="3201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FE950-1C92-4DE2-8B3D-D15F6BE2D7F5}">
      <dsp:nvSpPr>
        <dsp:cNvPr id="0" name=""/>
        <dsp:cNvSpPr/>
      </dsp:nvSpPr>
      <dsp:spPr>
        <a:xfrm>
          <a:off x="4211731" y="3513950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37E9-6FE0-4C65-9522-A92B44DEAB3A}">
      <dsp:nvSpPr>
        <dsp:cNvPr id="0" name=""/>
        <dsp:cNvSpPr/>
      </dsp:nvSpPr>
      <dsp:spPr>
        <a:xfrm>
          <a:off x="3982201" y="3772409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07466-B500-4A65-9D13-47B95A1AED81}">
      <dsp:nvSpPr>
        <dsp:cNvPr id="0" name=""/>
        <dsp:cNvSpPr/>
      </dsp:nvSpPr>
      <dsp:spPr>
        <a:xfrm>
          <a:off x="3723143" y="4035903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A97A5-B8BF-48EC-8A11-F1ED207FCB5D}">
      <dsp:nvSpPr>
        <dsp:cNvPr id="0" name=""/>
        <dsp:cNvSpPr/>
      </dsp:nvSpPr>
      <dsp:spPr>
        <a:xfrm>
          <a:off x="3381632" y="4035903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9B657-5A7D-48FB-8D0A-016D3D151B42}">
      <dsp:nvSpPr>
        <dsp:cNvPr id="0" name=""/>
        <dsp:cNvSpPr/>
      </dsp:nvSpPr>
      <dsp:spPr>
        <a:xfrm>
          <a:off x="3039565" y="4035903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30DAC-B949-4484-BE53-48B640A7EF33}">
      <dsp:nvSpPr>
        <dsp:cNvPr id="0" name=""/>
        <dsp:cNvSpPr/>
      </dsp:nvSpPr>
      <dsp:spPr>
        <a:xfrm>
          <a:off x="2698054" y="4035903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1A762-8CD5-4103-ADEB-B6D51F542C0C}">
      <dsp:nvSpPr>
        <dsp:cNvPr id="0" name=""/>
        <dsp:cNvSpPr/>
      </dsp:nvSpPr>
      <dsp:spPr>
        <a:xfrm>
          <a:off x="2356544" y="4035903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2154E-313A-405A-8571-9D0B13916FBC}">
      <dsp:nvSpPr>
        <dsp:cNvPr id="0" name=""/>
        <dsp:cNvSpPr/>
      </dsp:nvSpPr>
      <dsp:spPr>
        <a:xfrm>
          <a:off x="2015034" y="4035903"/>
          <a:ext cx="159891" cy="159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F60A7-EDA5-4699-88E5-0737A56FBF72}">
      <dsp:nvSpPr>
        <dsp:cNvPr id="0" name=""/>
        <dsp:cNvSpPr/>
      </dsp:nvSpPr>
      <dsp:spPr>
        <a:xfrm>
          <a:off x="2011691" y="3623040"/>
          <a:ext cx="1874129" cy="411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Thread 5</a:t>
          </a:r>
          <a:endParaRPr lang="en-US" sz="2600" kern="1200" dirty="0"/>
        </a:p>
      </dsp:txBody>
      <dsp:txXfrm>
        <a:off x="2011691" y="3623040"/>
        <a:ext cx="1874129" cy="411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C21A6-2FDE-4C4F-9ACF-E8155D7300B9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FE9AE-B06C-45DF-9456-A7D2AFBFBBA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Synchronizes the whole object, making unrelated</a:t>
            </a:r>
            <a:r>
              <a:rPr lang="en-US" baseline="0" dirty="0" smtClean="0"/>
              <a:t> operations stall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FE9AE-B06C-45DF-9456-A7D2AFBFBBA6}" type="slidenum">
              <a:rPr lang="en-US" smtClean="0"/>
              <a:t>103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Wait/Notify</a:t>
            </a:r>
            <a:r>
              <a:rPr lang="en-US" baseline="0" dirty="0" smtClean="0"/>
              <a:t> </a:t>
            </a:r>
            <a:r>
              <a:rPr lang="en-US" dirty="0" smtClean="0"/>
              <a:t>Study them correctly to become effective.</a:t>
            </a:r>
            <a:r>
              <a:rPr lang="en-US" baseline="0" dirty="0" smtClean="0"/>
              <a:t> Those are essentially for when you want to create your own “tool” or framework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FE9AE-B06C-45DF-9456-A7D2AFBFBBA6}" type="slidenum">
              <a:rPr lang="en-US" smtClean="0"/>
              <a:t>136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1640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1632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88024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203494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71502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7187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23703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0081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448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4385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9107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6193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739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782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536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5906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9522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7820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tale of Multiple Threads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…and Timmy…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5743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openclipart.org/image/300px/svg_to_png/17610/lemmling-W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355" y="2022532"/>
            <a:ext cx="4311762" cy="25870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to worry?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Quirky Operational Failures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587" y="2052918"/>
            <a:ext cx="3072499" cy="3480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929" y="3203863"/>
            <a:ext cx="3313781" cy="3044536"/>
          </a:xfrm>
          <a:prstGeom prst="rect">
            <a:avLst/>
          </a:prstGeom>
        </p:spPr>
      </p:pic>
      <p:pic>
        <p:nvPicPr>
          <p:cNvPr id="1026" name="Picture 2" descr="https://openclipart.org/image/300px/svg_to_png/31207/sac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985" y="1098248"/>
            <a:ext cx="2114550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5048474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5" name="Oval 4"/>
          <p:cNvSpPr/>
          <p:nvPr/>
        </p:nvSpPr>
        <p:spPr>
          <a:xfrm>
            <a:off x="3935570" y="1541278"/>
            <a:ext cx="1862802" cy="448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25910" y="2355925"/>
            <a:ext cx="2280621" cy="387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36503" y="2280621"/>
            <a:ext cx="3356386" cy="46257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user.setPassword</a:t>
            </a:r>
            <a:r>
              <a:rPr lang="en-US" dirty="0" smtClean="0"/>
              <a:t>(“</a:t>
            </a:r>
            <a:r>
              <a:rPr lang="en-US" dirty="0" err="1" smtClean="0"/>
              <a:t>mypass</a:t>
            </a:r>
            <a:r>
              <a:rPr lang="en-US" dirty="0" smtClean="0"/>
              <a:t>”)</a:t>
            </a:r>
            <a:endParaRPr lang="en-US" dirty="0"/>
          </a:p>
        </p:txBody>
      </p:sp>
      <p:pic>
        <p:nvPicPr>
          <p:cNvPr id="82946" name="Picture 2" descr="https://openclipart.org/image/300px/svg_to_png/58957/L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84" y="1392397"/>
            <a:ext cx="350034" cy="4953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1364946" y="3465756"/>
            <a:ext cx="2280621" cy="387275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24818" y="3428103"/>
            <a:ext cx="3356386" cy="46257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user.setPassword</a:t>
            </a:r>
            <a:r>
              <a:rPr lang="en-US" dirty="0" smtClean="0"/>
              <a:t>(“other”)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6322861" y="2344513"/>
            <a:ext cx="2280621" cy="387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594359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5" name="Oval 4"/>
          <p:cNvSpPr/>
          <p:nvPr/>
        </p:nvSpPr>
        <p:spPr>
          <a:xfrm>
            <a:off x="3935570" y="1541278"/>
            <a:ext cx="1862802" cy="448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25910" y="2355925"/>
            <a:ext cx="2280621" cy="387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36503" y="2280621"/>
            <a:ext cx="3356386" cy="46257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user.setPassword</a:t>
            </a:r>
            <a:r>
              <a:rPr lang="en-US" dirty="0" smtClean="0"/>
              <a:t>(“</a:t>
            </a:r>
            <a:r>
              <a:rPr lang="en-US" dirty="0" err="1" smtClean="0"/>
              <a:t>mypass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364946" y="3465756"/>
            <a:ext cx="2280621" cy="38727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24818" y="3428103"/>
            <a:ext cx="3356386" cy="4625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user.setPassword</a:t>
            </a:r>
            <a:r>
              <a:rPr lang="en-US" dirty="0" smtClean="0"/>
              <a:t>(“other”)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6322861" y="2344513"/>
            <a:ext cx="2280621" cy="387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pic>
        <p:nvPicPr>
          <p:cNvPr id="82946" name="Picture 2" descr="https://openclipart.org/image/300px/svg_to_png/58957/L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818" y="3033655"/>
            <a:ext cx="350034" cy="4953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598566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5" name="Oval 4"/>
          <p:cNvSpPr/>
          <p:nvPr/>
        </p:nvSpPr>
        <p:spPr>
          <a:xfrm>
            <a:off x="3935570" y="1541278"/>
            <a:ext cx="1862802" cy="448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25910" y="2355925"/>
            <a:ext cx="2280621" cy="387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36503" y="2280621"/>
            <a:ext cx="3356386" cy="46257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user.setPassword</a:t>
            </a:r>
            <a:r>
              <a:rPr lang="en-US" dirty="0" smtClean="0"/>
              <a:t>(“</a:t>
            </a:r>
            <a:r>
              <a:rPr lang="en-US" dirty="0" err="1" smtClean="0"/>
              <a:t>mypass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364946" y="3465756"/>
            <a:ext cx="2280621" cy="38727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24818" y="3428103"/>
            <a:ext cx="3356386" cy="46257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user.setPassword</a:t>
            </a:r>
            <a:r>
              <a:rPr lang="en-US" dirty="0" smtClean="0"/>
              <a:t>(“other”)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6322861" y="2344513"/>
            <a:ext cx="2280621" cy="387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pic>
        <p:nvPicPr>
          <p:cNvPr id="82946" name="Picture 2" descr="https://openclipart.org/image/300px/svg_to_png/58957/L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567" y="1424012"/>
            <a:ext cx="350034" cy="4953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7463171" y="3419139"/>
            <a:ext cx="2280621" cy="38727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473591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5" name="Oval 4"/>
          <p:cNvSpPr/>
          <p:nvPr/>
        </p:nvSpPr>
        <p:spPr>
          <a:xfrm>
            <a:off x="3935570" y="1541278"/>
            <a:ext cx="1862802" cy="448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25910" y="2355925"/>
            <a:ext cx="2280621" cy="387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36503" y="2280621"/>
            <a:ext cx="3356386" cy="4625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user.setPassword</a:t>
            </a:r>
            <a:r>
              <a:rPr lang="en-US" dirty="0" smtClean="0"/>
              <a:t>(“</a:t>
            </a:r>
            <a:r>
              <a:rPr lang="en-US" dirty="0" err="1" smtClean="0"/>
              <a:t>mypass</a:t>
            </a:r>
            <a:r>
              <a:rPr lang="en-US" dirty="0" smtClean="0"/>
              <a:t>”)</a:t>
            </a:r>
            <a:endParaRPr lang="en-US" dirty="0"/>
          </a:p>
        </p:txBody>
      </p:sp>
      <p:pic>
        <p:nvPicPr>
          <p:cNvPr id="82946" name="Picture 2" descr="https://openclipart.org/image/300px/svg_to_png/58957/Lo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291" y="1392397"/>
            <a:ext cx="350034" cy="4953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1364946" y="3465756"/>
            <a:ext cx="2280621" cy="387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24818" y="3428103"/>
            <a:ext cx="3356386" cy="4625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user.setAccessCnt</a:t>
            </a:r>
            <a:r>
              <a:rPr lang="en-US" dirty="0" smtClean="0"/>
              <a:t>(10)</a:t>
            </a:r>
            <a:endParaRPr lang="en-US" dirty="0"/>
          </a:p>
        </p:txBody>
      </p:sp>
      <p:pic>
        <p:nvPicPr>
          <p:cNvPr id="87042" name="Picture 2" descr="https://openclipart.org/image/300px/svg_to_png/104263/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542" y="2459437"/>
            <a:ext cx="1503878" cy="13935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0037685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557981667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https://openclipart.org/image/300px/svg_to_png/104263/Warnin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542" y="2459437"/>
            <a:ext cx="1503878" cy="13935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4129613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tools</a:t>
            </a:r>
          </a:p>
          <a:p>
            <a:pPr lvl="1"/>
            <a:r>
              <a:rPr lang="en-US" dirty="0" smtClean="0"/>
              <a:t>synchronized keyword</a:t>
            </a:r>
          </a:p>
          <a:p>
            <a:pPr lvl="2"/>
            <a:r>
              <a:rPr lang="en-US" dirty="0" smtClean="0"/>
              <a:t>Easiest to understand</a:t>
            </a:r>
          </a:p>
          <a:p>
            <a:pPr lvl="2"/>
            <a:r>
              <a:rPr lang="en-US" dirty="0" smtClean="0"/>
              <a:t>Any changes made within synchronized block</a:t>
            </a:r>
          </a:p>
          <a:p>
            <a:pPr lvl="3"/>
            <a:r>
              <a:rPr lang="en-US" dirty="0" smtClean="0"/>
              <a:t>Are safely published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7826" name="Picture 2" descr="https://openclipart.org/image/300px/svg_to_png/129409/130123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443" y="2350602"/>
            <a:ext cx="2857500" cy="22574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3558970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tools</a:t>
            </a:r>
          </a:p>
          <a:p>
            <a:pPr lvl="1"/>
            <a:r>
              <a:rPr lang="en-US" dirty="0" smtClean="0"/>
              <a:t>synchronized keyword</a:t>
            </a:r>
          </a:p>
          <a:p>
            <a:pPr lvl="2"/>
            <a:r>
              <a:rPr lang="en-US" dirty="0" smtClean="0"/>
              <a:t>Easiest to understand</a:t>
            </a:r>
          </a:p>
          <a:p>
            <a:pPr lvl="2"/>
            <a:r>
              <a:rPr lang="en-US" dirty="0" smtClean="0"/>
              <a:t>Any changes made within synchronized block</a:t>
            </a:r>
          </a:p>
          <a:p>
            <a:pPr lvl="3"/>
            <a:r>
              <a:rPr lang="en-US" dirty="0" smtClean="0"/>
              <a:t>Are safely published</a:t>
            </a:r>
          </a:p>
          <a:p>
            <a:pPr lvl="2"/>
            <a:r>
              <a:rPr lang="en-US" dirty="0" smtClean="0"/>
              <a:t>BUT, if not understood properly </a:t>
            </a:r>
          </a:p>
          <a:p>
            <a:pPr lvl="3"/>
            <a:r>
              <a:rPr lang="en-US" dirty="0" smtClean="0"/>
              <a:t>Create a bottleneck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7826" name="Picture 2" descr="https://openclipart.org/image/300px/svg_to_png/129409/130123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443" y="2350602"/>
            <a:ext cx="2857500" cy="22574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3484538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tools</a:t>
            </a:r>
          </a:p>
          <a:p>
            <a:pPr lvl="1"/>
            <a:r>
              <a:rPr lang="en-US" dirty="0" smtClean="0"/>
              <a:t>synchronized keyword</a:t>
            </a:r>
          </a:p>
          <a:p>
            <a:pPr lvl="2"/>
            <a:r>
              <a:rPr lang="en-US" dirty="0" smtClean="0"/>
              <a:t>Easiest to understand</a:t>
            </a:r>
          </a:p>
          <a:p>
            <a:pPr lvl="2"/>
            <a:r>
              <a:rPr lang="en-US" dirty="0" smtClean="0"/>
              <a:t>Any changes made within synchronized block</a:t>
            </a:r>
          </a:p>
          <a:p>
            <a:pPr lvl="3"/>
            <a:r>
              <a:rPr lang="en-US" dirty="0" smtClean="0"/>
              <a:t>Are safely published</a:t>
            </a:r>
          </a:p>
          <a:p>
            <a:pPr lvl="2"/>
            <a:r>
              <a:rPr lang="en-US" dirty="0" smtClean="0"/>
              <a:t>BUT, if not understood properly </a:t>
            </a:r>
          </a:p>
          <a:p>
            <a:pPr lvl="3"/>
            <a:r>
              <a:rPr lang="en-US" dirty="0" smtClean="0"/>
              <a:t>Create a bottleneck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7826" name="Picture 2" descr="https://openclipart.org/image/300px/svg_to_png/129409/130123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443" y="2350602"/>
            <a:ext cx="2857500" cy="22574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openclipart.org/image/300px/svg_to_png/209521/food-bean-pl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108" y="391959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84233" y="569886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Singleton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6752442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tools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olatile keyword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7826" name="Picture 2" descr="https://openclipart.org/image/300px/svg_to_png/129409/130123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443" y="2350602"/>
            <a:ext cx="2857500" cy="22574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9449337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tools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olatile keyword</a:t>
            </a:r>
          </a:p>
          <a:p>
            <a:pPr lvl="1"/>
            <a:r>
              <a:rPr lang="en-US" dirty="0" smtClean="0"/>
              <a:t>makes it “</a:t>
            </a:r>
            <a:r>
              <a:rPr lang="en-US" dirty="0" err="1" smtClean="0"/>
              <a:t>uncacheable</a:t>
            </a:r>
            <a:r>
              <a:rPr lang="en-US" dirty="0" smtClean="0"/>
              <a:t>” by L1/L2 CPU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7826" name="Picture 2" descr="https://openclipart.org/image/300px/svg_to_png/129409/130123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443" y="2350602"/>
            <a:ext cx="2857500" cy="22574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5041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to worry?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Ok, where does it happen?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8181036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tools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olatile keyword</a:t>
            </a:r>
          </a:p>
          <a:p>
            <a:pPr lvl="1"/>
            <a:r>
              <a:rPr lang="en-US" dirty="0" smtClean="0"/>
              <a:t>makes it “</a:t>
            </a:r>
            <a:r>
              <a:rPr lang="en-US" dirty="0" err="1" smtClean="0"/>
              <a:t>uncacheable</a:t>
            </a:r>
            <a:r>
              <a:rPr lang="en-US" dirty="0" smtClean="0"/>
              <a:t>” by L1/L2 CPU</a:t>
            </a:r>
          </a:p>
          <a:p>
            <a:pPr lvl="1"/>
            <a:r>
              <a:rPr lang="en-US" dirty="0" smtClean="0"/>
              <a:t>It is not a lock! (counter++ still two actions)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7826" name="Picture 2" descr="https://openclipart.org/image/300px/svg_to_png/129409/130123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443" y="2350602"/>
            <a:ext cx="2857500" cy="22574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9748083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tools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olatile keyword</a:t>
            </a:r>
          </a:p>
          <a:p>
            <a:pPr lvl="1"/>
            <a:r>
              <a:rPr lang="en-US" dirty="0" smtClean="0"/>
              <a:t>makes it “</a:t>
            </a:r>
            <a:r>
              <a:rPr lang="en-US" dirty="0" err="1" smtClean="0"/>
              <a:t>uncacheable</a:t>
            </a:r>
            <a:r>
              <a:rPr lang="en-US" dirty="0" smtClean="0"/>
              <a:t>” by L1/L2 CPU</a:t>
            </a:r>
          </a:p>
          <a:p>
            <a:pPr lvl="1"/>
            <a:r>
              <a:rPr lang="en-US" dirty="0" smtClean="0"/>
              <a:t>It is not a lock! (counter++ still two actions)</a:t>
            </a:r>
          </a:p>
          <a:p>
            <a:pPr lvl="1"/>
            <a:r>
              <a:rPr lang="en-US" dirty="0" smtClean="0"/>
              <a:t>Has performance impact!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7826" name="Picture 2" descr="https://openclipart.org/image/300px/svg_to_png/129409/130123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443" y="2350602"/>
            <a:ext cx="2857500" cy="22574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3119559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tools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olatile keyword</a:t>
            </a:r>
          </a:p>
          <a:p>
            <a:pPr lvl="1"/>
            <a:r>
              <a:rPr lang="en-US" dirty="0" smtClean="0"/>
              <a:t>makes it “</a:t>
            </a:r>
            <a:r>
              <a:rPr lang="en-US" dirty="0" err="1" smtClean="0"/>
              <a:t>uncacheable</a:t>
            </a:r>
            <a:r>
              <a:rPr lang="en-US" dirty="0" smtClean="0"/>
              <a:t>” by L1/L2 CPU</a:t>
            </a:r>
          </a:p>
          <a:p>
            <a:pPr lvl="1"/>
            <a:r>
              <a:rPr lang="en-US" dirty="0" smtClean="0"/>
              <a:t>It is not a lock! (counter++ still two actions)</a:t>
            </a:r>
          </a:p>
          <a:p>
            <a:pPr lvl="1"/>
            <a:r>
              <a:rPr lang="en-US" dirty="0" smtClean="0"/>
              <a:t>Has performance impact!</a:t>
            </a:r>
          </a:p>
          <a:p>
            <a:pPr lvl="2"/>
            <a:r>
              <a:rPr lang="en-US" dirty="0" smtClean="0"/>
              <a:t>Albeit </a:t>
            </a:r>
            <a:r>
              <a:rPr lang="en-US" smtClean="0"/>
              <a:t>less than other tools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7826" name="Picture 2" descr="https://openclipart.org/image/300px/svg_to_png/129409/130123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443" y="2350602"/>
            <a:ext cx="2857500" cy="22574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625107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Tools</a:t>
            </a:r>
          </a:p>
          <a:p>
            <a:pPr lvl="1"/>
            <a:r>
              <a:rPr lang="en-US" dirty="0" err="1" smtClean="0"/>
              <a:t>Java.util.concurrent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2" descr="https://openclipart.org/image/300px/svg_to_png/129409/130123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443" y="2350602"/>
            <a:ext cx="2857500" cy="22574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2224062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Tools</a:t>
            </a:r>
          </a:p>
          <a:p>
            <a:pPr lvl="1"/>
            <a:r>
              <a:rPr lang="en-US" dirty="0" err="1" smtClean="0"/>
              <a:t>Java.util.concurrent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2" descr="https://openclipart.org/image/300px/svg_to_png/129409/130123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603" y="2845454"/>
            <a:ext cx="2857500" cy="22574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12652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Tools</a:t>
            </a:r>
          </a:p>
          <a:p>
            <a:pPr lvl="1"/>
            <a:r>
              <a:rPr lang="en-US" dirty="0" err="1" smtClean="0"/>
              <a:t>Java.util.concurrent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2" descr="https://openclipart.org/image/300px/svg_to_png/129409/130123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603" y="2845454"/>
            <a:ext cx="2857500" cy="22574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loud Callout 4"/>
          <p:cNvSpPr/>
          <p:nvPr/>
        </p:nvSpPr>
        <p:spPr>
          <a:xfrm>
            <a:off x="7273103" y="2845454"/>
            <a:ext cx="3312291" cy="91972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CountdownLatch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1842771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Tools</a:t>
            </a:r>
          </a:p>
          <a:p>
            <a:pPr lvl="1"/>
            <a:r>
              <a:rPr lang="en-US" dirty="0" err="1" smtClean="0"/>
              <a:t>Java.util.concurrent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2" descr="https://openclipart.org/image/300px/svg_to_png/129409/130123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603" y="2845454"/>
            <a:ext cx="2857500" cy="22574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loud Callout 4"/>
          <p:cNvSpPr/>
          <p:nvPr/>
        </p:nvSpPr>
        <p:spPr>
          <a:xfrm>
            <a:off x="7273103" y="2845454"/>
            <a:ext cx="3312291" cy="91972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CountdownLatch</a:t>
            </a:r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7126082" y="4284701"/>
            <a:ext cx="3312291" cy="91972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BlockingQueue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211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Tools</a:t>
            </a:r>
          </a:p>
          <a:p>
            <a:pPr lvl="1"/>
            <a:r>
              <a:rPr lang="en-US" dirty="0" err="1" smtClean="0"/>
              <a:t>Java.util.concurrent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2" descr="https://openclipart.org/image/300px/svg_to_png/129409/130123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603" y="2845454"/>
            <a:ext cx="2857500" cy="22574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loud Callout 4"/>
          <p:cNvSpPr/>
          <p:nvPr/>
        </p:nvSpPr>
        <p:spPr>
          <a:xfrm>
            <a:off x="7273103" y="2845454"/>
            <a:ext cx="3312291" cy="91972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CountdownLatch</a:t>
            </a:r>
            <a:endParaRPr lang="en-US" dirty="0"/>
          </a:p>
        </p:txBody>
      </p:sp>
      <p:sp>
        <p:nvSpPr>
          <p:cNvPr id="6" name="Cloud Callout 5"/>
          <p:cNvSpPr/>
          <p:nvPr/>
        </p:nvSpPr>
        <p:spPr>
          <a:xfrm>
            <a:off x="5725795" y="1726062"/>
            <a:ext cx="4324058" cy="91972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ConcurrenHashMap</a:t>
            </a:r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7126082" y="4284701"/>
            <a:ext cx="3312291" cy="91972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BlockingQueue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1056603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Tools</a:t>
            </a:r>
          </a:p>
          <a:p>
            <a:pPr lvl="1"/>
            <a:r>
              <a:rPr lang="en-US" dirty="0" err="1" smtClean="0"/>
              <a:t>Java.util.concurrent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2" descr="https://openclipart.org/image/300px/svg_to_png/129409/130123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603" y="2845454"/>
            <a:ext cx="2857500" cy="22574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loud Callout 4"/>
          <p:cNvSpPr/>
          <p:nvPr/>
        </p:nvSpPr>
        <p:spPr>
          <a:xfrm>
            <a:off x="7273103" y="2845454"/>
            <a:ext cx="3312291" cy="91972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CountdownLatch</a:t>
            </a:r>
            <a:endParaRPr lang="en-US" dirty="0"/>
          </a:p>
        </p:txBody>
      </p:sp>
      <p:sp>
        <p:nvSpPr>
          <p:cNvPr id="6" name="Cloud Callout 5"/>
          <p:cNvSpPr/>
          <p:nvPr/>
        </p:nvSpPr>
        <p:spPr>
          <a:xfrm>
            <a:off x="5725795" y="1726062"/>
            <a:ext cx="4324058" cy="91972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ConcurrenHashMap</a:t>
            </a:r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7126082" y="4284701"/>
            <a:ext cx="3312291" cy="91972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BlockingQueue</a:t>
            </a:r>
            <a:endParaRPr lang="en-US" dirty="0"/>
          </a:p>
        </p:txBody>
      </p:sp>
      <p:sp>
        <p:nvSpPr>
          <p:cNvPr id="8" name="Cloud Callout 7"/>
          <p:cNvSpPr/>
          <p:nvPr/>
        </p:nvSpPr>
        <p:spPr>
          <a:xfrm>
            <a:off x="728896" y="3364979"/>
            <a:ext cx="3312291" cy="91972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AtomicLong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1795878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Tools</a:t>
            </a:r>
          </a:p>
          <a:p>
            <a:pPr lvl="1"/>
            <a:r>
              <a:rPr lang="en-US" dirty="0" err="1" smtClean="0"/>
              <a:t>Java.util.concurrent</a:t>
            </a:r>
            <a:endParaRPr lang="en-US" dirty="0" smtClean="0"/>
          </a:p>
          <a:p>
            <a:pPr lvl="2"/>
            <a:r>
              <a:rPr lang="en-US" dirty="0" smtClean="0"/>
              <a:t>Specific Purpose</a:t>
            </a:r>
          </a:p>
          <a:p>
            <a:pPr lvl="2"/>
            <a:endParaRPr lang="en-US" dirty="0"/>
          </a:p>
        </p:txBody>
      </p:sp>
      <p:pic>
        <p:nvPicPr>
          <p:cNvPr id="4" name="Picture 2" descr="https://openclipart.org/image/300px/svg_to_png/129409/130123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504" y="1853248"/>
            <a:ext cx="2857500" cy="22574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52575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to worry?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Ok, where does it happen?</a:t>
            </a:r>
            <a:endParaRPr lang="en-US" dirty="0"/>
          </a:p>
        </p:txBody>
      </p:sp>
      <p:pic>
        <p:nvPicPr>
          <p:cNvPr id="2050" name="Picture 2" descr="https://openclipart.org/image/300px/svg_to_png/182736/application-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202" y="2608118"/>
            <a:ext cx="2219325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4053180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Tools</a:t>
            </a:r>
          </a:p>
          <a:p>
            <a:pPr lvl="1"/>
            <a:r>
              <a:rPr lang="en-US" dirty="0" err="1" smtClean="0"/>
              <a:t>Java.util.concurrent</a:t>
            </a:r>
            <a:endParaRPr lang="en-US" dirty="0" smtClean="0"/>
          </a:p>
          <a:p>
            <a:pPr lvl="2"/>
            <a:r>
              <a:rPr lang="en-US" dirty="0" smtClean="0"/>
              <a:t>Specific Purpose</a:t>
            </a:r>
          </a:p>
          <a:p>
            <a:pPr lvl="2"/>
            <a:r>
              <a:rPr lang="en-US" dirty="0" smtClean="0"/>
              <a:t>99.999% use cases </a:t>
            </a:r>
            <a:endParaRPr lang="en-US" dirty="0"/>
          </a:p>
        </p:txBody>
      </p:sp>
      <p:pic>
        <p:nvPicPr>
          <p:cNvPr id="4" name="Picture 2" descr="https://openclipart.org/image/300px/svg_to_png/129409/130123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504" y="1853248"/>
            <a:ext cx="2857500" cy="22574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6002992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Tools</a:t>
            </a:r>
          </a:p>
          <a:p>
            <a:pPr lvl="1"/>
            <a:r>
              <a:rPr lang="en-US" dirty="0" err="1" smtClean="0"/>
              <a:t>Java.util.concurrent</a:t>
            </a:r>
            <a:endParaRPr lang="en-US" dirty="0" smtClean="0"/>
          </a:p>
          <a:p>
            <a:pPr lvl="2"/>
            <a:r>
              <a:rPr lang="en-US" dirty="0" smtClean="0"/>
              <a:t>Specific Purpose</a:t>
            </a:r>
          </a:p>
          <a:p>
            <a:pPr lvl="2"/>
            <a:r>
              <a:rPr lang="en-US" dirty="0" smtClean="0"/>
              <a:t>99.999% use cases </a:t>
            </a:r>
          </a:p>
          <a:p>
            <a:pPr lvl="2"/>
            <a:r>
              <a:rPr lang="en-US" dirty="0" smtClean="0"/>
              <a:t>Documentation is GOLDEN</a:t>
            </a:r>
            <a:endParaRPr lang="en-US" dirty="0"/>
          </a:p>
        </p:txBody>
      </p:sp>
      <p:pic>
        <p:nvPicPr>
          <p:cNvPr id="4" name="Picture 2" descr="https://openclipart.org/image/300px/svg_to_png/129409/130123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504" y="1853248"/>
            <a:ext cx="2857500" cy="22574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986627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03312" y="1512314"/>
            <a:ext cx="8132354" cy="61247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A synchronization aid that allows one or more threads to wait until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a set of operations being performed in other threads completes.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&lt;p&gt;A {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@code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CountDownLatch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is initialized with a given &lt;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&gt;count&lt;/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The {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@link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#await await} methods block until the current count reaches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zero due to invocations of the {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@link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method, after which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all waiting threads are released and any subsequent invocations of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{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@link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#await await} return immediately.  This is a one-shot phenomenon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-- the count cannot be reset.  If you need a version that resets the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count, consider using a {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@link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CyclicBarrier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&lt;p&gt;A {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@code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CountDownLatch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is a versatile synchronization tool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and can be used for a number of purposes.  A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{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@code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CountDownLatch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initialized with a count of one serves as a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simple on/off latch, or gate: all threads invoking {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@link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#await await}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wait at the gate until it is opened by a thread invoking {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@link</a:t>
            </a:r>
            <a:b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#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}.  A {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@code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CountDownLatch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initialized to &lt;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&gt;N&lt;/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can be used to make one thread wait until &lt;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&gt;N&lt;/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threads have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completed some action, or some action has been completed N times.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&lt;p&gt;A useful property of a {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@code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CountDownLatch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is that it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doesn't require that threads calling {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@code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wait for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the count to reach zero before proceeding, it simply prevents any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thread from proceeding past an {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@link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#await await} until all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threads could pass.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010285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Tools</a:t>
            </a:r>
          </a:p>
          <a:p>
            <a:pPr lvl="1"/>
            <a:r>
              <a:rPr lang="en-US" dirty="0" err="1" smtClean="0"/>
              <a:t>Java.util.concurrent</a:t>
            </a:r>
            <a:endParaRPr lang="en-US" dirty="0" smtClean="0"/>
          </a:p>
          <a:p>
            <a:pPr lvl="2"/>
            <a:r>
              <a:rPr lang="en-US" dirty="0" smtClean="0"/>
              <a:t>Specific Purpose</a:t>
            </a:r>
          </a:p>
          <a:p>
            <a:pPr lvl="2"/>
            <a:r>
              <a:rPr lang="en-US" dirty="0" smtClean="0"/>
              <a:t>99.999% use cases </a:t>
            </a:r>
          </a:p>
          <a:p>
            <a:pPr lvl="2"/>
            <a:r>
              <a:rPr lang="en-US" dirty="0" smtClean="0"/>
              <a:t>Documentation is GOLDEN</a:t>
            </a:r>
          </a:p>
          <a:p>
            <a:pPr lvl="2"/>
            <a:r>
              <a:rPr lang="en-US" dirty="0" smtClean="0"/>
              <a:t>Tools are SHARP!</a:t>
            </a:r>
          </a:p>
          <a:p>
            <a:pPr lvl="3"/>
            <a:r>
              <a:rPr lang="en-US" dirty="0" smtClean="0"/>
              <a:t>Do Understand </a:t>
            </a:r>
          </a:p>
          <a:p>
            <a:pPr lvl="3"/>
            <a:r>
              <a:rPr lang="en-US" dirty="0" smtClean="0"/>
              <a:t>What they do</a:t>
            </a:r>
            <a:endParaRPr lang="en-US" dirty="0"/>
          </a:p>
        </p:txBody>
      </p:sp>
      <p:pic>
        <p:nvPicPr>
          <p:cNvPr id="4" name="Picture 2" descr="https://openclipart.org/image/300px/svg_to_png/129409/130123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504" y="1853248"/>
            <a:ext cx="2857500" cy="22574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42" name="Picture 2" descr="https://openclipart.org/image/300px/svg_to_png/60739/Razor-bla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34337">
            <a:off x="5569966" y="2881594"/>
            <a:ext cx="1428750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6078709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3035" y="1350035"/>
            <a:ext cx="7491153" cy="52014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Vector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Vector();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checkTolerance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(size &gt;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publishVectorInfo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.clear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publishVectorInfo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(Vector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482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3035" y="1350035"/>
            <a:ext cx="7491153" cy="52014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Vector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Vector();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checkTolerance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(size &gt;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publishVectorInfo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.clear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publishVectorInfo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(Vector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ight Arrow 2"/>
          <p:cNvSpPr/>
          <p:nvPr/>
        </p:nvSpPr>
        <p:spPr>
          <a:xfrm rot="2112776" flipH="1">
            <a:off x="2879585" y="1885755"/>
            <a:ext cx="3238052" cy="2194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Safe Structure</a:t>
            </a:r>
          </a:p>
        </p:txBody>
      </p:sp>
    </p:spTree>
    <p:extLst>
      <p:ext uri="{BB962C8B-B14F-4D97-AF65-F5344CB8AC3E}">
        <p14:creationId xmlns="" xmlns:p14="http://schemas.microsoft.com/office/powerpoint/2010/main" val="150284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3035" y="1350035"/>
            <a:ext cx="7491153" cy="52014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Vector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Vector();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checkTolerance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(size &gt;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publishVectorInfo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.clear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publishVectorInfo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(Vector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489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3035" y="1350035"/>
            <a:ext cx="7491153" cy="52014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Vector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Vector();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checkTolerance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(size &gt;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publishVectorInfo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.clear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publishVectorInfo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(Vector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 rot="2112776" flipH="1">
            <a:off x="3957555" y="4370140"/>
            <a:ext cx="3238052" cy="582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Non-Atomic Operation</a:t>
            </a:r>
          </a:p>
        </p:txBody>
      </p:sp>
      <p:sp>
        <p:nvSpPr>
          <p:cNvPr id="8" name="Right Arrow 7"/>
          <p:cNvSpPr/>
          <p:nvPr/>
        </p:nvSpPr>
        <p:spPr>
          <a:xfrm rot="2112776" flipH="1">
            <a:off x="4850321" y="3472822"/>
            <a:ext cx="3238052" cy="582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Non-Atomic Operation</a:t>
            </a:r>
          </a:p>
        </p:txBody>
      </p:sp>
    </p:spTree>
    <p:extLst>
      <p:ext uri="{BB962C8B-B14F-4D97-AF65-F5344CB8AC3E}">
        <p14:creationId xmlns="" xmlns:p14="http://schemas.microsoft.com/office/powerpoint/2010/main" val="33625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3035" y="1350035"/>
            <a:ext cx="7491153" cy="52014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Vector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Vector();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checkTolerance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(size &gt;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publishVectorInfo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.clear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publishVectorInfo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(Vector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 rot="2112776" flipH="1">
            <a:off x="3957555" y="4370140"/>
            <a:ext cx="3238052" cy="582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Non-Atomic Operation</a:t>
            </a:r>
          </a:p>
        </p:txBody>
      </p:sp>
      <p:sp>
        <p:nvSpPr>
          <p:cNvPr id="8" name="Right Arrow 7"/>
          <p:cNvSpPr/>
          <p:nvPr/>
        </p:nvSpPr>
        <p:spPr>
          <a:xfrm rot="2112776" flipH="1">
            <a:off x="4850321" y="3472822"/>
            <a:ext cx="3238052" cy="582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Non-Atomic Operation</a:t>
            </a:r>
          </a:p>
        </p:txBody>
      </p:sp>
      <p:pic>
        <p:nvPicPr>
          <p:cNvPr id="9" name="Picture 2" descr="https://openclipart.org/image/300px/svg_to_png/17944/AJ-Buddy-cry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29328" y="2634447"/>
            <a:ext cx="2916846" cy="2143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4046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3035" y="1350035"/>
            <a:ext cx="7491153" cy="52014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Vector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Vector();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altLang="en-US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checkTolerance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(size &gt;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publishVectorInfo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.clear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publishVectorInfo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(Vector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153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to worry?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Ok, where does it happen?</a:t>
            </a:r>
            <a:endParaRPr lang="en-US" dirty="0"/>
          </a:p>
        </p:txBody>
      </p:sp>
      <p:pic>
        <p:nvPicPr>
          <p:cNvPr id="2050" name="Picture 2" descr="https://openclipart.org/image/300px/svg_to_png/182736/application-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202" y="2608118"/>
            <a:ext cx="2219325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457699" y="2857500"/>
            <a:ext cx="2000251" cy="0"/>
          </a:xfrm>
          <a:prstGeom prst="straightConnector1">
            <a:avLst/>
          </a:prstGeom>
          <a:ln w="165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457699" y="3432810"/>
            <a:ext cx="2000251" cy="0"/>
          </a:xfrm>
          <a:prstGeom prst="straightConnector1">
            <a:avLst/>
          </a:prstGeom>
          <a:ln w="165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57699" y="4008120"/>
            <a:ext cx="2000251" cy="0"/>
          </a:xfrm>
          <a:prstGeom prst="straightConnector1">
            <a:avLst/>
          </a:prstGeom>
          <a:ln w="165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57699" y="4583430"/>
            <a:ext cx="2000251" cy="0"/>
          </a:xfrm>
          <a:prstGeom prst="straightConnector1">
            <a:avLst/>
          </a:prstGeom>
          <a:ln w="165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2095605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3035" y="1350035"/>
            <a:ext cx="7491153" cy="52014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Vector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Vector();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altLang="en-US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checkTolerance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(size &gt;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publishVectorInfo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.clear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publishVectorInfo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(Vector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882" name="Picture 2" descr="https://openclipart.org/image/300px/svg_to_png/202732/check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562" y="1350035"/>
            <a:ext cx="2705100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9961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3035" y="1233051"/>
            <a:ext cx="7491153" cy="5478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Vector();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checkTolerance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 </a:t>
            </a: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(size &gt;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publishVectorInfo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.clear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publishVectorInfo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(Vector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857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3035" y="1233051"/>
            <a:ext cx="7491153" cy="5478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Vector();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checkTolerance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(size &gt;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publishVectorInfo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.clear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publishVectorInfo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(Vector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2" descr="https://openclipart.org/image/300px/svg_to_png/202732/check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562" y="1350035"/>
            <a:ext cx="2705100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4055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Tools</a:t>
            </a:r>
          </a:p>
          <a:p>
            <a:pPr lvl="1"/>
            <a:r>
              <a:rPr lang="en-US" dirty="0" err="1" smtClean="0"/>
              <a:t>Java.util.concurrent</a:t>
            </a:r>
            <a:endParaRPr lang="en-US" dirty="0" smtClean="0"/>
          </a:p>
          <a:p>
            <a:pPr lvl="2"/>
            <a:r>
              <a:rPr lang="en-US" dirty="0" smtClean="0"/>
              <a:t>Specific Purpose</a:t>
            </a:r>
          </a:p>
          <a:p>
            <a:pPr lvl="2"/>
            <a:r>
              <a:rPr lang="en-US" dirty="0" smtClean="0"/>
              <a:t>99.999% use cases </a:t>
            </a:r>
          </a:p>
          <a:p>
            <a:pPr lvl="2"/>
            <a:r>
              <a:rPr lang="en-US" dirty="0" smtClean="0"/>
              <a:t>Documentation is GOLDEN</a:t>
            </a:r>
            <a:endParaRPr lang="en-US" dirty="0"/>
          </a:p>
        </p:txBody>
      </p:sp>
      <p:pic>
        <p:nvPicPr>
          <p:cNvPr id="4" name="Picture 2" descr="https://openclipart.org/image/300px/svg_to_png/129409/130123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504" y="1853248"/>
            <a:ext cx="2857500" cy="22574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204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Tools</a:t>
            </a:r>
          </a:p>
          <a:p>
            <a:pPr lvl="1"/>
            <a:r>
              <a:rPr lang="en-US" dirty="0" err="1" smtClean="0"/>
              <a:t>Java.util.concurrent</a:t>
            </a:r>
            <a:endParaRPr lang="en-US" dirty="0" smtClean="0"/>
          </a:p>
          <a:p>
            <a:pPr lvl="2"/>
            <a:r>
              <a:rPr lang="en-US" dirty="0" smtClean="0"/>
              <a:t>Specific Purpose</a:t>
            </a:r>
          </a:p>
          <a:p>
            <a:pPr lvl="2"/>
            <a:r>
              <a:rPr lang="en-US" dirty="0" smtClean="0"/>
              <a:t>99.999% use cases </a:t>
            </a:r>
          </a:p>
          <a:p>
            <a:pPr lvl="2"/>
            <a:r>
              <a:rPr lang="en-US" dirty="0" smtClean="0"/>
              <a:t>Documentation is GOLDEN</a:t>
            </a:r>
            <a:endParaRPr lang="en-US" dirty="0"/>
          </a:p>
        </p:txBody>
      </p:sp>
      <p:pic>
        <p:nvPicPr>
          <p:cNvPr id="4" name="Picture 2" descr="https://openclipart.org/image/300px/svg_to_png/129409/130123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504" y="1853248"/>
            <a:ext cx="2857500" cy="22574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openclipart.org/image/300px/svg_to_png/191766/Question-Gu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479" y="3380647"/>
            <a:ext cx="2486025" cy="2743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5348472" y="1634622"/>
            <a:ext cx="1613647" cy="174602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Wait/</a:t>
            </a:r>
          </a:p>
          <a:p>
            <a:pPr algn="ctr"/>
            <a:r>
              <a:rPr lang="en-US" dirty="0" smtClean="0"/>
              <a:t>Notify?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3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5954" name="Picture 2" descr="https://openclipart.org/image/300px/svg_to_png/90751/bookw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133" y="2170542"/>
            <a:ext cx="2857500" cy="2276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4954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5954" name="Picture 2" descr="https://openclipart.org/image/300px/svg_to_png/90751/bookwor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133" y="2170542"/>
            <a:ext cx="2857500" cy="2276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050" name="Picture 2" descr="https://openclipart.org/image/300px/svg_to_png/8388/Gerald-G-Blacksmith-and-tool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441" y="2587214"/>
            <a:ext cx="1238250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579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5954" name="Picture 2" descr="https://openclipart.org/image/300px/svg_to_png/90751/bookw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133" y="2170542"/>
            <a:ext cx="2857500" cy="2276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050" name="Picture 2" descr="https://openclipart.org/image/300px/svg_to_png/8388/Gerald-G-Blacksmith-and-t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441" y="2587214"/>
            <a:ext cx="1238250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&quot;No&quot; Symbol 3"/>
          <p:cNvSpPr/>
          <p:nvPr/>
        </p:nvSpPr>
        <p:spPr>
          <a:xfrm>
            <a:off x="6755802" y="2533424"/>
            <a:ext cx="2678654" cy="2744545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09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Threading Issues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775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Threading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I know there’s a Threading issue?</a:t>
            </a:r>
            <a:endParaRPr lang="en-US" dirty="0"/>
          </a:p>
        </p:txBody>
      </p:sp>
      <p:pic>
        <p:nvPicPr>
          <p:cNvPr id="4" name="Picture 2" descr="https://openclipart.org/image/300px/svg_to_png/191766/Question-Gu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399" y="2779057"/>
            <a:ext cx="2486025" cy="2743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6700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to worry?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Ok, where does it happen?</a:t>
            </a:r>
            <a:endParaRPr lang="en-US" dirty="0"/>
          </a:p>
        </p:txBody>
      </p:sp>
      <p:pic>
        <p:nvPicPr>
          <p:cNvPr id="2050" name="Picture 2" descr="https://openclipart.org/image/300px/svg_to_png/182736/application-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202" y="2608118"/>
            <a:ext cx="2219325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457695" y="2697480"/>
            <a:ext cx="2000251" cy="0"/>
          </a:xfrm>
          <a:prstGeom prst="straightConnector1">
            <a:avLst/>
          </a:prstGeom>
          <a:ln w="165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457696" y="3445827"/>
            <a:ext cx="2000251" cy="0"/>
          </a:xfrm>
          <a:prstGeom prst="straightConnector1">
            <a:avLst/>
          </a:prstGeom>
          <a:ln w="165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57697" y="4290060"/>
            <a:ext cx="2000251" cy="0"/>
          </a:xfrm>
          <a:prstGeom prst="straightConnector1">
            <a:avLst/>
          </a:prstGeom>
          <a:ln w="165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57698" y="5097144"/>
            <a:ext cx="2000251" cy="0"/>
          </a:xfrm>
          <a:prstGeom prst="straightConnector1">
            <a:avLst/>
          </a:prstGeom>
          <a:ln w="165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938009" y="2388907"/>
            <a:ext cx="311184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User Account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38010" y="3160077"/>
            <a:ext cx="3111842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Search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38010" y="4004310"/>
            <a:ext cx="3111842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38010" y="4752656"/>
            <a:ext cx="3111842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Sign-up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9621963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Threading Issues</a:t>
            </a:r>
            <a:endParaRPr lang="en-US" dirty="0"/>
          </a:p>
        </p:txBody>
      </p:sp>
      <p:pic>
        <p:nvPicPr>
          <p:cNvPr id="7" name="Picture 2" descr="https://openclipart.org/image/300px/svg_to_png/172675/meditating-buddhist-wo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365" y="265332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3761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Threading Issues</a:t>
            </a:r>
            <a:endParaRPr lang="en-US" dirty="0"/>
          </a:p>
        </p:txBody>
      </p:sp>
      <p:pic>
        <p:nvPicPr>
          <p:cNvPr id="145410" name="Picture 2" descr="https://openclipart.org/image/300px/svg_to_png/172675/meditating-buddhist-wo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365" y="265332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loud Callout 2"/>
          <p:cNvSpPr/>
          <p:nvPr/>
        </p:nvSpPr>
        <p:spPr>
          <a:xfrm>
            <a:off x="7200900" y="1291590"/>
            <a:ext cx="3009954" cy="14859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Atomicity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5948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Threading Issues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Atomicity</a:t>
            </a:r>
          </a:p>
          <a:p>
            <a:pPr lvl="1"/>
            <a:r>
              <a:rPr lang="en-US" dirty="0" smtClean="0"/>
              <a:t>2 or more operations as One</a:t>
            </a:r>
          </a:p>
        </p:txBody>
      </p:sp>
      <p:pic>
        <p:nvPicPr>
          <p:cNvPr id="6" name="Picture 2" descr="https://openclipart.org/image/300px/svg_to_png/172675/meditating-buddhist-wo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351" y="3320040"/>
            <a:ext cx="1753272" cy="1753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6844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Threading Issues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Atomicity</a:t>
            </a:r>
          </a:p>
          <a:p>
            <a:pPr lvl="1"/>
            <a:r>
              <a:rPr lang="en-US" dirty="0" smtClean="0"/>
              <a:t>2 or more operations as One</a:t>
            </a:r>
          </a:p>
          <a:p>
            <a:pPr lvl="1"/>
            <a:r>
              <a:rPr lang="en-US" dirty="0" smtClean="0"/>
              <a:t>Usually “Check-then-act” semantics</a:t>
            </a:r>
          </a:p>
        </p:txBody>
      </p:sp>
      <p:pic>
        <p:nvPicPr>
          <p:cNvPr id="5" name="Picture 2" descr="https://openclipart.org/image/300px/svg_to_png/172675/meditating-buddhist-wo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351" y="3320040"/>
            <a:ext cx="1753272" cy="1753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432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Threading Issues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Atomicity</a:t>
            </a:r>
          </a:p>
          <a:p>
            <a:pPr lvl="1"/>
            <a:r>
              <a:rPr lang="en-US" dirty="0" smtClean="0"/>
              <a:t>2 or more operations as One</a:t>
            </a:r>
          </a:p>
          <a:p>
            <a:pPr lvl="1"/>
            <a:r>
              <a:rPr lang="en-US" dirty="0" smtClean="0"/>
              <a:t>Usually “Check-then-act” semantics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4670" y="4057650"/>
            <a:ext cx="384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&gt; 25) {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map.clear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6" name="Picture 2" descr="https://openclipart.org/image/300px/svg_to_png/172675/meditating-buddhist-wo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351" y="3320040"/>
            <a:ext cx="1753272" cy="1753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2324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Threading Issues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Atomicity</a:t>
            </a:r>
          </a:p>
          <a:p>
            <a:pPr lvl="1"/>
            <a:r>
              <a:rPr lang="en-US" dirty="0" smtClean="0"/>
              <a:t>2 or more operations as One</a:t>
            </a:r>
          </a:p>
          <a:p>
            <a:pPr lvl="1"/>
            <a:r>
              <a:rPr lang="en-US" dirty="0" smtClean="0"/>
              <a:t>Usually “Check-then-act” semantics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4670" y="4057650"/>
            <a:ext cx="384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&gt; 25) {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map.clear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>
          <a:xfrm rot="2273146" flipH="1">
            <a:off x="4149090" y="4658315"/>
            <a:ext cx="2398765" cy="1177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across threads?</a:t>
            </a:r>
            <a:endParaRPr lang="en-US" dirty="0"/>
          </a:p>
        </p:txBody>
      </p:sp>
      <p:pic>
        <p:nvPicPr>
          <p:cNvPr id="7" name="Picture 2" descr="https://openclipart.org/image/300px/svg_to_png/172675/meditating-buddhist-wo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351" y="3320040"/>
            <a:ext cx="1753272" cy="1753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2124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Threading Issues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Atomicity</a:t>
            </a:r>
          </a:p>
          <a:p>
            <a:pPr lvl="1"/>
            <a:r>
              <a:rPr lang="en-US" dirty="0" smtClean="0"/>
              <a:t>2 or more operations as One</a:t>
            </a:r>
          </a:p>
          <a:p>
            <a:pPr lvl="1"/>
            <a:r>
              <a:rPr lang="en-US" dirty="0" smtClean="0"/>
              <a:t>Usually “Check-then-act” semantics</a:t>
            </a:r>
          </a:p>
        </p:txBody>
      </p:sp>
      <p:pic>
        <p:nvPicPr>
          <p:cNvPr id="145410" name="Picture 2" descr="https://openclipart.org/image/300px/svg_to_png/172675/meditating-buddhist-wo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351" y="3320040"/>
            <a:ext cx="1753272" cy="1753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74670" y="4057650"/>
            <a:ext cx="384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&gt; 25) {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map.clear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>
          <a:xfrm rot="2273146" flipH="1">
            <a:off x="4149090" y="4658315"/>
            <a:ext cx="2398765" cy="1177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across threads?</a:t>
            </a:r>
            <a:endParaRPr lang="en-US" dirty="0"/>
          </a:p>
        </p:txBody>
      </p:sp>
      <p:sp>
        <p:nvSpPr>
          <p:cNvPr id="6" name="Cloud Callout 5"/>
          <p:cNvSpPr/>
          <p:nvPr/>
        </p:nvSpPr>
        <p:spPr>
          <a:xfrm flipH="1">
            <a:off x="6309360" y="1870779"/>
            <a:ext cx="4520675" cy="1172706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synchronized method</a:t>
            </a:r>
          </a:p>
          <a:p>
            <a:pPr algn="ctr"/>
            <a:r>
              <a:rPr lang="en-US" dirty="0" smtClean="0"/>
              <a:t>synchronized (map){}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162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Threading Issues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Atomicity</a:t>
            </a:r>
          </a:p>
          <a:p>
            <a:pPr lvl="1"/>
            <a:r>
              <a:rPr lang="en-US" dirty="0" smtClean="0"/>
              <a:t>2 or more operations as One</a:t>
            </a:r>
          </a:p>
          <a:p>
            <a:pPr lvl="1"/>
            <a:r>
              <a:rPr lang="en-US" dirty="0" smtClean="0"/>
              <a:t>Usually “Check-then-act” semantics</a:t>
            </a:r>
          </a:p>
          <a:p>
            <a:r>
              <a:rPr lang="en-US" dirty="0" smtClean="0"/>
              <a:t>Mutability</a:t>
            </a:r>
          </a:p>
        </p:txBody>
      </p:sp>
      <p:pic>
        <p:nvPicPr>
          <p:cNvPr id="5" name="Picture 2" descr="https://openclipart.org/image/300px/svg_to_png/172675/meditating-buddhist-wo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351" y="3320040"/>
            <a:ext cx="1753272" cy="1753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5557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Threading Issues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Atomicity</a:t>
            </a:r>
          </a:p>
          <a:p>
            <a:pPr lvl="1"/>
            <a:r>
              <a:rPr lang="en-US" dirty="0" smtClean="0"/>
              <a:t>2 or more operations as One</a:t>
            </a:r>
          </a:p>
          <a:p>
            <a:pPr lvl="1"/>
            <a:r>
              <a:rPr lang="en-US" dirty="0" smtClean="0"/>
              <a:t>Usually “Check-then-act” semantics</a:t>
            </a:r>
          </a:p>
          <a:p>
            <a:r>
              <a:rPr lang="en-US" dirty="0" smtClean="0"/>
              <a:t>Mutability</a:t>
            </a:r>
          </a:p>
          <a:p>
            <a:pPr lvl="1"/>
            <a:r>
              <a:rPr lang="en-US" dirty="0" smtClean="0"/>
              <a:t>Other threads see values?</a:t>
            </a:r>
          </a:p>
        </p:txBody>
      </p:sp>
      <p:pic>
        <p:nvPicPr>
          <p:cNvPr id="5" name="Picture 2" descr="https://openclipart.org/image/300px/svg_to_png/172675/meditating-buddhist-wo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351" y="3320040"/>
            <a:ext cx="1753272" cy="1753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03312" y="4571404"/>
            <a:ext cx="4594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myUser.setSearchResult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(result)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21680" y="5442643"/>
            <a:ext cx="4594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myUser.getSearchResult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(result)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loud Callout 7"/>
          <p:cNvSpPr/>
          <p:nvPr/>
        </p:nvSpPr>
        <p:spPr>
          <a:xfrm flipH="1">
            <a:off x="6309359" y="1040130"/>
            <a:ext cx="4520675" cy="2003355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immutable variables</a:t>
            </a:r>
          </a:p>
          <a:p>
            <a:pPr algn="ctr"/>
            <a:r>
              <a:rPr lang="en-US" dirty="0" smtClean="0"/>
              <a:t>synchronized methods</a:t>
            </a:r>
          </a:p>
          <a:p>
            <a:pPr algn="ctr"/>
            <a:r>
              <a:rPr lang="en-US" dirty="0"/>
              <a:t>v</a:t>
            </a:r>
            <a:r>
              <a:rPr lang="en-US" dirty="0" smtClean="0"/>
              <a:t>olatile fields</a:t>
            </a:r>
          </a:p>
          <a:p>
            <a:pPr algn="ctr"/>
            <a:r>
              <a:rPr lang="en-US" dirty="0" smtClean="0"/>
              <a:t>Thread-safe collections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118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Threading Issues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Atomicity</a:t>
            </a:r>
          </a:p>
          <a:p>
            <a:pPr lvl="1"/>
            <a:r>
              <a:rPr lang="en-US" dirty="0" smtClean="0"/>
              <a:t>2 or more operations as One</a:t>
            </a:r>
          </a:p>
          <a:p>
            <a:pPr lvl="1"/>
            <a:r>
              <a:rPr lang="en-US" dirty="0" smtClean="0"/>
              <a:t>Usually “Check-then-act” semantics</a:t>
            </a:r>
          </a:p>
          <a:p>
            <a:r>
              <a:rPr lang="en-US" dirty="0" smtClean="0"/>
              <a:t>Mutability</a:t>
            </a:r>
          </a:p>
          <a:p>
            <a:pPr lvl="1"/>
            <a:r>
              <a:rPr lang="en-US" dirty="0" smtClean="0"/>
              <a:t>Other threads see values?</a:t>
            </a:r>
          </a:p>
        </p:txBody>
      </p:sp>
      <p:pic>
        <p:nvPicPr>
          <p:cNvPr id="5" name="Picture 2" descr="https://openclipart.org/image/300px/svg_to_png/172675/meditating-buddhist-wo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351" y="3320040"/>
            <a:ext cx="1753272" cy="1753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03312" y="4571404"/>
            <a:ext cx="4594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myUser.setSearchResult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(result)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21680" y="5442643"/>
            <a:ext cx="4594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myUser.getSearchResult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(result)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 rot="2273146" flipH="1">
            <a:off x="2702845" y="5246144"/>
            <a:ext cx="2398765" cy="1177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as volatile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7135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to worry?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Ok, where does it happen?</a:t>
            </a:r>
            <a:endParaRPr lang="en-US" dirty="0"/>
          </a:p>
        </p:txBody>
      </p:sp>
      <p:pic>
        <p:nvPicPr>
          <p:cNvPr id="2050" name="Picture 2" descr="https://openclipart.org/image/300px/svg_to_png/182736/application-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202" y="2608118"/>
            <a:ext cx="2219325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457695" y="2697480"/>
            <a:ext cx="2000251" cy="0"/>
          </a:xfrm>
          <a:prstGeom prst="straightConnector1">
            <a:avLst/>
          </a:prstGeom>
          <a:ln w="165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457696" y="3445827"/>
            <a:ext cx="2000251" cy="0"/>
          </a:xfrm>
          <a:prstGeom prst="straightConnector1">
            <a:avLst/>
          </a:prstGeom>
          <a:ln w="165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57697" y="4290060"/>
            <a:ext cx="2000251" cy="0"/>
          </a:xfrm>
          <a:prstGeom prst="straightConnector1">
            <a:avLst/>
          </a:prstGeom>
          <a:ln w="165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57698" y="5097144"/>
            <a:ext cx="2000251" cy="0"/>
          </a:xfrm>
          <a:prstGeom prst="straightConnector1">
            <a:avLst/>
          </a:prstGeom>
          <a:ln w="165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938009" y="2388907"/>
            <a:ext cx="311184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User Account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938010" y="3160077"/>
            <a:ext cx="3111842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Search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38010" y="4004310"/>
            <a:ext cx="3111842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938010" y="4752656"/>
            <a:ext cx="3111842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Sign-up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5400000">
            <a:off x="8016786" y="3595549"/>
            <a:ext cx="2948943" cy="5356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Singleton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3731917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Threading Issues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Atomicity</a:t>
            </a:r>
          </a:p>
          <a:p>
            <a:pPr lvl="1"/>
            <a:r>
              <a:rPr lang="en-US" dirty="0" smtClean="0"/>
              <a:t>2 or more operations as One</a:t>
            </a:r>
          </a:p>
          <a:p>
            <a:pPr lvl="1"/>
            <a:r>
              <a:rPr lang="en-US" dirty="0" smtClean="0"/>
              <a:t>Usually “Check-then-act” semantics</a:t>
            </a:r>
          </a:p>
          <a:p>
            <a:r>
              <a:rPr lang="en-US" dirty="0" smtClean="0"/>
              <a:t>Mutability</a:t>
            </a:r>
          </a:p>
          <a:p>
            <a:pPr lvl="1"/>
            <a:r>
              <a:rPr lang="en-US" dirty="0" smtClean="0"/>
              <a:t>Other threads see values?</a:t>
            </a:r>
          </a:p>
        </p:txBody>
      </p:sp>
      <p:pic>
        <p:nvPicPr>
          <p:cNvPr id="5" name="Picture 2" descr="https://openclipart.org/image/300px/svg_to_png/172675/meditating-buddhist-wo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351" y="3320040"/>
            <a:ext cx="1753272" cy="1753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03312" y="4571404"/>
            <a:ext cx="4594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myUser.setSearchResult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(result)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21680" y="5442643"/>
            <a:ext cx="4594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myUser.getSearchResult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(result)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 rot="2273146" flipH="1">
            <a:off x="2702845" y="5246144"/>
            <a:ext cx="2398765" cy="1177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Synchronized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7135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Threading Issues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Atomicity</a:t>
            </a:r>
          </a:p>
          <a:p>
            <a:pPr lvl="1"/>
            <a:r>
              <a:rPr lang="en-US" dirty="0" smtClean="0"/>
              <a:t>2 or more operations as One</a:t>
            </a:r>
          </a:p>
          <a:p>
            <a:pPr lvl="1"/>
            <a:r>
              <a:rPr lang="en-US" dirty="0" smtClean="0"/>
              <a:t>Usually “Check-then-act” semantics</a:t>
            </a:r>
          </a:p>
          <a:p>
            <a:r>
              <a:rPr lang="en-US" dirty="0" smtClean="0"/>
              <a:t>Mutability</a:t>
            </a:r>
          </a:p>
          <a:p>
            <a:pPr lvl="1"/>
            <a:r>
              <a:rPr lang="en-US" dirty="0" smtClean="0"/>
              <a:t>Other threads see values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Deadlock</a:t>
            </a:r>
            <a:endParaRPr lang="en-US" dirty="0" smtClean="0"/>
          </a:p>
        </p:txBody>
      </p:sp>
      <p:pic>
        <p:nvPicPr>
          <p:cNvPr id="5" name="Picture 2" descr="https://openclipart.org/image/300px/svg_to_png/172675/meditating-buddhist-wo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351" y="3320040"/>
            <a:ext cx="1753272" cy="1753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7135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Threading Issues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Atomicity</a:t>
            </a:r>
          </a:p>
          <a:p>
            <a:pPr lvl="1"/>
            <a:r>
              <a:rPr lang="en-US" dirty="0" smtClean="0"/>
              <a:t>2 or more operations as One</a:t>
            </a:r>
          </a:p>
          <a:p>
            <a:pPr lvl="1"/>
            <a:r>
              <a:rPr lang="en-US" dirty="0" smtClean="0"/>
              <a:t>Usually “Check-then-act” semantics</a:t>
            </a:r>
          </a:p>
          <a:p>
            <a:r>
              <a:rPr lang="en-US" dirty="0" smtClean="0"/>
              <a:t>Mutability</a:t>
            </a:r>
          </a:p>
          <a:p>
            <a:pPr lvl="1"/>
            <a:r>
              <a:rPr lang="en-US" dirty="0" smtClean="0"/>
              <a:t>Other threads see values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Deadlock</a:t>
            </a:r>
            <a:endParaRPr lang="en-US" dirty="0" smtClean="0"/>
          </a:p>
        </p:txBody>
      </p:sp>
      <p:pic>
        <p:nvPicPr>
          <p:cNvPr id="5" name="Picture 2" descr="https://openclipart.org/image/300px/svg_to_png/172675/meditating-buddhist-wo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351" y="3320040"/>
            <a:ext cx="1753272" cy="1753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openclipart.org/image/300px/svg_to_png/191766/Question-Gu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938" y="4114799"/>
            <a:ext cx="2486025" cy="2743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7135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2435290" y="2127379"/>
            <a:ext cx="1156996" cy="1212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6879772" y="2111828"/>
            <a:ext cx="1156996" cy="1212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9877" y="3163077"/>
            <a:ext cx="1203649" cy="606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783217" y="3442996"/>
            <a:ext cx="1228530" cy="600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US" dirty="0"/>
          </a:p>
        </p:txBody>
      </p:sp>
      <p:pic>
        <p:nvPicPr>
          <p:cNvPr id="9" name="Picture 2" descr="https://openclipart.org/image/300px/svg_to_png/58957/Loc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989" y="3110437"/>
            <a:ext cx="155885" cy="220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openclipart.org/image/300px/svg_to_png/58957/Lock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970" y="3312367"/>
            <a:ext cx="186820" cy="264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763485" y="3508310"/>
            <a:ext cx="3135086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myUser.calculateTotal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2435290" y="2127379"/>
            <a:ext cx="1156996" cy="1212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6879772" y="2111828"/>
            <a:ext cx="1156996" cy="1212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9877" y="3163077"/>
            <a:ext cx="1203649" cy="606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783217" y="3442996"/>
            <a:ext cx="1228530" cy="600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US" dirty="0"/>
          </a:p>
        </p:txBody>
      </p:sp>
      <p:pic>
        <p:nvPicPr>
          <p:cNvPr id="9" name="Picture 2" descr="https://openclipart.org/image/300px/svg_to_png/58957/Loc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079" y="2140053"/>
            <a:ext cx="155885" cy="220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openclipart.org/image/300px/svg_to_png/58957/Lock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970" y="3312367"/>
            <a:ext cx="186820" cy="264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763485" y="3508310"/>
            <a:ext cx="3135086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myUser.calculateTotal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728996" y="3455435"/>
            <a:ext cx="2957804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Item.updateHeldItems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2435290" y="2127379"/>
            <a:ext cx="1156996" cy="1212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6879772" y="2111828"/>
            <a:ext cx="1156996" cy="1212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9877" y="3163077"/>
            <a:ext cx="1203649" cy="606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783217" y="3442996"/>
            <a:ext cx="1228530" cy="600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US" dirty="0"/>
          </a:p>
        </p:txBody>
      </p:sp>
      <p:pic>
        <p:nvPicPr>
          <p:cNvPr id="9" name="Picture 2" descr="https://openclipart.org/image/300px/svg_to_png/58957/Loc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079" y="2140053"/>
            <a:ext cx="155885" cy="220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openclipart.org/image/300px/svg_to_png/58957/Lock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970" y="3312367"/>
            <a:ext cx="186820" cy="264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763485" y="3508310"/>
            <a:ext cx="3135086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myUser.calculateTotal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728996" y="3455435"/>
            <a:ext cx="2957804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Item.updateHeldItems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2435290" y="2127379"/>
            <a:ext cx="1156996" cy="1212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6879772" y="2111828"/>
            <a:ext cx="1156996" cy="1212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9877" y="3163077"/>
            <a:ext cx="1203649" cy="606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783217" y="3442996"/>
            <a:ext cx="1228530" cy="600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US" dirty="0"/>
          </a:p>
        </p:txBody>
      </p:sp>
      <p:pic>
        <p:nvPicPr>
          <p:cNvPr id="9" name="Picture 2" descr="https://openclipart.org/image/300px/svg_to_png/58957/Loc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079" y="2140053"/>
            <a:ext cx="155885" cy="220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openclipart.org/image/300px/svg_to_png/58957/Lock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570" y="2099388"/>
            <a:ext cx="186820" cy="264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763485" y="3508310"/>
            <a:ext cx="3135086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myUser.calculateTotal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728996" y="3455435"/>
            <a:ext cx="2957804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Item.updateHeldItems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2435290" y="2127379"/>
            <a:ext cx="1156996" cy="1212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6879772" y="2111828"/>
            <a:ext cx="1156996" cy="1212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9877" y="3163077"/>
            <a:ext cx="1203649" cy="606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783217" y="3442996"/>
            <a:ext cx="1228530" cy="600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US" dirty="0"/>
          </a:p>
        </p:txBody>
      </p:sp>
      <p:pic>
        <p:nvPicPr>
          <p:cNvPr id="9" name="Picture 2" descr="https://openclipart.org/image/300px/svg_to_png/58957/Loc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079" y="2140053"/>
            <a:ext cx="155885" cy="220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openclipart.org/image/300px/svg_to_png/58957/Lock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570" y="2099388"/>
            <a:ext cx="186820" cy="264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763485" y="3508310"/>
            <a:ext cx="3135086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myUser.calculateTotal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56588" y="4198775"/>
            <a:ext cx="2388635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Item.getPrice</a:t>
            </a:r>
            <a:r>
              <a:rPr lang="en-US" dirty="0" smtClean="0"/>
              <a:t>()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728996" y="3455435"/>
            <a:ext cx="2957804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Item.updateHeldItems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2435290" y="2127379"/>
            <a:ext cx="1156996" cy="1212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6879772" y="2111828"/>
            <a:ext cx="1156996" cy="1212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9877" y="3163077"/>
            <a:ext cx="1203649" cy="606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783217" y="3442996"/>
            <a:ext cx="1228530" cy="600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US" dirty="0"/>
          </a:p>
        </p:txBody>
      </p:sp>
      <p:pic>
        <p:nvPicPr>
          <p:cNvPr id="9" name="Picture 2" descr="https://openclipart.org/image/300px/svg_to_png/58957/Loc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079" y="2140053"/>
            <a:ext cx="155885" cy="220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openclipart.org/image/300px/svg_to_png/58957/Lock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570" y="2099388"/>
            <a:ext cx="186820" cy="264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763485" y="3508310"/>
            <a:ext cx="3135086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myUser.calculateTotal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56588" y="4198775"/>
            <a:ext cx="2388635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Item.getPrice</a:t>
            </a:r>
            <a:r>
              <a:rPr lang="en-US" dirty="0" smtClean="0"/>
              <a:t>()</a:t>
            </a:r>
          </a:p>
          <a:p>
            <a:pPr algn="ctr"/>
            <a:endParaRPr lang="en-US" dirty="0"/>
          </a:p>
        </p:txBody>
      </p:sp>
      <p:sp>
        <p:nvSpPr>
          <p:cNvPr id="14" name="Cloud Callout 13"/>
          <p:cNvSpPr/>
          <p:nvPr/>
        </p:nvSpPr>
        <p:spPr>
          <a:xfrm>
            <a:off x="4357396" y="2155371"/>
            <a:ext cx="2799183" cy="1791478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Item lock is being used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728996" y="3455435"/>
            <a:ext cx="2957804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Item.updateHeldItems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2435290" y="2127379"/>
            <a:ext cx="1156996" cy="121298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6879772" y="2111828"/>
            <a:ext cx="1156996" cy="1212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9877" y="3163077"/>
            <a:ext cx="1203649" cy="606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783217" y="3442996"/>
            <a:ext cx="1228530" cy="600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US" dirty="0"/>
          </a:p>
        </p:txBody>
      </p:sp>
      <p:pic>
        <p:nvPicPr>
          <p:cNvPr id="9" name="Picture 2" descr="https://openclipart.org/image/300px/svg_to_png/58957/Loc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079" y="2140053"/>
            <a:ext cx="155885" cy="220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openclipart.org/image/300px/svg_to_png/58957/Lock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570" y="2099388"/>
            <a:ext cx="186820" cy="264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763485" y="3508310"/>
            <a:ext cx="3135086" cy="60649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myUser.calculateTotal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56588" y="4198775"/>
            <a:ext cx="2388635" cy="53184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Item.getPrice</a:t>
            </a:r>
            <a:r>
              <a:rPr lang="en-US" dirty="0" smtClean="0"/>
              <a:t>()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to worry?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Ok, where does it happen?</a:t>
            </a:r>
            <a:endParaRPr lang="en-US" dirty="0"/>
          </a:p>
        </p:txBody>
      </p:sp>
      <p:pic>
        <p:nvPicPr>
          <p:cNvPr id="2050" name="Picture 2" descr="https://openclipart.org/image/300px/svg_to_png/182736/application-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202" y="2608118"/>
            <a:ext cx="2219325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457695" y="2697480"/>
            <a:ext cx="2000251" cy="0"/>
          </a:xfrm>
          <a:prstGeom prst="straightConnector1">
            <a:avLst/>
          </a:prstGeom>
          <a:ln w="165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457696" y="3445827"/>
            <a:ext cx="2000251" cy="0"/>
          </a:xfrm>
          <a:prstGeom prst="straightConnector1">
            <a:avLst/>
          </a:prstGeom>
          <a:ln w="165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57697" y="4290060"/>
            <a:ext cx="2000251" cy="0"/>
          </a:xfrm>
          <a:prstGeom prst="straightConnector1">
            <a:avLst/>
          </a:prstGeom>
          <a:ln w="165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57698" y="5097144"/>
            <a:ext cx="2000251" cy="0"/>
          </a:xfrm>
          <a:prstGeom prst="straightConnector1">
            <a:avLst/>
          </a:prstGeom>
          <a:ln w="165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openclipart.org/image/300px/svg_to_png/209521/food-bean-pl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835" y="457581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938009" y="2388907"/>
            <a:ext cx="311184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User Account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38010" y="3160077"/>
            <a:ext cx="3111842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Search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938010" y="4004310"/>
            <a:ext cx="3111842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938010" y="4752656"/>
            <a:ext cx="3111842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Sign-up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5400000">
            <a:off x="8016786" y="3595549"/>
            <a:ext cx="2948943" cy="5356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Singleton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02786458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728996" y="3455435"/>
            <a:ext cx="2957804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Item.updateHeldItems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2435290" y="2127379"/>
            <a:ext cx="1156996" cy="121298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6879772" y="2111828"/>
            <a:ext cx="1156996" cy="1212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9877" y="3163077"/>
            <a:ext cx="1203649" cy="606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783217" y="3442996"/>
            <a:ext cx="1228530" cy="600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US" dirty="0"/>
          </a:p>
        </p:txBody>
      </p:sp>
      <p:pic>
        <p:nvPicPr>
          <p:cNvPr id="9" name="Picture 2" descr="https://openclipart.org/image/300px/svg_to_png/58957/Loc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079" y="2140053"/>
            <a:ext cx="155885" cy="220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openclipart.org/image/300px/svg_to_png/58957/Lock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570" y="2099388"/>
            <a:ext cx="186820" cy="264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763485" y="3508310"/>
            <a:ext cx="3135086" cy="60649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myUser.calculateTotal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56588" y="4198775"/>
            <a:ext cx="2388635" cy="53184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Item.getPrice</a:t>
            </a:r>
            <a:r>
              <a:rPr lang="en-US" dirty="0" smtClean="0"/>
              <a:t>()</a:t>
            </a:r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559420" y="4130349"/>
            <a:ext cx="2279779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user.getItemCount</a:t>
            </a:r>
            <a:r>
              <a:rPr lang="en-US" dirty="0" smtClean="0"/>
              <a:t>(id)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728996" y="3455435"/>
            <a:ext cx="2957804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Item.updateHeldItems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2435290" y="2127379"/>
            <a:ext cx="1156996" cy="121298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6879772" y="2111828"/>
            <a:ext cx="1156996" cy="1212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9877" y="3163077"/>
            <a:ext cx="1203649" cy="606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783217" y="3442996"/>
            <a:ext cx="1228530" cy="600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US" dirty="0"/>
          </a:p>
        </p:txBody>
      </p:sp>
      <p:pic>
        <p:nvPicPr>
          <p:cNvPr id="9" name="Picture 2" descr="https://openclipart.org/image/300px/svg_to_png/58957/Loc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079" y="2140053"/>
            <a:ext cx="155885" cy="220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openclipart.org/image/300px/svg_to_png/58957/Lock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570" y="2099388"/>
            <a:ext cx="186820" cy="264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763485" y="3508310"/>
            <a:ext cx="3135086" cy="60649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myUser.calculateTotal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56588" y="4198775"/>
            <a:ext cx="2388635" cy="53184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Item.getPrice</a:t>
            </a:r>
            <a:r>
              <a:rPr lang="en-US" dirty="0" smtClean="0"/>
              <a:t>()</a:t>
            </a:r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559420" y="4130349"/>
            <a:ext cx="2279779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user.getItemCount</a:t>
            </a:r>
            <a:r>
              <a:rPr lang="en-US" dirty="0" smtClean="0"/>
              <a:t>(id)</a:t>
            </a:r>
            <a:endParaRPr lang="en-US" dirty="0"/>
          </a:p>
        </p:txBody>
      </p:sp>
      <p:sp>
        <p:nvSpPr>
          <p:cNvPr id="15" name="Cloud Callout 14"/>
          <p:cNvSpPr/>
          <p:nvPr/>
        </p:nvSpPr>
        <p:spPr>
          <a:xfrm flipH="1">
            <a:off x="4450702" y="2304661"/>
            <a:ext cx="2547258" cy="1791478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User lock is being used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728996" y="3455435"/>
            <a:ext cx="2957804" cy="6064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Item.updateHeldItems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2435290" y="2127379"/>
            <a:ext cx="1156996" cy="121298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6879772" y="2111828"/>
            <a:ext cx="1156996" cy="121298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9877" y="3163077"/>
            <a:ext cx="1203649" cy="606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783217" y="3442996"/>
            <a:ext cx="1228530" cy="600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US" dirty="0"/>
          </a:p>
        </p:txBody>
      </p:sp>
      <p:pic>
        <p:nvPicPr>
          <p:cNvPr id="9" name="Picture 2" descr="https://openclipart.org/image/300px/svg_to_png/58957/Loc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079" y="2140053"/>
            <a:ext cx="155885" cy="220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openclipart.org/image/300px/svg_to_png/58957/Lock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570" y="2099388"/>
            <a:ext cx="186820" cy="264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763485" y="3508310"/>
            <a:ext cx="3135086" cy="60649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myUser.calculateTotal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56588" y="4198775"/>
            <a:ext cx="2388635" cy="53184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Item.getPrice</a:t>
            </a:r>
            <a:r>
              <a:rPr lang="en-US" dirty="0" smtClean="0"/>
              <a:t>()</a:t>
            </a:r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559420" y="4130349"/>
            <a:ext cx="2279779" cy="6064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user.getItemCount</a:t>
            </a:r>
            <a:r>
              <a:rPr lang="en-US" dirty="0" smtClean="0"/>
              <a:t>(id)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728996" y="3455435"/>
            <a:ext cx="2957804" cy="6064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Item.updateHeldItems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2435290" y="2127379"/>
            <a:ext cx="1156996" cy="121298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6879772" y="2111828"/>
            <a:ext cx="1156996" cy="121298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9877" y="3163077"/>
            <a:ext cx="1203649" cy="606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783217" y="3442996"/>
            <a:ext cx="1228530" cy="600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US" dirty="0"/>
          </a:p>
        </p:txBody>
      </p:sp>
      <p:pic>
        <p:nvPicPr>
          <p:cNvPr id="9" name="Picture 2" descr="https://openclipart.org/image/300px/svg_to_png/58957/Loc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079" y="2140053"/>
            <a:ext cx="155885" cy="220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openclipart.org/image/300px/svg_to_png/58957/Lock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570" y="2099388"/>
            <a:ext cx="186820" cy="264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763485" y="3508310"/>
            <a:ext cx="3135086" cy="60649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myUser.calculateTotal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56588" y="4198775"/>
            <a:ext cx="2388635" cy="53184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Item.getPrice</a:t>
            </a:r>
            <a:r>
              <a:rPr lang="en-US" dirty="0" smtClean="0"/>
              <a:t>()</a:t>
            </a:r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559420" y="4130349"/>
            <a:ext cx="2279779" cy="6064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user.getItemCount</a:t>
            </a:r>
            <a:r>
              <a:rPr lang="en-US" dirty="0" smtClean="0"/>
              <a:t>(id)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19539638">
            <a:off x="4502750" y="2819861"/>
            <a:ext cx="3514743" cy="961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728996" y="3455435"/>
            <a:ext cx="2957804" cy="6064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Item.updateHeldItems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2435290" y="2127379"/>
            <a:ext cx="1156996" cy="121298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6879772" y="2111828"/>
            <a:ext cx="1156996" cy="121298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9877" y="3163077"/>
            <a:ext cx="1203649" cy="606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783217" y="3442996"/>
            <a:ext cx="1228530" cy="600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US" dirty="0"/>
          </a:p>
        </p:txBody>
      </p:sp>
      <p:pic>
        <p:nvPicPr>
          <p:cNvPr id="9" name="Picture 2" descr="https://openclipart.org/image/300px/svg_to_png/58957/Loc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079" y="2140053"/>
            <a:ext cx="155885" cy="220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openclipart.org/image/300px/svg_to_png/58957/Lock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570" y="2099388"/>
            <a:ext cx="186820" cy="264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763485" y="3508310"/>
            <a:ext cx="3135086" cy="60649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myUser.calculateTotal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56588" y="4198775"/>
            <a:ext cx="2388635" cy="53184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Item.getPrice</a:t>
            </a:r>
            <a:r>
              <a:rPr lang="en-US" dirty="0" smtClean="0"/>
              <a:t>()</a:t>
            </a:r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559420" y="4130349"/>
            <a:ext cx="2279779" cy="6064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user.getItemCount</a:t>
            </a:r>
            <a:r>
              <a:rPr lang="en-US" dirty="0" smtClean="0"/>
              <a:t>(id)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19539638">
            <a:off x="4502750" y="2819861"/>
            <a:ext cx="3514743" cy="961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3197785">
            <a:off x="3274220" y="2841633"/>
            <a:ext cx="3514743" cy="961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728996" y="3455435"/>
            <a:ext cx="2957804" cy="6064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Item.updateHeldItems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2435290" y="2127379"/>
            <a:ext cx="1156996" cy="121298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6879772" y="2111828"/>
            <a:ext cx="1156996" cy="121298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9877" y="3163077"/>
            <a:ext cx="1203649" cy="606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783217" y="3442996"/>
            <a:ext cx="1228530" cy="600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US" dirty="0"/>
          </a:p>
        </p:txBody>
      </p:sp>
      <p:pic>
        <p:nvPicPr>
          <p:cNvPr id="9" name="Picture 2" descr="https://openclipart.org/image/300px/svg_to_png/58957/Loc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079" y="2140053"/>
            <a:ext cx="155885" cy="220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openclipart.org/image/300px/svg_to_png/58957/Lock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570" y="2099388"/>
            <a:ext cx="186820" cy="264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763485" y="3508310"/>
            <a:ext cx="3135086" cy="60649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myUser.calculateTotal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56588" y="4198775"/>
            <a:ext cx="2388635" cy="53184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Item.getPrice</a:t>
            </a:r>
            <a:r>
              <a:rPr lang="en-US" dirty="0" smtClean="0"/>
              <a:t>()</a:t>
            </a:r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559420" y="4130349"/>
            <a:ext cx="2279779" cy="6064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user.getItemCount</a:t>
            </a:r>
            <a:r>
              <a:rPr lang="en-US" dirty="0" smtClean="0"/>
              <a:t>(id)</a:t>
            </a:r>
            <a:endParaRPr lang="en-US" dirty="0"/>
          </a:p>
        </p:txBody>
      </p:sp>
      <p:pic>
        <p:nvPicPr>
          <p:cNvPr id="15" name="Picture 2" descr="https://openclipart.org/image/300px/svg_to_png/17944/AJ-Buddy-cry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30545" y="1654733"/>
            <a:ext cx="2916846" cy="2143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Threading Issues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Atomicity</a:t>
            </a:r>
          </a:p>
          <a:p>
            <a:pPr lvl="1"/>
            <a:r>
              <a:rPr lang="en-US" dirty="0" smtClean="0"/>
              <a:t>2 or more operations as One</a:t>
            </a:r>
          </a:p>
          <a:p>
            <a:pPr lvl="1"/>
            <a:r>
              <a:rPr lang="en-US" dirty="0" smtClean="0"/>
              <a:t>Usually “Check-then-act” semantics</a:t>
            </a:r>
          </a:p>
          <a:p>
            <a:r>
              <a:rPr lang="en-US" dirty="0" smtClean="0"/>
              <a:t>Mutability</a:t>
            </a:r>
          </a:p>
          <a:p>
            <a:pPr lvl="1"/>
            <a:r>
              <a:rPr lang="en-US" dirty="0" smtClean="0"/>
              <a:t>Other threads see values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Deadlock</a:t>
            </a:r>
            <a:endParaRPr lang="en-US" dirty="0" smtClean="0"/>
          </a:p>
        </p:txBody>
      </p:sp>
      <p:pic>
        <p:nvPicPr>
          <p:cNvPr id="5" name="Picture 2" descr="https://openclipart.org/image/300px/svg_to_png/172675/meditating-buddhist-wo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351" y="3320040"/>
            <a:ext cx="1753272" cy="1753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7135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Threading Issues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Atomicity</a:t>
            </a:r>
          </a:p>
          <a:p>
            <a:pPr lvl="1"/>
            <a:r>
              <a:rPr lang="en-US" dirty="0" smtClean="0"/>
              <a:t>2 or more operations as One</a:t>
            </a:r>
          </a:p>
          <a:p>
            <a:pPr lvl="1"/>
            <a:r>
              <a:rPr lang="en-US" dirty="0" smtClean="0"/>
              <a:t>Usually “Check-then-act” semantics</a:t>
            </a:r>
          </a:p>
          <a:p>
            <a:r>
              <a:rPr lang="en-US" dirty="0" smtClean="0"/>
              <a:t>Mutability</a:t>
            </a:r>
          </a:p>
          <a:p>
            <a:pPr lvl="1"/>
            <a:r>
              <a:rPr lang="en-US" dirty="0" smtClean="0"/>
              <a:t>Other threads see values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Deadlock</a:t>
            </a:r>
          </a:p>
          <a:p>
            <a:pPr lvl="1"/>
            <a:r>
              <a:rPr lang="en-US" dirty="0" smtClean="0"/>
              <a:t>Not letting “Locks Escape”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5" name="Picture 2" descr="https://openclipart.org/image/300px/svg_to_png/172675/meditating-buddhist-wo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351" y="3320040"/>
            <a:ext cx="1753272" cy="1753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7135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728996" y="3455435"/>
            <a:ext cx="2957804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Item.updateHeldItems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2435290" y="2127379"/>
            <a:ext cx="1156996" cy="1212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6879772" y="2111828"/>
            <a:ext cx="1156996" cy="1212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9877" y="3163077"/>
            <a:ext cx="1203649" cy="606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783217" y="3442996"/>
            <a:ext cx="1228530" cy="600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US" dirty="0"/>
          </a:p>
        </p:txBody>
      </p:sp>
      <p:pic>
        <p:nvPicPr>
          <p:cNvPr id="9" name="Picture 2" descr="https://openclipart.org/image/300px/svg_to_png/58957/Loc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079" y="2140053"/>
            <a:ext cx="155885" cy="220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openclipart.org/image/300px/svg_to_png/58957/Lock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570" y="2099388"/>
            <a:ext cx="186820" cy="264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763485" y="3508310"/>
            <a:ext cx="3135086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myUser.calculateTotal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56588" y="4198775"/>
            <a:ext cx="2388635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Item.getPrice</a:t>
            </a:r>
            <a:r>
              <a:rPr lang="en-US" dirty="0" smtClean="0"/>
              <a:t>()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728996" y="3455435"/>
            <a:ext cx="2957804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Item.updateHeldItems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2435290" y="2127379"/>
            <a:ext cx="1156996" cy="1212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6879772" y="2111828"/>
            <a:ext cx="1156996" cy="1212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9877" y="3163077"/>
            <a:ext cx="1203649" cy="606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783217" y="3442996"/>
            <a:ext cx="1228530" cy="600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US" dirty="0"/>
          </a:p>
        </p:txBody>
      </p:sp>
      <p:pic>
        <p:nvPicPr>
          <p:cNvPr id="9" name="Picture 2" descr="https://openclipart.org/image/300px/svg_to_png/58957/Loc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079" y="2140053"/>
            <a:ext cx="155885" cy="220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openclipart.org/image/300px/svg_to_png/58957/Lock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570" y="2099388"/>
            <a:ext cx="186820" cy="264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763485" y="3508310"/>
            <a:ext cx="3135086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myUser.calculateTotal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56588" y="4198775"/>
            <a:ext cx="2388635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Item.getPrice</a:t>
            </a:r>
            <a:r>
              <a:rPr lang="en-US" dirty="0" smtClean="0"/>
              <a:t>()</a:t>
            </a:r>
          </a:p>
          <a:p>
            <a:pPr algn="ctr"/>
            <a:endParaRPr lang="en-US" dirty="0"/>
          </a:p>
        </p:txBody>
      </p:sp>
      <p:sp>
        <p:nvSpPr>
          <p:cNvPr id="14" name="&quot;No&quot; Symbol 13"/>
          <p:cNvSpPr/>
          <p:nvPr/>
        </p:nvSpPr>
        <p:spPr>
          <a:xfrm>
            <a:off x="2892490" y="1903446"/>
            <a:ext cx="1073020" cy="64381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to worry?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Ok, where does it happen?</a:t>
            </a:r>
            <a:endParaRPr lang="en-US" dirty="0"/>
          </a:p>
        </p:txBody>
      </p:sp>
      <p:pic>
        <p:nvPicPr>
          <p:cNvPr id="2050" name="Picture 2" descr="https://openclipart.org/image/300px/svg_to_png/182736/application-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202" y="2608118"/>
            <a:ext cx="2219325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457695" y="2697480"/>
            <a:ext cx="2000251" cy="0"/>
          </a:xfrm>
          <a:prstGeom prst="straightConnector1">
            <a:avLst/>
          </a:prstGeom>
          <a:ln w="165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457696" y="3445827"/>
            <a:ext cx="2000251" cy="0"/>
          </a:xfrm>
          <a:prstGeom prst="straightConnector1">
            <a:avLst/>
          </a:prstGeom>
          <a:ln w="165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57697" y="4290060"/>
            <a:ext cx="2000251" cy="0"/>
          </a:xfrm>
          <a:prstGeom prst="straightConnector1">
            <a:avLst/>
          </a:prstGeom>
          <a:ln w="165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57698" y="5097144"/>
            <a:ext cx="2000251" cy="0"/>
          </a:xfrm>
          <a:prstGeom prst="straightConnector1">
            <a:avLst/>
          </a:prstGeom>
          <a:ln w="165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openclipart.org/image/300px/svg_to_png/209521/food-bean-pl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835" y="457581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23960" y="635508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38009" y="2388907"/>
            <a:ext cx="311184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User Account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938010" y="3160077"/>
            <a:ext cx="3111842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Search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938010" y="4004310"/>
            <a:ext cx="3111842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938010" y="4752656"/>
            <a:ext cx="3111842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Sign-up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5400000">
            <a:off x="8016786" y="3595549"/>
            <a:ext cx="2948943" cy="5356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Singleton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07416095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Threading Issues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Atomicity</a:t>
            </a:r>
          </a:p>
          <a:p>
            <a:pPr lvl="1"/>
            <a:r>
              <a:rPr lang="en-US" dirty="0" smtClean="0"/>
              <a:t>2 or more operations as One</a:t>
            </a:r>
          </a:p>
          <a:p>
            <a:pPr lvl="1"/>
            <a:r>
              <a:rPr lang="en-US" dirty="0" smtClean="0"/>
              <a:t>Usually “Check-then-act” semantics</a:t>
            </a:r>
          </a:p>
          <a:p>
            <a:r>
              <a:rPr lang="en-US" dirty="0" smtClean="0"/>
              <a:t>Mutability</a:t>
            </a:r>
          </a:p>
          <a:p>
            <a:pPr lvl="1"/>
            <a:r>
              <a:rPr lang="en-US" dirty="0" smtClean="0"/>
              <a:t>Other threads see values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Deadlock</a:t>
            </a:r>
          </a:p>
          <a:p>
            <a:pPr lvl="1"/>
            <a:r>
              <a:rPr lang="en-US" dirty="0" smtClean="0"/>
              <a:t>Not letting “Locks Escape”</a:t>
            </a:r>
          </a:p>
          <a:p>
            <a:pPr lvl="1"/>
            <a:r>
              <a:rPr lang="en-US" dirty="0" smtClean="0"/>
              <a:t>Always acquire on same order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5" name="Picture 2" descr="https://openclipart.org/image/300px/svg_to_png/172675/meditating-buddhist-wo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351" y="3320040"/>
            <a:ext cx="1753272" cy="1753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7135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728996" y="3455435"/>
            <a:ext cx="2957804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Item.updateHeldItems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2435290" y="2127379"/>
            <a:ext cx="1156996" cy="1212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6879772" y="2111828"/>
            <a:ext cx="1156996" cy="1212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9877" y="3163077"/>
            <a:ext cx="1203649" cy="606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783217" y="3442996"/>
            <a:ext cx="1228530" cy="600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US" dirty="0"/>
          </a:p>
        </p:txBody>
      </p:sp>
      <p:pic>
        <p:nvPicPr>
          <p:cNvPr id="9" name="Picture 2" descr="https://openclipart.org/image/300px/svg_to_png/58957/Loc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079" y="2140053"/>
            <a:ext cx="155885" cy="220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openclipart.org/image/300px/svg_to_png/58957/Lock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701" y="3181739"/>
            <a:ext cx="186820" cy="264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763485" y="3508310"/>
            <a:ext cx="3135086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myUser.calculateTotal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56588" y="4198775"/>
            <a:ext cx="2388635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Item.getPrice</a:t>
            </a:r>
            <a:r>
              <a:rPr lang="en-US" dirty="0" smtClean="0"/>
              <a:t>()</a:t>
            </a:r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273281" y="4173893"/>
            <a:ext cx="2388635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Item.getUser</a:t>
            </a:r>
            <a:r>
              <a:rPr lang="en-US" dirty="0" smtClean="0"/>
              <a:t>()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728996" y="3455435"/>
            <a:ext cx="2957804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Item.updateHeldItems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2435290" y="2127379"/>
            <a:ext cx="1156996" cy="1212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6879772" y="2111828"/>
            <a:ext cx="1156996" cy="1212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9877" y="3163077"/>
            <a:ext cx="1203649" cy="606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783217" y="3442996"/>
            <a:ext cx="1228530" cy="600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US" dirty="0"/>
          </a:p>
        </p:txBody>
      </p:sp>
      <p:pic>
        <p:nvPicPr>
          <p:cNvPr id="9" name="Picture 2" descr="https://openclipart.org/image/300px/svg_to_png/58957/Loc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079" y="2140053"/>
            <a:ext cx="155885" cy="220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openclipart.org/image/300px/svg_to_png/58957/Lock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701" y="3181739"/>
            <a:ext cx="186820" cy="264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763485" y="3508310"/>
            <a:ext cx="3135086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myUser.calculateTotal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56588" y="4198775"/>
            <a:ext cx="2388635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Item.getPrice</a:t>
            </a:r>
            <a:r>
              <a:rPr lang="en-US" dirty="0" smtClean="0"/>
              <a:t>()</a:t>
            </a:r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273281" y="4173893"/>
            <a:ext cx="2388635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Item.getUser</a:t>
            </a:r>
            <a:r>
              <a:rPr lang="en-US" dirty="0" smtClean="0"/>
              <a:t>()</a:t>
            </a:r>
          </a:p>
          <a:p>
            <a:pPr algn="ctr"/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 rot="2613401">
            <a:off x="3387012" y="2836506"/>
            <a:ext cx="3209730" cy="12689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728996" y="3455435"/>
            <a:ext cx="2957804" cy="6064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Item.updateHeldItems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2435290" y="2127379"/>
            <a:ext cx="1156996" cy="1212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6879772" y="2111828"/>
            <a:ext cx="1156996" cy="121298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9877" y="3163077"/>
            <a:ext cx="1203649" cy="606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783217" y="3442996"/>
            <a:ext cx="1228530" cy="600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US" dirty="0"/>
          </a:p>
        </p:txBody>
      </p:sp>
      <p:pic>
        <p:nvPicPr>
          <p:cNvPr id="9" name="Picture 2" descr="https://openclipart.org/image/300px/svg_to_png/58957/Loc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079" y="2140053"/>
            <a:ext cx="155885" cy="220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openclipart.org/image/300px/svg_to_png/58957/Lock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701" y="3181739"/>
            <a:ext cx="186820" cy="264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763485" y="3508310"/>
            <a:ext cx="3135086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myUser.calculateTotal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56588" y="4198775"/>
            <a:ext cx="2388635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Item.getPrice</a:t>
            </a:r>
            <a:r>
              <a:rPr lang="en-US" dirty="0" smtClean="0"/>
              <a:t>()</a:t>
            </a:r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273281" y="4173893"/>
            <a:ext cx="2388635" cy="5318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Item.getUser</a:t>
            </a:r>
            <a:r>
              <a:rPr lang="en-US" dirty="0" smtClean="0"/>
              <a:t>()</a:t>
            </a:r>
          </a:p>
          <a:p>
            <a:pPr algn="ctr"/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 rot="2613401">
            <a:off x="3387012" y="2836506"/>
            <a:ext cx="3209730" cy="1268964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728996" y="3455435"/>
            <a:ext cx="2957804" cy="6064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Item.updateHeldItems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2435290" y="2127379"/>
            <a:ext cx="1156996" cy="1212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6879772" y="2111828"/>
            <a:ext cx="1156996" cy="121298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9877" y="3163077"/>
            <a:ext cx="1203649" cy="606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783217" y="3442996"/>
            <a:ext cx="1228530" cy="600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US" dirty="0"/>
          </a:p>
        </p:txBody>
      </p:sp>
      <p:pic>
        <p:nvPicPr>
          <p:cNvPr id="9" name="Picture 2" descr="https://openclipart.org/image/300px/svg_to_png/58957/Loc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079" y="2140053"/>
            <a:ext cx="155885" cy="220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openclipart.org/image/300px/svg_to_png/58957/Lock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199" y="2435290"/>
            <a:ext cx="186820" cy="264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763485" y="3508310"/>
            <a:ext cx="3135086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myUser.calculateTotal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56588" y="4198775"/>
            <a:ext cx="2388635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Item.getPrice</a:t>
            </a:r>
            <a:r>
              <a:rPr lang="en-US" dirty="0" smtClean="0"/>
              <a:t>()</a:t>
            </a:r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273281" y="4173893"/>
            <a:ext cx="2388635" cy="5318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Item.getUser</a:t>
            </a:r>
            <a:r>
              <a:rPr lang="en-US" dirty="0" smtClean="0"/>
              <a:t>()</a:t>
            </a:r>
          </a:p>
          <a:p>
            <a:pPr algn="ctr"/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 rot="2613401">
            <a:off x="3387012" y="2836506"/>
            <a:ext cx="3209730" cy="1268964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728996" y="3455435"/>
            <a:ext cx="2957804" cy="6064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Item.updateHeldItems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2435290" y="2127379"/>
            <a:ext cx="1156996" cy="1212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6879772" y="2111828"/>
            <a:ext cx="1156996" cy="121298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9877" y="3163077"/>
            <a:ext cx="1203649" cy="606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783217" y="3442996"/>
            <a:ext cx="1228530" cy="600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US" dirty="0"/>
          </a:p>
        </p:txBody>
      </p:sp>
      <p:pic>
        <p:nvPicPr>
          <p:cNvPr id="9" name="Picture 2" descr="https://openclipart.org/image/300px/svg_to_png/58957/Loc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079" y="2140053"/>
            <a:ext cx="155885" cy="220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openclipart.org/image/300px/svg_to_png/58957/Lock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983" y="3275045"/>
            <a:ext cx="186820" cy="264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763485" y="3508310"/>
            <a:ext cx="3135086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myUser.calculateTotal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56588" y="4198775"/>
            <a:ext cx="2388635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Item.getPrice</a:t>
            </a:r>
            <a:r>
              <a:rPr lang="en-US" dirty="0" smtClean="0"/>
              <a:t>()</a:t>
            </a:r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273281" y="4173893"/>
            <a:ext cx="2388635" cy="5318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Item.getUser</a:t>
            </a:r>
            <a:r>
              <a:rPr lang="en-US" dirty="0" smtClean="0"/>
              <a:t>()</a:t>
            </a:r>
          </a:p>
          <a:p>
            <a:pPr algn="ctr"/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 rot="2613401">
            <a:off x="3387012" y="2836506"/>
            <a:ext cx="3209730" cy="1268964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728996" y="3455435"/>
            <a:ext cx="2957804" cy="6064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Item.updateHeldItems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2435290" y="2127379"/>
            <a:ext cx="1156996" cy="1212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6879772" y="2111828"/>
            <a:ext cx="1156996" cy="121298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9877" y="3163077"/>
            <a:ext cx="1203649" cy="606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783217" y="3442996"/>
            <a:ext cx="1228530" cy="600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US" dirty="0"/>
          </a:p>
        </p:txBody>
      </p:sp>
      <p:pic>
        <p:nvPicPr>
          <p:cNvPr id="9" name="Picture 2" descr="https://openclipart.org/image/300px/svg_to_png/58957/Loc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336" y="3017130"/>
            <a:ext cx="155885" cy="220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openclipart.org/image/300px/svg_to_png/58957/Lock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983" y="3275045"/>
            <a:ext cx="186820" cy="264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763485" y="3508310"/>
            <a:ext cx="3135086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myUser.calculateTotal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56588" y="4198775"/>
            <a:ext cx="2388635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Item.getPrice</a:t>
            </a:r>
            <a:r>
              <a:rPr lang="en-US" dirty="0" smtClean="0"/>
              <a:t>()</a:t>
            </a:r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273281" y="4173893"/>
            <a:ext cx="2388635" cy="5318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Item.getUser</a:t>
            </a:r>
            <a:r>
              <a:rPr lang="en-US" dirty="0" smtClean="0"/>
              <a:t>()</a:t>
            </a:r>
          </a:p>
          <a:p>
            <a:pPr algn="ctr"/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 rot="2613401">
            <a:off x="3387012" y="2836506"/>
            <a:ext cx="3209730" cy="1268964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728996" y="3455435"/>
            <a:ext cx="2957804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Item.updateHeldItems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2435290" y="2127379"/>
            <a:ext cx="1156996" cy="1212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6879772" y="2111828"/>
            <a:ext cx="1156996" cy="1212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9877" y="3163077"/>
            <a:ext cx="1203649" cy="606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783217" y="3442996"/>
            <a:ext cx="1228530" cy="600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US" dirty="0"/>
          </a:p>
        </p:txBody>
      </p:sp>
      <p:pic>
        <p:nvPicPr>
          <p:cNvPr id="9" name="Picture 2" descr="https://openclipart.org/image/300px/svg_to_png/58957/Loc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336" y="3017130"/>
            <a:ext cx="155885" cy="220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openclipart.org/image/300px/svg_to_png/58957/Lock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983" y="3275045"/>
            <a:ext cx="186820" cy="264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763485" y="3508310"/>
            <a:ext cx="3135086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myUser.calculateTotal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56588" y="4198775"/>
            <a:ext cx="2388635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Item.getPrice</a:t>
            </a:r>
            <a:r>
              <a:rPr lang="en-US" dirty="0" smtClean="0"/>
              <a:t>()</a:t>
            </a:r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273281" y="4173893"/>
            <a:ext cx="2388635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Item.getUser</a:t>
            </a:r>
            <a:r>
              <a:rPr lang="en-US" dirty="0" smtClean="0"/>
              <a:t>()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728996" y="3455435"/>
            <a:ext cx="2957804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Item.updateHeldItems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2435290" y="2127379"/>
            <a:ext cx="1156996" cy="1212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6879772" y="2111828"/>
            <a:ext cx="1156996" cy="1212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9877" y="3163077"/>
            <a:ext cx="1203649" cy="606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783217" y="3442996"/>
            <a:ext cx="1228530" cy="600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US" dirty="0"/>
          </a:p>
        </p:txBody>
      </p:sp>
      <p:pic>
        <p:nvPicPr>
          <p:cNvPr id="9" name="Picture 2" descr="https://openclipart.org/image/300px/svg_to_png/58957/Loc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136" y="2177375"/>
            <a:ext cx="155885" cy="220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openclipart.org/image/300px/svg_to_png/58957/Lock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983" y="3275045"/>
            <a:ext cx="186820" cy="264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763485" y="3508310"/>
            <a:ext cx="3135086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myUser.calculateTotal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56588" y="4198775"/>
            <a:ext cx="2388635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Item.getPrice</a:t>
            </a:r>
            <a:r>
              <a:rPr lang="en-US" dirty="0" smtClean="0"/>
              <a:t>()</a:t>
            </a:r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273281" y="4173893"/>
            <a:ext cx="2388635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Item.getUser</a:t>
            </a:r>
            <a:r>
              <a:rPr lang="en-US" dirty="0" smtClean="0"/>
              <a:t>()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728996" y="3455435"/>
            <a:ext cx="2957804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Item.updateHeldItems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2435290" y="2127379"/>
            <a:ext cx="1156996" cy="1212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6879772" y="2111828"/>
            <a:ext cx="1156996" cy="1212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9877" y="3163077"/>
            <a:ext cx="1203649" cy="606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783217" y="3442996"/>
            <a:ext cx="1228530" cy="600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US" dirty="0"/>
          </a:p>
        </p:txBody>
      </p:sp>
      <p:pic>
        <p:nvPicPr>
          <p:cNvPr id="9" name="Picture 2" descr="https://openclipart.org/image/300px/svg_to_png/58957/Loc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136" y="2177375"/>
            <a:ext cx="155885" cy="220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openclipart.org/image/300px/svg_to_png/58957/Lock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595" y="2481943"/>
            <a:ext cx="186820" cy="264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763485" y="3508310"/>
            <a:ext cx="3135086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myUser.calculateTotal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56588" y="4198775"/>
            <a:ext cx="2388635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Item.getPrice</a:t>
            </a:r>
            <a:r>
              <a:rPr lang="en-US" dirty="0" smtClean="0"/>
              <a:t>()</a:t>
            </a:r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273281" y="4173893"/>
            <a:ext cx="2388635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Item.getUser</a:t>
            </a:r>
            <a:r>
              <a:rPr lang="en-US" dirty="0" smtClean="0"/>
              <a:t>()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to worry?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Ok, where does it happen?</a:t>
            </a:r>
            <a:endParaRPr lang="en-US" dirty="0"/>
          </a:p>
        </p:txBody>
      </p:sp>
      <p:pic>
        <p:nvPicPr>
          <p:cNvPr id="2050" name="Picture 2" descr="https://openclipart.org/image/300px/svg_to_png/182736/application-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202" y="2608118"/>
            <a:ext cx="2219325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172527" y="3543300"/>
            <a:ext cx="2000251" cy="0"/>
          </a:xfrm>
          <a:prstGeom prst="straightConnector1">
            <a:avLst/>
          </a:prstGeom>
          <a:ln w="165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382215" y="3257550"/>
            <a:ext cx="1493056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78763493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Threading Issues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Atomicity</a:t>
            </a:r>
          </a:p>
          <a:p>
            <a:pPr lvl="1"/>
            <a:r>
              <a:rPr lang="en-US" dirty="0" smtClean="0"/>
              <a:t>2 or more operations as One</a:t>
            </a:r>
          </a:p>
          <a:p>
            <a:pPr lvl="1"/>
            <a:r>
              <a:rPr lang="en-US" dirty="0" smtClean="0"/>
              <a:t>Usually “Check-then-act” semantics</a:t>
            </a:r>
          </a:p>
          <a:p>
            <a:r>
              <a:rPr lang="en-US" dirty="0" smtClean="0"/>
              <a:t>Mutability</a:t>
            </a:r>
          </a:p>
          <a:p>
            <a:pPr lvl="1"/>
            <a:r>
              <a:rPr lang="en-US" dirty="0" smtClean="0"/>
              <a:t>Other threads see values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Deadlock</a:t>
            </a:r>
          </a:p>
          <a:p>
            <a:pPr lvl="1"/>
            <a:r>
              <a:rPr lang="en-US" dirty="0" smtClean="0"/>
              <a:t>Not letting “Locks Escape”</a:t>
            </a:r>
          </a:p>
          <a:p>
            <a:pPr lvl="1"/>
            <a:r>
              <a:rPr lang="en-US" dirty="0" smtClean="0"/>
              <a:t>Always acquire on same order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5" name="Picture 2" descr="https://openclipart.org/image/300px/svg_to_png/172675/meditating-buddhist-wo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351" y="3320040"/>
            <a:ext cx="1753272" cy="1753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7135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CODE?</a:t>
            </a:r>
            <a:endParaRPr lang="en-US" dirty="0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s://openclipart.org/image/300px/svg_to_png/172675/meditating-buddhist-wo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715" y="3236065"/>
            <a:ext cx="1753272" cy="1753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s://openclipart.org/image/300px/svg_to_png/172675/meditating-buddhist-wo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715" y="3236065"/>
            <a:ext cx="1753272" cy="1753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mall funny angry monster by molume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6172198" y="3123928"/>
            <a:ext cx="2095501" cy="23624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s://openclipart.org/image/300px/svg_to_png/172675/meditating-buddhist-wo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715" y="3236065"/>
            <a:ext cx="1753272" cy="1753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mall funny angry monster by molume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6172198" y="3123928"/>
            <a:ext cx="2095501" cy="2362472"/>
          </a:xfrm>
          <a:prstGeom prst="rect">
            <a:avLst/>
          </a:prstGeom>
          <a:noFill/>
        </p:spPr>
      </p:pic>
      <p:pic>
        <p:nvPicPr>
          <p:cNvPr id="1028" name="Picture 4" descr="fireball by egore9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5136850">
            <a:off x="4577750" y="4008195"/>
            <a:ext cx="894719" cy="8947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s://openclipart.org/image/300px/svg_to_png/172675/meditating-buddhist-wo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715" y="3236065"/>
            <a:ext cx="1753272" cy="1753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mall funny angry monster by molume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6172198" y="3123928"/>
            <a:ext cx="2095501" cy="2362472"/>
          </a:xfrm>
          <a:prstGeom prst="rect">
            <a:avLst/>
          </a:prstGeom>
          <a:noFill/>
        </p:spPr>
      </p:pic>
      <p:pic>
        <p:nvPicPr>
          <p:cNvPr id="210946" name="Picture 2" descr="Boom Colored by wesd44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0025" y="2823210"/>
            <a:ext cx="4181243" cy="2925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s://openclipart.org/image/300px/svg_to_png/172675/meditating-buddhist-wo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645" y="2657567"/>
            <a:ext cx="1753272" cy="1753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openclipart.org/image/300px/svg_to_png/191801/Happy-Boy-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28" y="3148909"/>
            <a:ext cx="1952625" cy="26479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so we talked and we talked about synchronized blocks</a:t>
            </a:r>
          </a:p>
          <a:p>
            <a:pPr>
              <a:buNone/>
            </a:pPr>
            <a:r>
              <a:rPr lang="en-US" dirty="0" smtClean="0"/>
              <a:t>we learned of atomicity, deadlocks and such</a:t>
            </a:r>
          </a:p>
          <a:p>
            <a:pPr>
              <a:buNone/>
            </a:pPr>
            <a:r>
              <a:rPr lang="en-US" dirty="0" smtClean="0"/>
              <a:t>that immutability has two </a:t>
            </a:r>
            <a:r>
              <a:rPr lang="en-US" dirty="0" err="1" smtClean="0"/>
              <a:t>ems</a:t>
            </a:r>
            <a:r>
              <a:rPr lang="en-US" dirty="0" smtClean="0"/>
              <a:t> in it</a:t>
            </a:r>
          </a:p>
          <a:p>
            <a:pPr>
              <a:buNone/>
            </a:pPr>
            <a:r>
              <a:rPr lang="en-US" dirty="0" smtClean="0"/>
              <a:t>but it's useful for  thread safety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we also learn about concurrent collections</a:t>
            </a:r>
          </a:p>
          <a:p>
            <a:pPr>
              <a:buNone/>
            </a:pPr>
            <a:r>
              <a:rPr lang="en-US" dirty="0" err="1" smtClean="0"/>
              <a:t>cpu</a:t>
            </a:r>
            <a:r>
              <a:rPr lang="en-US" dirty="0" smtClean="0"/>
              <a:t> caches and volatile fields</a:t>
            </a:r>
          </a:p>
          <a:p>
            <a:pPr>
              <a:buNone/>
            </a:pPr>
            <a:r>
              <a:rPr lang="en-US" dirty="0" smtClean="0"/>
              <a:t>about synchronized blocks and object locks</a:t>
            </a:r>
          </a:p>
          <a:p>
            <a:pPr>
              <a:buNone/>
            </a:pPr>
            <a:r>
              <a:rPr lang="en-US" dirty="0" smtClean="0"/>
              <a:t>how to code them and prevent a hang-up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 then became one of a kind of developers</a:t>
            </a:r>
          </a:p>
          <a:p>
            <a:pPr>
              <a:buNone/>
            </a:pPr>
            <a:r>
              <a:rPr lang="en-US" dirty="0" smtClean="0"/>
              <a:t>the ones that get paid the big hourly rates</a:t>
            </a:r>
          </a:p>
          <a:p>
            <a:pPr>
              <a:buNone/>
            </a:pPr>
            <a:r>
              <a:rPr lang="en-US" dirty="0" smtClean="0"/>
              <a:t>no problem was hard for him to fix up</a:t>
            </a:r>
          </a:p>
          <a:p>
            <a:pPr>
              <a:buNone/>
            </a:pPr>
            <a:r>
              <a:rPr lang="en-US" dirty="0" smtClean="0"/>
              <a:t>he went and talked at conferences and Jug's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4" descr="https://openclipart.org/image/300px/svg_to_png/191801/Happy-Boy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106" y="2309154"/>
            <a:ext cx="1952625" cy="26479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oh Timmy</a:t>
            </a:r>
            <a:r>
              <a:rPr lang="en-US" dirty="0" smtClean="0"/>
              <a:t>, oh </a:t>
            </a:r>
            <a:r>
              <a:rPr lang="en-US" dirty="0" smtClean="0"/>
              <a:t>Timmy </a:t>
            </a:r>
            <a:r>
              <a:rPr lang="en-US" dirty="0" smtClean="0"/>
              <a:t>how much have you learned</a:t>
            </a:r>
          </a:p>
          <a:p>
            <a:pPr>
              <a:buNone/>
            </a:pPr>
            <a:r>
              <a:rPr lang="en-US" dirty="0" smtClean="0"/>
              <a:t>that </a:t>
            </a:r>
            <a:r>
              <a:rPr lang="en-US" dirty="0" err="1" smtClean="0"/>
              <a:t>immutables</a:t>
            </a:r>
            <a:r>
              <a:rPr lang="en-US" dirty="0" smtClean="0"/>
              <a:t> are king for threading problems</a:t>
            </a:r>
          </a:p>
          <a:p>
            <a:pPr>
              <a:buNone/>
            </a:pPr>
            <a:r>
              <a:rPr lang="en-US" dirty="0" smtClean="0"/>
              <a:t>....that you always check ...for the check-then-act </a:t>
            </a:r>
          </a:p>
          <a:p>
            <a:pPr>
              <a:buNone/>
            </a:pPr>
            <a:r>
              <a:rPr lang="en-US" dirty="0" smtClean="0"/>
              <a:t>and you revise the singletons, in your code.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https://openclipart.org/image/300px/svg_to_png/191801/Happy-Boy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106" y="2309154"/>
            <a:ext cx="1952625" cy="26479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5" name="Picture 4" descr="https://openclipart.org/image/300px/svg_to_png/191801/Happy-Boy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384" y="3270207"/>
            <a:ext cx="1952625" cy="26479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224217" y="2258007"/>
            <a:ext cx="5831346" cy="1020730"/>
            <a:chOff x="3127662" y="513183"/>
            <a:chExt cx="5831346" cy="1020730"/>
          </a:xfrm>
        </p:grpSpPr>
        <p:pic>
          <p:nvPicPr>
            <p:cNvPr id="211970" name="Picture 2" descr="Java Public Hous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44008" y="513183"/>
              <a:ext cx="5715000" cy="952500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3127662" y="979915"/>
              <a:ext cx="4910319" cy="5539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www.javapubhouse.com</a:t>
              </a:r>
              <a:endParaRPr lang="en-US" sz="3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78360" y="3911284"/>
            <a:ext cx="6198097" cy="1435156"/>
            <a:chOff x="3197830" y="1865353"/>
            <a:chExt cx="6198097" cy="1435156"/>
          </a:xfrm>
        </p:grpSpPr>
        <p:pic>
          <p:nvPicPr>
            <p:cNvPr id="211972" name="Picture 4" descr="Java Pub House Off Heap Podcast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62668" y="1865353"/>
              <a:ext cx="6133259" cy="766657"/>
            </a:xfrm>
            <a:prstGeom prst="rect">
              <a:avLst/>
            </a:prstGeom>
            <a:noFill/>
          </p:spPr>
        </p:pic>
        <p:sp>
          <p:nvSpPr>
            <p:cNvPr id="9" name="Rectangle 8"/>
            <p:cNvSpPr/>
            <p:nvPr/>
          </p:nvSpPr>
          <p:spPr>
            <a:xfrm>
              <a:off x="3197830" y="2746511"/>
              <a:ext cx="4533613" cy="5539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www.javaoffheap.com</a:t>
              </a:r>
              <a:endParaRPr lang="en-US" sz="3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to worry?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Ok, where does it happen?</a:t>
            </a:r>
            <a:endParaRPr lang="en-US" dirty="0"/>
          </a:p>
        </p:txBody>
      </p:sp>
      <p:pic>
        <p:nvPicPr>
          <p:cNvPr id="2050" name="Picture 2" descr="https://openclipart.org/image/300px/svg_to_png/182736/application-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202" y="2608118"/>
            <a:ext cx="2219325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172527" y="3543300"/>
            <a:ext cx="2000251" cy="0"/>
          </a:xfrm>
          <a:prstGeom prst="straightConnector1">
            <a:avLst/>
          </a:prstGeom>
          <a:ln w="165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382215" y="3257550"/>
            <a:ext cx="1493056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8265332" y="2263140"/>
            <a:ext cx="1394460" cy="2560320"/>
          </a:xfrm>
          <a:prstGeom prst="leftBrac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205537" y="2608118"/>
            <a:ext cx="2000251" cy="0"/>
          </a:xfrm>
          <a:prstGeom prst="straightConnector1">
            <a:avLst/>
          </a:prstGeom>
          <a:ln w="165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205537" y="3204556"/>
            <a:ext cx="2000251" cy="0"/>
          </a:xfrm>
          <a:prstGeom prst="straightConnector1">
            <a:avLst/>
          </a:prstGeom>
          <a:ln w="165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205537" y="3800994"/>
            <a:ext cx="2000251" cy="0"/>
          </a:xfrm>
          <a:prstGeom prst="straightConnector1">
            <a:avLst/>
          </a:prstGeom>
          <a:ln w="165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205537" y="4397432"/>
            <a:ext cx="2000251" cy="0"/>
          </a:xfrm>
          <a:prstGeom prst="straightConnector1">
            <a:avLst/>
          </a:prstGeom>
          <a:ln w="165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2928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18054"/>
            <a:ext cx="8946541" cy="5156887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Little </a:t>
            </a:r>
            <a:r>
              <a:rPr lang="en-US" dirty="0" err="1" smtClean="0"/>
              <a:t>ol</a:t>
            </a:r>
            <a:r>
              <a:rPr lang="en-US" dirty="0" smtClean="0"/>
              <a:t>' </a:t>
            </a:r>
            <a:r>
              <a:rPr lang="en-US" dirty="0" err="1" smtClean="0"/>
              <a:t>timmy</a:t>
            </a:r>
            <a:r>
              <a:rPr lang="en-US" dirty="0" smtClean="0"/>
              <a:t>, A developer was, </a:t>
            </a:r>
          </a:p>
          <a:p>
            <a:pPr>
              <a:buNone/>
            </a:pPr>
            <a:r>
              <a:rPr lang="en-US" dirty="0" smtClean="0"/>
              <a:t>Just hired out of college three months back</a:t>
            </a:r>
          </a:p>
          <a:p>
            <a:pPr>
              <a:buNone/>
            </a:pPr>
            <a:r>
              <a:rPr lang="en-US" dirty="0" smtClean="0"/>
              <a:t>He studiously learned all the frameworks indeed</a:t>
            </a:r>
          </a:p>
          <a:p>
            <a:pPr>
              <a:buNone/>
            </a:pPr>
            <a:r>
              <a:rPr lang="en-US" dirty="0" smtClean="0"/>
              <a:t>Apache, glassfish, and Spring MVC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Then he started building  all these wonderful apps</a:t>
            </a:r>
          </a:p>
          <a:p>
            <a:pPr>
              <a:buNone/>
            </a:pPr>
            <a:r>
              <a:rPr lang="en-US" dirty="0" smtClean="0"/>
              <a:t>for a startup that really was about to start</a:t>
            </a:r>
          </a:p>
          <a:p>
            <a:pPr>
              <a:buNone/>
            </a:pPr>
            <a:r>
              <a:rPr lang="en-US" dirty="0" smtClean="0"/>
              <a:t>with more than 3 queries to the DB at night</a:t>
            </a:r>
          </a:p>
          <a:p>
            <a:pPr>
              <a:buNone/>
            </a:pPr>
            <a:r>
              <a:rPr lang="en-US" dirty="0" smtClean="0"/>
              <a:t>the site was complete, and this were </a:t>
            </a:r>
            <a:r>
              <a:rPr lang="en-US" dirty="0" err="1" smtClean="0"/>
              <a:t>allright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then the press release came, and the problems started</a:t>
            </a:r>
          </a:p>
          <a:p>
            <a:pPr>
              <a:buNone/>
            </a:pPr>
            <a:r>
              <a:rPr lang="en-US" dirty="0" smtClean="0"/>
              <a:t>The site was live, but kept on crashing, </a:t>
            </a:r>
          </a:p>
          <a:p>
            <a:pPr>
              <a:buNone/>
            </a:pPr>
            <a:r>
              <a:rPr lang="en-US" dirty="0" smtClean="0"/>
              <a:t>weird things call "deadlock" in the logs appeared</a:t>
            </a:r>
          </a:p>
          <a:p>
            <a:pPr>
              <a:buNone/>
            </a:pPr>
            <a:r>
              <a:rPr lang="en-US" dirty="0" err="1" smtClean="0"/>
              <a:t>sun.misc.unsafe</a:t>
            </a:r>
            <a:r>
              <a:rPr lang="en-US" dirty="0" smtClean="0"/>
              <a:t> and more scary things.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to worry?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Ok, where does it happen?</a:t>
            </a:r>
            <a:endParaRPr lang="en-US" dirty="0"/>
          </a:p>
        </p:txBody>
      </p:sp>
      <p:pic>
        <p:nvPicPr>
          <p:cNvPr id="2050" name="Picture 2" descr="https://openclipart.org/image/300px/svg_to_png/182736/application-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202" y="2608118"/>
            <a:ext cx="2219325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172527" y="3543300"/>
            <a:ext cx="2000251" cy="0"/>
          </a:xfrm>
          <a:prstGeom prst="straightConnector1">
            <a:avLst/>
          </a:prstGeom>
          <a:ln w="165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382215" y="3257550"/>
            <a:ext cx="1493056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8265332" y="2263140"/>
            <a:ext cx="1394460" cy="2560320"/>
          </a:xfrm>
          <a:prstGeom prst="leftBrac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205537" y="2608118"/>
            <a:ext cx="2000251" cy="0"/>
          </a:xfrm>
          <a:prstGeom prst="straightConnector1">
            <a:avLst/>
          </a:prstGeom>
          <a:ln w="165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205537" y="3204556"/>
            <a:ext cx="2000251" cy="0"/>
          </a:xfrm>
          <a:prstGeom prst="straightConnector1">
            <a:avLst/>
          </a:prstGeom>
          <a:ln w="165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205537" y="3800994"/>
            <a:ext cx="2000251" cy="0"/>
          </a:xfrm>
          <a:prstGeom prst="straightConnector1">
            <a:avLst/>
          </a:prstGeom>
          <a:ln w="165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205537" y="4397432"/>
            <a:ext cx="2000251" cy="0"/>
          </a:xfrm>
          <a:prstGeom prst="straightConnector1">
            <a:avLst/>
          </a:prstGeom>
          <a:ln w="165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113108" y="2183130"/>
            <a:ext cx="702368" cy="2640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 smtClean="0"/>
              <a:t>ThreadPoolExecutor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4455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to worry?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Ok, where does it happen?</a:t>
            </a:r>
            <a:endParaRPr lang="en-US" dirty="0"/>
          </a:p>
        </p:txBody>
      </p:sp>
      <p:pic>
        <p:nvPicPr>
          <p:cNvPr id="2050" name="Picture 2" descr="https://openclipart.org/image/300px/svg_to_png/182736/application-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202" y="2608118"/>
            <a:ext cx="2219325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172527" y="3543300"/>
            <a:ext cx="2000251" cy="0"/>
          </a:xfrm>
          <a:prstGeom prst="straightConnector1">
            <a:avLst/>
          </a:prstGeom>
          <a:ln w="165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382215" y="3257550"/>
            <a:ext cx="1493056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8265332" y="2263140"/>
            <a:ext cx="1394460" cy="2560320"/>
          </a:xfrm>
          <a:prstGeom prst="leftBrac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205537" y="2608118"/>
            <a:ext cx="2000251" cy="0"/>
          </a:xfrm>
          <a:prstGeom prst="straightConnector1">
            <a:avLst/>
          </a:prstGeom>
          <a:ln w="165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205537" y="3204556"/>
            <a:ext cx="2000251" cy="0"/>
          </a:xfrm>
          <a:prstGeom prst="straightConnector1">
            <a:avLst/>
          </a:prstGeom>
          <a:ln w="165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205537" y="3800994"/>
            <a:ext cx="2000251" cy="0"/>
          </a:xfrm>
          <a:prstGeom prst="straightConnector1">
            <a:avLst/>
          </a:prstGeom>
          <a:ln w="165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205537" y="4397432"/>
            <a:ext cx="2000251" cy="0"/>
          </a:xfrm>
          <a:prstGeom prst="straightConnector1">
            <a:avLst/>
          </a:prstGeom>
          <a:ln w="165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https://openclipart.org/image/300px/svg_to_png/169424/red-buck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228" y="3086619"/>
            <a:ext cx="1504950" cy="1428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113108" y="2183130"/>
            <a:ext cx="702368" cy="2640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 smtClean="0"/>
              <a:t>ThreadPoolExecutor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51085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to worry?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Threading isn’t hard</a:t>
            </a:r>
          </a:p>
        </p:txBody>
      </p:sp>
    </p:spTree>
    <p:extLst>
      <p:ext uri="{BB962C8B-B14F-4D97-AF65-F5344CB8AC3E}">
        <p14:creationId xmlns="" xmlns:p14="http://schemas.microsoft.com/office/powerpoint/2010/main" val="4036436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to worry?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Threading isn’t hard</a:t>
            </a:r>
          </a:p>
          <a:p>
            <a:pPr lvl="1"/>
            <a:r>
              <a:rPr lang="en-US" dirty="0" smtClean="0"/>
              <a:t>Once you get past the noise</a:t>
            </a:r>
          </a:p>
        </p:txBody>
      </p:sp>
    </p:spTree>
    <p:extLst>
      <p:ext uri="{BB962C8B-B14F-4D97-AF65-F5344CB8AC3E}">
        <p14:creationId xmlns="" xmlns:p14="http://schemas.microsoft.com/office/powerpoint/2010/main" val="330834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to worry?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Threading isn’t hard</a:t>
            </a:r>
          </a:p>
          <a:p>
            <a:pPr lvl="1"/>
            <a:r>
              <a:rPr lang="en-US" dirty="0" smtClean="0"/>
              <a:t>Once you get past the noise</a:t>
            </a:r>
          </a:p>
          <a:p>
            <a:pPr lvl="1"/>
            <a:r>
              <a:rPr lang="en-US" dirty="0" smtClean="0"/>
              <a:t>As long as you are not squeezing microseconds</a:t>
            </a:r>
          </a:p>
          <a:p>
            <a:pPr lvl="2"/>
            <a:r>
              <a:rPr lang="en-US" dirty="0" smtClean="0"/>
              <a:t>Mechanical Sympathy</a:t>
            </a:r>
          </a:p>
          <a:p>
            <a:pPr lvl="2"/>
            <a:r>
              <a:rPr lang="en-US" dirty="0" smtClean="0"/>
              <a:t>JVM Cache alignments, cache misses, cache locality,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348605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really happens behind the </a:t>
            </a:r>
            <a:r>
              <a:rPr lang="en-US" dirty="0" smtClean="0"/>
              <a:t>scenes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7348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really happens behind the scenes</a:t>
            </a:r>
            <a:endParaRPr lang="en-US" dirty="0"/>
          </a:p>
        </p:txBody>
      </p:sp>
      <p:pic>
        <p:nvPicPr>
          <p:cNvPr id="12290" name="Picture 2" descr="https://upload.wikimedia.org/wikipedia/en/thumb/0/0c/Opening_crawl.jpg/300px-Opening_crawl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34298"/>
          <a:stretch/>
        </p:blipFill>
        <p:spPr bwMode="auto">
          <a:xfrm>
            <a:off x="3607686" y="2034540"/>
            <a:ext cx="5398337" cy="44805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06331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really happens behind the 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Behaves as it looked.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387951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really happens behind the 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Behaves as it looked.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74670" y="2673330"/>
            <a:ext cx="5852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counter =0 ;</a:t>
            </a:r>
          </a:p>
          <a:p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ounter++;</a:t>
            </a:r>
          </a:p>
        </p:txBody>
      </p:sp>
    </p:spTree>
    <p:extLst>
      <p:ext uri="{BB962C8B-B14F-4D97-AF65-F5344CB8AC3E}">
        <p14:creationId xmlns="" xmlns:p14="http://schemas.microsoft.com/office/powerpoint/2010/main" val="530101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really happens behind the 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Behaves as it looked.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74670" y="2673330"/>
            <a:ext cx="5852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counter =0 ;</a:t>
            </a:r>
          </a:p>
          <a:p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ounter++;</a:t>
            </a:r>
          </a:p>
        </p:txBody>
      </p:sp>
      <p:pic>
        <p:nvPicPr>
          <p:cNvPr id="13314" name="Picture 2" descr="https://openclipart.org/image/300px/svg_to_png/183957/Happy-D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5" y="26047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2449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Oh </a:t>
            </a:r>
            <a:r>
              <a:rPr lang="en-US" dirty="0" err="1" smtClean="0"/>
              <a:t>timmy</a:t>
            </a:r>
            <a:r>
              <a:rPr lang="en-US" dirty="0" smtClean="0"/>
              <a:t> oh Timmy, how naive you have been</a:t>
            </a:r>
          </a:p>
          <a:p>
            <a:pPr>
              <a:buNone/>
            </a:pPr>
            <a:r>
              <a:rPr lang="en-US" dirty="0" smtClean="0"/>
              <a:t>you knew threading is something you got a "C" in</a:t>
            </a:r>
          </a:p>
          <a:p>
            <a:pPr>
              <a:buNone/>
            </a:pPr>
            <a:r>
              <a:rPr lang="en-US" dirty="0" smtClean="0"/>
              <a:t>....it doesn't go away ...if you don't think about it...</a:t>
            </a:r>
          </a:p>
          <a:p>
            <a:pPr>
              <a:buNone/>
            </a:pPr>
            <a:r>
              <a:rPr lang="en-US" dirty="0" smtClean="0"/>
              <a:t>but today you will learn to be deadlock-free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really happens behind the 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Behaves as it looked.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Moore’s law broke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4670" y="2673330"/>
            <a:ext cx="5852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counter =0 ;</a:t>
            </a:r>
          </a:p>
          <a:p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ounter++;</a:t>
            </a:r>
          </a:p>
        </p:txBody>
      </p:sp>
    </p:spTree>
    <p:extLst>
      <p:ext uri="{BB962C8B-B14F-4D97-AF65-F5344CB8AC3E}">
        <p14:creationId xmlns="" xmlns:p14="http://schemas.microsoft.com/office/powerpoint/2010/main" val="837781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really happens behind the 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Behaves as it looked.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Moore’s law broke down</a:t>
            </a:r>
          </a:p>
          <a:p>
            <a:r>
              <a:rPr lang="en-US" dirty="0" smtClean="0"/>
              <a:t>JSR-133: Java Memory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4670" y="2673330"/>
            <a:ext cx="5852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counter =0 ;</a:t>
            </a:r>
          </a:p>
          <a:p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ounter++;</a:t>
            </a:r>
          </a:p>
        </p:txBody>
      </p:sp>
    </p:spTree>
    <p:extLst>
      <p:ext uri="{BB962C8B-B14F-4D97-AF65-F5344CB8AC3E}">
        <p14:creationId xmlns="" xmlns:p14="http://schemas.microsoft.com/office/powerpoint/2010/main" val="2433262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really happens behind the 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Behaves as it looked.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Moore’s law broke down</a:t>
            </a:r>
          </a:p>
          <a:p>
            <a:r>
              <a:rPr lang="en-US" dirty="0" smtClean="0"/>
              <a:t>JSR-133: Java Memory Model</a:t>
            </a:r>
          </a:p>
          <a:p>
            <a:pPr lvl="1"/>
            <a:r>
              <a:rPr lang="en-US" dirty="0" smtClean="0"/>
              <a:t>Certain Guarantees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4670" y="2673330"/>
            <a:ext cx="5852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counter =0 ;</a:t>
            </a:r>
          </a:p>
          <a:p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ounter++;</a:t>
            </a:r>
          </a:p>
        </p:txBody>
      </p:sp>
    </p:spTree>
    <p:extLst>
      <p:ext uri="{BB962C8B-B14F-4D97-AF65-F5344CB8AC3E}">
        <p14:creationId xmlns="" xmlns:p14="http://schemas.microsoft.com/office/powerpoint/2010/main" val="2038552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really happens behind the 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Behaves as it looked.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Moore’s law broke down</a:t>
            </a:r>
          </a:p>
          <a:p>
            <a:r>
              <a:rPr lang="en-US" dirty="0" smtClean="0"/>
              <a:t>JSR-133: Java Memory Model</a:t>
            </a:r>
          </a:p>
          <a:p>
            <a:pPr lvl="1"/>
            <a:r>
              <a:rPr lang="en-US" dirty="0" smtClean="0"/>
              <a:t>Certain Guarantees</a:t>
            </a:r>
          </a:p>
          <a:p>
            <a:pPr lvl="1"/>
            <a:r>
              <a:rPr lang="en-US" dirty="0" smtClean="0"/>
              <a:t>If not specified, left for the OS to decide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74670" y="2673330"/>
            <a:ext cx="5852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counter =0 ;</a:t>
            </a:r>
          </a:p>
          <a:p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ounter++;</a:t>
            </a:r>
          </a:p>
        </p:txBody>
      </p:sp>
    </p:spTree>
    <p:extLst>
      <p:ext uri="{BB962C8B-B14F-4D97-AF65-F5344CB8AC3E}">
        <p14:creationId xmlns="" xmlns:p14="http://schemas.microsoft.com/office/powerpoint/2010/main" val="1146492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really happens behind the 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Instruction re-ordering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8402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really happens behind the 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Instruction re-ordering</a:t>
            </a:r>
          </a:p>
          <a:p>
            <a:r>
              <a:rPr lang="en-US" dirty="0" smtClean="0"/>
              <a:t>Cache Locality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797347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really happens behind the 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Instruction re-ordering</a:t>
            </a:r>
          </a:p>
          <a:p>
            <a:r>
              <a:rPr lang="en-US" dirty="0" smtClean="0"/>
              <a:t>Cache Locality</a:t>
            </a:r>
          </a:p>
          <a:p>
            <a:r>
              <a:rPr lang="en-US" dirty="0" smtClean="0"/>
              <a:t>Non-Atomic Memory Operations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838155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really happens behind the 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all about “Safe Publication”</a:t>
            </a:r>
          </a:p>
        </p:txBody>
      </p:sp>
    </p:spTree>
    <p:extLst>
      <p:ext uri="{BB962C8B-B14F-4D97-AF65-F5344CB8AC3E}">
        <p14:creationId xmlns="" xmlns:p14="http://schemas.microsoft.com/office/powerpoint/2010/main" val="3860145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really happens behind the 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all about “Safe Publication”</a:t>
            </a:r>
          </a:p>
          <a:p>
            <a:endParaRPr lang="en-US" dirty="0"/>
          </a:p>
          <a:p>
            <a:r>
              <a:rPr lang="en-US" dirty="0" smtClean="0"/>
              <a:t>When a Thread writes</a:t>
            </a:r>
          </a:p>
        </p:txBody>
      </p:sp>
    </p:spTree>
    <p:extLst>
      <p:ext uri="{BB962C8B-B14F-4D97-AF65-F5344CB8AC3E}">
        <p14:creationId xmlns="" xmlns:p14="http://schemas.microsoft.com/office/powerpoint/2010/main" val="37854977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really happens behind the 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all about “Safe Publication”</a:t>
            </a:r>
          </a:p>
          <a:p>
            <a:endParaRPr lang="en-US" dirty="0"/>
          </a:p>
          <a:p>
            <a:r>
              <a:rPr lang="en-US" dirty="0" smtClean="0"/>
              <a:t>When a Thread writes</a:t>
            </a:r>
          </a:p>
          <a:p>
            <a:endParaRPr lang="en-US" dirty="0"/>
          </a:p>
          <a:p>
            <a:r>
              <a:rPr lang="en-US" dirty="0" smtClean="0"/>
              <a:t>Another Thread can read</a:t>
            </a:r>
          </a:p>
        </p:txBody>
      </p:sp>
    </p:spTree>
    <p:extLst>
      <p:ext uri="{BB962C8B-B14F-4D97-AF65-F5344CB8AC3E}">
        <p14:creationId xmlns="" xmlns:p14="http://schemas.microsoft.com/office/powerpoint/2010/main" val="319633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>
                <a:ea typeface="ＭＳ Ｐゴシック" charset="0"/>
              </a:rPr>
              <a:t>Who am I?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</a:rPr>
              <a:t>Expedia Inc.</a:t>
            </a:r>
            <a:endParaRPr lang="en-US" dirty="0"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JUG Community Leader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Co-Author of Java 7 Recipes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Java Champion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Java Pub House / Java Off-Heap </a:t>
            </a:r>
            <a:r>
              <a:rPr lang="en-US" dirty="0" smtClean="0">
                <a:ea typeface="ＭＳ Ｐゴシック" charset="0"/>
              </a:rPr>
              <a:t>podcast</a:t>
            </a:r>
          </a:p>
          <a:p>
            <a:pPr lvl="1"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ea typeface="ＭＳ Ｐゴシック" charset="0"/>
              </a:rPr>
              <a:t>Worked in </a:t>
            </a:r>
            <a:r>
              <a:rPr lang="en-US" dirty="0" err="1" smtClean="0">
                <a:ea typeface="ＭＳ Ｐゴシック" charset="0"/>
              </a:rPr>
              <a:t>Algo</a:t>
            </a:r>
            <a:r>
              <a:rPr lang="en-US" dirty="0" smtClean="0">
                <a:ea typeface="ＭＳ Ｐゴシック" charset="0"/>
              </a:rPr>
              <a:t>/High Frequency Trading</a:t>
            </a:r>
          </a:p>
          <a:p>
            <a:pPr marL="457200" lvl="1" indent="0">
              <a:buNone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12929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really happens behind the 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74670" y="2673330"/>
            <a:ext cx="5852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counter =0 ;</a:t>
            </a:r>
          </a:p>
          <a:p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ounter++;</a:t>
            </a:r>
          </a:p>
        </p:txBody>
      </p:sp>
    </p:spTree>
    <p:extLst>
      <p:ext uri="{BB962C8B-B14F-4D97-AF65-F5344CB8AC3E}">
        <p14:creationId xmlns="" xmlns:p14="http://schemas.microsoft.com/office/powerpoint/2010/main" val="29913981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really happens behind the 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74670" y="2673330"/>
            <a:ext cx="5852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 =0 ;</a:t>
            </a:r>
          </a:p>
          <a:p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ounter++;</a:t>
            </a:r>
          </a:p>
        </p:txBody>
      </p:sp>
    </p:spTree>
    <p:extLst>
      <p:ext uri="{BB962C8B-B14F-4D97-AF65-F5344CB8AC3E}">
        <p14:creationId xmlns="" xmlns:p14="http://schemas.microsoft.com/office/powerpoint/2010/main" val="27696227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really happens behind the 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74670" y="2673330"/>
            <a:ext cx="5852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 =0 ;</a:t>
            </a:r>
          </a:p>
          <a:p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ounter++;</a:t>
            </a:r>
          </a:p>
        </p:txBody>
      </p:sp>
      <p:sp>
        <p:nvSpPr>
          <p:cNvPr id="4" name="Right Arrow 3"/>
          <p:cNvSpPr/>
          <p:nvPr/>
        </p:nvSpPr>
        <p:spPr>
          <a:xfrm rot="2199550" flipH="1">
            <a:off x="3795137" y="3389665"/>
            <a:ext cx="2870001" cy="1420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/>
              <a:t>2 Memory Writes!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61812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really happens behind the scenes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2732442" y="2571078"/>
            <a:ext cx="785309" cy="3356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7919421" y="2680448"/>
            <a:ext cx="785309" cy="3356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16158" y="3110755"/>
            <a:ext cx="1204856" cy="10201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16158" y="4143489"/>
            <a:ext cx="1204856" cy="10201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2278" y="2594388"/>
            <a:ext cx="1301675" cy="103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0x5</a:t>
            </a:r>
          </a:p>
          <a:p>
            <a:pPr algn="ctr"/>
            <a:r>
              <a:rPr lang="en-US" dirty="0" smtClean="0"/>
              <a:t>0x8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034691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really happens behind the scenes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2732442" y="2571078"/>
            <a:ext cx="785309" cy="3356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7919421" y="2680448"/>
            <a:ext cx="785309" cy="3356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16158" y="3110755"/>
            <a:ext cx="1204856" cy="102018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16158" y="4143489"/>
            <a:ext cx="1204856" cy="10201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3636085" y="3324113"/>
            <a:ext cx="1194099" cy="537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2278" y="2594388"/>
            <a:ext cx="1301675" cy="103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0x5</a:t>
            </a:r>
          </a:p>
          <a:p>
            <a:pPr algn="ctr"/>
            <a:r>
              <a:rPr lang="en-US" dirty="0" smtClean="0"/>
              <a:t>0x8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66183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really happens behind the scenes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2732442" y="2571078"/>
            <a:ext cx="785309" cy="3356386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7919421" y="2680448"/>
            <a:ext cx="785309" cy="3356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16158" y="3110755"/>
            <a:ext cx="1204856" cy="102018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16158" y="4143489"/>
            <a:ext cx="1204856" cy="10201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6523168" y="3351905"/>
            <a:ext cx="1194099" cy="537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2278" y="2594388"/>
            <a:ext cx="1301675" cy="103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0x5</a:t>
            </a:r>
          </a:p>
          <a:p>
            <a:pPr algn="ctr"/>
            <a:r>
              <a:rPr lang="en-US" dirty="0" smtClean="0"/>
              <a:t>0x8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1476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really happens behind the scenes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2732442" y="2571078"/>
            <a:ext cx="785309" cy="3356386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7919421" y="2680448"/>
            <a:ext cx="785309" cy="3356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16158" y="3110755"/>
            <a:ext cx="1204856" cy="102018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16158" y="4143489"/>
            <a:ext cx="1204856" cy="10201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6523167" y="4384639"/>
            <a:ext cx="1194099" cy="537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2278" y="2594388"/>
            <a:ext cx="1301675" cy="103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0x5</a:t>
            </a:r>
          </a:p>
          <a:p>
            <a:pPr algn="ctr"/>
            <a:r>
              <a:rPr lang="en-US" dirty="0" smtClean="0"/>
              <a:t>0x8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694648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really happens behind the scenes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2732442" y="2571078"/>
            <a:ext cx="785309" cy="3356386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7919421" y="2680448"/>
            <a:ext cx="785309" cy="3356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16158" y="3110755"/>
            <a:ext cx="1204856" cy="102018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16158" y="4143489"/>
            <a:ext cx="1204856" cy="10201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273092" y="2990626"/>
            <a:ext cx="1301675" cy="103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0x5</a:t>
            </a:r>
          </a:p>
          <a:p>
            <a:pPr algn="ctr"/>
            <a:r>
              <a:rPr lang="en-US" dirty="0" smtClean="0"/>
              <a:t>0x0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2278" y="2594388"/>
            <a:ext cx="1301675" cy="103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0x5</a:t>
            </a:r>
          </a:p>
          <a:p>
            <a:pPr algn="ctr"/>
            <a:r>
              <a:rPr lang="en-US" dirty="0" smtClean="0"/>
              <a:t>0x8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296040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really happens behind the scenes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2732442" y="2571078"/>
            <a:ext cx="785309" cy="3356386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7919421" y="2680448"/>
            <a:ext cx="785309" cy="3356386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16158" y="3110755"/>
            <a:ext cx="1204856" cy="102018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16158" y="4143489"/>
            <a:ext cx="1204856" cy="10201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0x8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273092" y="2990626"/>
            <a:ext cx="1301675" cy="103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0x5</a:t>
            </a:r>
          </a:p>
          <a:p>
            <a:pPr algn="ctr"/>
            <a:r>
              <a:rPr lang="en-US" dirty="0" smtClean="0"/>
              <a:t>0x0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625328" y="4384639"/>
            <a:ext cx="1194099" cy="537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2278" y="2594388"/>
            <a:ext cx="1301675" cy="103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0x5</a:t>
            </a:r>
          </a:p>
          <a:p>
            <a:pPr algn="ctr"/>
            <a:r>
              <a:rPr lang="en-US" dirty="0" smtClean="0"/>
              <a:t>0x8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259833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really happens behind the scenes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2732442" y="2571078"/>
            <a:ext cx="785309" cy="3356386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7919421" y="2680448"/>
            <a:ext cx="785309" cy="3356386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16158" y="3110755"/>
            <a:ext cx="1204856" cy="102018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16158" y="4143489"/>
            <a:ext cx="1204856" cy="10201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0x8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273092" y="2990626"/>
            <a:ext cx="1301675" cy="103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0x5</a:t>
            </a:r>
          </a:p>
          <a:p>
            <a:pPr algn="ctr"/>
            <a:r>
              <a:rPr lang="en-US" dirty="0" smtClean="0"/>
              <a:t>0x0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625328" y="4384639"/>
            <a:ext cx="1194099" cy="537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2278" y="2594388"/>
            <a:ext cx="1301675" cy="103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0x5</a:t>
            </a:r>
          </a:p>
          <a:p>
            <a:pPr algn="ctr"/>
            <a:r>
              <a:rPr lang="en-US" dirty="0" smtClean="0"/>
              <a:t>0x8</a:t>
            </a:r>
            <a:endParaRPr lang="en-US" dirty="0"/>
          </a:p>
        </p:txBody>
      </p:sp>
      <p:pic>
        <p:nvPicPr>
          <p:cNvPr id="16388" name="Picture 4" descr="https://openclipart.org/image/300px/svg_to_png/183963/Sad-F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626" y="1262802"/>
            <a:ext cx="4288994" cy="36599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1031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Timmy Learning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I Need to Worry?</a:t>
            </a:r>
          </a:p>
          <a:p>
            <a:r>
              <a:rPr lang="en-US" dirty="0" smtClean="0"/>
              <a:t>What really happens behind the </a:t>
            </a:r>
            <a:r>
              <a:rPr lang="en-US" dirty="0" smtClean="0"/>
              <a:t>scenes</a:t>
            </a:r>
          </a:p>
          <a:p>
            <a:r>
              <a:rPr lang="en-US" dirty="0" smtClean="0"/>
              <a:t>Tools to Fix Multithreading issues</a:t>
            </a:r>
            <a:endParaRPr lang="en-US" dirty="0" smtClean="0"/>
          </a:p>
          <a:p>
            <a:r>
              <a:rPr lang="en-US" dirty="0" smtClean="0"/>
              <a:t>Identifying Threading Issues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91" y="1312096"/>
            <a:ext cx="2838562" cy="28385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767509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4670" y="2673330"/>
            <a:ext cx="5852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counter =0 ;</a:t>
            </a:r>
          </a:p>
          <a:p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ounter++;</a:t>
            </a:r>
          </a:p>
        </p:txBody>
      </p:sp>
    </p:spTree>
    <p:extLst>
      <p:ext uri="{BB962C8B-B14F-4D97-AF65-F5344CB8AC3E}">
        <p14:creationId xmlns="" xmlns:p14="http://schemas.microsoft.com/office/powerpoint/2010/main" val="20094055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4670" y="2673330"/>
            <a:ext cx="5852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3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 ;</a:t>
            </a:r>
          </a:p>
          <a:p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ounter++;</a:t>
            </a:r>
          </a:p>
        </p:txBody>
      </p:sp>
    </p:spTree>
    <p:extLst>
      <p:ext uri="{BB962C8B-B14F-4D97-AF65-F5344CB8AC3E}">
        <p14:creationId xmlns="" xmlns:p14="http://schemas.microsoft.com/office/powerpoint/2010/main" val="12266856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890574" flipH="1">
            <a:off x="4859093" y="3628913"/>
            <a:ext cx="3151801" cy="1043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Locally Cached!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74670" y="2673330"/>
            <a:ext cx="5852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3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 ;</a:t>
            </a:r>
          </a:p>
          <a:p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ounter++;</a:t>
            </a:r>
          </a:p>
        </p:txBody>
      </p:sp>
    </p:spTree>
    <p:extLst>
      <p:ext uri="{BB962C8B-B14F-4D97-AF65-F5344CB8AC3E}">
        <p14:creationId xmlns="" xmlns:p14="http://schemas.microsoft.com/office/powerpoint/2010/main" val="10329317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5060" name="Picture 4" descr="https://wiki.csiro.au/download/attachments/494698781/CacheHierarchy.jpg?version=1&amp;modificationDate=1326170957303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676" y="1563575"/>
            <a:ext cx="7038975" cy="3667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333637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5060" name="Picture 4" descr="https://wiki.csiro.au/download/attachments/494698781/CacheHierarchy.jpg?version=1&amp;modificationDate=1326170957303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676" y="1563575"/>
            <a:ext cx="7038975" cy="3667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0307" y="5418228"/>
            <a:ext cx="113170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L1 cache reference        0.5 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L2 cache reference        7   ns             14x L1 cache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 memory reference   100   ns             20x L2 cache, 200x L1 cache</a:t>
            </a:r>
          </a:p>
        </p:txBody>
      </p:sp>
    </p:spTree>
    <p:extLst>
      <p:ext uri="{BB962C8B-B14F-4D97-AF65-F5344CB8AC3E}">
        <p14:creationId xmlns="" xmlns:p14="http://schemas.microsoft.com/office/powerpoint/2010/main" val="2970393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own Arrow 3"/>
          <p:cNvSpPr/>
          <p:nvPr/>
        </p:nvSpPr>
        <p:spPr>
          <a:xfrm rot="16200000">
            <a:off x="2431229" y="1635162"/>
            <a:ext cx="785309" cy="3356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pic>
        <p:nvPicPr>
          <p:cNvPr id="40962" name="Picture 2" descr="https://openclipart.org/image/300px/svg_to_png/195803/cp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736" y="1543722"/>
            <a:ext cx="2020126" cy="18879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wn Arrow 5"/>
          <p:cNvSpPr/>
          <p:nvPr/>
        </p:nvSpPr>
        <p:spPr>
          <a:xfrm rot="16200000">
            <a:off x="2431229" y="3523130"/>
            <a:ext cx="785309" cy="3356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pic>
        <p:nvPicPr>
          <p:cNvPr id="7" name="Picture 2" descr="https://openclipart.org/image/300px/svg_to_png/195803/cp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736" y="3431690"/>
            <a:ext cx="2020126" cy="18879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83971" y="3030967"/>
            <a:ext cx="1678193" cy="56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ounter = 10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83971" y="4918935"/>
            <a:ext cx="1678193" cy="56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ounter = 10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12955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own Arrow 3"/>
          <p:cNvSpPr/>
          <p:nvPr/>
        </p:nvSpPr>
        <p:spPr>
          <a:xfrm rot="16200000">
            <a:off x="2431229" y="1635162"/>
            <a:ext cx="785309" cy="3356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pic>
        <p:nvPicPr>
          <p:cNvPr id="40962" name="Picture 2" descr="https://openclipart.org/image/300px/svg_to_png/195803/cp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736" y="1543722"/>
            <a:ext cx="2020126" cy="18879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wn Arrow 5"/>
          <p:cNvSpPr/>
          <p:nvPr/>
        </p:nvSpPr>
        <p:spPr>
          <a:xfrm rot="16200000">
            <a:off x="2431229" y="3523130"/>
            <a:ext cx="785309" cy="3356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pic>
        <p:nvPicPr>
          <p:cNvPr id="7" name="Picture 2" descr="https://openclipart.org/image/300px/svg_to_png/195803/cp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736" y="3431690"/>
            <a:ext cx="2020126" cy="18879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83971" y="3030967"/>
            <a:ext cx="1678193" cy="56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ounter = 10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83971" y="4918935"/>
            <a:ext cx="1678193" cy="56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ounter = 10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16200000">
            <a:off x="6813179" y="2963404"/>
            <a:ext cx="785309" cy="735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16200000">
            <a:off x="6813179" y="4835236"/>
            <a:ext cx="785309" cy="735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++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583034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own Arrow 3"/>
          <p:cNvSpPr/>
          <p:nvPr/>
        </p:nvSpPr>
        <p:spPr>
          <a:xfrm rot="16200000">
            <a:off x="2431229" y="1635162"/>
            <a:ext cx="785309" cy="3356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pic>
        <p:nvPicPr>
          <p:cNvPr id="40962" name="Picture 2" descr="https://openclipart.org/image/300px/svg_to_png/195803/cp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736" y="1543722"/>
            <a:ext cx="2020126" cy="18879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wn Arrow 5"/>
          <p:cNvSpPr/>
          <p:nvPr/>
        </p:nvSpPr>
        <p:spPr>
          <a:xfrm rot="16200000">
            <a:off x="2431229" y="3523130"/>
            <a:ext cx="785309" cy="3356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pic>
        <p:nvPicPr>
          <p:cNvPr id="7" name="Picture 2" descr="https://openclipart.org/image/300px/svg_to_png/195803/cp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736" y="3431690"/>
            <a:ext cx="2020126" cy="18879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83971" y="3030967"/>
            <a:ext cx="1678193" cy="56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ounter = 10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83971" y="4918935"/>
            <a:ext cx="1678193" cy="56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ounter = 10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16200000">
            <a:off x="6813179" y="2963404"/>
            <a:ext cx="785309" cy="735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16200000">
            <a:off x="6813179" y="4835236"/>
            <a:ext cx="785309" cy="735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68813" y="3050036"/>
            <a:ext cx="1678193" cy="56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ounter = 11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68813" y="4855855"/>
            <a:ext cx="1678193" cy="56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ounter = 11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492676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own Arrow 3"/>
          <p:cNvSpPr/>
          <p:nvPr/>
        </p:nvSpPr>
        <p:spPr>
          <a:xfrm rot="16200000">
            <a:off x="2431229" y="1635162"/>
            <a:ext cx="785309" cy="3356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pic>
        <p:nvPicPr>
          <p:cNvPr id="40962" name="Picture 2" descr="https://openclipart.org/image/300px/svg_to_png/195803/cp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736" y="1543722"/>
            <a:ext cx="2020126" cy="18879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wn Arrow 5"/>
          <p:cNvSpPr/>
          <p:nvPr/>
        </p:nvSpPr>
        <p:spPr>
          <a:xfrm rot="16200000">
            <a:off x="2431229" y="3523130"/>
            <a:ext cx="785309" cy="3356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pic>
        <p:nvPicPr>
          <p:cNvPr id="7" name="Picture 2" descr="https://openclipart.org/image/300px/svg_to_png/195803/cp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736" y="3431690"/>
            <a:ext cx="2020126" cy="18879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83971" y="3030967"/>
            <a:ext cx="1678193" cy="56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ounter = 10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83971" y="4918935"/>
            <a:ext cx="1678193" cy="56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ounter = 10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16200000">
            <a:off x="6813179" y="2963404"/>
            <a:ext cx="785309" cy="735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16200000">
            <a:off x="6813179" y="4835236"/>
            <a:ext cx="785309" cy="735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68813" y="3050036"/>
            <a:ext cx="1678193" cy="56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ounter = 11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68813" y="4855855"/>
            <a:ext cx="1678193" cy="56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ounter = 11</a:t>
            </a:r>
            <a:endParaRPr lang="en-US" dirty="0"/>
          </a:p>
        </p:txBody>
      </p:sp>
      <p:pic>
        <p:nvPicPr>
          <p:cNvPr id="14" name="Picture 4" descr="https://openclipart.org/image/300px/svg_to_png/183963/Sad-F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626" y="1262802"/>
            <a:ext cx="4288994" cy="36599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250924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74670" y="2673330"/>
            <a:ext cx="5852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counter =0 ;</a:t>
            </a:r>
          </a:p>
          <a:p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ounter++;</a:t>
            </a:r>
          </a:p>
        </p:txBody>
      </p:sp>
    </p:spTree>
    <p:extLst>
      <p:ext uri="{BB962C8B-B14F-4D97-AF65-F5344CB8AC3E}">
        <p14:creationId xmlns="" xmlns:p14="http://schemas.microsoft.com/office/powerpoint/2010/main" val="71515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to worry?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92200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4670" y="2673330"/>
            <a:ext cx="5852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counter =0 ;</a:t>
            </a:r>
          </a:p>
          <a:p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ounter</a:t>
            </a:r>
            <a:r>
              <a:rPr lang="en-US" sz="3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6425923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4670" y="2673330"/>
            <a:ext cx="5852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counter =0 ;</a:t>
            </a:r>
          </a:p>
          <a:p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ounter</a:t>
            </a:r>
            <a:r>
              <a:rPr lang="en-US" sz="3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Right Arrow 4"/>
          <p:cNvSpPr/>
          <p:nvPr/>
        </p:nvSpPr>
        <p:spPr>
          <a:xfrm rot="2267562" flipH="1">
            <a:off x="4900347" y="4270839"/>
            <a:ext cx="2200805" cy="1000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Atomic!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944807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own Arrow 3"/>
          <p:cNvSpPr/>
          <p:nvPr/>
        </p:nvSpPr>
        <p:spPr>
          <a:xfrm rot="16200000">
            <a:off x="2431229" y="1635162"/>
            <a:ext cx="785309" cy="3356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6200000">
            <a:off x="2431229" y="2420472"/>
            <a:ext cx="785309" cy="3356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pic>
        <p:nvPicPr>
          <p:cNvPr id="6" name="Picture 2" descr="https://openclipart.org/image/300px/svg_to_png/195803/cp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736" y="1543722"/>
            <a:ext cx="2020126" cy="18879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847110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own Arrow 3"/>
          <p:cNvSpPr/>
          <p:nvPr/>
        </p:nvSpPr>
        <p:spPr>
          <a:xfrm rot="16200000">
            <a:off x="2431229" y="1635162"/>
            <a:ext cx="785309" cy="3356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6200000">
            <a:off x="2431229" y="2420472"/>
            <a:ext cx="785309" cy="3356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pic>
        <p:nvPicPr>
          <p:cNvPr id="6" name="Picture 2" descr="https://openclipart.org/image/300px/svg_to_png/195803/cp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736" y="1543722"/>
            <a:ext cx="2020126" cy="18879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779487" y="2361304"/>
            <a:ext cx="613186" cy="26894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16200000">
            <a:off x="6955622" y="1635162"/>
            <a:ext cx="785309" cy="3356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count=10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16200000">
            <a:off x="6955622" y="2420472"/>
            <a:ext cx="785309" cy="3356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count=10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662332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own Arrow 3"/>
          <p:cNvSpPr/>
          <p:nvPr/>
        </p:nvSpPr>
        <p:spPr>
          <a:xfrm rot="16200000">
            <a:off x="2431229" y="1635162"/>
            <a:ext cx="785309" cy="3356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6200000">
            <a:off x="2431229" y="2420472"/>
            <a:ext cx="785309" cy="3356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pic>
        <p:nvPicPr>
          <p:cNvPr id="6" name="Picture 2" descr="https://openclipart.org/image/300px/svg_to_png/195803/cp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736" y="1543722"/>
            <a:ext cx="2020126" cy="18879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779487" y="2361304"/>
            <a:ext cx="613186" cy="26894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16200000">
            <a:off x="6955622" y="1635162"/>
            <a:ext cx="785309" cy="3356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count=10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16200000">
            <a:off x="6955622" y="2420472"/>
            <a:ext cx="785309" cy="3356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count=10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81158" y="2487706"/>
            <a:ext cx="613186" cy="26894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16200000">
            <a:off x="10315536" y="2554198"/>
            <a:ext cx="785309" cy="1518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count=11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 rot="16200000">
            <a:off x="10315536" y="3339508"/>
            <a:ext cx="785309" cy="1518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count=11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919429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own Arrow 3"/>
          <p:cNvSpPr/>
          <p:nvPr/>
        </p:nvSpPr>
        <p:spPr>
          <a:xfrm rot="16200000">
            <a:off x="2431229" y="1635162"/>
            <a:ext cx="785309" cy="3356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6200000">
            <a:off x="2431229" y="2420472"/>
            <a:ext cx="785309" cy="3356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pic>
        <p:nvPicPr>
          <p:cNvPr id="6" name="Picture 2" descr="https://openclipart.org/image/300px/svg_to_png/195803/cp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736" y="1543722"/>
            <a:ext cx="2020126" cy="18879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779487" y="2361304"/>
            <a:ext cx="613186" cy="26894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16200000">
            <a:off x="6955622" y="1635162"/>
            <a:ext cx="785309" cy="3356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count=10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16200000">
            <a:off x="6955622" y="2420472"/>
            <a:ext cx="785309" cy="3356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count=10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81158" y="2487706"/>
            <a:ext cx="613186" cy="26894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16200000">
            <a:off x="10315536" y="2554198"/>
            <a:ext cx="785309" cy="1518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count=11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 rot="16200000">
            <a:off x="10315536" y="3339508"/>
            <a:ext cx="785309" cy="1518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count=11</a:t>
            </a:r>
            <a:endParaRPr lang="en-US" dirty="0"/>
          </a:p>
        </p:txBody>
      </p:sp>
      <p:pic>
        <p:nvPicPr>
          <p:cNvPr id="47106" name="Picture 2" descr="https://openclipart.org/image/300px/svg_to_png/17944/AJ-Buddy-cry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29328" y="2634447"/>
            <a:ext cx="2916846" cy="2143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380704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is not lost!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Didn’t program multi-threaded way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24744" y="2052918"/>
            <a:ext cx="45699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counter =0 ;</a:t>
            </a:r>
          </a:p>
          <a:p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ounter++;</a:t>
            </a:r>
          </a:p>
        </p:txBody>
      </p:sp>
    </p:spTree>
    <p:extLst>
      <p:ext uri="{BB962C8B-B14F-4D97-AF65-F5344CB8AC3E}">
        <p14:creationId xmlns="" xmlns:p14="http://schemas.microsoft.com/office/powerpoint/2010/main" val="22238607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is not lost!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Didn’t program multi-threaded way</a:t>
            </a:r>
          </a:p>
          <a:p>
            <a:r>
              <a:rPr lang="en-US" dirty="0" smtClean="0"/>
              <a:t>If single-threaded, above doesn’t matter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24744" y="2052918"/>
            <a:ext cx="45699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counter =0 ;</a:t>
            </a:r>
          </a:p>
          <a:p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ounter++;</a:t>
            </a:r>
          </a:p>
        </p:txBody>
      </p:sp>
    </p:spTree>
    <p:extLst>
      <p:ext uri="{BB962C8B-B14F-4D97-AF65-F5344CB8AC3E}">
        <p14:creationId xmlns="" xmlns:p14="http://schemas.microsoft.com/office/powerpoint/2010/main" val="11144910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is not lost!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Didn’t program multi-threaded way</a:t>
            </a:r>
          </a:p>
          <a:p>
            <a:r>
              <a:rPr lang="en-US" dirty="0" smtClean="0"/>
              <a:t>If single-threaded, above doesn’t matter</a:t>
            </a:r>
          </a:p>
          <a:p>
            <a:r>
              <a:rPr lang="en-US" dirty="0" smtClean="0"/>
              <a:t>Tell the JVM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24744" y="2052918"/>
            <a:ext cx="45699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counter =0 ;</a:t>
            </a:r>
          </a:p>
          <a:p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ounter++;</a:t>
            </a:r>
          </a:p>
        </p:txBody>
      </p:sp>
    </p:spTree>
    <p:extLst>
      <p:ext uri="{BB962C8B-B14F-4D97-AF65-F5344CB8AC3E}">
        <p14:creationId xmlns="" xmlns:p14="http://schemas.microsoft.com/office/powerpoint/2010/main" val="39953727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is not lost!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Didn’t program multi-threaded way</a:t>
            </a:r>
          </a:p>
          <a:p>
            <a:r>
              <a:rPr lang="en-US" dirty="0" smtClean="0"/>
              <a:t>If single-threaded, above doesn’t matter</a:t>
            </a:r>
          </a:p>
          <a:p>
            <a:r>
              <a:rPr lang="en-US" dirty="0" smtClean="0"/>
              <a:t>Tell the JVM</a:t>
            </a:r>
          </a:p>
          <a:p>
            <a:pPr lvl="1"/>
            <a:r>
              <a:rPr lang="en-US" dirty="0" smtClean="0"/>
              <a:t>Safe Publication!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24744" y="2052918"/>
            <a:ext cx="45699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counter =0 ;</a:t>
            </a:r>
          </a:p>
          <a:p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ounter++;</a:t>
            </a:r>
          </a:p>
        </p:txBody>
      </p:sp>
    </p:spTree>
    <p:extLst>
      <p:ext uri="{BB962C8B-B14F-4D97-AF65-F5344CB8AC3E}">
        <p14:creationId xmlns="" xmlns:p14="http://schemas.microsoft.com/office/powerpoint/2010/main" val="283669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to worry?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Quirky Operational Failures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045939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Publication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840889"/>
          </a:xfrm>
        </p:spPr>
        <p:txBody>
          <a:bodyPr/>
          <a:lstStyle/>
          <a:p>
            <a:r>
              <a:rPr lang="en-US" b="1" dirty="0"/>
              <a:t>Safe publication makes all the values written before the publication visible to all readers that observed the published object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37315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Publication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840889"/>
          </a:xfrm>
        </p:spPr>
        <p:txBody>
          <a:bodyPr/>
          <a:lstStyle/>
          <a:p>
            <a:r>
              <a:rPr lang="en-US" b="1" dirty="0"/>
              <a:t>Safe publication makes all the values written before the publication visible to all readers that observed the published object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2732442" y="3093477"/>
            <a:ext cx="785309" cy="1936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7919421" y="3110756"/>
            <a:ext cx="785309" cy="1919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16158" y="3110755"/>
            <a:ext cx="1204856" cy="10201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16158" y="4143489"/>
            <a:ext cx="1204856" cy="10201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414662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Publication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840889"/>
          </a:xfrm>
        </p:spPr>
        <p:txBody>
          <a:bodyPr/>
          <a:lstStyle/>
          <a:p>
            <a:r>
              <a:rPr lang="en-US" b="1" dirty="0"/>
              <a:t>Safe publication makes all the values written before the publication visible to all readers that observed the published object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2732442" y="3093477"/>
            <a:ext cx="785309" cy="1936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7919421" y="3110756"/>
            <a:ext cx="785309" cy="1919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16158" y="3110755"/>
            <a:ext cx="1204856" cy="10201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16158" y="4143489"/>
            <a:ext cx="1204856" cy="10201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727525" y="3227294"/>
            <a:ext cx="1178859" cy="18072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0x5</a:t>
            </a:r>
          </a:p>
          <a:p>
            <a:pPr algn="ctr"/>
            <a:r>
              <a:rPr lang="en-US" dirty="0" smtClean="0"/>
              <a:t>0x7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447308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Publication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840889"/>
          </a:xfrm>
        </p:spPr>
        <p:txBody>
          <a:bodyPr/>
          <a:lstStyle/>
          <a:p>
            <a:r>
              <a:rPr lang="en-US" b="1" dirty="0"/>
              <a:t>Safe publication makes all the values written before the publication visible to all readers that observed the published object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2732442" y="3093477"/>
            <a:ext cx="785309" cy="1936376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7919421" y="3110756"/>
            <a:ext cx="785309" cy="1919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16158" y="3110755"/>
            <a:ext cx="1204856" cy="10201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0x5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16158" y="4143489"/>
            <a:ext cx="1204856" cy="10201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0x7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255108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Publication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840889"/>
          </a:xfrm>
        </p:spPr>
        <p:txBody>
          <a:bodyPr/>
          <a:lstStyle/>
          <a:p>
            <a:r>
              <a:rPr lang="en-US" b="1" dirty="0"/>
              <a:t>Safe publication makes all the values written before the publication visible to all readers that observed the published object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2732442" y="3093477"/>
            <a:ext cx="785309" cy="1936376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7919421" y="3110756"/>
            <a:ext cx="785309" cy="1919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16158" y="3110755"/>
            <a:ext cx="1204856" cy="10201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0x5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16158" y="4143489"/>
            <a:ext cx="1204856" cy="10201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0x7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6621332" y="3166661"/>
            <a:ext cx="1178859" cy="18072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0x5</a:t>
            </a:r>
          </a:p>
          <a:p>
            <a:pPr algn="ctr"/>
            <a:r>
              <a:rPr lang="en-US" dirty="0" smtClean="0"/>
              <a:t>0x7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863714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</a:t>
            </a:r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83791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55538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pic>
        <p:nvPicPr>
          <p:cNvPr id="58370" name="Picture 2" descr="https://openclipart.org/image/300px/svg_to_png/10329/MyNameMattersNot-Merry-Mut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182" y="1293158"/>
            <a:ext cx="2181225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981684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</a:p>
          <a:p>
            <a:pPr lvl="1"/>
            <a:r>
              <a:rPr lang="en-US" dirty="0" smtClean="0"/>
              <a:t>FINAL Fields</a:t>
            </a:r>
          </a:p>
        </p:txBody>
      </p:sp>
      <p:pic>
        <p:nvPicPr>
          <p:cNvPr id="58370" name="Picture 2" descr="https://openclipart.org/image/300px/svg_to_png/10329/MyNameMattersNot-Merry-Mut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182" y="1293158"/>
            <a:ext cx="2181225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191512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</a:p>
          <a:p>
            <a:pPr lvl="1"/>
            <a:r>
              <a:rPr lang="en-US" dirty="0" smtClean="0"/>
              <a:t>FINAL Fields</a:t>
            </a:r>
          </a:p>
          <a:p>
            <a:pPr lvl="1"/>
            <a:r>
              <a:rPr lang="en-US" dirty="0" smtClean="0"/>
              <a:t>Initialized at Constructor</a:t>
            </a:r>
          </a:p>
        </p:txBody>
      </p:sp>
      <p:pic>
        <p:nvPicPr>
          <p:cNvPr id="58370" name="Picture 2" descr="https://openclipart.org/image/300px/svg_to_png/10329/MyNameMattersNot-Merry-Mut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182" y="1293158"/>
            <a:ext cx="2181225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3336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to worry?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Quirky Operational Failures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755" y="0"/>
            <a:ext cx="7464489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032458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</a:p>
          <a:p>
            <a:r>
              <a:rPr lang="en-US" dirty="0" smtClean="0"/>
              <a:t>FINAL Fields</a:t>
            </a:r>
          </a:p>
          <a:p>
            <a:r>
              <a:rPr lang="en-US" dirty="0" smtClean="0"/>
              <a:t>Initialized at Constructor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6111" y="1477405"/>
            <a:ext cx="9834744" cy="38164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 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User(String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Properties props)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props;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68983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</a:p>
          <a:p>
            <a:r>
              <a:rPr lang="en-US" dirty="0" smtClean="0"/>
              <a:t>FINAL Fields</a:t>
            </a:r>
          </a:p>
          <a:p>
            <a:r>
              <a:rPr lang="en-US" dirty="0" smtClean="0"/>
              <a:t>Initialized at Constructor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6111" y="1477405"/>
            <a:ext cx="9834744" cy="38164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 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User(String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Properties props)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props;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Picture 4" descr="https://openclipart.org/image/300px/svg_to_png/191801/Happy-Boy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29" y="2338573"/>
            <a:ext cx="1952625" cy="26479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731702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6400800" y="2151529"/>
            <a:ext cx="2345167" cy="130167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 File Reading!</a:t>
            </a:r>
            <a:endParaRPr lang="en-US" dirty="0"/>
          </a:p>
        </p:txBody>
      </p:sp>
      <p:pic>
        <p:nvPicPr>
          <p:cNvPr id="71684" name="Picture 4" descr="https://openclipart.org/image/300px/svg_to_png/191801/Happy-Boy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159" y="3242216"/>
            <a:ext cx="1952625" cy="26479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310172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6400800" y="2151529"/>
            <a:ext cx="2345167" cy="130167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 File Reading!</a:t>
            </a:r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6703807" y="4023360"/>
            <a:ext cx="2345167" cy="130167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 File Reading?</a:t>
            </a:r>
            <a:endParaRPr lang="en-US" dirty="0"/>
          </a:p>
        </p:txBody>
      </p:sp>
      <p:pic>
        <p:nvPicPr>
          <p:cNvPr id="8" name="Picture 4" descr="https://openclipart.org/image/300px/svg_to_png/191801/Happy-Boy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159" y="3242216"/>
            <a:ext cx="1952625" cy="26479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067196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6400800" y="2151529"/>
            <a:ext cx="2345167" cy="130167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 File Reading!</a:t>
            </a:r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6703807" y="4023360"/>
            <a:ext cx="2345167" cy="130167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 File Reading?</a:t>
            </a:r>
            <a:endParaRPr lang="en-US" dirty="0"/>
          </a:p>
        </p:txBody>
      </p:sp>
      <p:sp>
        <p:nvSpPr>
          <p:cNvPr id="6" name="Cloud Callout 5"/>
          <p:cNvSpPr/>
          <p:nvPr/>
        </p:nvSpPr>
        <p:spPr>
          <a:xfrm>
            <a:off x="3359972" y="1636628"/>
            <a:ext cx="2345167" cy="130167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…. File… Reading…</a:t>
            </a:r>
            <a:endParaRPr lang="en-US" dirty="0"/>
          </a:p>
        </p:txBody>
      </p:sp>
      <p:pic>
        <p:nvPicPr>
          <p:cNvPr id="8" name="Picture 4" descr="https://openclipart.org/image/300px/svg_to_png/191801/Happy-Boy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159" y="3242216"/>
            <a:ext cx="1952625" cy="26479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1249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pic>
        <p:nvPicPr>
          <p:cNvPr id="71682" name="Picture 2" descr="https://openclipart.org/image/300px/svg_to_png/191766/Question-Gu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455" y="2208063"/>
            <a:ext cx="2486025" cy="2743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2754150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706202" y="1260477"/>
            <a:ext cx="6131807" cy="60170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User(String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Properties props)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props;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final class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Properties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setFirstName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setLastName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setProps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(Properties props)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props;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build()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User(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612369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706202" y="1260477"/>
            <a:ext cx="6131807" cy="60170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User(String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Properties props)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props;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final class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Properties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setFirstName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setLastName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setProps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(Properties props)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props;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build()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User(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14109" y="3388658"/>
            <a:ext cx="5992010" cy="19471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BUILDER PATTERN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4295992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</a:p>
          <a:p>
            <a:pPr lvl="1"/>
            <a:r>
              <a:rPr lang="en-US" dirty="0" smtClean="0"/>
              <a:t>FINAL Fields</a:t>
            </a:r>
          </a:p>
          <a:p>
            <a:pPr lvl="1"/>
            <a:r>
              <a:rPr lang="en-US" dirty="0" smtClean="0"/>
              <a:t>Initialized at Constructor</a:t>
            </a:r>
          </a:p>
          <a:p>
            <a:pPr lvl="1"/>
            <a:r>
              <a:rPr lang="en-US" dirty="0" smtClean="0"/>
              <a:t>“Longer Road” to Program</a:t>
            </a:r>
          </a:p>
          <a:p>
            <a:pPr lvl="1"/>
            <a:endParaRPr lang="en-US" dirty="0" smtClean="0"/>
          </a:p>
        </p:txBody>
      </p:sp>
      <p:pic>
        <p:nvPicPr>
          <p:cNvPr id="58370" name="Picture 2" descr="https://openclipart.org/image/300px/svg_to_png/10329/MyNameMattersNot-Merry-Mut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165" y="1152983"/>
            <a:ext cx="2181225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520154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</a:p>
          <a:p>
            <a:pPr lvl="1"/>
            <a:r>
              <a:rPr lang="en-US" dirty="0" smtClean="0"/>
              <a:t>FINAL Fields</a:t>
            </a:r>
          </a:p>
          <a:p>
            <a:pPr lvl="1"/>
            <a:r>
              <a:rPr lang="en-US" dirty="0" smtClean="0"/>
              <a:t>Initialized at Constructor</a:t>
            </a:r>
          </a:p>
          <a:p>
            <a:pPr lvl="1"/>
            <a:r>
              <a:rPr lang="en-US" dirty="0" smtClean="0"/>
              <a:t>“Longer Road” to Program</a:t>
            </a:r>
          </a:p>
          <a:p>
            <a:pPr lvl="1"/>
            <a:r>
              <a:rPr lang="en-US" dirty="0" smtClean="0"/>
              <a:t>As Thread Safe as it can get</a:t>
            </a:r>
          </a:p>
          <a:p>
            <a:pPr lvl="1"/>
            <a:endParaRPr lang="en-US" dirty="0" smtClean="0"/>
          </a:p>
        </p:txBody>
      </p:sp>
      <p:pic>
        <p:nvPicPr>
          <p:cNvPr id="6" name="Picture 2" descr="https://openclipart.org/image/300px/svg_to_png/10329/MyNameMattersNot-Merry-Mut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165" y="1152983"/>
            <a:ext cx="2181225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2684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to worry?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Quirky Operational Failures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587" y="2052918"/>
            <a:ext cx="3072499" cy="3480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929" y="3203863"/>
            <a:ext cx="3313781" cy="30445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451846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tools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7826" name="Picture 2" descr="https://openclipart.org/image/300px/svg_to_png/129409/130123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443" y="2350602"/>
            <a:ext cx="2857500" cy="22574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665444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tools</a:t>
            </a:r>
          </a:p>
          <a:p>
            <a:pPr lvl="1"/>
            <a:r>
              <a:rPr lang="en-US" dirty="0" smtClean="0"/>
              <a:t>synchronized keyword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7826" name="Picture 2" descr="https://openclipart.org/image/300px/svg_to_png/129409/130123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443" y="2350602"/>
            <a:ext cx="2857500" cy="22574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106193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tools</a:t>
            </a:r>
          </a:p>
          <a:p>
            <a:pPr lvl="1"/>
            <a:r>
              <a:rPr lang="en-US" dirty="0" smtClean="0"/>
              <a:t>synchronized keyword</a:t>
            </a:r>
          </a:p>
          <a:p>
            <a:pPr lvl="2"/>
            <a:r>
              <a:rPr lang="en-US" dirty="0" smtClean="0"/>
              <a:t>Easiest to understand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7826" name="Picture 2" descr="https://openclipart.org/image/300px/svg_to_png/129409/130123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443" y="2350602"/>
            <a:ext cx="2857500" cy="22574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153046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2" name="Oval 1"/>
          <p:cNvSpPr/>
          <p:nvPr/>
        </p:nvSpPr>
        <p:spPr>
          <a:xfrm>
            <a:off x="3935570" y="1541278"/>
            <a:ext cx="1862802" cy="448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21086" y="2855167"/>
            <a:ext cx="6615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void synchronized </a:t>
            </a:r>
            <a:r>
              <a:rPr lang="en-US" dirty="0" err="1" smtClean="0"/>
              <a:t>setPassword</a:t>
            </a:r>
            <a:r>
              <a:rPr lang="en-US" dirty="0" smtClean="0"/>
              <a:t> (String password) {</a:t>
            </a:r>
          </a:p>
          <a:p>
            <a:r>
              <a:rPr lang="en-US" dirty="0" smtClean="0"/>
              <a:t>	</a:t>
            </a:r>
            <a:endParaRPr lang="en-US" dirty="0" smtClean="0"/>
          </a:p>
          <a:p>
            <a:r>
              <a:rPr lang="en-US" dirty="0" smtClean="0"/>
              <a:t>	...some good magic here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449977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5" name="Oval 4"/>
          <p:cNvSpPr/>
          <p:nvPr/>
        </p:nvSpPr>
        <p:spPr>
          <a:xfrm>
            <a:off x="3935570" y="1541278"/>
            <a:ext cx="1862802" cy="448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pic>
        <p:nvPicPr>
          <p:cNvPr id="82946" name="Picture 2" descr="https://openclipart.org/image/300px/svg_to_png/58957/L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662" y="1270391"/>
            <a:ext cx="350034" cy="4953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432953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5" name="Oval 4"/>
          <p:cNvSpPr/>
          <p:nvPr/>
        </p:nvSpPr>
        <p:spPr>
          <a:xfrm>
            <a:off x="3935570" y="1541278"/>
            <a:ext cx="1862802" cy="448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pic>
        <p:nvPicPr>
          <p:cNvPr id="82946" name="Picture 2" descr="https://openclipart.org/image/300px/svg_to_png/58957/L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662" y="1270391"/>
            <a:ext cx="350034" cy="4953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225910" y="2355925"/>
            <a:ext cx="2280621" cy="387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36503" y="2280621"/>
            <a:ext cx="3356386" cy="4625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user.setPassword</a:t>
            </a:r>
            <a:r>
              <a:rPr lang="en-US" dirty="0" smtClean="0"/>
              <a:t>(“</a:t>
            </a:r>
            <a:r>
              <a:rPr lang="en-US" dirty="0" err="1" smtClean="0"/>
              <a:t>mypass</a:t>
            </a:r>
            <a:r>
              <a:rPr lang="en-US" dirty="0" smtClean="0"/>
              <a:t>”)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19262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5" name="Oval 4"/>
          <p:cNvSpPr/>
          <p:nvPr/>
        </p:nvSpPr>
        <p:spPr>
          <a:xfrm>
            <a:off x="3935570" y="1541278"/>
            <a:ext cx="1862802" cy="448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25910" y="2355925"/>
            <a:ext cx="2280621" cy="387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36503" y="2280621"/>
            <a:ext cx="3356386" cy="4625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user.setPassword</a:t>
            </a:r>
            <a:r>
              <a:rPr lang="en-US" dirty="0" smtClean="0"/>
              <a:t>(“</a:t>
            </a:r>
            <a:r>
              <a:rPr lang="en-US" dirty="0" err="1" smtClean="0"/>
              <a:t>mypass</a:t>
            </a:r>
            <a:r>
              <a:rPr lang="en-US" dirty="0" smtClean="0"/>
              <a:t>”)</a:t>
            </a:r>
            <a:endParaRPr lang="en-US" dirty="0"/>
          </a:p>
        </p:txBody>
      </p:sp>
      <p:pic>
        <p:nvPicPr>
          <p:cNvPr id="82946" name="Picture 2" descr="https://openclipart.org/image/300px/svg_to_png/58957/L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533" y="1887728"/>
            <a:ext cx="350034" cy="4953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9750683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5" name="Oval 4"/>
          <p:cNvSpPr/>
          <p:nvPr/>
        </p:nvSpPr>
        <p:spPr>
          <a:xfrm>
            <a:off x="3935570" y="1541278"/>
            <a:ext cx="1862802" cy="448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25910" y="2355925"/>
            <a:ext cx="2280621" cy="387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36503" y="2280621"/>
            <a:ext cx="3356386" cy="4625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user.setPassword</a:t>
            </a:r>
            <a:r>
              <a:rPr lang="en-US" dirty="0" smtClean="0"/>
              <a:t>(“</a:t>
            </a:r>
            <a:r>
              <a:rPr lang="en-US" dirty="0" err="1" smtClean="0"/>
              <a:t>mypass</a:t>
            </a:r>
            <a:r>
              <a:rPr lang="en-US" dirty="0" smtClean="0"/>
              <a:t>”)</a:t>
            </a:r>
            <a:endParaRPr lang="en-US" dirty="0"/>
          </a:p>
        </p:txBody>
      </p:sp>
      <p:pic>
        <p:nvPicPr>
          <p:cNvPr id="82946" name="Picture 2" descr="https://openclipart.org/image/300px/svg_to_png/58957/L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533" y="1887728"/>
            <a:ext cx="350034" cy="4953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1364946" y="3465756"/>
            <a:ext cx="2280621" cy="387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339227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5" name="Oval 4"/>
          <p:cNvSpPr/>
          <p:nvPr/>
        </p:nvSpPr>
        <p:spPr>
          <a:xfrm>
            <a:off x="3935570" y="1541278"/>
            <a:ext cx="1862802" cy="448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25910" y="2355925"/>
            <a:ext cx="2280621" cy="387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36503" y="2280621"/>
            <a:ext cx="3356386" cy="4625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user.setPassword</a:t>
            </a:r>
            <a:r>
              <a:rPr lang="en-US" dirty="0" smtClean="0"/>
              <a:t>(“</a:t>
            </a:r>
            <a:r>
              <a:rPr lang="en-US" dirty="0" err="1" smtClean="0"/>
              <a:t>mypass</a:t>
            </a:r>
            <a:r>
              <a:rPr lang="en-US" dirty="0" smtClean="0"/>
              <a:t>”)</a:t>
            </a:r>
            <a:endParaRPr lang="en-US" dirty="0"/>
          </a:p>
        </p:txBody>
      </p:sp>
      <p:pic>
        <p:nvPicPr>
          <p:cNvPr id="82946" name="Picture 2" descr="https://openclipart.org/image/300px/svg_to_png/58957/L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533" y="1887728"/>
            <a:ext cx="350034" cy="4953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1364946" y="3465756"/>
            <a:ext cx="2280621" cy="387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24818" y="3428103"/>
            <a:ext cx="3356386" cy="4625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user.setPassword</a:t>
            </a:r>
            <a:r>
              <a:rPr lang="en-US" dirty="0" smtClean="0"/>
              <a:t>(“other”)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1913369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Fix Multithreading issues</a:t>
            </a:r>
          </a:p>
        </p:txBody>
      </p:sp>
      <p:sp>
        <p:nvSpPr>
          <p:cNvPr id="5" name="Oval 4"/>
          <p:cNvSpPr/>
          <p:nvPr/>
        </p:nvSpPr>
        <p:spPr>
          <a:xfrm>
            <a:off x="3935570" y="1541278"/>
            <a:ext cx="1862802" cy="448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25910" y="2355925"/>
            <a:ext cx="2280621" cy="387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36503" y="2280621"/>
            <a:ext cx="3356386" cy="4625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user.setPassword</a:t>
            </a:r>
            <a:r>
              <a:rPr lang="en-US" dirty="0" smtClean="0"/>
              <a:t>(“</a:t>
            </a:r>
            <a:r>
              <a:rPr lang="en-US" dirty="0" err="1" smtClean="0"/>
              <a:t>mypass</a:t>
            </a:r>
            <a:r>
              <a:rPr lang="en-US" dirty="0" smtClean="0"/>
              <a:t>”)</a:t>
            </a:r>
            <a:endParaRPr lang="en-US" dirty="0"/>
          </a:p>
        </p:txBody>
      </p:sp>
      <p:pic>
        <p:nvPicPr>
          <p:cNvPr id="82946" name="Picture 2" descr="https://openclipart.org/image/300px/svg_to_png/58957/L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533" y="1887728"/>
            <a:ext cx="350034" cy="4953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1364946" y="3465756"/>
            <a:ext cx="2280621" cy="387275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24818" y="3428103"/>
            <a:ext cx="3356386" cy="46257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user.setPassword</a:t>
            </a:r>
            <a:r>
              <a:rPr lang="en-US" dirty="0" smtClean="0"/>
              <a:t>(“other”)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2239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1914</TotalTime>
  <Words>3102</Words>
  <Application>Microsoft Office PowerPoint</Application>
  <PresentationFormat>Custom</PresentationFormat>
  <Paragraphs>1016</Paragraphs>
  <Slides>189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189</vt:i4>
      </vt:variant>
    </vt:vector>
  </HeadingPairs>
  <TitlesOfParts>
    <vt:vector size="190" baseType="lpstr">
      <vt:lpstr>Ion</vt:lpstr>
      <vt:lpstr>A tale of Multiple Threads</vt:lpstr>
      <vt:lpstr>Timmy</vt:lpstr>
      <vt:lpstr>Timmy</vt:lpstr>
      <vt:lpstr>Multithreading in Java</vt:lpstr>
      <vt:lpstr>What’s Timmy Learning Today?</vt:lpstr>
      <vt:lpstr>Why do I need to worry?</vt:lpstr>
      <vt:lpstr>Why do I need to worry?</vt:lpstr>
      <vt:lpstr>Why do I need to worry?</vt:lpstr>
      <vt:lpstr>Why do I need to worry?</vt:lpstr>
      <vt:lpstr>Why do I need to worry?</vt:lpstr>
      <vt:lpstr>Why do I need to worry?</vt:lpstr>
      <vt:lpstr>Why do I need to worry?</vt:lpstr>
      <vt:lpstr>Why do I need to worry?</vt:lpstr>
      <vt:lpstr>Why do I need to worry?</vt:lpstr>
      <vt:lpstr>Why do I need to worry?</vt:lpstr>
      <vt:lpstr>Why do I need to worry?</vt:lpstr>
      <vt:lpstr>Why do I need to worry?</vt:lpstr>
      <vt:lpstr>Why do I need to worry?</vt:lpstr>
      <vt:lpstr>Why do I need to worry?</vt:lpstr>
      <vt:lpstr>Why do I need to worry?</vt:lpstr>
      <vt:lpstr>Why do I need to worry?</vt:lpstr>
      <vt:lpstr>Why do I need to worry?</vt:lpstr>
      <vt:lpstr>Why do I need to worry?</vt:lpstr>
      <vt:lpstr>Why do I need to worry?</vt:lpstr>
      <vt:lpstr>What really happens behind the scenes</vt:lpstr>
      <vt:lpstr>What really happens behind the scenes</vt:lpstr>
      <vt:lpstr>What really happens behind the scenes</vt:lpstr>
      <vt:lpstr>What really happens behind the scenes</vt:lpstr>
      <vt:lpstr>What really happens behind the scenes</vt:lpstr>
      <vt:lpstr>What really happens behind the scenes</vt:lpstr>
      <vt:lpstr>What really happens behind the scenes</vt:lpstr>
      <vt:lpstr>What really happens behind the scenes</vt:lpstr>
      <vt:lpstr>What really happens behind the scenes</vt:lpstr>
      <vt:lpstr>What really happens behind the scenes</vt:lpstr>
      <vt:lpstr>What really happens behind the scenes</vt:lpstr>
      <vt:lpstr>What really happens behind the scenes</vt:lpstr>
      <vt:lpstr>What really happens behind the scenes</vt:lpstr>
      <vt:lpstr>What really happens behind the scenes</vt:lpstr>
      <vt:lpstr>What really happens behind the scenes</vt:lpstr>
      <vt:lpstr>What really happens behind the scenes</vt:lpstr>
      <vt:lpstr>What really happens behind the scenes</vt:lpstr>
      <vt:lpstr>What really happens behind the scenes</vt:lpstr>
      <vt:lpstr>What really happens behind the scenes</vt:lpstr>
      <vt:lpstr>What really happens behind the scenes</vt:lpstr>
      <vt:lpstr>What really happens behind the scenes</vt:lpstr>
      <vt:lpstr>What really happens behind the scenes</vt:lpstr>
      <vt:lpstr>What really happens behind the scenes</vt:lpstr>
      <vt:lpstr>What really happens behind the scenes</vt:lpstr>
      <vt:lpstr>What really happens behind the scenes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All is not lost!</vt:lpstr>
      <vt:lpstr>All is not lost!</vt:lpstr>
      <vt:lpstr>All is not lost!</vt:lpstr>
      <vt:lpstr>All is not lost!</vt:lpstr>
      <vt:lpstr>Safe Publication</vt:lpstr>
      <vt:lpstr>Safe Publication</vt:lpstr>
      <vt:lpstr>Safe Publication</vt:lpstr>
      <vt:lpstr>Safe Publication</vt:lpstr>
      <vt:lpstr>Safe Publication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Tools to Fix Multithreading issues</vt:lpstr>
      <vt:lpstr>Identifying Threading Issues</vt:lpstr>
      <vt:lpstr>Identifying Threading Issues</vt:lpstr>
      <vt:lpstr>Identifying Threading Issues</vt:lpstr>
      <vt:lpstr>Identifying Threading Issues</vt:lpstr>
      <vt:lpstr>Identifying Threading Issues</vt:lpstr>
      <vt:lpstr>Identifying Threading Issues</vt:lpstr>
      <vt:lpstr>Identifying Threading Issues</vt:lpstr>
      <vt:lpstr>Identifying Threading Issues</vt:lpstr>
      <vt:lpstr>Identifying Threading Issues</vt:lpstr>
      <vt:lpstr>Identifying Threading Issues</vt:lpstr>
      <vt:lpstr>Identifying Threading Issues</vt:lpstr>
      <vt:lpstr>Identifying Threading Issues</vt:lpstr>
      <vt:lpstr>Identifying Threading Issues</vt:lpstr>
      <vt:lpstr>Identifying Threading Issues</vt:lpstr>
      <vt:lpstr>Identifying Threading Issues</vt:lpstr>
      <vt:lpstr>Slide 153</vt:lpstr>
      <vt:lpstr>Slide 154</vt:lpstr>
      <vt:lpstr>Slide 155</vt:lpstr>
      <vt:lpstr>Slide 156</vt:lpstr>
      <vt:lpstr>Slide 157</vt:lpstr>
      <vt:lpstr>Slide 158</vt:lpstr>
      <vt:lpstr>Slide 159</vt:lpstr>
      <vt:lpstr>Slide 160</vt:lpstr>
      <vt:lpstr>Slide 161</vt:lpstr>
      <vt:lpstr>Slide 162</vt:lpstr>
      <vt:lpstr>Slide 163</vt:lpstr>
      <vt:lpstr>Slide 164</vt:lpstr>
      <vt:lpstr>Slide 165</vt:lpstr>
      <vt:lpstr>Identifying Threading Issues</vt:lpstr>
      <vt:lpstr>Identifying Threading Issues</vt:lpstr>
      <vt:lpstr>Slide 168</vt:lpstr>
      <vt:lpstr>Slide 169</vt:lpstr>
      <vt:lpstr>Identifying Threading Issues</vt:lpstr>
      <vt:lpstr>Slide 171</vt:lpstr>
      <vt:lpstr>Slide 172</vt:lpstr>
      <vt:lpstr>Slide 173</vt:lpstr>
      <vt:lpstr>Slide 174</vt:lpstr>
      <vt:lpstr>Slide 175</vt:lpstr>
      <vt:lpstr>Slide 176</vt:lpstr>
      <vt:lpstr>Slide 177</vt:lpstr>
      <vt:lpstr>Slide 178</vt:lpstr>
      <vt:lpstr>Slide 179</vt:lpstr>
      <vt:lpstr>Identifying Threading Issues</vt:lpstr>
      <vt:lpstr>Slide 181</vt:lpstr>
      <vt:lpstr>Slide 182</vt:lpstr>
      <vt:lpstr>Slide 183</vt:lpstr>
      <vt:lpstr>Slide 184</vt:lpstr>
      <vt:lpstr>Slide 185</vt:lpstr>
      <vt:lpstr>Slide 186</vt:lpstr>
      <vt:lpstr>Timmy</vt:lpstr>
      <vt:lpstr>Timmy</vt:lpstr>
      <vt:lpstr>Timmy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 in Java</dc:title>
  <dc:creator>Guime, Freddy</dc:creator>
  <cp:lastModifiedBy>Freddy Guime</cp:lastModifiedBy>
  <cp:revision>78</cp:revision>
  <dcterms:created xsi:type="dcterms:W3CDTF">2015-08-05T20:24:02Z</dcterms:created>
  <dcterms:modified xsi:type="dcterms:W3CDTF">2016-02-04T04:14:04Z</dcterms:modified>
</cp:coreProperties>
</file>