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274" r:id="rId4"/>
    <p:sldId id="384" r:id="rId5"/>
    <p:sldId id="342" r:id="rId6"/>
    <p:sldId id="344" r:id="rId7"/>
    <p:sldId id="345" r:id="rId8"/>
    <p:sldId id="361" r:id="rId9"/>
    <p:sldId id="363" r:id="rId10"/>
    <p:sldId id="364" r:id="rId11"/>
    <p:sldId id="303" r:id="rId12"/>
    <p:sldId id="378" r:id="rId13"/>
    <p:sldId id="322" r:id="rId14"/>
    <p:sldId id="355" r:id="rId15"/>
    <p:sldId id="356" r:id="rId16"/>
    <p:sldId id="357" r:id="rId17"/>
    <p:sldId id="307" r:id="rId18"/>
    <p:sldId id="306" r:id="rId19"/>
    <p:sldId id="321" r:id="rId20"/>
    <p:sldId id="386" r:id="rId21"/>
    <p:sldId id="305" r:id="rId22"/>
    <p:sldId id="385" r:id="rId23"/>
    <p:sldId id="379" r:id="rId24"/>
    <p:sldId id="380" r:id="rId25"/>
    <p:sldId id="381" r:id="rId26"/>
    <p:sldId id="382" r:id="rId27"/>
    <p:sldId id="371" r:id="rId28"/>
    <p:sldId id="368" r:id="rId29"/>
    <p:sldId id="369" r:id="rId30"/>
    <p:sldId id="383" r:id="rId31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0CF2"/>
    <a:srgbClr val="A71520"/>
    <a:srgbClr val="FF3399"/>
    <a:srgbClr val="CC0000"/>
    <a:srgbClr val="E0F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87433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-1008" y="-96"/>
      </p:cViewPr>
      <p:guideLst>
        <p:guide orient="horz" pos="320"/>
        <p:guide pos="2880"/>
      </p:guideLst>
    </p:cSldViewPr>
  </p:slideViewPr>
  <p:outlineViewPr>
    <p:cViewPr>
      <p:scale>
        <a:sx n="33" d="100"/>
        <a:sy n="33" d="100"/>
      </p:scale>
      <p:origin x="0" y="99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r">
              <a:defRPr sz="1200"/>
            </a:lvl1pPr>
          </a:lstStyle>
          <a:p>
            <a:fld id="{DF3C80C3-8188-B54E-982A-29F769DB63AF}" type="datetimeFigureOut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r">
              <a:defRPr sz="1200"/>
            </a:lvl1pPr>
          </a:lstStyle>
          <a:p>
            <a:fld id="{939E6B1E-64FF-6046-8C8A-CABC3C708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49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620" tIns="46310" rIns="92620" bIns="46310" rtlCol="0"/>
          <a:lstStyle>
            <a:lvl1pPr algn="r">
              <a:defRPr sz="1200"/>
            </a:lvl1pPr>
          </a:lstStyle>
          <a:p>
            <a:fld id="{B026E260-817D-7F46-8A7D-C06202C6C04F}" type="datetimeFigureOut">
              <a:rPr lang="en-US" smtClean="0"/>
              <a:pPr/>
              <a:t>2/16/16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0" tIns="46310" rIns="92620" bIns="463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2620" tIns="46310" rIns="92620" bIns="463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620" tIns="46310" rIns="92620" bIns="46310" rtlCol="0" anchor="b"/>
          <a:lstStyle>
            <a:lvl1pPr algn="r">
              <a:defRPr sz="1200"/>
            </a:lvl1pPr>
          </a:lstStyle>
          <a:p>
            <a:fld id="{363E8785-A995-9A40-9D3F-F07D2AA279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7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://whatis.techtarget.com/definition/message-authentication-code-MAC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en.wikipedia.org/wiki/Cryptographic_strength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**STORY** - How and</a:t>
            </a:r>
            <a:r>
              <a:rPr lang="en-US" b="1" baseline="0" dirty="0" smtClean="0"/>
              <a:t> why this presentation came about</a:t>
            </a:r>
            <a:r>
              <a:rPr lang="is-IS" b="1" baseline="0" dirty="0" smtClean="0"/>
              <a:t>…</a:t>
            </a:r>
          </a:p>
          <a:p>
            <a:r>
              <a:rPr lang="is-IS" b="1" baseline="0" dirty="0" smtClean="0"/>
              <a:t>IMPORTANT</a:t>
            </a:r>
            <a:r>
              <a:rPr lang="is-IS" b="1" baseline="0" dirty="0" smtClean="0"/>
              <a:t>:  Beginner to Advanced....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5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-Plain Text vs Cipher</a:t>
            </a:r>
            <a:r>
              <a:rPr lang="en-US" sz="1200" baseline="0" dirty="0" smtClean="0"/>
              <a:t> Text</a:t>
            </a:r>
          </a:p>
          <a:p>
            <a:r>
              <a:rPr lang="en-US" dirty="0" smtClean="0"/>
              <a:t>-History:</a:t>
            </a:r>
            <a:r>
              <a:rPr lang="en-US" baseline="0" dirty="0" smtClean="0"/>
              <a:t> earliest history to today problem is always getting message from sender to receiver securely; 2 solutions have emerged.</a:t>
            </a:r>
          </a:p>
          <a:p>
            <a:r>
              <a:rPr lang="en-US" baseline="0" dirty="0" smtClean="0"/>
              <a:t>-Many services use </a:t>
            </a:r>
            <a:r>
              <a:rPr lang="en-US" b="1" baseline="0" smtClean="0"/>
              <a:t>both</a:t>
            </a:r>
            <a:r>
              <a:rPr lang="en-US" baseline="0" smtClean="0"/>
              <a:t> approaches  </a:t>
            </a:r>
            <a:r>
              <a:rPr lang="en-US" baseline="0" dirty="0" smtClean="0"/>
              <a:t>-</a:t>
            </a:r>
            <a:r>
              <a:rPr lang="en-US" baseline="0" smtClean="0"/>
              <a:t>&gt; </a:t>
            </a:r>
            <a:r>
              <a:rPr lang="en-US" baseline="0" smtClean="0"/>
              <a:t>VPN, HTTPS, </a:t>
            </a:r>
            <a:r>
              <a:rPr lang="en-US" b="1" baseline="0" smtClean="0"/>
              <a:t>AMAZON</a:t>
            </a:r>
            <a:r>
              <a:rPr lang="en-US" b="1" baseline="0" dirty="0" smtClean="0"/>
              <a:t>, </a:t>
            </a:r>
            <a:r>
              <a:rPr lang="en-US" baseline="0" dirty="0" smtClean="0"/>
              <a:t>AZURE,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72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baseline="0" dirty="0" smtClean="0"/>
              <a:t>-&gt; MATH IS THE BASIS FOR CRYPTOLOGY</a:t>
            </a:r>
          </a:p>
          <a:p>
            <a:r>
              <a:rPr lang="en-US" sz="1400" baseline="0" dirty="0" smtClean="0"/>
              <a:t>-Enigma 159 Trillion Combinations for 4 wheels; 10 wires; or at 1 combo tried a second, 144,000 years!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-&gt;Key</a:t>
            </a:r>
            <a:r>
              <a:rPr lang="en-US" sz="1400" baseline="0" dirty="0" smtClean="0"/>
              <a:t> Concept is that complicated math is difficult even for the fastest computers and thus can be used for cryptology</a:t>
            </a:r>
            <a:endParaRPr lang="en-US" sz="1400" dirty="0" smtClean="0"/>
          </a:p>
          <a:p>
            <a:r>
              <a:rPr lang="en-US" dirty="0" smtClean="0"/>
              <a:t>-Germans</a:t>
            </a:r>
            <a:r>
              <a:rPr lang="en-US" baseline="0" dirty="0" smtClean="0"/>
              <a:t> sent </a:t>
            </a:r>
            <a:r>
              <a:rPr lang="en-US" baseline="0" dirty="0" err="1" smtClean="0"/>
              <a:t>Heil</a:t>
            </a:r>
            <a:r>
              <a:rPr lang="en-US" baseline="0" dirty="0" smtClean="0"/>
              <a:t> Hitler and Weather as first words of day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93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-James Elis in 1970; -Clifford </a:t>
            </a:r>
            <a:r>
              <a:rPr lang="en-US" dirty="0" smtClean="0"/>
              <a:t>Cox;  Originally</a:t>
            </a:r>
            <a:r>
              <a:rPr lang="en-US" baseline="0" dirty="0" smtClean="0"/>
              <a:t> </a:t>
            </a:r>
            <a:r>
              <a:rPr lang="en-US" baseline="0" dirty="0" smtClean="0"/>
              <a:t>classified TOP SECRET</a:t>
            </a:r>
          </a:p>
          <a:p>
            <a:r>
              <a:rPr lang="en-US" baseline="0" dirty="0" smtClean="0"/>
              <a:t>-Bob and Alice – All Security Documents Use </a:t>
            </a:r>
            <a:r>
              <a:rPr lang="en-US" baseline="0" dirty="0" smtClean="0"/>
              <a:t>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Basis for VPN; Email; HTTPS;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3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makes HMAC more secure than Message Authentication Code (</a:t>
            </a:r>
            <a:r>
              <a:rPr lang="en-US" dirty="0" smtClean="0">
                <a:hlinkClick r:id="rId3"/>
              </a:rPr>
              <a:t>MAC</a:t>
            </a:r>
            <a:r>
              <a:rPr lang="en-US" dirty="0" smtClean="0"/>
              <a:t>) is that the key and the message are hashed in separate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29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r>
              <a:rPr lang="en-US" baseline="0" dirty="0" smtClean="0"/>
              <a:t> math crypto function relies on a impossible math problem.  The longer the key and resulting cipher text determine its strength.  As computers get more powerful, crypto is at risk.</a:t>
            </a:r>
            <a:endParaRPr lang="en-US" dirty="0" smtClean="0"/>
          </a:p>
          <a:p>
            <a:r>
              <a:rPr lang="en-US" dirty="0" smtClean="0"/>
              <a:t>The cryptographic strength of the HMAC depends upon the </a:t>
            </a:r>
            <a:r>
              <a:rPr lang="en-US" dirty="0" smtClean="0">
                <a:hlinkClick r:id="rId3" tooltip="Cryptographic strength"/>
              </a:rPr>
              <a:t>cryptographic strength</a:t>
            </a:r>
            <a:r>
              <a:rPr lang="en-US" dirty="0" smtClean="0"/>
              <a:t> of the underlying hash function, the size of its hash output, and on the size and quality of the key.</a:t>
            </a:r>
          </a:p>
          <a:p>
            <a:r>
              <a:rPr lang="en-US" sz="1200" i="1" dirty="0" smtClean="0"/>
              <a:t>MD5 considered cryptographically broken and unsuitable for further use”</a:t>
            </a:r>
          </a:p>
          <a:p>
            <a:r>
              <a:rPr lang="en-US" sz="1200" i="1" dirty="0" smtClean="0"/>
              <a:t>COMBINING</a:t>
            </a:r>
            <a:r>
              <a:rPr lang="en-US" sz="1200" i="1" baseline="0" dirty="0" smtClean="0"/>
              <a:t> TECHNIQUES CAN OVERCOME WEAKNESSES AND ENHANCE SECURITY  - Rumors that 128 bit is </a:t>
            </a:r>
            <a:r>
              <a:rPr lang="en-US" sz="1200" i="1" baseline="0" smtClean="0"/>
              <a:t>already compromised.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07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-IPSEC (Tunnel and Gateway Modes)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Stateless!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request is sent and authenticated independently of what has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 happened.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require a session or persistent transport connection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SLIDE????? 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When &amp; How to Use HMAC?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81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YOUR PROBLEM; SOLVE THE CORRECT PROBLEM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One Time Setup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Design and Implementation Decision (scalability; availability; governance)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8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B04C-B693-480C-B06D-8E843604E6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1800" dirty="0">
                <a:latin typeface="Arial Black"/>
                <a:cs typeface="Arial Black"/>
              </a:rPr>
              <a:t>-Java ships with inferior 128 bit encryption with </a:t>
            </a:r>
            <a:r>
              <a:rPr lang="en-US" sz="1800" i="1" dirty="0" err="1">
                <a:latin typeface="Arial Black"/>
                <a:cs typeface="Arial Black"/>
              </a:rPr>
              <a:t>InvalidKeyException</a:t>
            </a:r>
            <a:r>
              <a:rPr lang="en-US" sz="1800" i="1" dirty="0">
                <a:latin typeface="Arial Black"/>
                <a:cs typeface="Arial Black"/>
              </a:rPr>
              <a:t> </a:t>
            </a:r>
            <a:r>
              <a:rPr lang="en-US" sz="1800" dirty="0">
                <a:latin typeface="Arial Black"/>
                <a:cs typeface="Arial Black"/>
              </a:rPr>
              <a:t>for export protection!  Download Java Cryptology Extension JAR’s for maximum encryption.</a:t>
            </a:r>
          </a:p>
          <a:p>
            <a:pPr defTabSz="931774">
              <a:defRPr/>
            </a:pPr>
            <a:r>
              <a:rPr lang="en-US" dirty="0" smtClean="0"/>
              <a:t>-Slight</a:t>
            </a:r>
            <a:r>
              <a:rPr lang="en-US" baseline="0" dirty="0" smtClean="0"/>
              <a:t> differences in objects but basic elements the same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B04C-B693-480C-B06D-8E843604E6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: Why Are They Important?  What makes</a:t>
            </a:r>
            <a:r>
              <a:rPr lang="en-US" baseline="0" dirty="0" smtClean="0"/>
              <a:t> them different</a:t>
            </a:r>
          </a:p>
          <a:p>
            <a:r>
              <a:rPr lang="en-US" baseline="0" dirty="0" smtClean="0"/>
              <a:t>Securing: Understand concepts; Different Techniques; Key Management, Distribution, and Issuance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1800" dirty="0">
                <a:latin typeface="Arial Black"/>
                <a:cs typeface="Arial Black"/>
              </a:rPr>
              <a:t>-Java ships with inferior 128 bit encryption with </a:t>
            </a:r>
            <a:r>
              <a:rPr lang="en-US" sz="1800" i="1" dirty="0" err="1">
                <a:latin typeface="Arial Black"/>
                <a:cs typeface="Arial Black"/>
              </a:rPr>
              <a:t>InvalidKeyException</a:t>
            </a:r>
            <a:r>
              <a:rPr lang="en-US" sz="1800" i="1" dirty="0">
                <a:latin typeface="Arial Black"/>
                <a:cs typeface="Arial Black"/>
              </a:rPr>
              <a:t> </a:t>
            </a:r>
            <a:r>
              <a:rPr lang="en-US" sz="1800" dirty="0">
                <a:latin typeface="Arial Black"/>
                <a:cs typeface="Arial Black"/>
              </a:rPr>
              <a:t>for export protection!  Download Java Cryptology Extension JAR’s for maximum encryption.</a:t>
            </a:r>
          </a:p>
          <a:p>
            <a:pPr defTabSz="931774">
              <a:defRPr/>
            </a:pPr>
            <a:r>
              <a:rPr lang="en-US" dirty="0" smtClean="0"/>
              <a:t>-Slight</a:t>
            </a:r>
            <a:r>
              <a:rPr lang="en-US" baseline="0" dirty="0" smtClean="0"/>
              <a:t> differences in objects but basic elements the same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B04C-B693-480C-B06D-8E843604E6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1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sender generates a HMAC code that is sent with the message, the receiver calculates the HMAC for the message to authenticate it against senders HMAC.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to understand a common definition </a:t>
            </a:r>
            <a:r>
              <a:rPr lang="en-US" dirty="0" err="1" smtClean="0"/>
              <a:t>Microservices</a:t>
            </a:r>
            <a:r>
              <a:rPr lang="en-US" dirty="0" smtClean="0"/>
              <a:t>, how/why differ/evolved</a:t>
            </a:r>
            <a:r>
              <a:rPr lang="en-US" baseline="0" dirty="0" smtClean="0"/>
              <a:t>; so we can understand the security challenges;</a:t>
            </a:r>
            <a:endParaRPr lang="en-US" dirty="0" smtClean="0"/>
          </a:p>
          <a:p>
            <a:r>
              <a:rPr lang="en-US" dirty="0" smtClean="0"/>
              <a:t>Key Take-a-way is : </a:t>
            </a:r>
            <a:r>
              <a:rPr lang="en-US" dirty="0" err="1" smtClean="0"/>
              <a:t>Microservices</a:t>
            </a:r>
            <a:r>
              <a:rPr lang="en-US" dirty="0" smtClean="0"/>
              <a:t> are not recommended for all circumstances;</a:t>
            </a:r>
            <a:r>
              <a:rPr lang="en-US" baseline="0" dirty="0" smtClean="0"/>
              <a:t> but for larger scalable systems they offer significant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0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Encapsulation; Netflix went to AWS</a:t>
            </a:r>
            <a:r>
              <a:rPr lang="en-US" baseline="0" dirty="0" smtClean="0"/>
              <a:t> starting in 2008; </a:t>
            </a:r>
            <a:r>
              <a:rPr lang="en-US" baseline="0" dirty="0" err="1" smtClean="0"/>
              <a:t>Rearchitected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from scratch.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2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Arch – canonical</a:t>
            </a:r>
            <a:r>
              <a:rPr lang="en-US" baseline="0" dirty="0" smtClean="0"/>
              <a:t> models</a:t>
            </a:r>
          </a:p>
          <a:p>
            <a:r>
              <a:rPr lang="en-US" baseline="0" dirty="0" smtClean="0"/>
              <a:t>Security – App level, DB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4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Monolithic Architecture Evolved; Disintegrated; Use ESB talk to each to other; Realized needed to change for scalability;</a:t>
            </a:r>
            <a:r>
              <a:rPr lang="en-US" baseline="0" dirty="0" smtClean="0"/>
              <a:t> id/</a:t>
            </a:r>
            <a:r>
              <a:rPr lang="en-US" baseline="0" dirty="0" err="1" smtClean="0"/>
              <a:t>pwd</a:t>
            </a:r>
            <a:r>
              <a:rPr lang="en-US" baseline="0" dirty="0" smtClean="0"/>
              <a:t>/role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Spread Out;</a:t>
            </a:r>
            <a:r>
              <a:rPr lang="en-US" baseline="0" dirty="0" smtClean="0"/>
              <a:t> At Service Level; Data </a:t>
            </a:r>
            <a:r>
              <a:rPr lang="en-US" baseline="0" dirty="0" err="1" smtClean="0"/>
              <a:t>Seperated</a:t>
            </a:r>
            <a:r>
              <a:rPr lang="en-US" baseline="0" dirty="0" smtClean="0"/>
              <a:t>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7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Novice to Expert in a few minutes;  Security Concepts; Security Approaches</a:t>
            </a:r>
            <a:r>
              <a:rPr lang="en-US" baseline="0" dirty="0" smtClean="0"/>
              <a:t> &amp; Techniques; Security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8785-A995-9A40-9D3F-F07D2AA279C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7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latin typeface="Arial Black"/>
                <a:cs typeface="Arial Black"/>
              </a:rPr>
              <a:t>-Plain Text and Cipher </a:t>
            </a:r>
            <a:r>
              <a:rPr lang="en-US" sz="1400" dirty="0" smtClean="0">
                <a:latin typeface="Arial Black"/>
                <a:cs typeface="Arial Black"/>
              </a:rPr>
              <a:t>Text; Strongest</a:t>
            </a:r>
            <a:r>
              <a:rPr lang="en-US" sz="1400" baseline="0" dirty="0" smtClean="0">
                <a:latin typeface="Arial Black"/>
                <a:cs typeface="Arial Black"/>
              </a:rPr>
              <a:t> </a:t>
            </a:r>
            <a:r>
              <a:rPr lang="en-US" sz="1400" baseline="0" dirty="0" smtClean="0">
                <a:latin typeface="Arial Black"/>
                <a:cs typeface="Arial Black"/>
              </a:rPr>
              <a:t>Lock?  Rumors </a:t>
            </a:r>
            <a:r>
              <a:rPr lang="en-US" sz="1400" baseline="0" dirty="0" smtClean="0">
                <a:latin typeface="Arial Black"/>
                <a:cs typeface="Arial Black"/>
              </a:rPr>
              <a:t>are </a:t>
            </a:r>
            <a:r>
              <a:rPr lang="en-US" sz="1400" dirty="0" smtClean="0"/>
              <a:t>quantum cryptography;</a:t>
            </a:r>
          </a:p>
          <a:p>
            <a:r>
              <a:rPr lang="en-US" sz="1400" dirty="0" smtClean="0"/>
              <a:t>-Moore's </a:t>
            </a:r>
            <a:r>
              <a:rPr lang="en-US" sz="1400" dirty="0" smtClean="0"/>
              <a:t>law (DOUBLING) to catch up: Computers get faster and any </a:t>
            </a:r>
            <a:r>
              <a:rPr lang="en-US" sz="1400" dirty="0" smtClean="0"/>
              <a:t>encryption, all will </a:t>
            </a:r>
            <a:r>
              <a:rPr lang="en-US" sz="1400" dirty="0" smtClean="0"/>
              <a:t>be broken at some point in time.</a:t>
            </a:r>
          </a:p>
          <a:p>
            <a:r>
              <a:rPr lang="en-US" sz="1400" dirty="0" smtClean="0"/>
              <a:t>-In 2012, James </a:t>
            </a:r>
            <a:r>
              <a:rPr lang="en-US" sz="1400" dirty="0" err="1" smtClean="0"/>
              <a:t>Bamford</a:t>
            </a:r>
            <a:r>
              <a:rPr lang="en-US" sz="1400" dirty="0" smtClean="0"/>
              <a:t> published an article saying NSA agency had achieved a “computing breakthrough” that gave them “the ability to crack current public encryption.” </a:t>
            </a:r>
          </a:p>
          <a:p>
            <a:r>
              <a:rPr lang="en-US" sz="1400" dirty="0" smtClean="0"/>
              <a:t>-Snowden documents identified NSA has built extensive infrastructure to intercept and decrypt VPN traffic and suggest can decrypt some HTTPS and SSH connections on demand.</a:t>
            </a:r>
          </a:p>
          <a:p>
            <a:endParaRPr lang="en-US" sz="1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B04C-B693-480C-B06D-8E843604E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GRP-PPT-background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154534"/>
            <a:ext cx="8229600" cy="523036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NAME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581620"/>
            <a:ext cx="8229600" cy="39062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JANUARY 1 PRESENTATION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1"/>
            <a:ext cx="9143999" cy="598287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 descr="sta_black-horizont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43"/>
            <a:ext cx="1371600" cy="363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668216"/>
            <a:ext cx="9143999" cy="475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1"/>
            <a:ext cx="9143999" cy="598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7029"/>
            <a:ext cx="8229600" cy="588309"/>
          </a:xfrm>
        </p:spPr>
        <p:txBody>
          <a:bodyPr lIns="0" rIns="0" anchor="ctr">
            <a:normAutofit/>
          </a:bodyPr>
          <a:lstStyle>
            <a:lvl1pPr algn="l"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871"/>
            <a:ext cx="8229600" cy="2972117"/>
          </a:xfrm>
        </p:spPr>
        <p:txBody>
          <a:bodyPr lIns="0" rIns="0"/>
          <a:lstStyle>
            <a:lvl1pPr>
              <a:buClr>
                <a:srgbClr val="CC0000"/>
              </a:buClr>
              <a:buSzPct val="80000"/>
              <a:buFont typeface="Wingdings" charset="2"/>
              <a:buChar char="§"/>
              <a:defRPr sz="1800"/>
            </a:lvl1pPr>
            <a:lvl2pPr>
              <a:buClr>
                <a:srgbClr val="CC0000"/>
              </a:buClr>
              <a:buSzPct val="80000"/>
              <a:buFont typeface="Wingdings" charset="2"/>
              <a:buChar char="§"/>
              <a:defRPr sz="1600"/>
            </a:lvl2pPr>
            <a:lvl3pPr>
              <a:buClr>
                <a:srgbClr val="CC0000"/>
              </a:buClr>
              <a:buSzPct val="80000"/>
              <a:buFont typeface="Wingdings" charset="2"/>
              <a:buChar char="§"/>
              <a:defRPr sz="1400"/>
            </a:lvl3pPr>
            <a:lvl4pPr>
              <a:buClr>
                <a:srgbClr val="CC0000"/>
              </a:buClr>
              <a:buSzPct val="80000"/>
              <a:buFont typeface="Wingdings" charset="2"/>
              <a:buChar char="§"/>
              <a:defRPr sz="1600"/>
            </a:lvl4pPr>
            <a:lvl5pPr>
              <a:buClr>
                <a:srgbClr val="CC0000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225" y="4767263"/>
            <a:ext cx="5581650" cy="273844"/>
          </a:xfrm>
        </p:spPr>
        <p:txBody>
          <a:bodyPr/>
          <a:lstStyle/>
          <a:p>
            <a:r>
              <a:rPr lang="en-US" dirty="0" smtClean="0"/>
              <a:t>Copyright © 2015 STA Group, LLC. All Rights Reserved. </a:t>
            </a:r>
          </a:p>
          <a:p>
            <a:r>
              <a:rPr lang="en-US" dirty="0" smtClean="0"/>
              <a:t>Contains CONFIDENTIAL information, which may not be disclosed without express written authorization.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sta_black-horizont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43"/>
            <a:ext cx="1371600" cy="363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668216"/>
            <a:ext cx="9143999" cy="475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1"/>
            <a:ext cx="9143999" cy="598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2487"/>
            <a:ext cx="4038600" cy="3192542"/>
          </a:xfrm>
        </p:spPr>
        <p:txBody>
          <a:bodyPr lIns="0" r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2487"/>
            <a:ext cx="4038600" cy="3192542"/>
          </a:xfrm>
        </p:spPr>
        <p:txBody>
          <a:bodyPr lIns="0" rIns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291C-3B39-0341-8CAF-EC6F9C68E1BA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8775" y="4767263"/>
            <a:ext cx="5895975" cy="273844"/>
          </a:xfrm>
        </p:spPr>
        <p:txBody>
          <a:bodyPr/>
          <a:lstStyle/>
          <a:p>
            <a:r>
              <a:rPr lang="en-US" dirty="0" smtClean="0"/>
              <a:t>Copyright © 2015 STA Group, LLC. All Rights Reserved. </a:t>
            </a:r>
          </a:p>
          <a:p>
            <a:r>
              <a:rPr lang="en-US" dirty="0" smtClean="0"/>
              <a:t>Contains CONFIDENTIAL information, which may not be disclosed without express written authorization.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67029"/>
            <a:ext cx="8229600" cy="588309"/>
          </a:xfrm>
        </p:spPr>
        <p:txBody>
          <a:bodyPr lIns="0" rIns="0" anchor="ctr">
            <a:normAutofit/>
          </a:bodyPr>
          <a:lstStyle>
            <a:lvl1pPr algn="l"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sta_black-horizont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43"/>
            <a:ext cx="1371600" cy="363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4668216"/>
            <a:ext cx="9143999" cy="475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" y="1"/>
            <a:ext cx="9143999" cy="598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9431"/>
            <a:ext cx="4040188" cy="479822"/>
          </a:xfrm>
        </p:spPr>
        <p:txBody>
          <a:bodyPr lIns="0" rIns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9252"/>
            <a:ext cx="4040188" cy="3107903"/>
          </a:xfrm>
        </p:spPr>
        <p:txBody>
          <a:bodyPr lIns="0" r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9431"/>
            <a:ext cx="4041775" cy="479822"/>
          </a:xfrm>
        </p:spPr>
        <p:txBody>
          <a:bodyPr lIns="0" rIns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9252"/>
            <a:ext cx="4041775" cy="3107903"/>
          </a:xfrm>
        </p:spPr>
        <p:txBody>
          <a:bodyPr lIns="0" r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BEC-DE0F-5743-B1FC-78BB972741E6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STA Group, LLC. All Rights Reserved. </a:t>
            </a:r>
          </a:p>
          <a:p>
            <a:r>
              <a:rPr lang="en-US" dirty="0" smtClean="0"/>
              <a:t>Contains CONFIDENTIAL information, which may not be disclosed without express written authorization.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sta_black-horizont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43"/>
            <a:ext cx="1371600" cy="363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4668216"/>
            <a:ext cx="9143999" cy="475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1"/>
            <a:ext cx="9143999" cy="5982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1B-0270-CE42-986B-11B7D7A2B444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STA Group, LLC. All Rights Reserved. </a:t>
            </a:r>
          </a:p>
          <a:p>
            <a:r>
              <a:rPr lang="en-US" dirty="0" smtClean="0"/>
              <a:t>Contains CONFIDENTIAL information, which may not be disclosed without express written authorization.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ta_black-horizont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43"/>
            <a:ext cx="1371600" cy="363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GRP-PPT-background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154534"/>
            <a:ext cx="8229600" cy="523036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NAME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818247"/>
            <a:ext cx="8229600" cy="39062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JANUARY 1 PRESENTATION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" y="1"/>
            <a:ext cx="9143999" cy="59828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028871-742C-B745-AF60-1B02114D33D0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0F87AD-0E98-3D4B-9E08-C1D342209D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Copyright © 2015 STA Group, LLC. All Rights Reserved. </a:t>
            </a:r>
          </a:p>
          <a:p>
            <a:r>
              <a:rPr lang="en-US" dirty="0" smtClean="0"/>
              <a:t>Contains CONFIDENTIAL information, which may not be disclosed without express written authorization.</a:t>
            </a:r>
            <a:endParaRPr lang="en-US" dirty="0"/>
          </a:p>
        </p:txBody>
      </p:sp>
      <p:pic>
        <p:nvPicPr>
          <p:cNvPr id="10" name="Picture 9" descr="sta_black-horizont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43"/>
            <a:ext cx="1371600" cy="363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1673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F1F1-FB07-4D72-ACBD-E7EDBD935399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6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763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8028871-742C-B745-AF60-1B02114D33D0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3550" y="4767263"/>
            <a:ext cx="55816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Copyright © 2015 STA Group, LLC.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30F87AD-0E98-3D4B-9E08-C1D342209D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Arial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Arial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gif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02602"/>
            <a:ext cx="8229600" cy="523036"/>
          </a:xfrm>
        </p:spPr>
        <p:txBody>
          <a:bodyPr>
            <a:noAutofit/>
          </a:bodyPr>
          <a:lstStyle/>
          <a:p>
            <a:r>
              <a:rPr lang="en-US" sz="4400" dirty="0"/>
              <a:t>Securing </a:t>
            </a:r>
            <a:r>
              <a:rPr lang="en-US" sz="4400" dirty="0" smtClean="0"/>
              <a:t>your </a:t>
            </a:r>
            <a:r>
              <a:rPr lang="en-US" sz="4400" dirty="0" err="1" smtClean="0"/>
              <a:t>JavaEE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Microservice with HMAC</a:t>
            </a:r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160703" y="578396"/>
            <a:ext cx="1967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Presents</a:t>
            </a:r>
            <a:r>
              <a:rPr lang="en-US" sz="120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913" y="4817219"/>
            <a:ext cx="8585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bg1"/>
                </a:solidFill>
              </a:rPr>
              <a:t>Scott Kramer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84" y="4097859"/>
            <a:ext cx="391705" cy="46056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83" y="3455563"/>
            <a:ext cx="391705" cy="460568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921884" y="3390145"/>
            <a:ext cx="1336319" cy="5959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124" name="Flowchart: Magnetic Disk 123"/>
          <p:cNvSpPr/>
          <p:nvPr/>
        </p:nvSpPr>
        <p:spPr>
          <a:xfrm>
            <a:off x="4173525" y="3610532"/>
            <a:ext cx="731088" cy="326220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SVC - X DB</a:t>
            </a:r>
            <a:endParaRPr lang="en-US" sz="10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301675" y="3319754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96" y="1136654"/>
            <a:ext cx="1292907" cy="350189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6" y="3881780"/>
            <a:ext cx="391705" cy="460568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33" y="3313333"/>
            <a:ext cx="391705" cy="46056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46" y="2568051"/>
            <a:ext cx="391705" cy="46056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87" y="2591360"/>
            <a:ext cx="391705" cy="46056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38" y="2786367"/>
            <a:ext cx="391705" cy="46056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16" y="2789057"/>
            <a:ext cx="391705" cy="4605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70" y="1794248"/>
            <a:ext cx="391705" cy="460568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6904766" y="609843"/>
            <a:ext cx="1753082" cy="6943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77" name="Rounded Rectangle 76"/>
          <p:cNvSpPr/>
          <p:nvPr/>
        </p:nvSpPr>
        <p:spPr>
          <a:xfrm>
            <a:off x="6906194" y="1372015"/>
            <a:ext cx="1336319" cy="12199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439833" y="1388366"/>
            <a:ext cx="4229908" cy="1203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2498728" y="1656301"/>
            <a:ext cx="4071295" cy="7672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15" y="562295"/>
            <a:ext cx="5082209" cy="588309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latin typeface="Arial Black" panose="020B0A04020102020204" pitchFamily="34" charset="0"/>
              </a:rPr>
              <a:t>Microservices </a:t>
            </a:r>
            <a:r>
              <a:rPr lang="en-US" dirty="0" smtClean="0">
                <a:latin typeface="Arial Black" panose="020B0A04020102020204" pitchFamily="34" charset="0"/>
              </a:rPr>
              <a:t>- </a:t>
            </a:r>
            <a:r>
              <a:rPr lang="en-US" dirty="0">
                <a:latin typeface="Arial Black" panose="020B0A04020102020204" pitchFamily="34" charset="0"/>
              </a:rPr>
              <a:t>Security &amp; </a:t>
            </a:r>
            <a:r>
              <a:rPr lang="en-US" dirty="0" smtClean="0">
                <a:latin typeface="Arial Black" panose="020B0A04020102020204" pitchFamily="34" charset="0"/>
              </a:rPr>
              <a:t>Data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28" y="1794248"/>
            <a:ext cx="391705" cy="4605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2001" y="1881119"/>
            <a:ext cx="802125" cy="37369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UI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870336" y="1881119"/>
            <a:ext cx="1038606" cy="3690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443908" y="1881119"/>
            <a:ext cx="1038606" cy="37369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DAO</a:t>
            </a:r>
            <a:endParaRPr lang="en-US" sz="1200" b="1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7056157" y="1881119"/>
            <a:ext cx="973246" cy="363931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 DB</a:t>
            </a:r>
            <a:endParaRPr lang="en-US" sz="1200" b="1" dirty="0"/>
          </a:p>
        </p:txBody>
      </p:sp>
      <p:sp>
        <p:nvSpPr>
          <p:cNvPr id="14" name="Right Arrow 13"/>
          <p:cNvSpPr/>
          <p:nvPr/>
        </p:nvSpPr>
        <p:spPr>
          <a:xfrm>
            <a:off x="1307106" y="2145199"/>
            <a:ext cx="258090" cy="301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5" name="Right Arrow 14"/>
          <p:cNvSpPr/>
          <p:nvPr/>
        </p:nvSpPr>
        <p:spPr>
          <a:xfrm>
            <a:off x="2043305" y="2145199"/>
            <a:ext cx="258090" cy="301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29" name="TextBox 28"/>
          <p:cNvSpPr txBox="1"/>
          <p:nvPr/>
        </p:nvSpPr>
        <p:spPr>
          <a:xfrm>
            <a:off x="4331628" y="1388366"/>
            <a:ext cx="57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86955" y="4342348"/>
            <a:ext cx="16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App/Data Zone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1960" y="4410819"/>
            <a:ext cx="7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22734" y="2000265"/>
            <a:ext cx="938186" cy="591671"/>
          </a:xfrm>
          <a:prstGeom prst="roundRect">
            <a:avLst/>
          </a:prstGeom>
          <a:solidFill>
            <a:srgbClr val="270CF2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Id/</a:t>
            </a:r>
          </a:p>
          <a:p>
            <a:pPr algn="ctr"/>
            <a:r>
              <a:rPr lang="en-US" sz="1200" b="1" dirty="0" smtClean="0"/>
              <a:t>Password</a:t>
            </a:r>
            <a:endParaRPr lang="en-US" sz="12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215154" y="842665"/>
            <a:ext cx="1153331" cy="36467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Perimetric</a:t>
            </a:r>
            <a:r>
              <a:rPr lang="en-US" sz="1200" b="1" dirty="0" smtClean="0"/>
              <a:t> Authenticator</a:t>
            </a:r>
            <a:endParaRPr lang="en-US" sz="1200" b="1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7089173" y="798356"/>
            <a:ext cx="1477553" cy="44310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Authentication</a:t>
            </a:r>
            <a:endParaRPr lang="en-US" sz="1200" b="1" dirty="0"/>
          </a:p>
        </p:txBody>
      </p:sp>
      <p:cxnSp>
        <p:nvCxnSpPr>
          <p:cNvPr id="39" name="Elbow Connector 38"/>
          <p:cNvCxnSpPr>
            <a:stCxn id="35" idx="0"/>
            <a:endCxn id="36" idx="2"/>
          </p:cNvCxnSpPr>
          <p:nvPr/>
        </p:nvCxnSpPr>
        <p:spPr>
          <a:xfrm rot="16200000" flipV="1">
            <a:off x="395359" y="1603796"/>
            <a:ext cx="792930" cy="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3"/>
            <a:endCxn id="37" idx="2"/>
          </p:cNvCxnSpPr>
          <p:nvPr/>
        </p:nvCxnSpPr>
        <p:spPr>
          <a:xfrm flipV="1">
            <a:off x="1368485" y="1019909"/>
            <a:ext cx="5720688" cy="50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1316716" y="1164331"/>
            <a:ext cx="305674" cy="1716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" idx="0"/>
          </p:cNvCxnSpPr>
          <p:nvPr/>
        </p:nvCxnSpPr>
        <p:spPr>
          <a:xfrm rot="5400000" flipH="1" flipV="1">
            <a:off x="4656703" y="-551352"/>
            <a:ext cx="718833" cy="41461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4" idx="0"/>
          </p:cNvCxnSpPr>
          <p:nvPr/>
        </p:nvCxnSpPr>
        <p:spPr>
          <a:xfrm rot="5400000">
            <a:off x="1262103" y="1617346"/>
            <a:ext cx="701901" cy="3538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11" idx="1"/>
          </p:cNvCxnSpPr>
          <p:nvPr/>
        </p:nvCxnSpPr>
        <p:spPr>
          <a:xfrm flipV="1">
            <a:off x="3344126" y="2065622"/>
            <a:ext cx="526210" cy="23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3"/>
            <a:endCxn id="12" idx="1"/>
          </p:cNvCxnSpPr>
          <p:nvPr/>
        </p:nvCxnSpPr>
        <p:spPr>
          <a:xfrm>
            <a:off x="4908942" y="2065622"/>
            <a:ext cx="534966" cy="23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3"/>
            <a:endCxn id="13" idx="2"/>
          </p:cNvCxnSpPr>
          <p:nvPr/>
        </p:nvCxnSpPr>
        <p:spPr>
          <a:xfrm flipV="1">
            <a:off x="6482514" y="2063085"/>
            <a:ext cx="573643" cy="48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99257" y="1388366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292895" y="1624141"/>
            <a:ext cx="63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WAR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558029" y="579451"/>
            <a:ext cx="414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3151910" y="2733369"/>
            <a:ext cx="1147500" cy="583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318486" y="2957806"/>
            <a:ext cx="786805" cy="29181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SVC A</a:t>
            </a:r>
            <a:endParaRPr lang="en-US" sz="1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169680" y="2719537"/>
            <a:ext cx="1107489" cy="5974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7675119" y="2720949"/>
            <a:ext cx="1336319" cy="5959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7926760" y="2941336"/>
            <a:ext cx="731088" cy="326220"/>
          </a:xfrm>
          <a:prstGeom prst="flowChartMagneticDisk">
            <a:avLst/>
          </a:prstGeom>
          <a:solidFill>
            <a:srgbClr val="A7152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SVC - B DB</a:t>
            </a:r>
            <a:endParaRPr lang="en-US" sz="1000" b="1" dirty="0"/>
          </a:p>
        </p:txBody>
      </p:sp>
      <p:cxnSp>
        <p:nvCxnSpPr>
          <p:cNvPr id="57" name="Elbow Connector 56"/>
          <p:cNvCxnSpPr>
            <a:stCxn id="69" idx="3"/>
            <a:endCxn id="54" idx="2"/>
          </p:cNvCxnSpPr>
          <p:nvPr/>
        </p:nvCxnSpPr>
        <p:spPr>
          <a:xfrm>
            <a:off x="7134084" y="3103716"/>
            <a:ext cx="792676" cy="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54910" y="2650558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6347279" y="2957806"/>
            <a:ext cx="786805" cy="291819"/>
          </a:xfrm>
          <a:prstGeom prst="roundRect">
            <a:avLst/>
          </a:prstGeom>
          <a:solidFill>
            <a:srgbClr val="A7152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SVC B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573231" y="2663550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505015" y="2680807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673176" y="2728850"/>
            <a:ext cx="1336319" cy="5880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82" name="Flowchart: Magnetic Disk 81"/>
          <p:cNvSpPr/>
          <p:nvPr/>
        </p:nvSpPr>
        <p:spPr>
          <a:xfrm>
            <a:off x="5003454" y="2940271"/>
            <a:ext cx="801041" cy="318319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SVC- A DB</a:t>
            </a:r>
            <a:endParaRPr 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131605" y="2683973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cxnSp>
        <p:nvCxnSpPr>
          <p:cNvPr id="85" name="Elbow Connector 84"/>
          <p:cNvCxnSpPr>
            <a:stCxn id="43" idx="3"/>
            <a:endCxn id="82" idx="2"/>
          </p:cNvCxnSpPr>
          <p:nvPr/>
        </p:nvCxnSpPr>
        <p:spPr>
          <a:xfrm flipV="1">
            <a:off x="4105291" y="3099431"/>
            <a:ext cx="898163" cy="42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1" idx="2"/>
            <a:endCxn id="69" idx="0"/>
          </p:cNvCxnSpPr>
          <p:nvPr/>
        </p:nvCxnSpPr>
        <p:spPr>
          <a:xfrm rot="16200000" flipH="1">
            <a:off x="5211319" y="1428443"/>
            <a:ext cx="707682" cy="23510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7" idx="2"/>
            <a:endCxn id="43" idx="0"/>
          </p:cNvCxnSpPr>
          <p:nvPr/>
        </p:nvCxnSpPr>
        <p:spPr>
          <a:xfrm rot="16200000" flipH="1">
            <a:off x="2975981" y="2221898"/>
            <a:ext cx="702990" cy="768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622390" y="1260041"/>
            <a:ext cx="340881" cy="17502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TextBox 109"/>
          <p:cNvSpPr txBox="1"/>
          <p:nvPr/>
        </p:nvSpPr>
        <p:spPr>
          <a:xfrm>
            <a:off x="1587532" y="1040876"/>
            <a:ext cx="5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Token</a:t>
            </a:r>
            <a:endParaRPr lang="en-US" sz="12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2443120" y="3396309"/>
            <a:ext cx="1147500" cy="583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2609696" y="3620746"/>
            <a:ext cx="786805" cy="29181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SVC X</a:t>
            </a:r>
            <a:endParaRPr lang="en-US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796225" y="3343747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104" name="Rounded Rectangle 103"/>
          <p:cNvSpPr/>
          <p:nvPr/>
        </p:nvSpPr>
        <p:spPr>
          <a:xfrm>
            <a:off x="2443120" y="4038697"/>
            <a:ext cx="1147500" cy="5835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105" name="Rounded Rectangle 104"/>
          <p:cNvSpPr/>
          <p:nvPr/>
        </p:nvSpPr>
        <p:spPr>
          <a:xfrm>
            <a:off x="2609696" y="4263134"/>
            <a:ext cx="786805" cy="291819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SVC Y</a:t>
            </a:r>
            <a:endParaRPr 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796225" y="3986135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115" name="Right Arrow 114"/>
          <p:cNvSpPr/>
          <p:nvPr/>
        </p:nvSpPr>
        <p:spPr>
          <a:xfrm>
            <a:off x="1307106" y="3610760"/>
            <a:ext cx="258090" cy="30180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17" name="Rounded Rectangle 116"/>
          <p:cNvSpPr/>
          <p:nvPr/>
        </p:nvSpPr>
        <p:spPr>
          <a:xfrm>
            <a:off x="327375" y="3467486"/>
            <a:ext cx="938186" cy="5916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Partner Service</a:t>
            </a:r>
            <a:endParaRPr lang="en-US" sz="1200" b="1" dirty="0"/>
          </a:p>
        </p:txBody>
      </p:sp>
      <p:sp>
        <p:nvSpPr>
          <p:cNvPr id="118" name="Right Arrow 117"/>
          <p:cNvSpPr/>
          <p:nvPr/>
        </p:nvSpPr>
        <p:spPr>
          <a:xfrm>
            <a:off x="2040784" y="3610759"/>
            <a:ext cx="258090" cy="30180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20" name="Right Arrow 119"/>
          <p:cNvSpPr/>
          <p:nvPr/>
        </p:nvSpPr>
        <p:spPr>
          <a:xfrm>
            <a:off x="2044790" y="4179579"/>
            <a:ext cx="258090" cy="30180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cxnSp>
        <p:nvCxnSpPr>
          <p:cNvPr id="125" name="Elbow Connector 124"/>
          <p:cNvCxnSpPr/>
          <p:nvPr/>
        </p:nvCxnSpPr>
        <p:spPr>
          <a:xfrm>
            <a:off x="3380849" y="3772912"/>
            <a:ext cx="792676" cy="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3951785" y="4032441"/>
            <a:ext cx="1336319" cy="5959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129" name="Flowchart: Magnetic Disk 128"/>
          <p:cNvSpPr/>
          <p:nvPr/>
        </p:nvSpPr>
        <p:spPr>
          <a:xfrm>
            <a:off x="4203426" y="4252828"/>
            <a:ext cx="731088" cy="326220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SVC - Y DB</a:t>
            </a:r>
            <a:endParaRPr lang="en-US" sz="1000" b="1" dirty="0"/>
          </a:p>
        </p:txBody>
      </p:sp>
      <p:cxnSp>
        <p:nvCxnSpPr>
          <p:cNvPr id="130" name="Elbow Connector 129"/>
          <p:cNvCxnSpPr/>
          <p:nvPr/>
        </p:nvCxnSpPr>
        <p:spPr>
          <a:xfrm>
            <a:off x="3410750" y="4415208"/>
            <a:ext cx="792676" cy="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ular Callout 130"/>
          <p:cNvSpPr/>
          <p:nvPr/>
        </p:nvSpPr>
        <p:spPr>
          <a:xfrm>
            <a:off x="88947" y="2871617"/>
            <a:ext cx="1306892" cy="437146"/>
          </a:xfrm>
          <a:prstGeom prst="wedgeRoundRectCallout">
            <a:avLst>
              <a:gd name="adj1" fmla="val 111495"/>
              <a:gd name="adj2" fmla="val 61470"/>
              <a:gd name="adj3" fmla="val 16667"/>
            </a:avLst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HMAC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074415" y="2383164"/>
            <a:ext cx="57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REST</a:t>
            </a:r>
            <a:endParaRPr 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886580" y="2386674"/>
            <a:ext cx="57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REST</a:t>
            </a:r>
            <a:endParaRPr lang="en-US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1166693" y="3302249"/>
            <a:ext cx="577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REST</a:t>
            </a:r>
            <a:endParaRPr lang="en-US" sz="1200" b="1" dirty="0"/>
          </a:p>
        </p:txBody>
      </p:sp>
      <p:sp>
        <p:nvSpPr>
          <p:cNvPr id="135" name="Rounded Rectangular Callout 134"/>
          <p:cNvSpPr/>
          <p:nvPr/>
        </p:nvSpPr>
        <p:spPr>
          <a:xfrm>
            <a:off x="5673177" y="3550379"/>
            <a:ext cx="1306892" cy="547480"/>
          </a:xfrm>
          <a:prstGeom prst="wedgeRoundRectCallout">
            <a:avLst>
              <a:gd name="adj1" fmla="val -16925"/>
              <a:gd name="adj2" fmla="val -153263"/>
              <a:gd name="adj3" fmla="val 16667"/>
            </a:avLst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LDAP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HMAC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367663" y="3986135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0943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6" grpId="0"/>
      <p:bldP spid="97" grpId="0" animBg="1"/>
      <p:bldP spid="98" grpId="0" animBg="1"/>
      <p:bldP spid="99" grpId="0"/>
      <p:bldP spid="104" grpId="0" animBg="1"/>
      <p:bldP spid="105" grpId="0" animBg="1"/>
      <p:bldP spid="107" grpId="0"/>
      <p:bldP spid="115" grpId="0" animBg="1"/>
      <p:bldP spid="117" grpId="0" animBg="1"/>
      <p:bldP spid="118" grpId="0" animBg="1"/>
      <p:bldP spid="120" grpId="0" animBg="1"/>
      <p:bldP spid="128" grpId="0" animBg="1"/>
      <p:bldP spid="129" grpId="0" animBg="1"/>
      <p:bldP spid="131" grpId="0" animBg="1"/>
      <p:bldP spid="134" grpId="0"/>
      <p:bldP spid="135" grpId="0" animBg="1"/>
      <p:bldP spid="1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Cryptology Concepts</a:t>
            </a:r>
            <a:endParaRPr lang="en-US" sz="3600" b="1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2771015"/>
            <a:ext cx="8229600" cy="291273"/>
          </a:xfrm>
        </p:spPr>
        <p:txBody>
          <a:bodyPr>
            <a:noAutofit/>
          </a:bodyPr>
          <a:lstStyle/>
          <a:p>
            <a:r>
              <a:rPr lang="en-US" sz="1600" dirty="0" smtClean="0"/>
              <a:t>Basic Cryptology Concepts, Techniques, and Algorithms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39" y="597501"/>
            <a:ext cx="1431447" cy="19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123" y="0"/>
            <a:ext cx="2676411" cy="588309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Locks n’ Keys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48" y="715826"/>
            <a:ext cx="8814751" cy="362426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Locking with a combination number (“key”) is susceptible to someone the guessing answer. 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Automated computer guessing is called “brute force”.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Cryptology locking = encryption, unlocking = decryption.</a:t>
            </a:r>
          </a:p>
          <a:p>
            <a:pPr lvl="1"/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Quick - What is the strongest lock?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Computer locks rely on crazy difficult math problems.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Todays strong lock is tomorrows brute force victim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Longer keys = more processing time to encode/decode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-575"/>
            <a:ext cx="3821545" cy="785666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781800" y="3360071"/>
            <a:ext cx="533400" cy="457200"/>
          </a:xfrm>
          <a:prstGeom prst="leftArrow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440" y="2108053"/>
            <a:ext cx="1529104" cy="12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344" y="2533198"/>
            <a:ext cx="2393424" cy="1429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70" y="517848"/>
            <a:ext cx="5513256" cy="588309"/>
          </a:xfrm>
        </p:spPr>
        <p:txBody>
          <a:bodyPr>
            <a:normAutofit/>
          </a:bodyPr>
          <a:lstStyle/>
          <a:p>
            <a:r>
              <a:rPr lang="en-US" dirty="0" smtClean="0"/>
              <a:t>Ongoing Security Challenge…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70" y="990436"/>
            <a:ext cx="8840223" cy="169846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Message </a:t>
            </a:r>
            <a:r>
              <a:rPr lang="en-US" b="1" dirty="0">
                <a:solidFill>
                  <a:schemeClr val="tx1"/>
                </a:solidFill>
              </a:rPr>
              <a:t>authentication and encryption is simple, fast and stateless.</a:t>
            </a:r>
          </a:p>
          <a:p>
            <a:r>
              <a:rPr lang="en-US" b="1" dirty="0">
                <a:solidFill>
                  <a:schemeClr val="tx1"/>
                </a:solidFill>
              </a:rPr>
              <a:t>Easy to change access control based on shared secret keys.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Security </a:t>
            </a:r>
            <a:r>
              <a:rPr lang="en-US" b="1" dirty="0">
                <a:solidFill>
                  <a:schemeClr val="tx1"/>
                </a:solidFill>
              </a:rPr>
              <a:t>is not dependent on the application communication topology</a:t>
            </a:r>
            <a:r>
              <a:rPr lang="en-US" dirty="0"/>
              <a:t>.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2938212"/>
            <a:ext cx="1143000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Sender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91853" y="2938212"/>
            <a:ext cx="1304093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Receiver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53423" y="3266697"/>
            <a:ext cx="349263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3" descr="C:\Users\Brett\AppData\Local\Microsoft\Windows\INetCache\IE\ZRIMCDVV\Important-Messag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6" y="3248035"/>
            <a:ext cx="563608" cy="5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315200" y="3298374"/>
            <a:ext cx="357463" cy="11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13348" y="2864243"/>
            <a:ext cx="288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Securing Message Transport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" y="3942224"/>
            <a:ext cx="1143000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Sender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91852" y="3942224"/>
            <a:ext cx="1304093" cy="6096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91053" y="4247024"/>
            <a:ext cx="64008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C:\Users\Brett\AppData\Local\Microsoft\Windows\INetCache\IE\ZRIMCDVV\Important-Messag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2" y="3768684"/>
            <a:ext cx="837962" cy="8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53423" y="391008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Encrypting Message</a:t>
            </a:r>
            <a:endParaRPr lang="en-US" b="1" dirty="0"/>
          </a:p>
        </p:txBody>
      </p:sp>
      <p:pic>
        <p:nvPicPr>
          <p:cNvPr id="20" name="Picture 13" descr="C:\Users\Brett\AppData\Local\Microsoft\Windows\INetCache\IE\ZRIMCDVV\Important-Messag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6" y="4279413"/>
            <a:ext cx="563608" cy="54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C:\Users\Brett\AppData\Local\Microsoft\Windows\INetCache\IE\ZRIMCDVV\Important-Messag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75" y="2489532"/>
            <a:ext cx="837962" cy="81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Brett\AppData\Local\Microsoft\Windows\INetCache\IE\45HN56X6\Lock-icon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972" y="2938212"/>
            <a:ext cx="495965" cy="49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79726">
            <a:off x="4077850" y="3851539"/>
            <a:ext cx="627451" cy="6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9" grpId="0" animBg="1"/>
      <p:bldP spid="13" grpId="0"/>
      <p:bldP spid="14" grpId="0" animBg="1"/>
      <p:bldP spid="15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56809" y="1567406"/>
            <a:ext cx="1428383" cy="271859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556" y="2312001"/>
            <a:ext cx="1428383" cy="271859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3440" y="569875"/>
            <a:ext cx="4207009" cy="588309"/>
          </a:xfrm>
        </p:spPr>
        <p:txBody>
          <a:bodyPr/>
          <a:lstStyle/>
          <a:p>
            <a:r>
              <a:rPr lang="en-US" dirty="0"/>
              <a:t>Basic Cryptology </a:t>
            </a:r>
            <a:r>
              <a:rPr lang="en-US" dirty="0" smtClean="0"/>
              <a:t>Concepts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49" y="0"/>
            <a:ext cx="4793550" cy="48650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2617" y="1517380"/>
            <a:ext cx="145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 B C D E</a:t>
            </a:r>
          </a:p>
          <a:p>
            <a:r>
              <a:rPr lang="en-US" dirty="0" smtClean="0">
                <a:latin typeface="Courier New"/>
                <a:cs typeface="Courier New"/>
              </a:rPr>
              <a:t>1 2 3 4 5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427" y="2291189"/>
            <a:ext cx="1456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 B C D E</a:t>
            </a:r>
          </a:p>
          <a:p>
            <a:r>
              <a:rPr lang="en-US" dirty="0" smtClean="0">
                <a:latin typeface="Courier New"/>
                <a:cs typeface="Courier New"/>
              </a:rPr>
              <a:t>1 2 3 4 5</a:t>
            </a:r>
          </a:p>
          <a:p>
            <a:r>
              <a:rPr lang="en-US" dirty="0" smtClean="0">
                <a:latin typeface="Courier New"/>
                <a:cs typeface="Courier New"/>
              </a:rPr>
              <a:t>2 3 4 5 6</a:t>
            </a:r>
          </a:p>
          <a:p>
            <a:r>
              <a:rPr lang="en-US" dirty="0" smtClean="0">
                <a:latin typeface="Courier New"/>
                <a:cs typeface="Courier New"/>
              </a:rPr>
              <a:t>3 4 5 6 7</a:t>
            </a:r>
          </a:p>
          <a:p>
            <a:r>
              <a:rPr lang="en-US" dirty="0" smtClean="0">
                <a:latin typeface="Courier New"/>
                <a:cs typeface="Courier New"/>
              </a:rPr>
              <a:t>4 5 6 7 8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5 6 7 8 9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52337" y="1622180"/>
            <a:ext cx="1837764" cy="369332"/>
            <a:chOff x="2209801" y="2458495"/>
            <a:chExt cx="1837764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590800" y="2458495"/>
              <a:ext cx="145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ABC = 123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2209801" y="2539651"/>
              <a:ext cx="383359" cy="261743"/>
            </a:xfrm>
            <a:prstGeom prst="rightArrow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91723" y="2704150"/>
            <a:ext cx="599125" cy="145413"/>
          </a:xfrm>
          <a:prstGeom prst="rightArrow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91724" y="2980728"/>
            <a:ext cx="883980" cy="145413"/>
          </a:xfrm>
          <a:prstGeom prst="rightArrow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91725" y="3237550"/>
            <a:ext cx="1073405" cy="145413"/>
          </a:xfrm>
          <a:prstGeom prst="rightArrow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67044" y="2865254"/>
            <a:ext cx="1896044" cy="369332"/>
            <a:chOff x="2218761" y="3565640"/>
            <a:chExt cx="189604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58040" y="3565640"/>
              <a:ext cx="1456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ABC = 135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2218761" y="3615446"/>
              <a:ext cx="383359" cy="261743"/>
            </a:xfrm>
            <a:prstGeom prst="rightArrow">
              <a:avLst/>
            </a:prstGeom>
            <a:solidFill>
              <a:srgbClr val="FF0000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2464" y="2593395"/>
            <a:ext cx="1428383" cy="271859"/>
          </a:xfrm>
          <a:prstGeom prst="rect">
            <a:avLst/>
          </a:prstGeom>
          <a:noFill/>
          <a:ln w="254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2556" y="2870237"/>
            <a:ext cx="1428294" cy="271859"/>
          </a:xfrm>
          <a:prstGeom prst="rect">
            <a:avLst/>
          </a:prstGeom>
          <a:noFill/>
          <a:ln w="254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2167" y="3168352"/>
            <a:ext cx="1418682" cy="271859"/>
          </a:xfrm>
          <a:prstGeom prst="rect">
            <a:avLst/>
          </a:prstGeom>
          <a:noFill/>
          <a:ln w="254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8427" y="2585601"/>
            <a:ext cx="1428383" cy="27185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8427" y="2868801"/>
            <a:ext cx="1428383" cy="27185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12" grpId="0"/>
      <p:bldP spid="14" grpId="0"/>
      <p:bldP spid="14" grpId="1"/>
      <p:bldP spid="15" grpId="0"/>
      <p:bldP spid="20" grpId="0" animBg="1"/>
      <p:bldP spid="20" grpId="1" animBg="1"/>
      <p:bldP spid="21" grpId="0" animBg="1"/>
      <p:bldP spid="21" grpId="1" animBg="1"/>
      <p:bldP spid="22" grpId="0" animBg="1"/>
      <p:bldP spid="5" grpId="0" animBg="1"/>
      <p:bldP spid="5" grpId="1" animBg="1"/>
      <p:bldP spid="23" grpId="0" animBg="1"/>
      <p:bldP spid="23" grpId="1" animBg="1"/>
      <p:bldP spid="25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" y="498769"/>
            <a:ext cx="9033082" cy="5883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Solution:  How two people securely exchange a message 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9487"/>
            <a:ext cx="9144000" cy="2208348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Clifford Cox solved this via complex </a:t>
            </a:r>
            <a:r>
              <a:rPr lang="en-US" b="1" dirty="0" smtClean="0">
                <a:solidFill>
                  <a:schemeClr val="tx1"/>
                </a:solidFill>
              </a:rPr>
              <a:t>mathematics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RSA, basis for Public key and Private key and more….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Multiplying two numbers is easy, determining the original prime numbers from result is hard.</a:t>
            </a:r>
          </a:p>
          <a:p>
            <a:pPr lvl="1"/>
            <a:r>
              <a:rPr lang="en-US" b="1" i="1" u="sng" dirty="0" smtClean="0">
                <a:solidFill>
                  <a:schemeClr val="tx1"/>
                </a:solidFill>
              </a:rPr>
              <a:t>Factoring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large integers that are </a:t>
            </a:r>
            <a:r>
              <a:rPr lang="en-US" b="1" dirty="0" smtClean="0">
                <a:solidFill>
                  <a:schemeClr val="tx1"/>
                </a:solidFill>
              </a:rPr>
              <a:t>product </a:t>
            </a:r>
            <a:r>
              <a:rPr lang="en-US" b="1" dirty="0">
                <a:solidFill>
                  <a:schemeClr val="tx1"/>
                </a:solidFill>
              </a:rPr>
              <a:t>of multiplying two </a:t>
            </a:r>
            <a:r>
              <a:rPr lang="en-US" b="1" i="1" u="sng" dirty="0">
                <a:solidFill>
                  <a:schemeClr val="tx1"/>
                </a:solidFill>
              </a:rPr>
              <a:t>large</a:t>
            </a:r>
            <a:r>
              <a:rPr lang="en-US" b="1" dirty="0">
                <a:solidFill>
                  <a:schemeClr val="tx1"/>
                </a:solidFill>
              </a:rPr>
              <a:t> prime numbers is complex.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Can be slow; needs setup (Software Install; Key Locations; Certificate Authority, etc.)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When to use?  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Certificate Authority setup; 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Configuration not a issue; Protocol independence not required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1586" y="3104792"/>
            <a:ext cx="8478344" cy="1545298"/>
            <a:chOff x="858345" y="3239341"/>
            <a:chExt cx="6650640" cy="126764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858345" y="3657273"/>
              <a:ext cx="875205" cy="785671"/>
            </a:xfrm>
            <a:prstGeom prst="snip1Rect">
              <a:avLst/>
            </a:prstGeom>
            <a:solidFill>
              <a:srgbClr val="FFFF00"/>
            </a:solidFill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346" y="3729135"/>
              <a:ext cx="875204" cy="60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 Narrow"/>
                  <a:cs typeface="Arial Narrow"/>
                </a:rPr>
                <a:t>Space, The Final Frontier…</a:t>
              </a:r>
              <a:endParaRPr lang="en-US" sz="1400" b="1" dirty="0">
                <a:latin typeface="Arial Narrow"/>
                <a:cs typeface="Arial Narrow"/>
              </a:endParaRPr>
            </a:p>
          </p:txBody>
        </p:sp>
        <p:sp>
          <p:nvSpPr>
            <p:cNvPr id="11" name="Snip Single Corner Rectangle 10"/>
            <p:cNvSpPr/>
            <p:nvPr/>
          </p:nvSpPr>
          <p:spPr>
            <a:xfrm>
              <a:off x="3944883" y="3646799"/>
              <a:ext cx="875205" cy="785671"/>
            </a:xfrm>
            <a:prstGeom prst="snip1Rect">
              <a:avLst/>
            </a:prstGeom>
            <a:solidFill>
              <a:srgbClr val="FFFF00"/>
            </a:solidFill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44884" y="3646800"/>
              <a:ext cx="875204" cy="60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 Narrow"/>
                  <a:cs typeface="Arial Narrow"/>
                </a:rPr>
                <a:t>0101010</a:t>
              </a:r>
            </a:p>
            <a:p>
              <a:r>
                <a:rPr lang="en-US" sz="1400" b="1" dirty="0" smtClean="0">
                  <a:latin typeface="Arial Narrow"/>
                  <a:cs typeface="Arial Narrow"/>
                </a:rPr>
                <a:t>1011001</a:t>
              </a:r>
            </a:p>
            <a:p>
              <a:r>
                <a:rPr lang="en-US" sz="1400" b="1" dirty="0" smtClean="0">
                  <a:latin typeface="Arial Narrow"/>
                  <a:cs typeface="Arial Narrow"/>
                </a:rPr>
                <a:t>0101001</a:t>
              </a:r>
              <a:endParaRPr lang="en-US" sz="1400" b="1" dirty="0">
                <a:latin typeface="Arial Narrow"/>
                <a:cs typeface="Arial Narrow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145862" y="3699934"/>
              <a:ext cx="1401379" cy="638524"/>
            </a:xfrm>
            <a:prstGeom prst="rightArrow">
              <a:avLst/>
            </a:prstGeom>
            <a:gradFill>
              <a:gsLst>
                <a:gs pos="0">
                  <a:srgbClr val="CCFFCC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079999" y="3746940"/>
              <a:ext cx="1401379" cy="638524"/>
            </a:xfrm>
            <a:prstGeom prst="rightArrow">
              <a:avLst/>
            </a:prstGeom>
            <a:gradFill>
              <a:gsLst>
                <a:gs pos="0">
                  <a:srgbClr val="CCFFCC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2277" y="3279718"/>
              <a:ext cx="621862" cy="71121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179849" y="3291195"/>
              <a:ext cx="621862" cy="711210"/>
            </a:xfrm>
            <a:prstGeom prst="rect">
              <a:avLst/>
            </a:prstGeom>
            <a:noFill/>
          </p:spPr>
        </p:pic>
        <p:sp>
          <p:nvSpPr>
            <p:cNvPr id="18" name="Snip Single Corner Rectangle 17"/>
            <p:cNvSpPr/>
            <p:nvPr/>
          </p:nvSpPr>
          <p:spPr>
            <a:xfrm>
              <a:off x="6633780" y="3646798"/>
              <a:ext cx="875205" cy="785671"/>
            </a:xfrm>
            <a:prstGeom prst="snip1Rect">
              <a:avLst/>
            </a:prstGeom>
            <a:solidFill>
              <a:srgbClr val="FFFF00"/>
            </a:solidFill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3781" y="3725839"/>
              <a:ext cx="875204" cy="60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 Narrow"/>
                  <a:cs typeface="Arial Narrow"/>
                </a:rPr>
                <a:t>Space, The Final Frontier…</a:t>
              </a:r>
              <a:endParaRPr lang="en-US" sz="1400" b="1" dirty="0">
                <a:latin typeface="Arial Narrow"/>
                <a:cs typeface="Arial Narrow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8346" y="3323869"/>
              <a:ext cx="539693" cy="378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Bob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63711" y="3285540"/>
              <a:ext cx="631486" cy="378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Alice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12277" y="4200797"/>
              <a:ext cx="714577" cy="302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Encrypt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46420" y="4204010"/>
              <a:ext cx="1029610" cy="30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Decrypt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49656" y="3250236"/>
              <a:ext cx="910738" cy="302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Public Key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8002" y="3239341"/>
              <a:ext cx="983418" cy="302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Private Key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571548">
              <a:off x="2385214" y="3279910"/>
              <a:ext cx="33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8926789">
              <a:off x="5401571" y="3625678"/>
              <a:ext cx="334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21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3" y="602965"/>
            <a:ext cx="4817477" cy="111924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Solution: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 People</a:t>
            </a:r>
            <a:r>
              <a:rPr lang="en-US" dirty="0"/>
              <a:t> </a:t>
            </a:r>
            <a:r>
              <a:rPr lang="en-US" b="0" i="1" u="sng" dirty="0" smtClean="0"/>
              <a:t>(who </a:t>
            </a:r>
            <a:r>
              <a:rPr lang="en-US" b="0" i="1" u="sng" dirty="0"/>
              <a:t>never </a:t>
            </a:r>
            <a:r>
              <a:rPr lang="en-US" b="0" i="1" u="sng" dirty="0" smtClean="0"/>
              <a:t>met)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create a secret key </a:t>
            </a:r>
            <a:r>
              <a:rPr lang="en-US" i="1" u="sng" dirty="0" smtClean="0"/>
              <a:t>publicly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13" y="2344302"/>
            <a:ext cx="8435187" cy="232088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Diffie</a:t>
            </a:r>
            <a:r>
              <a:rPr lang="en-US" dirty="0">
                <a:solidFill>
                  <a:schemeClr val="tx1"/>
                </a:solidFill>
              </a:rPr>
              <a:t>-Hellman used “Discreet Logarithm” math to solve.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270CF2"/>
                </a:solidFill>
              </a:rPr>
              <a:t>&lt;primitive-root&gt;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x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tx1"/>
                </a:solidFill>
              </a:rPr>
              <a:t>mod  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B050"/>
                </a:solidFill>
              </a:rPr>
              <a:t>&lt;base-number&gt;  </a:t>
            </a:r>
            <a:r>
              <a:rPr lang="en-US" b="1" dirty="0">
                <a:solidFill>
                  <a:schemeClr val="tx1"/>
                </a:solidFill>
              </a:rPr>
              <a:t>Ξ  &lt;result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dirty="0">
                <a:solidFill>
                  <a:schemeClr val="tx1"/>
                </a:solidFill>
              </a:rPr>
              <a:t>One-way encoding is fast even with large numbers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Reversing the encoding without keys is very, very </a:t>
            </a:r>
            <a:r>
              <a:rPr lang="en-US" dirty="0" smtClean="0">
                <a:solidFill>
                  <a:schemeClr val="tx1"/>
                </a:solidFill>
              </a:rPr>
              <a:t>difficult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400" y="4767263"/>
            <a:ext cx="1276350" cy="273844"/>
          </a:xfrm>
        </p:spPr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2348" y="4769539"/>
            <a:ext cx="1371600" cy="273844"/>
          </a:xfrm>
        </p:spPr>
        <p:txBody>
          <a:bodyPr/>
          <a:lstStyle/>
          <a:p>
            <a:fld id="{C30F87AD-0E98-3D4B-9E08-C1D342209D6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1180" y="935351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 Black" panose="020B0A04020102020204" pitchFamily="34" charset="0"/>
                <a:cs typeface="Courier New"/>
              </a:rPr>
              <a:t>Alice</a:t>
            </a:r>
            <a:endParaRPr lang="en-US" sz="1600" b="1" dirty="0">
              <a:latin typeface="Arial Black" panose="020B0A04020102020204" pitchFamily="34" charset="0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8629" y="92162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 Black" panose="020B0A04020102020204" pitchFamily="34" charset="0"/>
                <a:cs typeface="Courier New"/>
              </a:rPr>
              <a:t>Bob</a:t>
            </a:r>
            <a:endParaRPr lang="en-US" sz="1600" b="1" dirty="0">
              <a:latin typeface="Arial Black" panose="020B0A04020102020204" pitchFamily="34" charset="0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3588" y="631738"/>
            <a:ext cx="58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Eve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39690" y="1264729"/>
            <a:ext cx="2542904" cy="0"/>
          </a:xfrm>
          <a:prstGeom prst="line">
            <a:avLst/>
          </a:prstGeom>
          <a:ln w="57150" cmpd="sng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77643" y="901179"/>
            <a:ext cx="7758" cy="326966"/>
          </a:xfrm>
          <a:prstGeom prst="line">
            <a:avLst/>
          </a:prstGeom>
          <a:ln w="57150" cmpd="sng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1180" y="65476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33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15</a:t>
            </a:r>
            <a:endParaRPr lang="en-US" sz="1600" b="1" dirty="0">
              <a:solidFill>
                <a:srgbClr val="FF339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69364" y="63952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33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13</a:t>
            </a:r>
            <a:endParaRPr lang="en-US" sz="1200" b="1" dirty="0">
              <a:solidFill>
                <a:srgbClr val="FF339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6890" y="1305901"/>
            <a:ext cx="152574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15</a:t>
            </a:r>
            <a:r>
              <a:rPr lang="en-US" sz="1600" b="1" dirty="0" smtClean="0"/>
              <a:t> mod 17 = </a:t>
            </a:r>
            <a:r>
              <a:rPr lang="en-US" sz="1600" b="1" dirty="0" smtClean="0">
                <a:solidFill>
                  <a:srgbClr val="008000"/>
                </a:solidFill>
              </a:rPr>
              <a:t>6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8217" y="1305901"/>
            <a:ext cx="15554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13</a:t>
            </a:r>
            <a:r>
              <a:rPr lang="en-US" sz="1600" b="1" dirty="0" smtClean="0"/>
              <a:t> mod 17 = </a:t>
            </a:r>
            <a:r>
              <a:rPr lang="en-US" sz="1600" b="1" dirty="0" smtClean="0">
                <a:solidFill>
                  <a:srgbClr val="008000"/>
                </a:solidFill>
              </a:rPr>
              <a:t>12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5503" y="647144"/>
            <a:ext cx="107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 mod   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6890" y="1552935"/>
            <a:ext cx="152574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12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15</a:t>
            </a:r>
            <a:r>
              <a:rPr lang="en-US" sz="1600" b="1" dirty="0" smtClean="0"/>
              <a:t> mod 17 =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7635" y="1552935"/>
            <a:ext cx="154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13</a:t>
            </a:r>
            <a:r>
              <a:rPr lang="en-US" sz="1600" b="1" dirty="0" smtClean="0"/>
              <a:t> mod 17 =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3955" y="1572813"/>
            <a:ext cx="37110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430" y="1908818"/>
            <a:ext cx="3902205" cy="338554"/>
          </a:xfrm>
          <a:prstGeom prst="rect">
            <a:avLst/>
          </a:prstGeom>
          <a:solidFill>
            <a:srgbClr val="FFFF00">
              <a:alpha val="23000"/>
            </a:srgb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3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15  13</a:t>
            </a:r>
            <a:r>
              <a:rPr lang="en-US" sz="1600" b="1" dirty="0" smtClean="0"/>
              <a:t> mod 17     =     3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13  15</a:t>
            </a:r>
            <a:r>
              <a:rPr lang="en-US" sz="1600" b="1" dirty="0" smtClean="0"/>
              <a:t> </a:t>
            </a:r>
            <a:r>
              <a:rPr lang="en-US" sz="1600" b="1" dirty="0"/>
              <a:t>mod </a:t>
            </a:r>
            <a:r>
              <a:rPr lang="en-US" sz="1600" b="1" dirty="0" smtClean="0"/>
              <a:t>17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75504" y="869037"/>
            <a:ext cx="1017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75504" y="1023519"/>
            <a:ext cx="1017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</a:t>
            </a:r>
            <a:endParaRPr 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42529" y="1594204"/>
            <a:ext cx="37110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4000" y="275051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X * Y</a:t>
            </a:r>
            <a:endParaRPr lang="en-US" sz="1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38" y="3302000"/>
            <a:ext cx="2457862" cy="13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8" grpId="0"/>
      <p:bldP spid="9" grpId="0"/>
      <p:bldP spid="10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6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/>
          <p:cNvSpPr/>
          <p:nvPr/>
        </p:nvSpPr>
        <p:spPr>
          <a:xfrm>
            <a:off x="5270903" y="3614268"/>
            <a:ext cx="2277243" cy="957760"/>
          </a:xfrm>
          <a:prstGeom prst="rightArrow">
            <a:avLst/>
          </a:prstGeom>
          <a:gradFill>
            <a:gsLst>
              <a:gs pos="0">
                <a:srgbClr val="CCFFCC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" y="533555"/>
            <a:ext cx="9034272" cy="4539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Designing a better encryption technique…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" y="929031"/>
            <a:ext cx="8946490" cy="209621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Faster than Public/Private; protection from known attacks; simple to implement.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Hashed </a:t>
            </a:r>
            <a:r>
              <a:rPr lang="en-US" dirty="0">
                <a:solidFill>
                  <a:schemeClr val="tx1"/>
                </a:solidFill>
              </a:rPr>
              <a:t>Method Authentication Code </a:t>
            </a:r>
            <a:r>
              <a:rPr lang="en-US" dirty="0" smtClean="0">
                <a:solidFill>
                  <a:schemeClr val="tx1"/>
                </a:solidFill>
              </a:rPr>
              <a:t>( </a:t>
            </a:r>
            <a:r>
              <a:rPr lang="en-US" sz="1400" b="1" dirty="0" smtClean="0">
                <a:solidFill>
                  <a:schemeClr val="tx1"/>
                </a:solidFill>
              </a:rPr>
              <a:t>RFC-2104</a:t>
            </a:r>
            <a:r>
              <a:rPr lang="en-US" dirty="0" smtClean="0">
                <a:solidFill>
                  <a:schemeClr val="tx1"/>
                </a:solidFill>
              </a:rPr>
              <a:t> )– </a:t>
            </a:r>
            <a:r>
              <a:rPr lang="en-US" dirty="0">
                <a:solidFill>
                  <a:schemeClr val="tx1"/>
                </a:solidFill>
              </a:rPr>
              <a:t>basic idea is to concatenate key and message then hash them together.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HMAC </a:t>
            </a:r>
            <a:r>
              <a:rPr lang="en-US" dirty="0">
                <a:solidFill>
                  <a:schemeClr val="tx1"/>
                </a:solidFill>
              </a:rPr>
              <a:t>= Hash</a:t>
            </a:r>
            <a:r>
              <a:rPr lang="en-US" dirty="0" smtClean="0">
                <a:solidFill>
                  <a:schemeClr val="tx1"/>
                </a:solidFill>
              </a:rPr>
              <a:t>(key</a:t>
            </a:r>
            <a:r>
              <a:rPr lang="en-US" dirty="0">
                <a:solidFill>
                  <a:schemeClr val="tx1"/>
                </a:solidFill>
              </a:rPr>
              <a:t> ∥ Hash(</a:t>
            </a:r>
            <a:r>
              <a:rPr lang="en-US" i="1" dirty="0">
                <a:solidFill>
                  <a:schemeClr val="tx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 ∥ </a:t>
            </a:r>
            <a:r>
              <a:rPr lang="en-US" i="1" dirty="0">
                <a:solidFill>
                  <a:schemeClr val="tx1"/>
                </a:solidFill>
              </a:rPr>
              <a:t>message</a:t>
            </a:r>
            <a:r>
              <a:rPr lang="en-US" dirty="0">
                <a:solidFill>
                  <a:schemeClr val="tx1"/>
                </a:solidFill>
              </a:rPr>
              <a:t>)).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Unlike SSL it </a:t>
            </a:r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dirty="0" smtClean="0">
                <a:solidFill>
                  <a:schemeClr val="tx1"/>
                </a:solidFill>
              </a:rPr>
              <a:t>be transmitted </a:t>
            </a:r>
            <a:r>
              <a:rPr lang="en-US" dirty="0">
                <a:solidFill>
                  <a:schemeClr val="tx1"/>
                </a:solidFill>
              </a:rPr>
              <a:t>via any protocol with headers, is machine/router independent, and stateless.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341586" y="3614267"/>
            <a:ext cx="1115726" cy="957761"/>
          </a:xfrm>
          <a:prstGeom prst="snip1Rect">
            <a:avLst/>
          </a:prstGeom>
          <a:solidFill>
            <a:srgbClr val="FFFF00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1587" y="3701869"/>
            <a:ext cx="1115724" cy="73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/>
                <a:cs typeface="Arial Narrow"/>
              </a:rPr>
              <a:t>Space, The Final Frontier…</a:t>
            </a:r>
            <a:endParaRPr lang="en-US" sz="1400" b="1" dirty="0">
              <a:latin typeface="Arial Narrow"/>
              <a:cs typeface="Arial Narrow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3969804" y="3807641"/>
            <a:ext cx="1115726" cy="751619"/>
          </a:xfrm>
          <a:prstGeom prst="snip1Rect">
            <a:avLst/>
          </a:prstGeom>
          <a:solidFill>
            <a:srgbClr val="FFFF00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9806" y="3800582"/>
            <a:ext cx="1115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/>
                <a:cs typeface="Arial Narrow"/>
              </a:rPr>
              <a:t>Space, The Final Frontier…</a:t>
            </a:r>
            <a:endParaRPr lang="en-US" sz="1400" b="1" dirty="0">
              <a:latin typeface="Arial Narrow"/>
              <a:cs typeface="Arial Narrow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11586" y="3585063"/>
            <a:ext cx="2277243" cy="986965"/>
          </a:xfrm>
          <a:prstGeom prst="rightArrow">
            <a:avLst/>
          </a:prstGeom>
          <a:gradFill>
            <a:gsLst>
              <a:gs pos="0">
                <a:srgbClr val="CCFFCC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424" y="3241611"/>
            <a:ext cx="792760" cy="866990"/>
          </a:xfrm>
          <a:prstGeom prst="rect">
            <a:avLst/>
          </a:prstGeom>
        </p:spPr>
      </p:pic>
      <p:sp>
        <p:nvSpPr>
          <p:cNvPr id="19" name="Snip Single Corner Rectangle 18"/>
          <p:cNvSpPr/>
          <p:nvPr/>
        </p:nvSpPr>
        <p:spPr>
          <a:xfrm>
            <a:off x="7704204" y="3601497"/>
            <a:ext cx="1115726" cy="957761"/>
          </a:xfrm>
          <a:prstGeom prst="snip1Rect">
            <a:avLst/>
          </a:prstGeom>
          <a:solidFill>
            <a:srgbClr val="FFFF00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04206" y="3697851"/>
            <a:ext cx="1115724" cy="73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/>
                <a:cs typeface="Arial Narrow"/>
              </a:rPr>
              <a:t>Space, The Final Frontier…</a:t>
            </a:r>
            <a:endParaRPr lang="en-US" sz="1400" b="1" dirty="0">
              <a:latin typeface="Arial Narrow"/>
              <a:cs typeface="Arial Narro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87" y="3207835"/>
            <a:ext cx="716476" cy="450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Bob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14879" y="3134834"/>
            <a:ext cx="829557" cy="450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Alice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1586" y="38750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HMAC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98981" y="3247753"/>
            <a:ext cx="123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Key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9571548">
            <a:off x="1790969" y="3272900"/>
            <a:ext cx="48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3969803" y="3389600"/>
            <a:ext cx="1115726" cy="308251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81945" y="3385756"/>
            <a:ext cx="111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/>
                <a:cs typeface="Arial Narrow"/>
              </a:rPr>
              <a:t>H&amp;%KS(A…</a:t>
            </a:r>
            <a:endParaRPr lang="en-US" sz="1400" b="1" dirty="0">
              <a:latin typeface="Arial Narrow"/>
              <a:cs typeface="Arial Narrow"/>
            </a:endParaRPr>
          </a:p>
        </p:txBody>
      </p:sp>
      <p:sp>
        <p:nvSpPr>
          <p:cNvPr id="35" name="Snip Single Corner Rectangle 34"/>
          <p:cNvSpPr/>
          <p:nvPr/>
        </p:nvSpPr>
        <p:spPr>
          <a:xfrm>
            <a:off x="2590810" y="3923418"/>
            <a:ext cx="1115726" cy="308251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4682" y="3913170"/>
            <a:ext cx="111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/>
                <a:cs typeface="Arial Narrow"/>
              </a:rPr>
              <a:t>H&amp;%KS(A…</a:t>
            </a:r>
            <a:endParaRPr lang="en-US" sz="1400" b="1" dirty="0">
              <a:latin typeface="Arial Narrow"/>
              <a:cs typeface="Arial Narrow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223" y="3246827"/>
            <a:ext cx="792760" cy="86699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53385" y="38803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HMAC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40780" y="3279246"/>
            <a:ext cx="123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Key</a:t>
            </a:r>
            <a:endParaRPr 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6232609" y="3928634"/>
            <a:ext cx="1115726" cy="308251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36481" y="3918386"/>
            <a:ext cx="111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/>
                <a:cs typeface="Arial Narrow"/>
              </a:rPr>
              <a:t>H&amp;%KS(A…</a:t>
            </a:r>
            <a:endParaRPr lang="en-US" sz="1400" b="1" dirty="0">
              <a:latin typeface="Arial Narrow"/>
              <a:cs typeface="Arial Narrow"/>
            </a:endParaRPr>
          </a:p>
        </p:txBody>
      </p:sp>
      <p:sp>
        <p:nvSpPr>
          <p:cNvPr id="41" name="TextBox 40"/>
          <p:cNvSpPr txBox="1"/>
          <p:nvPr/>
        </p:nvSpPr>
        <p:spPr>
          <a:xfrm rot="19571548">
            <a:off x="5434295" y="3278346"/>
            <a:ext cx="48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20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453384"/>
            <a:ext cx="8317617" cy="588309"/>
          </a:xfrm>
        </p:spPr>
        <p:txBody>
          <a:bodyPr/>
          <a:lstStyle/>
          <a:p>
            <a:r>
              <a:rPr lang="en-US" dirty="0" smtClean="0"/>
              <a:t>Cryptology Algorithm 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" y="1041693"/>
            <a:ext cx="9135039" cy="3999414"/>
          </a:xfrm>
        </p:spPr>
        <p:txBody>
          <a:bodyPr>
            <a:no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RSA </a:t>
            </a:r>
            <a:r>
              <a:rPr lang="en-US" sz="1700" dirty="0">
                <a:solidFill>
                  <a:schemeClr val="tx1"/>
                </a:solidFill>
              </a:rPr>
              <a:t>– </a:t>
            </a:r>
            <a:r>
              <a:rPr lang="en-US" sz="1700" dirty="0" smtClean="0">
                <a:solidFill>
                  <a:schemeClr val="tx1"/>
                </a:solidFill>
              </a:rPr>
              <a:t>Asymmetric algorithm; Public/Private Key.  </a:t>
            </a:r>
            <a:r>
              <a:rPr lang="en-US" sz="1700" dirty="0">
                <a:solidFill>
                  <a:schemeClr val="tx1"/>
                </a:solidFill>
              </a:rPr>
              <a:t>Basis for SSL, SSH, PGP, TLS. 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DIFFIE-HELLMAN </a:t>
            </a:r>
            <a:r>
              <a:rPr lang="en-US" sz="1700" b="1" dirty="0" smtClean="0">
                <a:solidFill>
                  <a:schemeClr val="tx1"/>
                </a:solidFill>
              </a:rPr>
              <a:t>– </a:t>
            </a:r>
            <a:r>
              <a:rPr lang="en-US" sz="1700" dirty="0" smtClean="0">
                <a:solidFill>
                  <a:schemeClr val="tx1"/>
                </a:solidFill>
              </a:rPr>
              <a:t>Public </a:t>
            </a:r>
            <a:r>
              <a:rPr lang="en-US" sz="1700" dirty="0">
                <a:solidFill>
                  <a:schemeClr val="tx1"/>
                </a:solidFill>
              </a:rPr>
              <a:t>secure key exchange between 2 parties who have never </a:t>
            </a:r>
            <a:r>
              <a:rPr lang="en-US" sz="1700" dirty="0" smtClean="0">
                <a:solidFill>
                  <a:schemeClr val="tx1"/>
                </a:solidFill>
              </a:rPr>
              <a:t>met. </a:t>
            </a:r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HMAC – </a:t>
            </a:r>
            <a:r>
              <a:rPr lang="en-US" sz="1700" dirty="0">
                <a:solidFill>
                  <a:schemeClr val="tx1"/>
                </a:solidFill>
              </a:rPr>
              <a:t>Hashed Message Authentication Code; </a:t>
            </a:r>
            <a:r>
              <a:rPr lang="en-US" sz="1700" dirty="0" smtClean="0">
                <a:solidFill>
                  <a:schemeClr val="tx1"/>
                </a:solidFill>
              </a:rPr>
              <a:t>Very fast </a:t>
            </a:r>
            <a:r>
              <a:rPr lang="en-US" sz="1700" dirty="0">
                <a:solidFill>
                  <a:schemeClr val="tx1"/>
                </a:solidFill>
              </a:rPr>
              <a:t>symmetric key </a:t>
            </a:r>
            <a:r>
              <a:rPr lang="en-US" sz="1700" dirty="0" smtClean="0">
                <a:solidFill>
                  <a:schemeClr val="tx1"/>
                </a:solidFill>
              </a:rPr>
              <a:t>algorithm </a:t>
            </a:r>
          </a:p>
          <a:p>
            <a:pPr marL="457200" lvl="1" indent="0">
              <a:buNone/>
            </a:pPr>
            <a:r>
              <a:rPr lang="en-US" sz="1200" i="1" dirty="0" smtClean="0">
                <a:solidFill>
                  <a:schemeClr val="tx1"/>
                </a:solidFill>
              </a:rPr>
              <a:t>(10 to 100000x).</a:t>
            </a:r>
          </a:p>
          <a:p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 smtClean="0">
                <a:solidFill>
                  <a:schemeClr val="tx1"/>
                </a:solidFill>
              </a:rPr>
              <a:t>AES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- Advanced Encryption Standard</a:t>
            </a:r>
            <a:r>
              <a:rPr lang="en-US" sz="1700" dirty="0" smtClean="0">
                <a:solidFill>
                  <a:schemeClr val="tx1"/>
                </a:solidFill>
              </a:rPr>
              <a:t>, fast symmetric key algorithm supersedes </a:t>
            </a:r>
            <a:r>
              <a:rPr lang="en-US" sz="1700" dirty="0">
                <a:solidFill>
                  <a:schemeClr val="tx1"/>
                </a:solidFill>
              </a:rPr>
              <a:t>DES is based on substitution permutation network</a:t>
            </a:r>
            <a:r>
              <a:rPr lang="en-US" sz="1700" dirty="0" smtClean="0">
                <a:solidFill>
                  <a:schemeClr val="tx1"/>
                </a:solidFill>
              </a:rPr>
              <a:t>.  </a:t>
            </a:r>
            <a:endParaRPr lang="en-US" sz="17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SHA-2</a:t>
            </a:r>
            <a:r>
              <a:rPr lang="en-US" sz="1700" dirty="0">
                <a:solidFill>
                  <a:schemeClr val="tx1"/>
                </a:solidFill>
              </a:rPr>
              <a:t> - Secure Hash </a:t>
            </a:r>
            <a:r>
              <a:rPr lang="en-US" sz="1700" dirty="0" smtClean="0">
                <a:solidFill>
                  <a:schemeClr val="tx1"/>
                </a:solidFill>
              </a:rPr>
              <a:t>algorithm</a:t>
            </a:r>
            <a:r>
              <a:rPr lang="en-US" sz="1700" dirty="0">
                <a:solidFill>
                  <a:schemeClr val="tx1"/>
                </a:solidFill>
              </a:rPr>
              <a:t>, replaced </a:t>
            </a:r>
            <a:r>
              <a:rPr lang="en-US" sz="1700" dirty="0" smtClean="0">
                <a:solidFill>
                  <a:schemeClr val="tx1"/>
                </a:solidFill>
              </a:rPr>
              <a:t>SHA-1(vulnerable) and considered </a:t>
            </a:r>
            <a:r>
              <a:rPr lang="en-US" sz="1700" dirty="0">
                <a:solidFill>
                  <a:schemeClr val="tx1"/>
                </a:solidFill>
              </a:rPr>
              <a:t>a </a:t>
            </a:r>
            <a:r>
              <a:rPr lang="en-US" sz="1700" dirty="0" smtClean="0">
                <a:solidFill>
                  <a:schemeClr val="tx1"/>
                </a:solidFill>
              </a:rPr>
              <a:t>better choice </a:t>
            </a:r>
            <a:r>
              <a:rPr lang="en-US" sz="1700" dirty="0">
                <a:solidFill>
                  <a:schemeClr val="tx1"/>
                </a:solidFill>
              </a:rPr>
              <a:t>than </a:t>
            </a:r>
            <a:r>
              <a:rPr lang="en-US" sz="1700" i="1" dirty="0" smtClean="0">
                <a:solidFill>
                  <a:schemeClr val="tx1"/>
                </a:solidFill>
              </a:rPr>
              <a:t>MD5</a:t>
            </a:r>
            <a:r>
              <a:rPr lang="en-US" sz="1700" dirty="0" smtClean="0">
                <a:solidFill>
                  <a:schemeClr val="tx1"/>
                </a:solidFill>
              </a:rPr>
              <a:t>.  One way computation of hash from message.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91" y="10369"/>
            <a:ext cx="602947" cy="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2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95" y="615674"/>
            <a:ext cx="4649331" cy="588309"/>
          </a:xfrm>
        </p:spPr>
        <p:txBody>
          <a:bodyPr>
            <a:normAutofit/>
          </a:bodyPr>
          <a:lstStyle/>
          <a:p>
            <a:r>
              <a:rPr lang="en-US" sz="2800" dirty="0"/>
              <a:t>HMAC: </a:t>
            </a:r>
            <a:r>
              <a:rPr lang="en-US" sz="2800" dirty="0" smtClean="0"/>
              <a:t>Making </a:t>
            </a:r>
            <a:r>
              <a:rPr lang="en-US" sz="2800" dirty="0"/>
              <a:t>it better…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95" y="1250864"/>
            <a:ext cx="8863493" cy="30647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While HMAC is </a:t>
            </a:r>
            <a:r>
              <a:rPr lang="en-US" sz="2000" dirty="0" smtClean="0">
                <a:solidFill>
                  <a:schemeClr val="tx1"/>
                </a:solidFill>
              </a:rPr>
              <a:t>a fast algorithm, </a:t>
            </a:r>
            <a:r>
              <a:rPr lang="en-US" sz="2000" dirty="0">
                <a:solidFill>
                  <a:schemeClr val="tx1"/>
                </a:solidFill>
              </a:rPr>
              <a:t>the ability to send additional data with the HMAC allows for more </a:t>
            </a:r>
            <a:r>
              <a:rPr lang="en-US" sz="2000" dirty="0" smtClean="0">
                <a:solidFill>
                  <a:schemeClr val="tx1"/>
                </a:solidFill>
              </a:rPr>
              <a:t>benefits (Timestamps</a:t>
            </a:r>
            <a:r>
              <a:rPr lang="en-US" sz="2000" dirty="0">
                <a:solidFill>
                  <a:schemeClr val="tx1"/>
                </a:solidFill>
              </a:rPr>
              <a:t>, Keys, </a:t>
            </a:r>
            <a:r>
              <a:rPr lang="en-US" sz="2000" dirty="0" err="1">
                <a:solidFill>
                  <a:schemeClr val="tx1"/>
                </a:solidFill>
              </a:rPr>
              <a:t>UserID’s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>
                <a:solidFill>
                  <a:schemeClr val="tx1"/>
                </a:solidFill>
              </a:rPr>
              <a:t>decoding data, </a:t>
            </a:r>
            <a:r>
              <a:rPr lang="en-US" dirty="0" smtClean="0">
                <a:solidFill>
                  <a:schemeClr val="tx1"/>
                </a:solidFill>
              </a:rPr>
              <a:t>quickly discard </a:t>
            </a:r>
            <a:r>
              <a:rPr lang="en-US" dirty="0">
                <a:solidFill>
                  <a:schemeClr val="tx1"/>
                </a:solidFill>
              </a:rPr>
              <a:t>inauthentic </a:t>
            </a:r>
            <a:r>
              <a:rPr lang="en-US" dirty="0" smtClean="0">
                <a:solidFill>
                  <a:schemeClr val="tx1"/>
                </a:solidFill>
              </a:rPr>
              <a:t>messages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Limits denial </a:t>
            </a:r>
            <a:r>
              <a:rPr lang="en-US" sz="1800" dirty="0">
                <a:solidFill>
                  <a:schemeClr val="tx1"/>
                </a:solidFill>
              </a:rPr>
              <a:t>of service </a:t>
            </a:r>
            <a:r>
              <a:rPr lang="en-US" sz="1800" dirty="0" smtClean="0">
                <a:solidFill>
                  <a:schemeClr val="tx1"/>
                </a:solidFill>
              </a:rPr>
              <a:t>attacks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It reduces your "attack </a:t>
            </a:r>
            <a:r>
              <a:rPr lang="en-US" sz="1800" dirty="0" smtClean="0">
                <a:solidFill>
                  <a:schemeClr val="tx1"/>
                </a:solidFill>
              </a:rPr>
              <a:t>surface“ </a:t>
            </a:r>
            <a:r>
              <a:rPr lang="en-US" i="1" dirty="0" smtClean="0">
                <a:solidFill>
                  <a:schemeClr val="tx1"/>
                </a:solidFill>
              </a:rPr>
              <a:t>(areas </a:t>
            </a:r>
            <a:r>
              <a:rPr lang="en-US" i="1" dirty="0">
                <a:solidFill>
                  <a:schemeClr val="tx1"/>
                </a:solidFill>
              </a:rPr>
              <a:t>where attack can occur</a:t>
            </a:r>
            <a:r>
              <a:rPr lang="en-US" i="1" dirty="0" smtClean="0">
                <a:solidFill>
                  <a:schemeClr val="tx1"/>
                </a:solidFill>
              </a:rPr>
              <a:t>.)</a:t>
            </a:r>
          </a:p>
          <a:p>
            <a:pPr marL="457200" lvl="1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Encrypt-then-MAC is provably secure (similar to IPSEC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Only possible attack against </a:t>
            </a:r>
            <a:r>
              <a:rPr lang="en-US" sz="2000" dirty="0">
                <a:solidFill>
                  <a:schemeClr val="tx1"/>
                </a:solidFill>
              </a:rPr>
              <a:t>HMACs is brute force to </a:t>
            </a:r>
            <a:r>
              <a:rPr lang="en-US" sz="2000" dirty="0" smtClean="0">
                <a:solidFill>
                  <a:schemeClr val="tx1"/>
                </a:solidFill>
              </a:rPr>
              <a:t>get the secret key....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HMAC-MD5 </a:t>
            </a:r>
            <a:r>
              <a:rPr lang="en-US" sz="2000" dirty="0">
                <a:solidFill>
                  <a:schemeClr val="tx1"/>
                </a:solidFill>
              </a:rPr>
              <a:t>does not suffer from </a:t>
            </a:r>
            <a:r>
              <a:rPr lang="en-US" sz="2000" dirty="0" smtClean="0">
                <a:solidFill>
                  <a:schemeClr val="tx1"/>
                </a:solidFill>
              </a:rPr>
              <a:t>weaknesses </a:t>
            </a:r>
            <a:r>
              <a:rPr lang="en-US" sz="2000" dirty="0">
                <a:solidFill>
                  <a:schemeClr val="tx1"/>
                </a:solidFill>
              </a:rPr>
              <a:t>that have been found in MD5.</a:t>
            </a:r>
          </a:p>
          <a:p>
            <a:endParaRPr lang="en-US" dirty="0"/>
          </a:p>
          <a:p>
            <a:pPr lvl="1"/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9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9" y="667029"/>
            <a:ext cx="8545651" cy="588309"/>
          </a:xfrm>
        </p:spPr>
        <p:txBody>
          <a:bodyPr/>
          <a:lstStyle/>
          <a:p>
            <a:r>
              <a:rPr lang="en-US" dirty="0"/>
              <a:t>A little about </a:t>
            </a:r>
            <a:r>
              <a:rPr lang="en-US" dirty="0" smtClean="0"/>
              <a:t>Presenter…</a:t>
            </a:r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7773-15D2-F74B-987B-D06856142484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22" y="748730"/>
            <a:ext cx="1827713" cy="18277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1521" y="2589794"/>
            <a:ext cx="182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Scott Kramer</a:t>
            </a:r>
          </a:p>
          <a:p>
            <a:pPr algn="r"/>
            <a:r>
              <a:rPr lang="en-US" sz="1200" b="1" dirty="0" smtClean="0"/>
              <a:t>Hands</a:t>
            </a:r>
            <a:r>
              <a:rPr lang="en-US" sz="1200" b="1" dirty="0"/>
              <a:t>-On Architect</a:t>
            </a:r>
          </a:p>
          <a:p>
            <a:pPr algn="r"/>
            <a:r>
              <a:rPr lang="en-US" sz="1200" b="1" dirty="0" smtClean="0"/>
              <a:t>STA Group Inc.</a:t>
            </a:r>
            <a:endParaRPr lang="en-US" sz="1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1149" y="1255338"/>
            <a:ext cx="7779033" cy="336631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rbel" charset="0"/>
                <a:ea typeface="MS PGothic" charset="0"/>
              </a:rPr>
              <a:t>Currently</a:t>
            </a:r>
          </a:p>
          <a:p>
            <a:pPr lvl="1" eaLnBrk="1" hangingPunct="1"/>
            <a:r>
              <a:rPr lang="en-US" dirty="0">
                <a:latin typeface="Corbel" charset="0"/>
                <a:ea typeface="MS PGothic" charset="0"/>
              </a:rPr>
              <a:t>STA Architect and “hands on” coder</a:t>
            </a:r>
          </a:p>
          <a:p>
            <a:pPr lvl="1" eaLnBrk="1" hangingPunct="1"/>
            <a:r>
              <a:rPr lang="en-US" dirty="0">
                <a:latin typeface="Corbel" charset="0"/>
                <a:ea typeface="MS PGothic" charset="0"/>
              </a:rPr>
              <a:t>Our biz is Business Transformation</a:t>
            </a:r>
            <a:endParaRPr lang="en-US" b="1" dirty="0">
              <a:solidFill>
                <a:srgbClr val="FF0000"/>
              </a:solidFill>
              <a:latin typeface="Corbel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Corbel" charset="0"/>
                <a:ea typeface="MS PGothic" charset="0"/>
              </a:rPr>
              <a:t>Also</a:t>
            </a:r>
            <a:r>
              <a:rPr lang="en-US" dirty="0" smtClean="0">
                <a:latin typeface="Corbel" charset="0"/>
                <a:ea typeface="MS PGothic" charset="0"/>
              </a:rPr>
              <a:t>…</a:t>
            </a:r>
          </a:p>
          <a:p>
            <a:pPr lvl="1" eaLnBrk="1" hangingPunct="1"/>
            <a:r>
              <a:rPr lang="en-US" dirty="0" smtClean="0">
                <a:latin typeface="Corbel" charset="0"/>
                <a:ea typeface="MS PGothic" charset="0"/>
              </a:rPr>
              <a:t>Tinker-</a:t>
            </a:r>
            <a:r>
              <a:rPr lang="en-US" dirty="0" err="1" smtClean="0">
                <a:latin typeface="Corbel" charset="0"/>
                <a:ea typeface="MS PGothic" charset="0"/>
              </a:rPr>
              <a:t>er</a:t>
            </a:r>
            <a:endParaRPr lang="en-US" dirty="0" smtClean="0">
              <a:latin typeface="Corbel" charset="0"/>
              <a:ea typeface="MS PGothic" charset="0"/>
            </a:endParaRPr>
          </a:p>
          <a:p>
            <a:pPr lvl="1" eaLnBrk="1" hangingPunct="1"/>
            <a:r>
              <a:rPr lang="en-US" dirty="0" err="1" smtClean="0">
                <a:latin typeface="Corbel" charset="0"/>
                <a:ea typeface="MS PGothic" charset="0"/>
              </a:rPr>
              <a:t>JavaOne</a:t>
            </a:r>
            <a:r>
              <a:rPr lang="en-US" dirty="0" smtClean="0">
                <a:latin typeface="Corbel" charset="0"/>
                <a:ea typeface="MS PGothic" charset="0"/>
              </a:rPr>
              <a:t> </a:t>
            </a:r>
            <a:r>
              <a:rPr lang="en-US" dirty="0">
                <a:latin typeface="Corbel" charset="0"/>
                <a:ea typeface="MS PGothic" charset="0"/>
              </a:rPr>
              <a:t>Speaker </a:t>
            </a:r>
            <a:r>
              <a:rPr lang="en-US" dirty="0" smtClean="0">
                <a:latin typeface="Corbel" charset="0"/>
                <a:ea typeface="MS PGothic" charset="0"/>
              </a:rPr>
              <a:t>2014 &amp; 2015</a:t>
            </a:r>
          </a:p>
          <a:p>
            <a:pPr lvl="1"/>
            <a:r>
              <a:rPr lang="en-US" dirty="0" smtClean="0">
                <a:latin typeface="Corbel" charset="0"/>
                <a:ea typeface="MS PGothic" charset="0"/>
              </a:rPr>
              <a:t>Volunteer(</a:t>
            </a:r>
            <a:r>
              <a:rPr lang="en-US" dirty="0" err="1" smtClean="0">
                <a:latin typeface="Corbel" charset="0"/>
                <a:ea typeface="MS PGothic" charset="0"/>
              </a:rPr>
              <a:t>ed</a:t>
            </a:r>
            <a:r>
              <a:rPr lang="en-US" dirty="0" smtClean="0">
                <a:latin typeface="Corbel" charset="0"/>
                <a:ea typeface="MS PGothic" charset="0"/>
              </a:rPr>
              <a:t>) for </a:t>
            </a:r>
            <a:r>
              <a:rPr lang="en-US" dirty="0" err="1" smtClean="0">
                <a:latin typeface="Corbel" charset="0"/>
                <a:ea typeface="MS PGothic" charset="0"/>
              </a:rPr>
              <a:t>iJUG</a:t>
            </a:r>
            <a:r>
              <a:rPr lang="en-US" dirty="0">
                <a:latin typeface="Corbel" charset="0"/>
                <a:ea typeface="MS PGothic" charset="0"/>
              </a:rPr>
              <a:t>, </a:t>
            </a:r>
            <a:r>
              <a:rPr lang="en-US" dirty="0" err="1" smtClean="0">
                <a:latin typeface="Corbel" charset="0"/>
                <a:ea typeface="MS PGothic" charset="0"/>
              </a:rPr>
              <a:t>cJUG</a:t>
            </a:r>
            <a:r>
              <a:rPr lang="en-US" dirty="0">
                <a:latin typeface="Corbel" charset="0"/>
                <a:ea typeface="MS PGothic" charset="0"/>
              </a:rPr>
              <a:t>, </a:t>
            </a:r>
            <a:r>
              <a:rPr lang="en-US" dirty="0" smtClean="0">
                <a:latin typeface="Corbel" charset="0"/>
                <a:ea typeface="MS PGothic" charset="0"/>
              </a:rPr>
              <a:t>Chicago Coder Conference, Police</a:t>
            </a:r>
            <a:r>
              <a:rPr lang="en-US" dirty="0">
                <a:latin typeface="Corbel" charset="0"/>
                <a:ea typeface="MS PGothic" charset="0"/>
              </a:rPr>
              <a:t>, </a:t>
            </a:r>
            <a:r>
              <a:rPr lang="en-US" dirty="0" smtClean="0">
                <a:latin typeface="Corbel" charset="0"/>
                <a:ea typeface="MS PGothic" charset="0"/>
              </a:rPr>
              <a:t>etc…</a:t>
            </a:r>
            <a:endParaRPr lang="en-US" dirty="0">
              <a:latin typeface="Corbel" charset="0"/>
              <a:ea typeface="MS PGothic" charset="0"/>
            </a:endParaRPr>
          </a:p>
          <a:p>
            <a:pPr lvl="1" eaLnBrk="1" hangingPunct="1"/>
            <a:r>
              <a:rPr lang="en-US" dirty="0" smtClean="0">
                <a:latin typeface="Corbel" charset="0"/>
                <a:ea typeface="MS PGothic" charset="0"/>
              </a:rPr>
              <a:t>Married to woman of my dreams</a:t>
            </a:r>
          </a:p>
          <a:p>
            <a:pPr lvl="1" eaLnBrk="1" hangingPunct="1"/>
            <a:r>
              <a:rPr lang="en-US" dirty="0" smtClean="0">
                <a:latin typeface="Corbel" charset="0"/>
                <a:ea typeface="MS PGothic" charset="0"/>
              </a:rPr>
              <a:t>Certifications: SCJP &amp; wrote several CBT’s, coding 25 years+, and published stuff…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96" y="523314"/>
            <a:ext cx="5053422" cy="5883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Key Problems </a:t>
            </a:r>
            <a:r>
              <a:rPr lang="en-US" sz="2000" b="0" i="1" dirty="0" smtClean="0"/>
              <a:t>(pun intended)</a:t>
            </a:r>
            <a:r>
              <a:rPr lang="is-IS" sz="2000" b="0" i="1" dirty="0" smtClean="0"/>
              <a:t>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9" y="1111622"/>
            <a:ext cx="8022267" cy="35527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Distribution &amp; Exchange?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Variety of solutions for distribution </a:t>
            </a:r>
          </a:p>
          <a:p>
            <a:pPr marL="914400" lvl="2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LDAP (MD5), </a:t>
            </a:r>
            <a:r>
              <a:rPr lang="en-US" sz="1600" dirty="0" err="1" smtClean="0">
                <a:solidFill>
                  <a:schemeClr val="tx1"/>
                </a:solidFill>
              </a:rPr>
              <a:t>Diffie</a:t>
            </a:r>
            <a:r>
              <a:rPr lang="en-US" sz="1600" dirty="0" smtClean="0">
                <a:solidFill>
                  <a:schemeClr val="tx1"/>
                </a:solidFill>
              </a:rPr>
              <a:t>-Hellman, SSL (PGP, AWS, Azure), etc. </a:t>
            </a:r>
          </a:p>
          <a:p>
            <a:pPr marL="914400" lvl="2" indent="0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Management &amp; Authentication?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Design and Implementation Decision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1700" dirty="0" smtClean="0">
                <a:solidFill>
                  <a:schemeClr val="tx1"/>
                </a:solidFill>
              </a:rPr>
              <a:t>LDAP; OWASP2; SAML; Certificate Authority, etc.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Usage?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Based on design, its an implementation issue.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Factors: Length; Distribution; Replacement; Time Constraints, etc. </a:t>
            </a:r>
          </a:p>
          <a:p>
            <a:pPr marL="457200" lvl="1" indent="0">
              <a:buNone/>
            </a:pP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18" y="0"/>
            <a:ext cx="819726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439724" y="2628899"/>
            <a:ext cx="704273" cy="20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0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Code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8871-742C-B745-AF60-1B02114D33D0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2771015"/>
            <a:ext cx="8229600" cy="291273"/>
          </a:xfrm>
        </p:spPr>
        <p:txBody>
          <a:bodyPr>
            <a:noAutofit/>
          </a:bodyPr>
          <a:lstStyle/>
          <a:p>
            <a:r>
              <a:rPr lang="en-US" sz="1600" dirty="0" smtClean="0"/>
              <a:t>Quick Trip Down </a:t>
            </a:r>
            <a:r>
              <a:rPr lang="en-US" sz="1600" i="1" dirty="0" smtClean="0"/>
              <a:t>“Java Crypto Lane”</a:t>
            </a:r>
            <a:r>
              <a:rPr lang="en-US" sz="1600" dirty="0" smtClean="0"/>
              <a:t> &amp; Some Code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976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>
            <a:off x="5105400" y="1771650"/>
            <a:ext cx="3429000" cy="2628900"/>
          </a:xfrm>
          <a:prstGeom prst="parallelogram">
            <a:avLst/>
          </a:prstGeom>
          <a:solidFill>
            <a:srgbClr val="FFCCFF"/>
          </a:solidFill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364" y="32029"/>
            <a:ext cx="3048000" cy="58830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Java Security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8856" b="18856"/>
          <a:stretch>
            <a:fillRect/>
          </a:stretch>
        </p:blipFill>
        <p:spPr>
          <a:xfrm>
            <a:off x="6712500" y="0"/>
            <a:ext cx="2402760" cy="9715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133" y="643429"/>
            <a:ext cx="9144000" cy="685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Java Security Architecture Overview</a:t>
            </a:r>
          </a:p>
          <a:p>
            <a:endParaRPr lang="en-US" sz="28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62000" y="2228850"/>
            <a:ext cx="2057400" cy="628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Java Authentication and Authorization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JAAS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2228850"/>
            <a:ext cx="1905000" cy="62865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Java Secure Socket Extension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JSSE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48400" y="2228850"/>
            <a:ext cx="1905000" cy="6286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Java Cryptology Extension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33600" y="3257550"/>
            <a:ext cx="1905000" cy="628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Java Security Architecture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3257550"/>
            <a:ext cx="1905000" cy="628650"/>
          </a:xfrm>
          <a:prstGeom prst="rect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Java Cryptology Architecture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JCA</a:t>
            </a:r>
          </a:p>
        </p:txBody>
      </p:sp>
      <p:cxnSp>
        <p:nvCxnSpPr>
          <p:cNvPr id="16" name="Straight Arrow Connector 15"/>
          <p:cNvCxnSpPr>
            <a:stCxn id="10" idx="2"/>
            <a:endCxn id="13" idx="0"/>
          </p:cNvCxnSpPr>
          <p:nvPr/>
        </p:nvCxnSpPr>
        <p:spPr>
          <a:xfrm>
            <a:off x="1790700" y="2857500"/>
            <a:ext cx="1295400" cy="400050"/>
          </a:xfrm>
          <a:prstGeom prst="straightConnector1">
            <a:avLst/>
          </a:prstGeom>
          <a:ln w="38100">
            <a:solidFill>
              <a:srgbClr val="33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3" idx="0"/>
          </p:cNvCxnSpPr>
          <p:nvPr/>
        </p:nvCxnSpPr>
        <p:spPr>
          <a:xfrm flipH="1">
            <a:off x="3086100" y="2857500"/>
            <a:ext cx="1371600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4" idx="0"/>
          </p:cNvCxnSpPr>
          <p:nvPr/>
        </p:nvCxnSpPr>
        <p:spPr>
          <a:xfrm>
            <a:off x="4457700" y="2857500"/>
            <a:ext cx="2057400" cy="4000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4" idx="0"/>
          </p:cNvCxnSpPr>
          <p:nvPr/>
        </p:nvCxnSpPr>
        <p:spPr>
          <a:xfrm flipH="1">
            <a:off x="6515100" y="2857500"/>
            <a:ext cx="685800" cy="400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 flipH="1">
            <a:off x="3086100" y="2857500"/>
            <a:ext cx="4114800" cy="400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Important Objects.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4057650"/>
          </a:xfrm>
        </p:spPr>
        <p:txBody>
          <a:bodyPr>
            <a:normAutofit fontScale="92500" lnSpcReduction="20000"/>
          </a:bodyPr>
          <a:lstStyle/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err="1"/>
              <a:t>KeyGenerator</a:t>
            </a:r>
            <a:r>
              <a:rPr lang="en-US" sz="2800" dirty="0"/>
              <a:t> (</a:t>
            </a:r>
            <a:r>
              <a:rPr lang="en-US" sz="1800" dirty="0" err="1"/>
              <a:t>KeyPairGenerator</a:t>
            </a:r>
            <a:r>
              <a:rPr lang="en-US" sz="2800" dirty="0"/>
              <a:t>)– Generates </a:t>
            </a:r>
            <a:r>
              <a:rPr lang="en-US" sz="2800" dirty="0" err="1" smtClean="0"/>
              <a:t>Algo’s</a:t>
            </a:r>
            <a:r>
              <a:rPr lang="en-US" sz="2800" dirty="0" smtClean="0"/>
              <a:t> </a:t>
            </a:r>
            <a:r>
              <a:rPr lang="en-US" sz="2800" dirty="0"/>
              <a:t>Keys</a:t>
            </a:r>
          </a:p>
          <a:p>
            <a:pPr lvl="1"/>
            <a:r>
              <a:rPr lang="en-US" sz="2000" dirty="0"/>
              <a:t>.</a:t>
            </a:r>
            <a:r>
              <a:rPr lang="en-US" sz="2000" dirty="0" err="1"/>
              <a:t>getInstance</a:t>
            </a:r>
            <a:r>
              <a:rPr lang="en-US" sz="2000" dirty="0"/>
              <a:t>()   -&gt;    .initialize( </a:t>
            </a:r>
            <a:r>
              <a:rPr lang="en-US" sz="2000" dirty="0" err="1"/>
              <a:t>Algo</a:t>
            </a:r>
            <a:r>
              <a:rPr lang="en-US" sz="2000" dirty="0"/>
              <a:t>, </a:t>
            </a:r>
            <a:r>
              <a:rPr lang="en-US" sz="2000" dirty="0" err="1"/>
              <a:t>Rnd</a:t>
            </a:r>
            <a:r>
              <a:rPr lang="en-US" sz="2000" dirty="0"/>
              <a:t> )  -&gt;    .generate…()</a:t>
            </a:r>
          </a:p>
          <a:p>
            <a:r>
              <a:rPr lang="en-US" sz="2800" b="1" dirty="0"/>
              <a:t>Key</a:t>
            </a:r>
            <a:r>
              <a:rPr lang="en-US" sz="2800" dirty="0"/>
              <a:t> (</a:t>
            </a:r>
            <a:r>
              <a:rPr lang="en-US" sz="2000" dirty="0" err="1"/>
              <a:t>KeyPair</a:t>
            </a:r>
            <a:r>
              <a:rPr lang="en-US" sz="2800" dirty="0"/>
              <a:t>) – Top level interface for all keys</a:t>
            </a:r>
          </a:p>
          <a:p>
            <a:pPr lvl="1"/>
            <a:r>
              <a:rPr lang="en-US" sz="2000" dirty="0"/>
              <a:t>.</a:t>
            </a:r>
            <a:r>
              <a:rPr lang="en-US" sz="2000" dirty="0" err="1"/>
              <a:t>getPrivate</a:t>
            </a:r>
            <a:r>
              <a:rPr lang="en-US" sz="2000" dirty="0"/>
              <a:t>()/.</a:t>
            </a:r>
            <a:r>
              <a:rPr lang="en-US" sz="2000" dirty="0" err="1"/>
              <a:t>getPrivate</a:t>
            </a:r>
            <a:r>
              <a:rPr lang="en-US" sz="2000" dirty="0"/>
              <a:t>() – Gets Key based on Algorithm</a:t>
            </a:r>
          </a:p>
          <a:p>
            <a:r>
              <a:rPr lang="en-US" sz="2800" b="1" dirty="0" smtClean="0"/>
              <a:t>Cipher</a:t>
            </a:r>
            <a:r>
              <a:rPr lang="en-US" sz="2800" dirty="0" smtClean="0"/>
              <a:t> </a:t>
            </a:r>
            <a:r>
              <a:rPr lang="en-US" sz="2800" dirty="0"/>
              <a:t>– provides encryption and </a:t>
            </a:r>
            <a:r>
              <a:rPr lang="en-US" sz="2800" dirty="0" smtClean="0"/>
              <a:t>decryption</a:t>
            </a:r>
          </a:p>
          <a:p>
            <a:pPr lvl="1"/>
            <a:r>
              <a:rPr lang="en-US" sz="2000" dirty="0" smtClean="0"/>
              <a:t>.</a:t>
            </a:r>
            <a:r>
              <a:rPr lang="en-US" sz="2000" dirty="0" err="1" smtClean="0"/>
              <a:t>getInstance</a:t>
            </a:r>
            <a:r>
              <a:rPr lang="en-US" sz="2000" dirty="0" smtClean="0"/>
              <a:t>( algorithm ) – Gets an instance of algorithm’s cipher</a:t>
            </a:r>
          </a:p>
          <a:p>
            <a:pPr lvl="1"/>
            <a:r>
              <a:rPr lang="en-US" sz="2000" dirty="0" smtClean="0"/>
              <a:t>.</a:t>
            </a:r>
            <a:r>
              <a:rPr lang="en-US" sz="2000" dirty="0" err="1" smtClean="0"/>
              <a:t>init</a:t>
            </a:r>
            <a:r>
              <a:rPr lang="en-US" sz="2000" dirty="0" smtClean="0"/>
              <a:t>( mode, key ) – initialize cipher with mode and key info</a:t>
            </a:r>
          </a:p>
          <a:p>
            <a:pPr lvl="1"/>
            <a:r>
              <a:rPr lang="en-US" sz="2000" dirty="0" smtClean="0"/>
              <a:t>.</a:t>
            </a:r>
            <a:r>
              <a:rPr lang="en-US" sz="2000" dirty="0" err="1" smtClean="0"/>
              <a:t>doFinal</a:t>
            </a:r>
            <a:r>
              <a:rPr lang="en-US" sz="2000" dirty="0" smtClean="0"/>
              <a:t>( </a:t>
            </a:r>
            <a:r>
              <a:rPr lang="en-US" sz="2000" i="1" dirty="0" smtClean="0"/>
              <a:t>data</a:t>
            </a:r>
            <a:r>
              <a:rPr lang="en-US" sz="2000" dirty="0" smtClean="0"/>
              <a:t> ) – encrypt or decrypt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7768"/>
            <a:ext cx="1600200" cy="105808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39890" y="1200150"/>
            <a:ext cx="1828800" cy="571500"/>
          </a:xfrm>
          <a:prstGeom prst="round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090" y="12001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KeyGenerator</a:t>
            </a:r>
            <a:endParaRPr lang="en-US" b="1" dirty="0" smtClean="0"/>
          </a:p>
          <a:p>
            <a:pPr algn="ctr"/>
            <a:r>
              <a:rPr lang="en-US" dirty="0" smtClean="0"/>
              <a:t>Type, Seed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480733" y="1200150"/>
            <a:ext cx="1828800" cy="571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6933" y="12001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Key</a:t>
            </a:r>
          </a:p>
          <a:p>
            <a:pPr algn="ctr"/>
            <a:r>
              <a:rPr lang="en-US" dirty="0" smtClean="0"/>
              <a:t>Public/Private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724400" y="1200150"/>
            <a:ext cx="1828800" cy="571500"/>
          </a:xfrm>
          <a:prstGeom prst="roundRect">
            <a:avLst/>
          </a:prstGeom>
          <a:solidFill>
            <a:srgbClr val="CCFF99"/>
          </a:solidFill>
          <a:ln w="381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2001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Algo</a:t>
            </a:r>
            <a:r>
              <a:rPr lang="en-US" b="1" dirty="0" smtClean="0"/>
              <a:t> Objects </a:t>
            </a:r>
            <a:r>
              <a:rPr lang="en-US" i="1" dirty="0" err="1" smtClean="0"/>
              <a:t>KeyAgreement</a:t>
            </a:r>
            <a:endParaRPr lang="en-US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7010400" y="1200150"/>
            <a:ext cx="1828800" cy="571500"/>
          </a:xfrm>
          <a:prstGeom prst="roundRect">
            <a:avLst/>
          </a:prstGeom>
          <a:solidFill>
            <a:srgbClr val="FFCC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6600" y="12001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Cipher</a:t>
            </a:r>
          </a:p>
          <a:p>
            <a:pPr algn="ctr"/>
            <a:r>
              <a:rPr lang="en-US" dirty="0" err="1" smtClean="0"/>
              <a:t>Encypt</a:t>
            </a:r>
            <a:r>
              <a:rPr lang="en-US" dirty="0" smtClean="0"/>
              <a:t>/Decrypt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2068691" y="1485900"/>
            <a:ext cx="412043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4343400" y="1485900"/>
            <a:ext cx="381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3" idx="1"/>
          </p:cNvCxnSpPr>
          <p:nvPr/>
        </p:nvCxnSpPr>
        <p:spPr>
          <a:xfrm>
            <a:off x="6553200" y="1485900"/>
            <a:ext cx="45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2314222" y="2628900"/>
            <a:ext cx="381000" cy="342900"/>
          </a:xfrm>
          <a:prstGeom prst="rightArrow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295900" y="2628900"/>
            <a:ext cx="381000" cy="342900"/>
          </a:xfrm>
          <a:prstGeom prst="rightArrow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4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396" y="0"/>
            <a:ext cx="939603" cy="6212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51113"/>
            <a:ext cx="7506929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5598713"/>
            <a:ext cx="1893047" cy="1192306"/>
          </a:xfrm>
          <a:prstGeom prst="rect">
            <a:avLst/>
          </a:prstGeom>
        </p:spPr>
      </p:pic>
      <p:sp>
        <p:nvSpPr>
          <p:cNvPr id="27" name="Slide Number Placeholder 2"/>
          <p:cNvSpPr txBox="1">
            <a:spLocks/>
          </p:cNvSpPr>
          <p:nvPr/>
        </p:nvSpPr>
        <p:spPr>
          <a:xfrm>
            <a:off x="8204397" y="6513112"/>
            <a:ext cx="73386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b="1" smtClean="0"/>
              <a:pPr/>
              <a:t>24</a:t>
            </a:fld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041" y="1568697"/>
            <a:ext cx="8522305" cy="1981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" y="702417"/>
            <a:ext cx="8983980" cy="6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191500" y="49131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Mutual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506264" y="760453"/>
            <a:ext cx="381000" cy="4249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744264" y="760453"/>
            <a:ext cx="8382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91688" y="119936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 Generator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652889" y="1389719"/>
            <a:ext cx="5714999" cy="2013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7473" y="168978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Random Key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Key Pairs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DH Type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142062" y="2184394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218262" y="2429316"/>
            <a:ext cx="533400" cy="197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37255" y="354989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 of </a:t>
            </a:r>
            <a:r>
              <a:rPr lang="en-US" b="1" dirty="0">
                <a:solidFill>
                  <a:srgbClr val="FF0000"/>
                </a:solidFill>
              </a:rPr>
              <a:t>Prime/</a:t>
            </a:r>
            <a:r>
              <a:rPr lang="en-US" b="1" dirty="0" smtClean="0">
                <a:solidFill>
                  <a:srgbClr val="FF0000"/>
                </a:solidFill>
              </a:rPr>
              <a:t>Modulus using </a:t>
            </a:r>
            <a:r>
              <a:rPr lang="en-US" b="1" i="1" u="sng" dirty="0" smtClean="0">
                <a:solidFill>
                  <a:srgbClr val="FF0000"/>
                </a:solidFill>
              </a:rPr>
              <a:t>Alices</a:t>
            </a:r>
            <a:r>
              <a:rPr lang="en-US" b="1" dirty="0" smtClean="0">
                <a:solidFill>
                  <a:srgbClr val="FF0000"/>
                </a:solidFill>
              </a:rPr>
              <a:t> Private Key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65862" y="1960357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096001" y="3549897"/>
            <a:ext cx="457200" cy="1427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401" y="6360713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Bob’s Init result of Secret/Prime/Modulus yields shared key.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743201" y="6208313"/>
            <a:ext cx="38100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174897" y="36113"/>
            <a:ext cx="5969103" cy="58517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DH Code: Shared Key Calculation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15000"/>
            <a:ext cx="7506929" cy="4572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52400" y="6324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Bob’s Init result of Secret/Prime/Modulus yields shared key.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5867400"/>
            <a:ext cx="7506929" cy="4572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04800" y="6477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Bob’s Init result of Secret/Prime/Modulus yields shared key.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6019800"/>
            <a:ext cx="7506929" cy="4572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040255"/>
            <a:ext cx="7506929" cy="45720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752600" y="4735476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1200" dirty="0" smtClean="0">
                <a:solidFill>
                  <a:srgbClr val="FF0000"/>
                </a:solidFill>
              </a:rPr>
              <a:t>Using </a:t>
            </a:r>
            <a:r>
              <a:rPr lang="en-US" b="1" i="1" u="sng" kern="1200" dirty="0" smtClean="0">
                <a:solidFill>
                  <a:srgbClr val="FF0000"/>
                </a:solidFill>
              </a:rPr>
              <a:t>Bob’s</a:t>
            </a:r>
            <a:r>
              <a:rPr lang="en-US" b="1" kern="1200" dirty="0" smtClean="0">
                <a:solidFill>
                  <a:srgbClr val="FF0000"/>
                </a:solidFill>
              </a:rPr>
              <a:t> Init result of Secret/Prime/Modulus yields shared key.</a:t>
            </a:r>
            <a:endParaRPr lang="en-US" b="1" kern="12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2279142" y="4462463"/>
            <a:ext cx="38100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5" grpId="0"/>
      <p:bldP spid="38" grpId="0"/>
      <p:bldP spid="41" grpId="0"/>
      <p:bldP spid="41" grpId="1"/>
      <p:bldP spid="66" grpId="0"/>
      <p:bldP spid="66" grpId="1"/>
      <p:bldP spid="68" grpId="0"/>
      <p:bldP spid="6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STA Group, LLC. All Rights Reserved. </a:t>
            </a:r>
          </a:p>
          <a:p>
            <a:r>
              <a:rPr lang="en-US" smtClean="0"/>
              <a:t>Contains CONFIDENTIAL information, which may not be disclosed without express written authorization.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" y="2839072"/>
            <a:ext cx="8283222" cy="762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033297" y="0"/>
            <a:ext cx="5110704" cy="599757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600" dirty="0" smtClean="0">
                <a:solidFill>
                  <a:srgbClr val="FFFFFF"/>
                </a:solidFill>
              </a:rPr>
              <a:t>RSA Code: Public Private Key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3"/>
          <a:srcRect l="164" t="-1851" r="-610" b="1851"/>
          <a:stretch/>
        </p:blipFill>
        <p:spPr>
          <a:xfrm>
            <a:off x="0" y="1156444"/>
            <a:ext cx="9225844" cy="12192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6400800" y="882950"/>
            <a:ext cx="381000" cy="3559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1800" y="68289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RSA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Keypair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29600" y="911495"/>
            <a:ext cx="4572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9018" y="162551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Key Length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Random Seed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781800" y="1696072"/>
            <a:ext cx="677334" cy="2833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162800" y="2381872"/>
            <a:ext cx="533400" cy="2000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238187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Cipher Setup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2895600" y="2581927"/>
            <a:ext cx="609600" cy="2571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9200" y="2610472"/>
            <a:ext cx="6096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5623" y="299147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705600" y="3220072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791200" y="3524872"/>
            <a:ext cx="19812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" y="4008037"/>
            <a:ext cx="8305800" cy="762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95600" y="361056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Cipher Setup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079978" y="3841912"/>
            <a:ext cx="815622" cy="18911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43400" y="3916730"/>
            <a:ext cx="1295400" cy="1143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14736" y="397134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315200" y="4194247"/>
            <a:ext cx="499536" cy="2000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96200" y="6019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Decryption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800600" y="5867400"/>
            <a:ext cx="3014136" cy="412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59134" y="246836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Cipher Setup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9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1" grpId="0"/>
      <p:bldP spid="26" grpId="0"/>
      <p:bldP spid="29" grpId="0"/>
      <p:bldP spid="3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016" y="0"/>
            <a:ext cx="6803983" cy="74295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</a:rPr>
              <a:t>HMAC Code: Creating a Hash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8763000" cy="117370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sender generates a HMAC code that is sent with the message, the receiver calculates the HMAC for the message to authenticate it against senders HMAC.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5200" y="4281488"/>
            <a:ext cx="1371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6025"/>
            <a:ext cx="8077200" cy="145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27146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HMAC Object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343400" y="2899291"/>
            <a:ext cx="2286000" cy="1010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1" y="340042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a Key 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3886200" y="3343275"/>
            <a:ext cx="3581401" cy="2418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345757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Initialize HMAC with that key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201" y="3971925"/>
            <a:ext cx="198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HMAC Code</a:t>
            </a:r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1600200" y="3514725"/>
            <a:ext cx="1447800" cy="1275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5410200" y="3914775"/>
            <a:ext cx="1524001" cy="2418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52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72309" y="2716565"/>
            <a:ext cx="6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4348" y="1592159"/>
            <a:ext cx="2788024" cy="1862529"/>
            <a:chOff x="3729317" y="603451"/>
            <a:chExt cx="2788024" cy="1862529"/>
          </a:xfrm>
        </p:grpSpPr>
        <p:sp>
          <p:nvSpPr>
            <p:cNvPr id="7" name="Rounded Rectangle 6"/>
            <p:cNvSpPr/>
            <p:nvPr/>
          </p:nvSpPr>
          <p:spPr>
            <a:xfrm>
              <a:off x="3729317" y="618564"/>
              <a:ext cx="2788024" cy="184741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61011" y="909502"/>
              <a:ext cx="2097741" cy="1337596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UI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1670" y="1289014"/>
              <a:ext cx="1416424" cy="3795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HMAC Creation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01670" y="1887406"/>
              <a:ext cx="1416424" cy="27937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Client JAR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0" idx="2"/>
              <a:endCxn id="11" idx="0"/>
            </p:cNvCxnSpPr>
            <p:nvPr/>
          </p:nvCxnSpPr>
          <p:spPr>
            <a:xfrm>
              <a:off x="5109882" y="1668526"/>
              <a:ext cx="0" cy="2188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801525" y="603451"/>
              <a:ext cx="643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WAR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09568" y="1328014"/>
            <a:ext cx="2788024" cy="2405932"/>
            <a:chOff x="3729317" y="2546296"/>
            <a:chExt cx="2788024" cy="2405932"/>
          </a:xfrm>
        </p:grpSpPr>
        <p:sp>
          <p:nvSpPr>
            <p:cNvPr id="8" name="Rounded Rectangle 7"/>
            <p:cNvSpPr/>
            <p:nvPr/>
          </p:nvSpPr>
          <p:spPr>
            <a:xfrm>
              <a:off x="3729317" y="2546296"/>
              <a:ext cx="2788024" cy="236699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61011" y="2684861"/>
              <a:ext cx="2097741" cy="200669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Product Service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77551" y="3149183"/>
              <a:ext cx="1855695" cy="64268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Interceptor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415117" y="3452811"/>
              <a:ext cx="1416424" cy="2814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HMAC Creation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77550" y="3934847"/>
              <a:ext cx="1855695" cy="642683"/>
            </a:xfrm>
            <a:prstGeom prst="roundRect">
              <a:avLst/>
            </a:prstGeom>
            <a:solidFill>
              <a:srgbClr val="FEFBB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REST Controller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3" idx="2"/>
              <a:endCxn id="16" idx="0"/>
            </p:cNvCxnSpPr>
            <p:nvPr/>
          </p:nvCxnSpPr>
          <p:spPr>
            <a:xfrm flipH="1">
              <a:off x="5105398" y="3791866"/>
              <a:ext cx="1" cy="1429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01525" y="4644451"/>
              <a:ext cx="643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WAR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2927397" y="54038"/>
            <a:ext cx="6084980" cy="499617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dirty="0" smtClean="0">
                <a:solidFill>
                  <a:srgbClr val="FFFFFF"/>
                </a:solidFill>
              </a:rPr>
              <a:t>Sample HMAC Implementation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3632372" y="2150772"/>
            <a:ext cx="2716913" cy="380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32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5145" y="4767263"/>
            <a:ext cx="1276350" cy="273844"/>
          </a:xfrm>
        </p:spPr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2855" y="4767263"/>
            <a:ext cx="1371600" cy="273844"/>
          </a:xfrm>
        </p:spPr>
        <p:txBody>
          <a:bodyPr/>
          <a:lstStyle/>
          <a:p>
            <a:fld id="{C30F87AD-0E98-3D4B-9E08-C1D342209D6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8640" y="649424"/>
            <a:ext cx="1396087" cy="343917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6015" y="1181301"/>
            <a:ext cx="384829" cy="351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904" y="1126089"/>
            <a:ext cx="287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a request: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142748" y="760525"/>
            <a:ext cx="1242376" cy="836224"/>
          </a:xfrm>
          <a:prstGeom prst="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Request</a:t>
            </a:r>
          </a:p>
          <a:p>
            <a:r>
              <a:rPr 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AccessKeyId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…</a:t>
            </a:r>
          </a:p>
          <a:p>
            <a:r>
              <a:rPr 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Timestamp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…</a:t>
            </a:r>
            <a:endParaRPr lang="en-US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8640" y="1751387"/>
            <a:ext cx="893686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835" y="1830939"/>
            <a:ext cx="2887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</a:t>
            </a:r>
          </a:p>
          <a:p>
            <a:r>
              <a:rPr lang="en-US" sz="2400" b="1" dirty="0" smtClean="0"/>
              <a:t>HMAC-SHA </a:t>
            </a:r>
          </a:p>
          <a:p>
            <a:r>
              <a:rPr lang="en-US" sz="2400" b="1" dirty="0" smtClean="0"/>
              <a:t>signature: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54778" y="1788003"/>
            <a:ext cx="310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String based on request contents</a:t>
            </a:r>
            <a:endParaRPr lang="en-US" sz="1400" b="1" dirty="0"/>
          </a:p>
        </p:txBody>
      </p:sp>
      <p:sp>
        <p:nvSpPr>
          <p:cNvPr id="14" name="Oval 13"/>
          <p:cNvSpPr/>
          <p:nvPr/>
        </p:nvSpPr>
        <p:spPr>
          <a:xfrm>
            <a:off x="5404880" y="1923608"/>
            <a:ext cx="1417975" cy="93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HMAC</a:t>
            </a:r>
          </a:p>
          <a:p>
            <a:pPr algn="ctr"/>
            <a:r>
              <a:rPr lang="en-US" sz="2400" b="1" dirty="0" smtClean="0"/>
              <a:t>CALC</a:t>
            </a:r>
            <a:endParaRPr lang="en-US" sz="900" b="1" dirty="0"/>
          </a:p>
        </p:txBody>
      </p:sp>
      <p:sp>
        <p:nvSpPr>
          <p:cNvPr id="17" name="Right Arrow 16"/>
          <p:cNvSpPr/>
          <p:nvPr/>
        </p:nvSpPr>
        <p:spPr>
          <a:xfrm>
            <a:off x="4876803" y="2192069"/>
            <a:ext cx="351692" cy="221169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002595" y="2176439"/>
            <a:ext cx="304800" cy="221169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563818" y="2052573"/>
            <a:ext cx="265723" cy="243446"/>
          </a:xfrm>
          <a:prstGeom prst="mathPlus">
            <a:avLst/>
          </a:prstGeom>
          <a:solidFill>
            <a:schemeClr val="tx1"/>
          </a:solidFill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416874" y="1984052"/>
            <a:ext cx="1578634" cy="726829"/>
            <a:chOff x="6947914" y="1766313"/>
            <a:chExt cx="1473471" cy="781539"/>
          </a:xfrm>
        </p:grpSpPr>
        <p:sp>
          <p:nvSpPr>
            <p:cNvPr id="19" name="Rounded Rectangle 18"/>
            <p:cNvSpPr/>
            <p:nvPr/>
          </p:nvSpPr>
          <p:spPr>
            <a:xfrm>
              <a:off x="6947914" y="1766313"/>
              <a:ext cx="1473471" cy="78153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Your Signature</a:t>
              </a:r>
            </a:p>
            <a:p>
              <a:endParaRPr lang="en-US" sz="1200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7112038" y="2165464"/>
              <a:ext cx="906586" cy="296983"/>
              <a:chOff x="8401513" y="2595289"/>
              <a:chExt cx="906586" cy="296983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8401514" y="2595289"/>
                <a:ext cx="90658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401514" y="2689077"/>
                <a:ext cx="90658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401514" y="2884456"/>
                <a:ext cx="906585" cy="781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401513" y="2790673"/>
                <a:ext cx="906585" cy="781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/>
          <p:cNvSpPr txBox="1"/>
          <p:nvPr/>
        </p:nvSpPr>
        <p:spPr>
          <a:xfrm>
            <a:off x="2602554" y="2260818"/>
            <a:ext cx="23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Secret Access Key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2868239" y="2538304"/>
            <a:ext cx="1807319" cy="343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wJalrXUtnFEMI</a:t>
            </a:r>
            <a:r>
              <a:rPr lang="en-US" sz="1050" b="1" dirty="0" smtClean="0"/>
              <a:t>/K7MDENG/</a:t>
            </a:r>
          </a:p>
          <a:p>
            <a:pPr algn="ctr"/>
            <a:r>
              <a:rPr lang="en-US" sz="1050" b="1" dirty="0" err="1" smtClean="0"/>
              <a:t>bPxRfiCYzEXAMPLEKEY</a:t>
            </a:r>
            <a:endParaRPr lang="en-US" sz="105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3815" y="2974835"/>
            <a:ext cx="8901693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51" y="3148291"/>
            <a:ext cx="2153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Send request and signature to Service:</a:t>
            </a:r>
            <a:endParaRPr lang="en-US" sz="24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3063985" y="3203689"/>
            <a:ext cx="1445616" cy="1420937"/>
            <a:chOff x="4861435" y="2873297"/>
            <a:chExt cx="1445616" cy="1478757"/>
          </a:xfrm>
        </p:grpSpPr>
        <p:sp>
          <p:nvSpPr>
            <p:cNvPr id="48" name="Rectangle 47"/>
            <p:cNvSpPr/>
            <p:nvPr/>
          </p:nvSpPr>
          <p:spPr>
            <a:xfrm>
              <a:off x="4861435" y="2873297"/>
              <a:ext cx="1445616" cy="1478757"/>
            </a:xfrm>
            <a:prstGeom prst="rect">
              <a:avLst/>
            </a:prstGeom>
            <a:solidFill>
              <a:schemeClr val="bg1"/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Request</a:t>
              </a:r>
            </a:p>
            <a:p>
              <a:r>
                <a:rPr lang="en-US" sz="11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AccessKeyId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…</a:t>
              </a:r>
            </a:p>
            <a:p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Timestamp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…</a:t>
              </a:r>
              <a:endParaRPr lang="en-US" sz="105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908325" y="3566354"/>
              <a:ext cx="1312719" cy="695627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Your Signature</a:t>
              </a:r>
            </a:p>
            <a:p>
              <a:endParaRPr lang="en-US" sz="1200" b="1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071605" y="3894166"/>
              <a:ext cx="906586" cy="272422"/>
              <a:chOff x="8447559" y="2276566"/>
              <a:chExt cx="906586" cy="27242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8447560" y="2276566"/>
                <a:ext cx="90658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447560" y="2370343"/>
                <a:ext cx="90658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447560" y="2541172"/>
                <a:ext cx="906585" cy="781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447559" y="2455588"/>
                <a:ext cx="906585" cy="781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ight Arrow 50"/>
          <p:cNvSpPr/>
          <p:nvPr/>
        </p:nvSpPr>
        <p:spPr>
          <a:xfrm>
            <a:off x="4923695" y="3752574"/>
            <a:ext cx="304800" cy="221169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02221" y="3670766"/>
            <a:ext cx="1220634" cy="3439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Service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015" y="1935780"/>
            <a:ext cx="384829" cy="351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6015" y="3203689"/>
            <a:ext cx="384829" cy="351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4164145" y="60616"/>
            <a:ext cx="3448235" cy="49961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dirty="0" smtClean="0">
                <a:solidFill>
                  <a:srgbClr val="FF0000"/>
                </a:solidFill>
              </a:rPr>
              <a:t>HMAC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93147" y="113585"/>
            <a:ext cx="1312652" cy="343917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34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9" grpId="0" animBg="1"/>
      <p:bldP spid="15" grpId="0"/>
      <p:bldP spid="16" grpId="0"/>
      <p:bldP spid="14" grpId="0" animBg="1"/>
      <p:bldP spid="17" grpId="0" animBg="1"/>
      <p:bldP spid="18" grpId="0" animBg="1"/>
      <p:bldP spid="26" grpId="0" animBg="1"/>
      <p:bldP spid="29" grpId="0"/>
      <p:bldP spid="27" grpId="0" animBg="1"/>
      <p:bldP spid="36" grpId="0"/>
      <p:bldP spid="51" grpId="0" animBg="1"/>
      <p:bldP spid="39" grpId="0" animBg="1"/>
      <p:bldP spid="41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5145" y="5072048"/>
            <a:ext cx="1276350" cy="273844"/>
          </a:xfrm>
        </p:spPr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7880" y="5072048"/>
            <a:ext cx="5581650" cy="273844"/>
          </a:xfrm>
        </p:spPr>
        <p:txBody>
          <a:bodyPr/>
          <a:lstStyle/>
          <a:p>
            <a:r>
              <a:rPr lang="en-US" dirty="0" smtClean="0"/>
              <a:t>Copyright © 2015 STA Group, LLC.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2855" y="5072048"/>
            <a:ext cx="1371600" cy="273844"/>
          </a:xfrm>
        </p:spPr>
        <p:txBody>
          <a:bodyPr/>
          <a:lstStyle/>
          <a:p>
            <a:fld id="{C30F87AD-0E98-3D4B-9E08-C1D342209D6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955" y="1186783"/>
            <a:ext cx="22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Retrieve Secret Access Key:</a:t>
            </a:r>
            <a:endParaRPr lang="en-US" sz="2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8640" y="2192068"/>
            <a:ext cx="893686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2926" y="2302880"/>
            <a:ext cx="226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HMAC-SHA signature: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40747" y="2250917"/>
            <a:ext cx="244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String based on request</a:t>
            </a:r>
            <a:endParaRPr lang="en-US" sz="1400" b="1" dirty="0"/>
          </a:p>
        </p:txBody>
      </p:sp>
      <p:sp>
        <p:nvSpPr>
          <p:cNvPr id="14" name="Oval 13"/>
          <p:cNvSpPr/>
          <p:nvPr/>
        </p:nvSpPr>
        <p:spPr>
          <a:xfrm>
            <a:off x="5216686" y="2395549"/>
            <a:ext cx="1243284" cy="9390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HMAC</a:t>
            </a:r>
          </a:p>
          <a:p>
            <a:pPr algn="ctr"/>
            <a:r>
              <a:rPr lang="en-US" sz="2000" b="1" dirty="0" smtClean="0"/>
              <a:t>CALC</a:t>
            </a:r>
            <a:endParaRPr lang="en-US" sz="900" b="1" dirty="0"/>
          </a:p>
        </p:txBody>
      </p:sp>
      <p:sp>
        <p:nvSpPr>
          <p:cNvPr id="17" name="Right Arrow 16"/>
          <p:cNvSpPr/>
          <p:nvPr/>
        </p:nvSpPr>
        <p:spPr>
          <a:xfrm>
            <a:off x="4541209" y="2664010"/>
            <a:ext cx="351692" cy="221169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752515" y="2648380"/>
            <a:ext cx="304800" cy="221169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313738" y="2524514"/>
            <a:ext cx="265723" cy="243446"/>
          </a:xfrm>
          <a:prstGeom prst="mathPlus">
            <a:avLst/>
          </a:prstGeom>
          <a:solidFill>
            <a:schemeClr val="tx1"/>
          </a:solidFill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36658" y="2732759"/>
            <a:ext cx="199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Secret Access Key</a:t>
            </a:r>
            <a:endParaRPr lang="en-US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2618159" y="3010245"/>
            <a:ext cx="1807319" cy="343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wJalrXUtnFEMI</a:t>
            </a:r>
            <a:r>
              <a:rPr lang="en-US" sz="1050" b="1" dirty="0" smtClean="0"/>
              <a:t>/K7MDENG/</a:t>
            </a:r>
          </a:p>
          <a:p>
            <a:pPr algn="ctr"/>
            <a:r>
              <a:rPr lang="en-US" sz="1050" b="1" dirty="0" err="1" smtClean="0"/>
              <a:t>bPxRfiCYzEXAMPLEKEY</a:t>
            </a:r>
            <a:endParaRPr lang="en-US" sz="105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3815" y="3442279"/>
            <a:ext cx="8901693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6424" y="3546902"/>
            <a:ext cx="21531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Compare the two signatures:</a:t>
            </a:r>
            <a:endParaRPr lang="en-US" sz="24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607035" y="698433"/>
            <a:ext cx="1445616" cy="1432973"/>
            <a:chOff x="4861435" y="2830389"/>
            <a:chExt cx="1445616" cy="1559903"/>
          </a:xfrm>
        </p:grpSpPr>
        <p:sp>
          <p:nvSpPr>
            <p:cNvPr id="48" name="Rectangle 47"/>
            <p:cNvSpPr/>
            <p:nvPr/>
          </p:nvSpPr>
          <p:spPr>
            <a:xfrm>
              <a:off x="4861435" y="2830389"/>
              <a:ext cx="1445616" cy="1559903"/>
            </a:xfrm>
            <a:prstGeom prst="rect">
              <a:avLst/>
            </a:prstGeom>
            <a:solidFill>
              <a:schemeClr val="bg1"/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</a:t>
              </a:r>
            </a:p>
            <a:p>
              <a:r>
                <a:rPr lang="en-US" sz="11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AccessKeyId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…</a:t>
              </a:r>
            </a:p>
            <a:p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Timestamp</a:t>
              </a:r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…</a:t>
              </a:r>
              <a:endParaRPr lang="en-US" sz="105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908325" y="3587826"/>
              <a:ext cx="1312719" cy="709992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Your Signature</a:t>
              </a:r>
            </a:p>
            <a:p>
              <a:endParaRPr lang="en-US" sz="1200" b="1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025559" y="3918865"/>
              <a:ext cx="906586" cy="296983"/>
              <a:chOff x="8401513" y="2301265"/>
              <a:chExt cx="906586" cy="296983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8401514" y="2301265"/>
                <a:ext cx="90658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401514" y="2395048"/>
                <a:ext cx="90658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401514" y="2590432"/>
                <a:ext cx="906585" cy="781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401513" y="2496645"/>
                <a:ext cx="906585" cy="781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lowchart: Magnetic Disk 1"/>
          <p:cNvSpPr/>
          <p:nvPr/>
        </p:nvSpPr>
        <p:spPr>
          <a:xfrm>
            <a:off x="5486406" y="1078523"/>
            <a:ext cx="601741" cy="703385"/>
          </a:xfrm>
          <a:prstGeom prst="flowChartMagneticDisk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455344" y="1391133"/>
            <a:ext cx="882537" cy="39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8852" y="1391132"/>
            <a:ext cx="656515" cy="39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08356" y="906646"/>
            <a:ext cx="19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Secret Access Key</a:t>
            </a:r>
            <a:endParaRPr lang="en-US" sz="1400" b="1" dirty="0"/>
          </a:p>
        </p:txBody>
      </p:sp>
      <p:sp>
        <p:nvSpPr>
          <p:cNvPr id="52" name="Rectangle 51"/>
          <p:cNvSpPr/>
          <p:nvPr/>
        </p:nvSpPr>
        <p:spPr>
          <a:xfrm>
            <a:off x="7125556" y="1184132"/>
            <a:ext cx="1807319" cy="343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wJalrXUtnFEMI</a:t>
            </a:r>
            <a:r>
              <a:rPr lang="en-US" sz="1050" b="1" dirty="0" smtClean="0"/>
              <a:t>/K7MDENG/</a:t>
            </a:r>
          </a:p>
          <a:p>
            <a:pPr algn="ctr"/>
            <a:r>
              <a:rPr lang="en-US" sz="1050" b="1" dirty="0" err="1" smtClean="0"/>
              <a:t>bPxRfiCYzEXAMPLEKEY</a:t>
            </a:r>
            <a:endParaRPr lang="en-US" sz="105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063288" y="1067241"/>
            <a:ext cx="1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Get Access Key ID</a:t>
            </a:r>
            <a:endParaRPr 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133485" y="1527957"/>
            <a:ext cx="151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Get Secret Key</a:t>
            </a:r>
            <a:endParaRPr lang="en-US" sz="14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2660770" y="3628485"/>
            <a:ext cx="1352414" cy="720455"/>
            <a:chOff x="2506334" y="3650091"/>
            <a:chExt cx="1555232" cy="1015694"/>
          </a:xfrm>
        </p:grpSpPr>
        <p:sp>
          <p:nvSpPr>
            <p:cNvPr id="58" name="Rounded Rectangle 57"/>
            <p:cNvSpPr/>
            <p:nvPr/>
          </p:nvSpPr>
          <p:spPr>
            <a:xfrm>
              <a:off x="2506334" y="3650091"/>
              <a:ext cx="1555232" cy="1015694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Calc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Signature</a:t>
              </a:r>
            </a:p>
            <a:p>
              <a:endParaRPr lang="en-US" sz="1200" b="1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704952" y="4558701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704952" y="4311463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702384" y="4178861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706814" y="4427105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Equal 37"/>
          <p:cNvSpPr/>
          <p:nvPr/>
        </p:nvSpPr>
        <p:spPr>
          <a:xfrm>
            <a:off x="4189642" y="3835395"/>
            <a:ext cx="445480" cy="252716"/>
          </a:xfrm>
          <a:prstGeom prst="mathEqual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820571" y="3602173"/>
            <a:ext cx="1593386" cy="720455"/>
            <a:chOff x="2647820" y="3650091"/>
            <a:chExt cx="1350679" cy="1015694"/>
          </a:xfrm>
        </p:grpSpPr>
        <p:sp>
          <p:nvSpPr>
            <p:cNvPr id="69" name="Rounded Rectangle 68"/>
            <p:cNvSpPr/>
            <p:nvPr/>
          </p:nvSpPr>
          <p:spPr>
            <a:xfrm>
              <a:off x="2647820" y="3650091"/>
              <a:ext cx="1350679" cy="1015694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 Signature</a:t>
              </a:r>
              <a:endParaRPr lang="en-US" sz="1200" b="1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2808239" y="4512408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808239" y="4266635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790544" y="4127412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10101" y="4390365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6459969" y="3676297"/>
            <a:ext cx="293067" cy="461665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752515" y="3435385"/>
            <a:ext cx="227797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C0000"/>
                </a:solidFill>
              </a:rPr>
              <a:t>Yes: </a:t>
            </a:r>
          </a:p>
          <a:p>
            <a:r>
              <a:rPr lang="en-US" sz="1200" b="1" dirty="0" smtClean="0">
                <a:solidFill>
                  <a:srgbClr val="CC0000"/>
                </a:solidFill>
              </a:rPr>
              <a:t>-&gt;Request authenticated</a:t>
            </a:r>
          </a:p>
          <a:p>
            <a:r>
              <a:rPr lang="en-US" sz="2000" b="1" dirty="0" smtClean="0">
                <a:solidFill>
                  <a:srgbClr val="CC0000"/>
                </a:solidFill>
              </a:rPr>
              <a:t>No:</a:t>
            </a:r>
          </a:p>
          <a:p>
            <a:r>
              <a:rPr lang="en-US" sz="1200" b="1" dirty="0" smtClean="0">
                <a:solidFill>
                  <a:srgbClr val="CC0000"/>
                </a:solidFill>
              </a:rPr>
              <a:t>-&gt;Request fails authentication</a:t>
            </a:r>
            <a:endParaRPr lang="en-US" sz="1200" b="1" dirty="0">
              <a:solidFill>
                <a:srgbClr val="CC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8640" y="662783"/>
            <a:ext cx="1453815" cy="3439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Service</a:t>
            </a:r>
            <a:endParaRPr lang="en-US" sz="24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7523491" y="4519181"/>
            <a:ext cx="1344215" cy="343917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76" name="Oval 75"/>
          <p:cNvSpPr/>
          <p:nvPr/>
        </p:nvSpPr>
        <p:spPr>
          <a:xfrm>
            <a:off x="12593" y="1279971"/>
            <a:ext cx="384829" cy="351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12593" y="2416717"/>
            <a:ext cx="384829" cy="351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12593" y="3679556"/>
            <a:ext cx="384829" cy="35124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353008" y="2419312"/>
            <a:ext cx="1352414" cy="720455"/>
            <a:chOff x="2506334" y="3650091"/>
            <a:chExt cx="1555232" cy="1015694"/>
          </a:xfrm>
        </p:grpSpPr>
        <p:sp>
          <p:nvSpPr>
            <p:cNvPr id="80" name="Rounded Rectangle 79"/>
            <p:cNvSpPr/>
            <p:nvPr/>
          </p:nvSpPr>
          <p:spPr>
            <a:xfrm>
              <a:off x="2506334" y="3650091"/>
              <a:ext cx="1555232" cy="1015694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Calc</a:t>
              </a:r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Signature</a:t>
              </a:r>
            </a:p>
            <a:p>
              <a:endParaRPr lang="en-US" sz="1200" b="1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2704952" y="4558701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704952" y="4311463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702384" y="4178861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706814" y="4427105"/>
              <a:ext cx="101355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5019854" y="71858"/>
            <a:ext cx="2400516" cy="5206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HMAC Code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560972" y="138894"/>
            <a:ext cx="1351060" cy="3439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Service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726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4" grpId="0" animBg="1"/>
      <p:bldP spid="17" grpId="0" animBg="1"/>
      <p:bldP spid="18" grpId="0" animBg="1"/>
      <p:bldP spid="26" grpId="0" animBg="1"/>
      <p:bldP spid="29" grpId="0"/>
      <p:bldP spid="27" grpId="0" animBg="1"/>
      <p:bldP spid="36" grpId="0" animBg="1"/>
      <p:bldP spid="2" grpId="0" animBg="1"/>
      <p:bldP spid="50" grpId="0"/>
      <p:bldP spid="52" grpId="0" animBg="1"/>
      <p:bldP spid="53" grpId="0"/>
      <p:bldP spid="54" grpId="0"/>
      <p:bldP spid="38" grpId="0" animBg="1"/>
      <p:bldP spid="74" grpId="0"/>
      <p:bldP spid="75" grpId="0" animBg="1"/>
      <p:bldP spid="59" grpId="0" animBg="1"/>
      <p:bldP spid="60" grpId="0" animBg="1"/>
      <p:bldP spid="76" grpId="0" animBg="1"/>
      <p:bldP spid="77" grpId="0" animBg="1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28" y="640044"/>
            <a:ext cx="8229600" cy="588309"/>
          </a:xfrm>
        </p:spPr>
        <p:txBody>
          <a:bodyPr/>
          <a:lstStyle/>
          <a:p>
            <a:r>
              <a:rPr lang="en-US" sz="3200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28" y="1227384"/>
            <a:ext cx="3521810" cy="328348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Micro-services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Concept and </a:t>
            </a:r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en-US" sz="1400" dirty="0" smtClean="0">
                <a:solidFill>
                  <a:schemeClr val="tx1"/>
                </a:solidFill>
              </a:rPr>
              <a:t>alue proposition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Monolithic architecture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Micro-service architecture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Security and data architecture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Securing Micro-services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Cryptology Concepts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HMAC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When, Why, and How to use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Technical implementation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</a:rPr>
              <a:t>Examples</a:t>
            </a:r>
          </a:p>
          <a:p>
            <a:pPr lvl="1"/>
            <a:endParaRPr lang="en-US" sz="1400" dirty="0"/>
          </a:p>
          <a:p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59" y="910151"/>
            <a:ext cx="5331441" cy="3474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3200" y="4329726"/>
            <a:ext cx="12719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Source: http</a:t>
            </a:r>
            <a:r>
              <a:rPr lang="en-US" sz="600" dirty="0"/>
              <a:t>://www.phaidon.com/</a:t>
            </a:r>
          </a:p>
        </p:txBody>
      </p:sp>
    </p:spTree>
    <p:extLst>
      <p:ext uri="{BB962C8B-B14F-4D97-AF65-F5344CB8AC3E}">
        <p14:creationId xmlns:p14="http://schemas.microsoft.com/office/powerpoint/2010/main" val="23349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35" y="2957884"/>
            <a:ext cx="7923475" cy="17015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Mobile – Develop wide range of mobile apps for Fortune 500</a:t>
            </a:r>
          </a:p>
          <a:p>
            <a:r>
              <a:rPr lang="en-US" dirty="0"/>
              <a:t>Cloud – Expert cloud knowledge in host of technologies</a:t>
            </a:r>
          </a:p>
          <a:p>
            <a:r>
              <a:rPr lang="en-US" dirty="0"/>
              <a:t>Big Data – Certified in implementing many Big Data technologies</a:t>
            </a:r>
          </a:p>
          <a:p>
            <a:r>
              <a:rPr lang="en-US" dirty="0"/>
              <a:t>Security – Specialists in Application and Service Security</a:t>
            </a:r>
          </a:p>
          <a:p>
            <a:r>
              <a:rPr lang="en-US" dirty="0"/>
              <a:t>Digital Strategy – Handles many companies digital brands and UX</a:t>
            </a:r>
          </a:p>
          <a:p>
            <a:r>
              <a:rPr lang="en-US" dirty="0"/>
              <a:t>I.O.T .Technology – Significant IOT Developer for Fortune </a:t>
            </a:r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250"/>
            <a:ext cx="9143999" cy="28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Microservices</a:t>
            </a:r>
            <a:endParaRPr lang="en-US" sz="3600" b="1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2771015"/>
            <a:ext cx="8229600" cy="291273"/>
          </a:xfrm>
        </p:spPr>
        <p:txBody>
          <a:bodyPr>
            <a:noAutofit/>
          </a:bodyPr>
          <a:lstStyle/>
          <a:p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32" name="Picture 8" descr="http://www.polyvore.com/cgi/img-thing?.out=jpg&amp;size=l&amp;tid=15742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91" y="2514643"/>
            <a:ext cx="371230" cy="37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RQeTkOOirIPg5HdENJyUelf9zPyA6ZBDLcu-J2tktkB-vGS8oz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64" y="1601614"/>
            <a:ext cx="477471" cy="46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ace-clipart.com/clipart/music_clipart/axes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127" y="1244851"/>
            <a:ext cx="795704" cy="5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cdn-0.freeclipartnow.com/d/18804-6/chefs-cap.jpg.pagespeed.ce.WtYlURVvK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79" y="988096"/>
            <a:ext cx="360240" cy="4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mages.clipartpanda.com/cleaning-clipart-clip-art-cleaning-15576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127" y="2172263"/>
            <a:ext cx="645781" cy="64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atermarked.cutcaster.com/cutcaster-photo-100244442-Shopping-girl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72" y="1313838"/>
            <a:ext cx="1047994" cy="149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ace-clipart.com/clipart/music_clipart/axes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46" y="1271965"/>
            <a:ext cx="795704" cy="5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www.polyvore.com/cgi/img-thing?.out=jpg&amp;size=l&amp;tid=157428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20" y="2457868"/>
            <a:ext cx="371230" cy="37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208" y="574645"/>
            <a:ext cx="7193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Microservices evolution to a family’s evolution</a:t>
            </a:r>
            <a:r>
              <a:rPr lang="is-IS" b="1" dirty="0" smtClean="0"/>
              <a:t>…</a:t>
            </a:r>
            <a:endParaRPr lang="en-US" b="1" dirty="0"/>
          </a:p>
        </p:txBody>
      </p:sp>
      <p:pic>
        <p:nvPicPr>
          <p:cNvPr id="1042" name="Picture 18" descr="http://www.cliparthut.com/clip-arts/1019/11-pictures-of-people-shopping-free-cliparts-that-you-can-download-to--1019141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36" y="1357991"/>
            <a:ext cx="595727" cy="144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337169" y="1832009"/>
            <a:ext cx="438151" cy="2495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6180476" y="1812863"/>
            <a:ext cx="438151" cy="2495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221" y="3605264"/>
            <a:ext cx="312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Map&lt;Object, Object&gt; </a:t>
            </a:r>
          </a:p>
          <a:p>
            <a:r>
              <a:rPr lang="en-US" sz="1400" b="1" dirty="0" smtClean="0"/>
              <a:t>process (Map&lt;Object, Object&gt;)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37169" y="3600587"/>
            <a:ext cx="312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List&lt;Payment&gt;</a:t>
            </a:r>
          </a:p>
          <a:p>
            <a:r>
              <a:rPr lang="en-US" sz="1400" b="1" dirty="0" err="1" smtClean="0"/>
              <a:t>processPayments</a:t>
            </a:r>
            <a:r>
              <a:rPr lang="en-US" sz="1400" b="1" dirty="0" smtClean="0"/>
              <a:t> (List&lt;Integer&gt;)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618627" y="3598282"/>
            <a:ext cx="2525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List&lt;</a:t>
            </a:r>
            <a:r>
              <a:rPr lang="en-US" sz="1400" b="1" dirty="0" err="1" smtClean="0"/>
              <a:t>StudentPayment</a:t>
            </a:r>
            <a:r>
              <a:rPr lang="en-US" sz="1400" b="1" dirty="0" smtClean="0"/>
              <a:t>&gt;</a:t>
            </a:r>
          </a:p>
          <a:p>
            <a:r>
              <a:rPr lang="en-US" sz="1400" b="1" dirty="0" err="1" smtClean="0"/>
              <a:t>processStudentLoan</a:t>
            </a:r>
            <a:r>
              <a:rPr lang="en-US" sz="1400" b="1" dirty="0" smtClean="0"/>
              <a:t> (List&lt;Integer&gt;)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106533" y="3153445"/>
            <a:ext cx="208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Payment Processing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97" y="1404558"/>
            <a:ext cx="762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13" y="1287956"/>
            <a:ext cx="324613" cy="52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6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12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195"/>
            <a:ext cx="8229600" cy="588309"/>
          </a:xfrm>
        </p:spPr>
        <p:txBody>
          <a:bodyPr/>
          <a:lstStyle/>
          <a:p>
            <a:r>
              <a:rPr lang="en-US" dirty="0" smtClean="0"/>
              <a:t>Micro-services concepts and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939"/>
            <a:ext cx="5255846" cy="370995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Service with single business capability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Scalable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Separate process and self-contained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Share nothing model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Independently deployed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Atomic and idempotent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Performant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Usually REST based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Smart endpoint using dumb </a:t>
            </a:r>
            <a:r>
              <a:rPr lang="en-US" b="1" dirty="0" smtClean="0">
                <a:solidFill>
                  <a:schemeClr val="tx1"/>
                </a:solidFill>
              </a:rPr>
              <a:t>messaging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51" y="1154879"/>
            <a:ext cx="4684059" cy="35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2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architecture – High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457200" y="1632418"/>
            <a:ext cx="2571262" cy="2032000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9836" y="1452664"/>
            <a:ext cx="645989" cy="359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 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9835" y="3484665"/>
            <a:ext cx="645989" cy="359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UI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3718354">
            <a:off x="2477006" y="1973220"/>
            <a:ext cx="620463" cy="359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Bank Adapter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7713656">
            <a:off x="293072" y="1992743"/>
            <a:ext cx="872522" cy="359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Underwriting Adapter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4599092">
            <a:off x="405849" y="3012315"/>
            <a:ext cx="646966" cy="359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DB Adapter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7845201">
            <a:off x="2383435" y="2940852"/>
            <a:ext cx="807602" cy="3595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Notification Adapter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9408" y="2886309"/>
            <a:ext cx="766548" cy="35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Payments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9408" y="2453980"/>
            <a:ext cx="696209" cy="35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Quote Purchase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72034" y="2467916"/>
            <a:ext cx="766548" cy="35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Billing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42052" y="2893135"/>
            <a:ext cx="640737" cy="35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Event </a:t>
            </a:r>
            <a:r>
              <a:rPr lang="en-US" sz="1000" dirty="0" err="1" smtClean="0">
                <a:solidFill>
                  <a:schemeClr val="tx1"/>
                </a:solidFill>
              </a:rPr>
              <a:t>Notf</a:t>
            </a:r>
            <a:r>
              <a:rPr lang="en-US" sz="1000" dirty="0" smtClean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08788" y="2034493"/>
            <a:ext cx="766548" cy="35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Doc Gen.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9072" y="2035049"/>
            <a:ext cx="673717" cy="3516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User </a:t>
            </a:r>
            <a:r>
              <a:rPr lang="en-US" sz="1000" dirty="0" err="1" smtClean="0">
                <a:solidFill>
                  <a:schemeClr val="tx1"/>
                </a:solidFill>
              </a:rPr>
              <a:t>Mgmt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380704" y="1632417"/>
            <a:ext cx="5763295" cy="251198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Encompasses all functionality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Modular architecture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Supports multiple interfaces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All dependencies are well defined and contained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Security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Data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7674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72" y="2346317"/>
            <a:ext cx="391705" cy="460568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6272400" y="1111875"/>
            <a:ext cx="2414400" cy="7549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6906194" y="1909915"/>
            <a:ext cx="1336319" cy="15863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439833" y="1926266"/>
            <a:ext cx="4229908" cy="15657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2498728" y="2194201"/>
            <a:ext cx="4071295" cy="12253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81" y="577883"/>
            <a:ext cx="8229600" cy="5883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Monolithic Architecture - </a:t>
            </a:r>
            <a:r>
              <a:rPr lang="en-US" dirty="0" smtClean="0">
                <a:latin typeface="Arial Black" panose="020B0A04020102020204" pitchFamily="34" charset="0"/>
              </a:rPr>
              <a:t>Security &amp; Data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7431741" y="3772696"/>
            <a:ext cx="1046111" cy="333782"/>
          </a:xfrm>
          <a:prstGeom prst="wedgeRoundRectCallout">
            <a:avLst>
              <a:gd name="adj1" fmla="val -30563"/>
              <a:gd name="adj2" fmla="val -240885"/>
              <a:gd name="adj3" fmla="val 16667"/>
            </a:avLst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Authorization</a:t>
            </a:r>
            <a:endParaRPr lang="en-US" sz="105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96" y="2148652"/>
            <a:ext cx="1292907" cy="1282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13" y="2349235"/>
            <a:ext cx="391705" cy="4605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2001" y="2419019"/>
            <a:ext cx="802125" cy="7419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UI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870336" y="2419019"/>
            <a:ext cx="1038606" cy="7419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443908" y="2419019"/>
            <a:ext cx="1038606" cy="7419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DAO</a:t>
            </a:r>
            <a:endParaRPr lang="en-US" sz="1200" b="1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7056157" y="2419019"/>
            <a:ext cx="973246" cy="741939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DB</a:t>
            </a:r>
            <a:endParaRPr lang="en-US" sz="1200" b="1" dirty="0"/>
          </a:p>
        </p:txBody>
      </p:sp>
      <p:sp>
        <p:nvSpPr>
          <p:cNvPr id="14" name="Right Arrow 13"/>
          <p:cNvSpPr/>
          <p:nvPr/>
        </p:nvSpPr>
        <p:spPr>
          <a:xfrm>
            <a:off x="1307106" y="2683099"/>
            <a:ext cx="258090" cy="301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ight Arrow 14"/>
          <p:cNvSpPr/>
          <p:nvPr/>
        </p:nvSpPr>
        <p:spPr>
          <a:xfrm>
            <a:off x="2043305" y="2683099"/>
            <a:ext cx="258090" cy="301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4076860" y="1909916"/>
            <a:ext cx="1184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App Server</a:t>
            </a:r>
            <a:endParaRPr lang="en-US" sz="1200" b="1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4289394" y="3782934"/>
            <a:ext cx="1016076" cy="333782"/>
          </a:xfrm>
          <a:prstGeom prst="wedgeRoundRectCallout">
            <a:avLst>
              <a:gd name="adj1" fmla="val -30563"/>
              <a:gd name="adj2" fmla="val -240885"/>
              <a:gd name="adj3" fmla="val 16667"/>
            </a:avLst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Authorization</a:t>
            </a:r>
            <a:endParaRPr lang="en-US" sz="1050" b="1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2662336" y="3782934"/>
            <a:ext cx="1040088" cy="333782"/>
          </a:xfrm>
          <a:prstGeom prst="wedgeRoundRectCallout">
            <a:avLst>
              <a:gd name="adj1" fmla="val -30563"/>
              <a:gd name="adj2" fmla="val -240885"/>
              <a:gd name="adj3" fmla="val 16667"/>
            </a:avLst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Authorization</a:t>
            </a:r>
            <a:endParaRPr lang="en-US" sz="10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28426" y="4292769"/>
            <a:ext cx="11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Zone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0803" y="4294274"/>
            <a:ext cx="11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Zone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1960" y="4294274"/>
            <a:ext cx="7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58466" y="2552512"/>
            <a:ext cx="890525" cy="591671"/>
          </a:xfrm>
          <a:prstGeom prst="roundRect">
            <a:avLst/>
          </a:prstGeom>
          <a:solidFill>
            <a:srgbClr val="270CF2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Id/</a:t>
            </a:r>
          </a:p>
          <a:p>
            <a:pPr algn="ctr"/>
            <a:r>
              <a:rPr lang="en-US" sz="1200" b="1" dirty="0" smtClean="0"/>
              <a:t>Password</a:t>
            </a:r>
            <a:endParaRPr lang="en-US" sz="12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277781" y="1380565"/>
            <a:ext cx="1158371" cy="36467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Perimetric</a:t>
            </a:r>
            <a:r>
              <a:rPr lang="en-US" sz="1200" b="1" dirty="0" smtClean="0"/>
              <a:t> Authenticator</a:t>
            </a:r>
            <a:endParaRPr lang="en-US" sz="1200" b="1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6383810" y="1336256"/>
            <a:ext cx="2205924" cy="44310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Id/</a:t>
            </a:r>
            <a:r>
              <a:rPr lang="en-US" sz="1200" b="1" dirty="0" err="1" smtClean="0"/>
              <a:t>pwd</a:t>
            </a:r>
            <a:r>
              <a:rPr lang="en-US" sz="1200" b="1" dirty="0" smtClean="0"/>
              <a:t> Role/Group</a:t>
            </a:r>
            <a:endParaRPr lang="en-US" sz="1200" b="1" dirty="0"/>
          </a:p>
        </p:txBody>
      </p:sp>
      <p:cxnSp>
        <p:nvCxnSpPr>
          <p:cNvPr id="39" name="Elbow Connector 38"/>
          <p:cNvCxnSpPr>
            <a:stCxn id="35" idx="0"/>
            <a:endCxn id="36" idx="2"/>
          </p:cNvCxnSpPr>
          <p:nvPr/>
        </p:nvCxnSpPr>
        <p:spPr>
          <a:xfrm rot="5400000" flipH="1" flipV="1">
            <a:off x="426710" y="2122255"/>
            <a:ext cx="807277" cy="532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3"/>
          </p:cNvCxnSpPr>
          <p:nvPr/>
        </p:nvCxnSpPr>
        <p:spPr>
          <a:xfrm>
            <a:off x="1436152" y="1562900"/>
            <a:ext cx="483624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98" idx="2"/>
          </p:cNvCxnSpPr>
          <p:nvPr/>
        </p:nvCxnSpPr>
        <p:spPr>
          <a:xfrm>
            <a:off x="1374717" y="1766526"/>
            <a:ext cx="220248" cy="1003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" idx="0"/>
          </p:cNvCxnSpPr>
          <p:nvPr/>
        </p:nvCxnSpPr>
        <p:spPr>
          <a:xfrm rot="5400000" flipH="1" flipV="1">
            <a:off x="4248315" y="394932"/>
            <a:ext cx="718837" cy="33293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8" idx="4"/>
            <a:endCxn id="14" idx="0"/>
          </p:cNvCxnSpPr>
          <p:nvPr/>
        </p:nvCxnSpPr>
        <p:spPr>
          <a:xfrm rot="5400000">
            <a:off x="1236423" y="2154115"/>
            <a:ext cx="728713" cy="329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1" idx="1"/>
          </p:cNvCxnSpPr>
          <p:nvPr/>
        </p:nvCxnSpPr>
        <p:spPr>
          <a:xfrm>
            <a:off x="3344126" y="2788024"/>
            <a:ext cx="526210" cy="1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3"/>
            <a:endCxn id="12" idx="1"/>
          </p:cNvCxnSpPr>
          <p:nvPr/>
        </p:nvCxnSpPr>
        <p:spPr>
          <a:xfrm>
            <a:off x="4908942" y="2789989"/>
            <a:ext cx="5349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3"/>
            <a:endCxn id="13" idx="2"/>
          </p:cNvCxnSpPr>
          <p:nvPr/>
        </p:nvCxnSpPr>
        <p:spPr>
          <a:xfrm>
            <a:off x="6482514" y="2789989"/>
            <a:ext cx="5736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19766" y="1917892"/>
            <a:ext cx="954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DB Server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53441" y="3118783"/>
            <a:ext cx="118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WAR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383810" y="1084290"/>
            <a:ext cx="2302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Authentication Server (Storage)</a:t>
            </a:r>
            <a:endParaRPr lang="en-US" sz="1200" b="1" dirty="0"/>
          </a:p>
        </p:txBody>
      </p:sp>
      <p:sp>
        <p:nvSpPr>
          <p:cNvPr id="98" name="Oval 97"/>
          <p:cNvSpPr/>
          <p:nvPr/>
        </p:nvSpPr>
        <p:spPr>
          <a:xfrm>
            <a:off x="1594965" y="1779361"/>
            <a:ext cx="340881" cy="17502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TextBox 100"/>
          <p:cNvSpPr txBox="1"/>
          <p:nvPr/>
        </p:nvSpPr>
        <p:spPr>
          <a:xfrm>
            <a:off x="1539351" y="1553692"/>
            <a:ext cx="5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Token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5137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54" y="3193684"/>
            <a:ext cx="391705" cy="460568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68" y="3204427"/>
            <a:ext cx="391705" cy="46056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51" y="3700771"/>
            <a:ext cx="391705" cy="46056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29" y="3703461"/>
            <a:ext cx="391705" cy="4605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70" y="1794248"/>
            <a:ext cx="391705" cy="460568"/>
          </a:xfrm>
          <a:prstGeom prst="rect">
            <a:avLst/>
          </a:prstGeom>
        </p:spPr>
      </p:pic>
      <p:sp>
        <p:nvSpPr>
          <p:cNvPr id="80" name="Rounded Rectangle 79"/>
          <p:cNvSpPr/>
          <p:nvPr/>
        </p:nvSpPr>
        <p:spPr>
          <a:xfrm>
            <a:off x="6904766" y="609843"/>
            <a:ext cx="1782034" cy="6943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6906194" y="1372015"/>
            <a:ext cx="1336319" cy="15863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439833" y="1388366"/>
            <a:ext cx="4229908" cy="15657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2498728" y="1656301"/>
            <a:ext cx="4071295" cy="12253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909" y="548345"/>
            <a:ext cx="4228182" cy="58830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SOA- </a:t>
            </a:r>
            <a:r>
              <a:rPr lang="en-US" dirty="0">
                <a:latin typeface="Arial Black" panose="020B0A04020102020204" pitchFamily="34" charset="0"/>
              </a:rPr>
              <a:t>Security &amp; </a:t>
            </a:r>
            <a:r>
              <a:rPr lang="en-US" dirty="0" smtClean="0">
                <a:latin typeface="Arial Black" panose="020B0A04020102020204" pitchFamily="34" charset="0"/>
              </a:rPr>
              <a:t>Data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EA9A-97A7-1C45-825F-E582E644329B}" type="datetime4">
              <a:rPr lang="en-US" smtClean="0"/>
              <a:pPr/>
              <a:t>February 16,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87AD-0E98-3D4B-9E08-C1D342209D6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96" y="1610752"/>
            <a:ext cx="1292907" cy="1282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28" y="1794248"/>
            <a:ext cx="391705" cy="4605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2001" y="1881119"/>
            <a:ext cx="802125" cy="7419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UI</a:t>
            </a:r>
            <a:endParaRPr lang="en-US" sz="12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870336" y="1881119"/>
            <a:ext cx="1038606" cy="7419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443908" y="1881119"/>
            <a:ext cx="1038606" cy="7419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DAO</a:t>
            </a:r>
            <a:endParaRPr lang="en-US" sz="1200" b="1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7056157" y="1881119"/>
            <a:ext cx="973246" cy="741939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APP DB</a:t>
            </a:r>
            <a:endParaRPr lang="en-US" sz="1200" b="1" dirty="0"/>
          </a:p>
        </p:txBody>
      </p:sp>
      <p:sp>
        <p:nvSpPr>
          <p:cNvPr id="14" name="Right Arrow 13"/>
          <p:cNvSpPr/>
          <p:nvPr/>
        </p:nvSpPr>
        <p:spPr>
          <a:xfrm>
            <a:off x="1307106" y="2145199"/>
            <a:ext cx="258090" cy="301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5" name="Right Arrow 14"/>
          <p:cNvSpPr/>
          <p:nvPr/>
        </p:nvSpPr>
        <p:spPr>
          <a:xfrm>
            <a:off x="2043305" y="2145199"/>
            <a:ext cx="258090" cy="301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29" name="TextBox 28"/>
          <p:cNvSpPr txBox="1"/>
          <p:nvPr/>
        </p:nvSpPr>
        <p:spPr>
          <a:xfrm>
            <a:off x="4331628" y="1388366"/>
            <a:ext cx="42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28426" y="4409314"/>
            <a:ext cx="11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Zone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07013" y="4410819"/>
            <a:ext cx="11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Zone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1960" y="4410819"/>
            <a:ext cx="7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22734" y="2000265"/>
            <a:ext cx="938186" cy="591671"/>
          </a:xfrm>
          <a:prstGeom prst="roundRect">
            <a:avLst/>
          </a:prstGeom>
          <a:solidFill>
            <a:srgbClr val="270CF2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Id/</a:t>
            </a:r>
          </a:p>
          <a:p>
            <a:pPr algn="ctr"/>
            <a:r>
              <a:rPr lang="en-US" sz="1200" b="1" dirty="0" smtClean="0"/>
              <a:t>Password</a:t>
            </a:r>
            <a:endParaRPr lang="en-US" sz="12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163379" y="842665"/>
            <a:ext cx="1143728" cy="36467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Perimetric</a:t>
            </a:r>
            <a:r>
              <a:rPr lang="en-US" sz="1200" b="1" dirty="0" smtClean="0"/>
              <a:t> Authenticator</a:t>
            </a:r>
            <a:endParaRPr lang="en-US" sz="1200" b="1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7089174" y="798356"/>
            <a:ext cx="1419826" cy="44310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Authentication</a:t>
            </a:r>
            <a:endParaRPr lang="en-US" sz="1200" b="1" dirty="0"/>
          </a:p>
        </p:txBody>
      </p:sp>
      <p:cxnSp>
        <p:nvCxnSpPr>
          <p:cNvPr id="39" name="Elbow Connector 38"/>
          <p:cNvCxnSpPr>
            <a:stCxn id="35" idx="0"/>
            <a:endCxn id="36" idx="2"/>
          </p:cNvCxnSpPr>
          <p:nvPr/>
        </p:nvCxnSpPr>
        <p:spPr>
          <a:xfrm rot="16200000" flipV="1">
            <a:off x="367070" y="1575508"/>
            <a:ext cx="792930" cy="565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6" idx="3"/>
            <a:endCxn id="37" idx="2"/>
          </p:cNvCxnSpPr>
          <p:nvPr/>
        </p:nvCxnSpPr>
        <p:spPr>
          <a:xfrm flipV="1">
            <a:off x="1307107" y="1019909"/>
            <a:ext cx="5782067" cy="50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1316716" y="1164331"/>
            <a:ext cx="305674" cy="1716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" idx="0"/>
          </p:cNvCxnSpPr>
          <p:nvPr/>
        </p:nvCxnSpPr>
        <p:spPr>
          <a:xfrm rot="5400000" flipH="1" flipV="1">
            <a:off x="4656702" y="-551353"/>
            <a:ext cx="718835" cy="41461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4" idx="0"/>
          </p:cNvCxnSpPr>
          <p:nvPr/>
        </p:nvCxnSpPr>
        <p:spPr>
          <a:xfrm rot="5400000">
            <a:off x="1262103" y="1617346"/>
            <a:ext cx="701901" cy="3538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1" idx="1"/>
          </p:cNvCxnSpPr>
          <p:nvPr/>
        </p:nvCxnSpPr>
        <p:spPr>
          <a:xfrm>
            <a:off x="3344126" y="2250124"/>
            <a:ext cx="526210" cy="1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3"/>
            <a:endCxn id="12" idx="1"/>
          </p:cNvCxnSpPr>
          <p:nvPr/>
        </p:nvCxnSpPr>
        <p:spPr>
          <a:xfrm>
            <a:off x="4908942" y="2252089"/>
            <a:ext cx="5349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3"/>
            <a:endCxn id="13" idx="2"/>
          </p:cNvCxnSpPr>
          <p:nvPr/>
        </p:nvCxnSpPr>
        <p:spPr>
          <a:xfrm>
            <a:off x="6482514" y="2252089"/>
            <a:ext cx="5736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99257" y="1388366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255380" y="1594018"/>
            <a:ext cx="63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WAR</a:t>
            </a:r>
            <a:endParaRPr 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615118" y="579451"/>
            <a:ext cx="414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2461623" y="3647773"/>
            <a:ext cx="1147500" cy="8513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628199" y="3872210"/>
            <a:ext cx="786805" cy="52799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SVC A</a:t>
            </a:r>
            <a:endParaRPr lang="en-US" sz="12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5479393" y="3633941"/>
            <a:ext cx="1107489" cy="8513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6906194" y="3635353"/>
            <a:ext cx="1336319" cy="8567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7236473" y="3837809"/>
            <a:ext cx="731088" cy="587555"/>
          </a:xfrm>
          <a:prstGeom prst="flowChartMagneticDisk">
            <a:avLst/>
          </a:prstGeom>
          <a:solidFill>
            <a:srgbClr val="A7152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SVC - B DB</a:t>
            </a:r>
            <a:endParaRPr lang="en-US" sz="1200" b="1" dirty="0"/>
          </a:p>
        </p:txBody>
      </p:sp>
      <p:cxnSp>
        <p:nvCxnSpPr>
          <p:cNvPr id="57" name="Elbow Connector 56"/>
          <p:cNvCxnSpPr>
            <a:stCxn id="69" idx="3"/>
            <a:endCxn id="54" idx="2"/>
          </p:cNvCxnSpPr>
          <p:nvPr/>
        </p:nvCxnSpPr>
        <p:spPr>
          <a:xfrm flipV="1">
            <a:off x="6443797" y="4131587"/>
            <a:ext cx="792676" cy="46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64623" y="3564962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656992" y="3872210"/>
            <a:ext cx="786805" cy="527990"/>
          </a:xfrm>
          <a:prstGeom prst="roundRect">
            <a:avLst/>
          </a:prstGeom>
          <a:solidFill>
            <a:srgbClr val="A7152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SVC B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882944" y="3577954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814728" y="3595211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3982889" y="3643254"/>
            <a:ext cx="1336319" cy="8567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82" name="Flowchart: Magnetic Disk 81"/>
          <p:cNvSpPr/>
          <p:nvPr/>
        </p:nvSpPr>
        <p:spPr>
          <a:xfrm>
            <a:off x="4313168" y="3845710"/>
            <a:ext cx="731088" cy="587555"/>
          </a:xfrm>
          <a:prstGeom prst="flowChartMagneticDisk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SVC- A DB</a:t>
            </a:r>
            <a:endParaRPr lang="en-US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441318" y="3598377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cxnSp>
        <p:nvCxnSpPr>
          <p:cNvPr id="85" name="Elbow Connector 84"/>
          <p:cNvCxnSpPr>
            <a:stCxn id="43" idx="3"/>
            <a:endCxn id="82" idx="2"/>
          </p:cNvCxnSpPr>
          <p:nvPr/>
        </p:nvCxnSpPr>
        <p:spPr>
          <a:xfrm>
            <a:off x="3415004" y="4136205"/>
            <a:ext cx="898164" cy="32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701709" y="3019159"/>
            <a:ext cx="1955283" cy="3709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3981120" y="3072269"/>
            <a:ext cx="1354290" cy="248046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ESB</a:t>
            </a:r>
            <a:endParaRPr lang="en-US" sz="1200" b="1" dirty="0"/>
          </a:p>
        </p:txBody>
      </p:sp>
      <p:cxnSp>
        <p:nvCxnSpPr>
          <p:cNvPr id="50" name="Elbow Connector 49"/>
          <p:cNvCxnSpPr>
            <a:stCxn id="7" idx="2"/>
            <a:endCxn id="91" idx="0"/>
          </p:cNvCxnSpPr>
          <p:nvPr/>
        </p:nvCxnSpPr>
        <p:spPr>
          <a:xfrm rot="16200000" flipH="1">
            <a:off x="3576059" y="1990062"/>
            <a:ext cx="449211" cy="1715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85102" y="3078208"/>
            <a:ext cx="41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</a:t>
            </a:r>
            <a:endParaRPr lang="en-US" sz="1200" b="1" dirty="0"/>
          </a:p>
        </p:txBody>
      </p:sp>
      <p:cxnSp>
        <p:nvCxnSpPr>
          <p:cNvPr id="95" name="Elbow Connector 94"/>
          <p:cNvCxnSpPr>
            <a:stCxn id="91" idx="2"/>
            <a:endCxn id="43" idx="0"/>
          </p:cNvCxnSpPr>
          <p:nvPr/>
        </p:nvCxnSpPr>
        <p:spPr>
          <a:xfrm rot="5400000">
            <a:off x="3563987" y="2777931"/>
            <a:ext cx="551895" cy="1636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1" idx="2"/>
            <a:endCxn id="69" idx="0"/>
          </p:cNvCxnSpPr>
          <p:nvPr/>
        </p:nvCxnSpPr>
        <p:spPr>
          <a:xfrm rot="16200000" flipH="1">
            <a:off x="5078383" y="2900197"/>
            <a:ext cx="551895" cy="1392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318016" y="2588060"/>
            <a:ext cx="631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SOAP</a:t>
            </a:r>
            <a:endParaRPr lang="en-US" sz="1200" b="1" dirty="0"/>
          </a:p>
        </p:txBody>
      </p:sp>
      <p:sp>
        <p:nvSpPr>
          <p:cNvPr id="109" name="Oval 108"/>
          <p:cNvSpPr/>
          <p:nvPr/>
        </p:nvSpPr>
        <p:spPr>
          <a:xfrm>
            <a:off x="1622390" y="1260041"/>
            <a:ext cx="340881" cy="175025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TextBox 109"/>
          <p:cNvSpPr txBox="1"/>
          <p:nvPr/>
        </p:nvSpPr>
        <p:spPr>
          <a:xfrm>
            <a:off x="1587532" y="1040876"/>
            <a:ext cx="5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Token</a:t>
            </a:r>
            <a:endParaRPr lang="en-US" sz="1200" b="1" dirty="0"/>
          </a:p>
        </p:txBody>
      </p:sp>
      <p:sp>
        <p:nvSpPr>
          <p:cNvPr id="124" name="Rounded Rectangular Callout 123"/>
          <p:cNvSpPr/>
          <p:nvPr/>
        </p:nvSpPr>
        <p:spPr>
          <a:xfrm>
            <a:off x="376058" y="3318705"/>
            <a:ext cx="1306892" cy="831158"/>
          </a:xfrm>
          <a:prstGeom prst="wedgeRoundRectCallout">
            <a:avLst>
              <a:gd name="adj1" fmla="val 129870"/>
              <a:gd name="adj2" fmla="val -31512"/>
              <a:gd name="adj3" fmla="val 16667"/>
            </a:avLst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SAML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LDAP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WS-Security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303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30055</TotalTime>
  <Words>2516</Words>
  <Application>Microsoft Macintosh PowerPoint</Application>
  <PresentationFormat>On-screen Show (16:9)</PresentationFormat>
  <Paragraphs>558</Paragraphs>
  <Slides>30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Securing your JavaEE Microservice with HMAC</vt:lpstr>
      <vt:lpstr>A little about Presenter…</vt:lpstr>
      <vt:lpstr>Agenda</vt:lpstr>
      <vt:lpstr>Microservices</vt:lpstr>
      <vt:lpstr>PowerPoint Presentation</vt:lpstr>
      <vt:lpstr>Micro-services concepts and value proposition</vt:lpstr>
      <vt:lpstr>Monolithic architecture – High Level</vt:lpstr>
      <vt:lpstr>Monolithic Architecture - Security &amp; Data</vt:lpstr>
      <vt:lpstr>SOA- Security &amp; Data</vt:lpstr>
      <vt:lpstr>Microservices - Security &amp; Data</vt:lpstr>
      <vt:lpstr>Cryptology Concepts</vt:lpstr>
      <vt:lpstr>Locks n’ Keys</vt:lpstr>
      <vt:lpstr>Ongoing Security Challenge…</vt:lpstr>
      <vt:lpstr>Basic Cryptology Concepts </vt:lpstr>
      <vt:lpstr>Solution:  How two people securely exchange a message ?</vt:lpstr>
      <vt:lpstr>Solution: 2 People (who never met)  create a secret key publicly.</vt:lpstr>
      <vt:lpstr>Designing a better encryption technique…</vt:lpstr>
      <vt:lpstr>Cryptology Algorithm Summary…</vt:lpstr>
      <vt:lpstr>HMAC: Making it better…</vt:lpstr>
      <vt:lpstr>Key Problems (pun intended)…</vt:lpstr>
      <vt:lpstr>Code</vt:lpstr>
      <vt:lpstr>Java Security</vt:lpstr>
      <vt:lpstr>Java: Important Objects.</vt:lpstr>
      <vt:lpstr>DH Code: Shared Key Calculation</vt:lpstr>
      <vt:lpstr>PowerPoint Presentation</vt:lpstr>
      <vt:lpstr>HMAC Code: Creating a Hash</vt:lpstr>
      <vt:lpstr>PowerPoint Presentation</vt:lpstr>
      <vt:lpstr>PowerPoint Presentation</vt:lpstr>
      <vt:lpstr>PowerPoint Presentation</vt:lpstr>
      <vt:lpstr>PowerPoint Presentation</vt:lpstr>
    </vt:vector>
  </TitlesOfParts>
  <Manager/>
  <Company>Communique Marketing Solutions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your JavaEE Microservice with HMAC</dc:title>
  <dc:subject/>
  <dc:creator>Christopher Wray</dc:creator>
  <cp:keywords/>
  <dc:description/>
  <cp:lastModifiedBy>Authorized User Authorized User</cp:lastModifiedBy>
  <cp:revision>916</cp:revision>
  <cp:lastPrinted>2015-09-28T14:04:09Z</cp:lastPrinted>
  <dcterms:created xsi:type="dcterms:W3CDTF">2013-07-17T12:32:12Z</dcterms:created>
  <dcterms:modified xsi:type="dcterms:W3CDTF">2016-02-16T15:44:32Z</dcterms:modified>
  <cp:category/>
</cp:coreProperties>
</file>