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0158413" cy="7621588"/>
  <p:notesSz cx="6858000" cy="9144000"/>
  <p:defaultTextStyle>
    <a:defPPr>
      <a:defRPr lang="en-GB"/>
    </a:defPPr>
    <a:lvl1pPr algn="l" defTabSz="449263" rtl="0" fontAlgn="base">
      <a:lnSpc>
        <a:spcPct val="6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1pPr>
    <a:lvl2pPr marL="742950" indent="-285750" algn="l" defTabSz="449263" rtl="0" fontAlgn="base">
      <a:lnSpc>
        <a:spcPct val="6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2pPr>
    <a:lvl3pPr marL="1143000" indent="-228600" algn="l" defTabSz="449263" rtl="0" fontAlgn="base">
      <a:lnSpc>
        <a:spcPct val="6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3pPr>
    <a:lvl4pPr marL="1600200" indent="-228600" algn="l" defTabSz="449263" rtl="0" fontAlgn="base">
      <a:lnSpc>
        <a:spcPct val="6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4pPr>
    <a:lvl5pPr marL="2057400" indent="-228600" algn="l" defTabSz="449263" rtl="0" fontAlgn="base">
      <a:lnSpc>
        <a:spcPct val="6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3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5370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5600" cy="1247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5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7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8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94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0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1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3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3700" cy="4103688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E9B998CD-E41E-4BE5-BBE9-C10874BB7F5D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8DC96A05-6CCD-45C0-90E8-411B9AE600FB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9475" y="676275"/>
            <a:ext cx="2154238" cy="608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15075" cy="608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3920A3F5-3870-4374-A40C-003F3E93BE57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76275"/>
            <a:ext cx="8621713" cy="1257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A5F957D3-E4D4-49F9-9340-CF8F3AE179BA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A38EB808-4211-4C66-8244-3D89C3AB48A3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07C86356-C039-4F8C-9678-8FC70AC9A7BF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3386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263" y="2200275"/>
            <a:ext cx="4235450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CD36DF31-0C94-4DD0-B68B-028A81A2186A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2B144A69-026A-4EB2-8901-14D769DAC623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E4E43794-95B8-4A47-B2A6-9341040CC9BE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B8734F7E-D977-49C6-865E-26B83B6E2B26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5110FFBD-B09D-4361-9C59-E251A25AE32F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 </a:t>
            </a:r>
            <a:fld id="{114AA667-F0CB-484A-BB32-231A67864142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21713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21713" cy="455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4515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762000" y="6942138"/>
            <a:ext cx="2103438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70275" y="6942138"/>
            <a:ext cx="320516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040688" y="31750"/>
            <a:ext cx="21050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 smtClean="0">
                <a:solidFill>
                  <a:srgbClr val="4C1900"/>
                </a:solidFill>
              </a:defRPr>
            </a:lvl1pPr>
          </a:lstStyle>
          <a:p>
            <a:pPr>
              <a:defRPr/>
            </a:pPr>
            <a:r>
              <a:rPr lang="en-GB"/>
              <a:t>  </a:t>
            </a:r>
            <a:fld id="{BD5D7B61-58F9-4A9C-A008-306422901F6E}" type="slidenum">
              <a:rPr lang="en-GB" sz="2200"/>
              <a:pPr>
                <a:defRPr/>
              </a:pPr>
              <a:t>‹#›</a:t>
            </a:fld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2pPr>
      <a:lvl3pPr algn="ctr" defTabSz="449263" rtl="0" eaLnBrk="0" fontAlgn="base" hangingPunct="0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3pPr>
      <a:lvl4pPr algn="ctr" defTabSz="449263" rtl="0" eaLnBrk="0" fontAlgn="base" hangingPunct="0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4pPr>
      <a:lvl5pPr algn="ctr" defTabSz="449263" rtl="0" eaLnBrk="0" fontAlgn="base" hangingPunct="0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5pPr>
      <a:lvl6pPr marL="2514600" indent="-228600" algn="ctr" defTabSz="449263" rtl="0" fontAlgn="base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6pPr>
      <a:lvl7pPr marL="2971800" indent="-228600" algn="ctr" defTabSz="449263" rtl="0" fontAlgn="base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7pPr>
      <a:lvl8pPr marL="3429000" indent="-228600" algn="ctr" defTabSz="449263" rtl="0" fontAlgn="base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8pPr>
      <a:lvl9pPr marL="3886200" indent="-228600" algn="ctr" defTabSz="449263" rtl="0" fontAlgn="base">
        <a:lnSpc>
          <a:spcPct val="6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64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6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6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6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1093788"/>
            <a:ext cx="8537575" cy="2686050"/>
          </a:xfrm>
        </p:spPr>
        <p:txBody>
          <a:bodyPr tIns="78624" anchor="t"/>
          <a:lstStyle/>
          <a:p>
            <a:pPr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dirty="0" smtClean="0">
                <a:solidFill>
                  <a:srgbClr val="663333"/>
                </a:solidFill>
                <a:latin typeface="Arial" charset="0"/>
              </a:rPr>
              <a:t>Visualization of Functional</a:t>
            </a:r>
            <a:br>
              <a:rPr lang="en-US" sz="4800" dirty="0" smtClean="0">
                <a:solidFill>
                  <a:srgbClr val="663333"/>
                </a:solidFill>
                <a:latin typeface="Arial" charset="0"/>
              </a:rPr>
            </a:br>
            <a:r>
              <a:rPr lang="en-US" sz="4800" dirty="0" smtClean="0">
                <a:solidFill>
                  <a:srgbClr val="663333"/>
                </a:solidFill>
                <a:latin typeface="Arial" charset="0"/>
              </a:rPr>
              <a:t>Dependencies in a Web</a:t>
            </a:r>
            <a:br>
              <a:rPr lang="en-US" sz="4800" dirty="0" smtClean="0">
                <a:solidFill>
                  <a:srgbClr val="663333"/>
                </a:solidFill>
                <a:latin typeface="Arial" charset="0"/>
              </a:rPr>
            </a:br>
            <a:r>
              <a:rPr lang="en-US" sz="4800" dirty="0" smtClean="0">
                <a:solidFill>
                  <a:srgbClr val="663333"/>
                </a:solidFill>
                <a:latin typeface="Arial" charset="0"/>
              </a:rPr>
              <a:t>Environment</a:t>
            </a:r>
            <a:endParaRPr lang="en-GB" sz="48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5488" y="4665663"/>
            <a:ext cx="5978525" cy="2006600"/>
          </a:xfrm>
        </p:spPr>
        <p:txBody>
          <a:bodyPr tIns="34398"/>
          <a:lstStyle/>
          <a:p>
            <a:pPr marL="0" indent="0" algn="ctr" eaLnBrk="1" hangingPunct="1">
              <a:lnSpc>
                <a:spcPct val="87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100" b="1" smtClean="0">
                <a:solidFill>
                  <a:srgbClr val="666666"/>
                </a:solidFill>
                <a:latin typeface="Arial" charset="0"/>
              </a:rPr>
              <a:t>Nikolay Georgiev </a:t>
            </a: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100" b="1" smtClean="0">
              <a:solidFill>
                <a:srgbClr val="666666"/>
              </a:solidFill>
              <a:latin typeface="Arial" charset="0"/>
            </a:endParaRP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GB" sz="2100" b="1" smtClean="0">
              <a:solidFill>
                <a:srgbClr val="666666"/>
              </a:solidFill>
              <a:latin typeface="Arial" charset="0"/>
            </a:endParaRP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100" smtClean="0">
                <a:solidFill>
                  <a:srgbClr val="666666"/>
                </a:solidFill>
                <a:latin typeface="Arial" charset="0"/>
              </a:rPr>
              <a:t>Ume</a:t>
            </a:r>
            <a:r>
              <a:rPr lang="en-GB" sz="2100" smtClean="0">
                <a:solidFill>
                  <a:srgbClr val="666666"/>
                </a:solidFill>
                <a:latin typeface="Arial" charset="0"/>
                <a:cs typeface="Arial" charset="0"/>
              </a:rPr>
              <a:t>å</a:t>
            </a:r>
            <a:r>
              <a:rPr lang="en-GB" sz="2100" smtClean="0">
                <a:solidFill>
                  <a:srgbClr val="666666"/>
                </a:solidFill>
                <a:latin typeface="Arial" charset="0"/>
              </a:rPr>
              <a:t> University</a:t>
            </a: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100" smtClean="0">
                <a:solidFill>
                  <a:srgbClr val="666666"/>
                </a:solidFill>
                <a:latin typeface="Arial" charset="0"/>
              </a:rPr>
              <a:t>Department of Computing Science</a:t>
            </a: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100" smtClean="0">
                <a:solidFill>
                  <a:srgbClr val="666666"/>
                </a:solidFill>
                <a:latin typeface="Arial" charset="0"/>
              </a:rPr>
              <a:t>SE-901 87 Ume</a:t>
            </a:r>
            <a:r>
              <a:rPr lang="en-GB" sz="2100" smtClean="0">
                <a:solidFill>
                  <a:srgbClr val="666666"/>
                </a:solidFill>
                <a:latin typeface="Arial" charset="0"/>
                <a:cs typeface="Arial" charset="0"/>
              </a:rPr>
              <a:t>å</a:t>
            </a:r>
          </a:p>
          <a:p>
            <a:pPr marL="0" indent="0" algn="ctr" eaLnBrk="1" hangingPunct="1">
              <a:lnSpc>
                <a:spcPct val="83000"/>
              </a:lnSpc>
              <a:spcBef>
                <a:spcPct val="0"/>
              </a:spcBef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2100" smtClean="0">
                <a:solidFill>
                  <a:srgbClr val="666666"/>
                </a:solidFill>
                <a:latin typeface="Arial" charset="0"/>
              </a:rPr>
              <a:t>Sweden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519363" y="3600450"/>
            <a:ext cx="5492750" cy="382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7A3F791E-0F1F-4078-ADF9-CFC58FA3BC6C}" type="slidenum">
              <a:rPr lang="en-GB" sz="2200"/>
              <a:pPr/>
              <a:t>10</a:t>
            </a:fld>
            <a:r>
              <a:rPr lang="en-GB"/>
              <a:t> 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Implementation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-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Platform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899650" cy="543560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smtClean="0">
                <a:solidFill>
                  <a:srgbClr val="663333"/>
                </a:solidFill>
                <a:latin typeface="Arial" charset="0"/>
              </a:rPr>
              <a:t>  AJAX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Advantages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retrieve data from the server asynchronously in the background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No plug-ins required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Disadvantages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Not a standard...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 dirty="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3600450"/>
            <a:ext cx="9359900" cy="395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CBE0831C-E48B-43B4-BCAD-231750601D6C}" type="slidenum">
              <a:rPr lang="en-GB" sz="2200"/>
              <a:pPr/>
              <a:t>11</a:t>
            </a:fld>
            <a:r>
              <a:rPr lang="en-GB"/>
              <a:t> </a:t>
            </a: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Implementation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-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Platform(2)</a:t>
            </a:r>
            <a:r>
              <a:rPr lang="ar-SA" sz="4300" dirty="0" smtClean="0">
                <a:solidFill>
                  <a:srgbClr val="663333"/>
                </a:solidFill>
                <a:latin typeface="Arial" charset="0"/>
              </a:rPr>
              <a:t>‏</a:t>
            </a:r>
            <a:endParaRPr lang="en-GB" sz="43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899650" cy="543560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smtClean="0">
                <a:solidFill>
                  <a:srgbClr val="663333"/>
                </a:solidFill>
                <a:latin typeface="Arial" charset="0"/>
              </a:rPr>
              <a:t>  GWT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Write AJAX applications in Java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Support only one codebase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Java-to-JS compiler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Browser independent code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JRE emulation/UI library/DOM API/...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Use of a debugger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3681413"/>
            <a:ext cx="6659563" cy="369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565F3262-614B-4BDD-B21D-003CEC62A441}" type="slidenum">
              <a:rPr lang="en-GB" sz="2200"/>
              <a:pPr/>
              <a:t>12</a:t>
            </a:fld>
            <a:r>
              <a:rPr lang="en-GB"/>
              <a:t> </a:t>
            </a: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1266825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Implementation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-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System Architecture  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40425" y="1079500"/>
            <a:ext cx="4219575" cy="6119813"/>
          </a:xfrm>
        </p:spPr>
        <p:txBody>
          <a:bodyPr tIns="44226"/>
          <a:lstStyle/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LDBN 1.0</a:t>
            </a: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Decentralized architecture</a:t>
            </a: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Client side - tutoring functions</a:t>
            </a: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Server side - data storage </a:t>
            </a: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Key functions</a:t>
            </a: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Check Solution</a:t>
            </a: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</a:t>
            </a:r>
          </a:p>
          <a:p>
            <a:pPr marL="1243013" lvl="3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Wingdings" charset="2"/>
              <a:buChar char="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Algorithms for testing</a:t>
            </a: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Solve Assignment </a:t>
            </a: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1243013" lvl="3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Wingdings" charset="2"/>
              <a:buChar char="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Decomposition algorithms</a:t>
            </a: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24579" name="Picture 3" descr="D:\Desktop\architecture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" y="1143794"/>
            <a:ext cx="5765006" cy="61760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565F3262-614B-4BDD-B21D-003CEC62A441}" type="slidenum">
              <a:rPr lang="en-GB" sz="2200"/>
              <a:pPr/>
              <a:t>13</a:t>
            </a:fld>
            <a:r>
              <a:rPr lang="en-GB"/>
              <a:t> </a:t>
            </a: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202405" y="304800"/>
            <a:ext cx="10134601" cy="1266825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Implementation - System Architecture(2) </a:t>
            </a: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 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40425" y="1079500"/>
            <a:ext cx="4219575" cy="6119813"/>
          </a:xfrm>
        </p:spPr>
        <p:txBody>
          <a:bodyPr tIns="44226"/>
          <a:lstStyle/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LDBN 1.1</a:t>
            </a: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Most of the changes in the client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Few changes to the server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Font typeface="Times New Roman" pitchFamily="16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New key functions for this project: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75000"/>
              </a:lnSpc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FD Visualisation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Different user groups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1700" dirty="0" smtClean="0">
                <a:solidFill>
                  <a:srgbClr val="663333"/>
                </a:solidFill>
                <a:latin typeface="Arial" charset="0"/>
              </a:rPr>
              <a:t>Regular users (students)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1700" dirty="0" smtClean="0">
                <a:solidFill>
                  <a:srgbClr val="663333"/>
                </a:solidFill>
                <a:latin typeface="Arial" charset="0"/>
              </a:rPr>
              <a:t>Instructional users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1700" dirty="0" err="1" smtClean="0">
                <a:solidFill>
                  <a:srgbClr val="663333"/>
                </a:solidFill>
                <a:latin typeface="Arial" charset="0"/>
              </a:rPr>
              <a:t>Superusers</a:t>
            </a:r>
            <a:endParaRPr lang="en-GB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Load Assignment (Filters)</a:t>
            </a: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More control over content: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r>
              <a:rPr lang="en-GB" sz="1700" dirty="0" smtClean="0">
                <a:solidFill>
                  <a:srgbClr val="663333"/>
                </a:solidFill>
                <a:latin typeface="Arial" charset="0"/>
              </a:rPr>
              <a:t>Edit/Delete Assignments and Comments</a:t>
            </a:r>
            <a:endParaRPr lang="en-GB" sz="17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0" indent="0"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 dirty="0" smtClean="0">
                <a:solidFill>
                  <a:srgbClr val="0099CC"/>
                </a:solidFill>
                <a:latin typeface="Arial" charset="0"/>
              </a:rPr>
              <a:t>____________________________</a:t>
            </a:r>
            <a:endParaRPr lang="en-GB" sz="2700" dirty="0">
              <a:solidFill>
                <a:srgbClr val="0099CC"/>
              </a:solidFill>
              <a:latin typeface="Arial" charset="0"/>
            </a:endParaRPr>
          </a:p>
        </p:txBody>
      </p:sp>
      <p:pic>
        <p:nvPicPr>
          <p:cNvPr id="25602" name="Picture 2" descr="D:\Desktop\architecture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06" y="1143794"/>
            <a:ext cx="5690215" cy="6096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21A62470-4946-45DB-B7ED-25CB65EA4F36}" type="slidenum">
              <a:rPr lang="en-GB" sz="2200"/>
              <a:pPr/>
              <a:t>14</a:t>
            </a:fld>
            <a:r>
              <a:rPr lang="en-GB"/>
              <a:t> </a:t>
            </a: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smtClean="0">
                <a:solidFill>
                  <a:srgbClr val="663333"/>
                </a:solidFill>
                <a:latin typeface="Arial" charset="0"/>
              </a:rPr>
              <a:t>Conclusions  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899650" cy="546735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dirty="0" smtClean="0">
                <a:solidFill>
                  <a:srgbClr val="663333"/>
                </a:solidFill>
                <a:latin typeface="Arial" charset="0"/>
              </a:rPr>
              <a:t>  Fulfilment of the Design Goals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700" b="1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Improve usability by introducing new tools – Visualization of FDs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Fast and easy to use UI ( Drag and Drop)</a:t>
            </a:r>
            <a:r>
              <a:rPr lang="ar-SA" sz="2100" dirty="0" smtClean="0">
                <a:solidFill>
                  <a:srgbClr val="663333"/>
                </a:solidFill>
                <a:latin typeface="Arial" charset="0"/>
              </a:rPr>
              <a:t>‏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2100" dirty="0" smtClean="0">
                <a:solidFill>
                  <a:srgbClr val="663333"/>
                </a:solidFill>
                <a:latin typeface="Arial" charset="0"/>
              </a:rPr>
              <a:t>Giving more control to lecturers over the system. 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2100" dirty="0" smtClean="0">
                <a:solidFill>
                  <a:srgbClr val="663333"/>
                </a:solidFill>
                <a:latin typeface="Arial" charset="0"/>
              </a:rPr>
              <a:t>New assignment management.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dirty="0" smtClean="0">
                <a:solidFill>
                  <a:srgbClr val="663333"/>
                </a:solidFill>
                <a:latin typeface="Arial" charset="0"/>
              </a:rPr>
              <a:t>  Limitations and Future Work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More types of visualization of FDs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Print support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Evaluation of the environment in a class room 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3870D518-B51D-4F53-BA72-DAC6A1DB4C92}" type="slidenum">
              <a:rPr lang="en-GB" sz="2200"/>
              <a:pPr/>
              <a:t>15</a:t>
            </a:fld>
            <a:r>
              <a:rPr lang="en-GB"/>
              <a:t> </a:t>
            </a: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2678113" y="3427413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51175"/>
            <a:ext cx="8445500" cy="1222375"/>
          </a:xfrm>
        </p:spPr>
        <p:txBody>
          <a:bodyPr tIns="78624" anchor="t"/>
          <a:lstStyle/>
          <a:p>
            <a:pPr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smtClean="0">
                <a:solidFill>
                  <a:srgbClr val="663333"/>
                </a:solidFill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72E8F149-2C56-4B09-A920-8E1C155C8660}" type="slidenum">
              <a:rPr lang="en-GB" sz="2200"/>
              <a:pPr/>
              <a:t>2</a:t>
            </a:fld>
            <a:r>
              <a:rPr lang="en-GB"/>
              <a:t> </a:t>
            </a: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smtClean="0">
                <a:solidFill>
                  <a:srgbClr val="663333"/>
                </a:solidFill>
                <a:latin typeface="Arial" charset="0"/>
              </a:rPr>
              <a:t>Overview   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899650" cy="5435600"/>
          </a:xfrm>
        </p:spPr>
        <p:txBody>
          <a:bodyPr tIns="34398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Theoretical Background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Motivation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Live Demo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Implementation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Conclusions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40C6715B-D9C6-4CAD-85C0-7B4444E4F68E}" type="slidenum">
              <a:rPr lang="en-GB" sz="2200"/>
              <a:pPr/>
              <a:t>3</a:t>
            </a:fld>
            <a:r>
              <a:rPr lang="en-GB"/>
              <a:t> </a:t>
            </a: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smtClean="0">
                <a:solidFill>
                  <a:srgbClr val="663333"/>
                </a:solidFill>
                <a:latin typeface="Arial" charset="0"/>
              </a:rPr>
              <a:t>Theoretical Background  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899650" cy="543560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smtClean="0">
                <a:solidFill>
                  <a:srgbClr val="663333"/>
                </a:solidFill>
                <a:latin typeface="Arial" charset="0"/>
              </a:rPr>
              <a:t>  Relational Data Model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700" b="1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Data are represented in </a:t>
            </a:r>
            <a:r>
              <a:rPr lang="en-GB" sz="2100" smtClean="0">
                <a:solidFill>
                  <a:srgbClr val="0084D1"/>
                </a:solidFill>
                <a:latin typeface="Arial" charset="0"/>
              </a:rPr>
              <a:t>tables/relations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The columns in the relation identify the </a:t>
            </a:r>
            <a:r>
              <a:rPr lang="en-GB" sz="2100" smtClean="0">
                <a:solidFill>
                  <a:srgbClr val="0084D1"/>
                </a:solidFill>
                <a:latin typeface="Arial" charset="0"/>
              </a:rPr>
              <a:t>attributes</a:t>
            </a: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A </a:t>
            </a:r>
            <a:r>
              <a:rPr lang="en-GB" sz="2100" smtClean="0">
                <a:solidFill>
                  <a:srgbClr val="0084D1"/>
                </a:solidFill>
                <a:latin typeface="Arial" charset="0"/>
              </a:rPr>
              <a:t>row/tuple</a:t>
            </a: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 contains all the data of a single instance of the table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Each row must have a unique identification or </a:t>
            </a:r>
            <a:r>
              <a:rPr lang="en-GB" sz="2100" smtClean="0">
                <a:solidFill>
                  <a:srgbClr val="0084D1"/>
                </a:solidFill>
                <a:latin typeface="Arial" charset="0"/>
              </a:rPr>
              <a:t>key</a:t>
            </a: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 based on the data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4343400"/>
            <a:ext cx="7367587" cy="3036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7BEE288E-EDAC-4E37-B9D7-EAEE651CEC4C}" type="slidenum">
              <a:rPr lang="en-GB" sz="2200"/>
              <a:pPr/>
              <a:t>4</a:t>
            </a:fld>
            <a:r>
              <a:rPr lang="en-GB"/>
              <a:t> </a:t>
            </a: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smtClean="0">
                <a:solidFill>
                  <a:srgbClr val="663333"/>
                </a:solidFill>
                <a:latin typeface="Arial" charset="0"/>
              </a:rPr>
              <a:t>Example of a Bad Relation 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8763" y="4319588"/>
            <a:ext cx="9899650" cy="306070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smtClean="0">
                <a:solidFill>
                  <a:srgbClr val="663333"/>
                </a:solidFill>
                <a:latin typeface="Arial" charset="0"/>
              </a:rPr>
              <a:t>  </a:t>
            </a:r>
            <a:r>
              <a:rPr lang="en-GB" sz="2700" b="1" i="1" smtClean="0">
                <a:solidFill>
                  <a:srgbClr val="663333"/>
                </a:solidFill>
                <a:latin typeface="Arial" charset="0"/>
              </a:rPr>
              <a:t>Why is this a bad relation?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700" b="1" i="1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i="1" smtClean="0">
                <a:solidFill>
                  <a:srgbClr val="663333"/>
                </a:solidFill>
                <a:latin typeface="Arial" charset="0"/>
              </a:rPr>
              <a:t>A lot of redundant data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i="1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i="1" smtClean="0">
                <a:solidFill>
                  <a:srgbClr val="663333"/>
                </a:solidFill>
                <a:latin typeface="Arial" charset="0"/>
              </a:rPr>
              <a:t>To insert a new course one have to insert a student as well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i="1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i="1" smtClean="0">
                <a:solidFill>
                  <a:srgbClr val="663333"/>
                </a:solidFill>
                <a:latin typeface="Arial" charset="0"/>
              </a:rPr>
              <a:t>Deleting the student Eriksson also deletes the course Distributed Systems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i="1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i="1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3" y="1331913"/>
            <a:ext cx="8640762" cy="2627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C7BA8CE9-5D6E-40A2-AE55-715C43020C80}" type="slidenum">
              <a:rPr lang="en-GB" sz="2200"/>
              <a:pPr/>
              <a:t>5</a:t>
            </a:fld>
            <a:r>
              <a:rPr lang="en-GB"/>
              <a:t> </a:t>
            </a:r>
          </a:p>
        </p:txBody>
      </p:sp>
      <p:sp>
        <p:nvSpPr>
          <p:cNvPr id="10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Relational-Database Normalization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0113"/>
            <a:ext cx="9899650" cy="575945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700" b="1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Normalization - process of efficiently organizing the data in a database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Normalization involves 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decomposing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a relation into several new relations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New relations have to be 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combined/joined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to yield the same information 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Formal notations called 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normal forms (NF)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ensure low storage and update cost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NF - based on 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functional dependencies (FD)* </a:t>
            </a:r>
            <a:r>
              <a:rPr lang="en-GB" sz="1800" dirty="0" smtClean="0">
                <a:solidFill>
                  <a:srgbClr val="663333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FD - semantic relationship between attributes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Attribute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B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is 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functionally dependant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on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A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 (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A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→ B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)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                     if the value of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A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 determines the value of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B  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Example:  </a:t>
            </a:r>
            <a:r>
              <a:rPr lang="en-GB" sz="2100" i="1" dirty="0" err="1" smtClean="0">
                <a:solidFill>
                  <a:srgbClr val="663333"/>
                </a:solidFill>
                <a:latin typeface="Arial" charset="0"/>
              </a:rPr>
              <a:t>Matriculation_Number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→ Name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 is satisfied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               but: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</a:rPr>
              <a:t> 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Name → </a:t>
            </a:r>
            <a:r>
              <a:rPr lang="en-GB" sz="2100" i="1" dirty="0" err="1" smtClean="0">
                <a:solidFill>
                  <a:srgbClr val="663333"/>
                </a:solidFill>
                <a:latin typeface="Arial" charset="0"/>
                <a:cs typeface="Arial" charset="0"/>
              </a:rPr>
              <a:t>Matriculation_Number</a:t>
            </a:r>
            <a:r>
              <a:rPr lang="en-GB" sz="2100" i="1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 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 is </a:t>
            </a:r>
            <a:r>
              <a:rPr lang="en-GB" sz="2100" b="1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not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  <a:cs typeface="Arial" charset="0"/>
              </a:rPr>
              <a:t> satisfied 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745038" y="4403725"/>
          <a:ext cx="71437" cy="173038"/>
        </p:xfrm>
        <a:graphic>
          <a:graphicData uri="http://schemas.openxmlformats.org/presentationml/2006/ole">
            <p:oleObj spid="_x0000_s1026" r:id="rId4" imgW="72000" imgH="173520" progId="opendocument.MathDocument.1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9388" y="6659563"/>
            <a:ext cx="551497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109638" rIns="90000" bIns="45000"/>
          <a:lstStyle/>
          <a:p>
            <a:pPr>
              <a:lnSpc>
                <a:spcPct val="81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30213" y="7164388"/>
            <a:ext cx="4321175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3092" rIns="0" bIns="0"/>
          <a:lstStyle/>
          <a:p>
            <a:pPr>
              <a:lnSpc>
                <a:spcPct val="81000"/>
              </a:lnSpc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</a:pPr>
            <a:r>
              <a:rPr lang="en-GB" sz="1800" dirty="0">
                <a:solidFill>
                  <a:srgbClr val="663333"/>
                </a:solidFill>
                <a:latin typeface="Arial" charset="0"/>
                <a:cs typeface="Arial" charset="0"/>
              </a:rPr>
              <a:t>* only true for 2NF, 3NF, BCNF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D44D2B7D-4EF5-407A-BDC4-555F59247C4E}" type="slidenum">
              <a:rPr lang="en-GB" sz="2200"/>
              <a:pPr/>
              <a:t>6</a:t>
            </a:fld>
            <a:r>
              <a:rPr lang="en-GB"/>
              <a:t> </a:t>
            </a: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smtClean="0">
                <a:solidFill>
                  <a:srgbClr val="663333"/>
                </a:solidFill>
                <a:latin typeface="Arial" charset="0"/>
              </a:rPr>
              <a:t>Example of a Normalized Relation    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643438"/>
            <a:ext cx="9899650" cy="5435600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dirty="0" smtClean="0">
                <a:solidFill>
                  <a:srgbClr val="663333"/>
                </a:solidFill>
                <a:latin typeface="Arial" charset="0"/>
              </a:rPr>
              <a:t>  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Only storing related data in a table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Use the FDs and the different NF guidelines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Ensure no information is lost (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lossless-join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)</a:t>
            </a:r>
            <a:r>
              <a:rPr lang="ar-SA" sz="2100" dirty="0" smtClean="0">
                <a:solidFill>
                  <a:srgbClr val="663333"/>
                </a:solidFill>
                <a:latin typeface="Arial" charset="0"/>
              </a:rPr>
              <a:t>‏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Ensure all FDs are present in the decomposition (</a:t>
            </a:r>
            <a:r>
              <a:rPr lang="en-GB" sz="2100" dirty="0" smtClean="0">
                <a:solidFill>
                  <a:srgbClr val="0084D1"/>
                </a:solidFill>
                <a:latin typeface="Arial" charset="0"/>
              </a:rPr>
              <a:t>dependency preservation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)</a:t>
            </a:r>
            <a:r>
              <a:rPr lang="ar-SA" sz="2100" dirty="0" smtClean="0">
                <a:solidFill>
                  <a:srgbClr val="663333"/>
                </a:solidFill>
                <a:latin typeface="Arial" charset="0"/>
              </a:rPr>
              <a:t>‏</a:t>
            </a: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8583612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2406" y="2591594"/>
            <a:ext cx="32004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06" y="2591594"/>
            <a:ext cx="3810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9006" y="2591594"/>
            <a:ext cx="275716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3406" y="1143794"/>
            <a:ext cx="87725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28895394-FDFF-47B9-9826-EB17272B87AE}" type="slidenum">
              <a:rPr lang="en-GB" sz="2200"/>
              <a:pPr/>
              <a:t>7</a:t>
            </a:fld>
            <a:r>
              <a:rPr lang="en-GB"/>
              <a:t> 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Motivation for LDBN 1.0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9721850" cy="6078538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700" b="1" dirty="0" smtClean="0">
                <a:solidFill>
                  <a:srgbClr val="663333"/>
                </a:solidFill>
                <a:latin typeface="Arial" charset="0"/>
              </a:rPr>
              <a:t> </a:t>
            </a: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Normalization is a topic in most introductory courses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0084D1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Subject considered purely theoretical, not well received by students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Develop a tool which allows students to experiment with the subject and test  themselves in practice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Tool requirements: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Fast and easy to use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Test any proposed decomposition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Test lossless join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Test dependency preservation 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Provide sample solutions/decompositions 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6747668" cy="406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 dirty="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28895394-FDFF-47B9-9826-EB17272B87AE}" type="slidenum">
              <a:rPr lang="en-GB" sz="2200"/>
              <a:pPr/>
              <a:t>8</a:t>
            </a:fld>
            <a:r>
              <a:rPr lang="en-GB"/>
              <a:t> </a:t>
            </a: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tIns="70434" anchor="t"/>
          <a:lstStyle/>
          <a:p>
            <a:pPr algn="l"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300" dirty="0" smtClean="0">
                <a:solidFill>
                  <a:srgbClr val="663333"/>
                </a:solidFill>
                <a:latin typeface="Arial" charset="0"/>
              </a:rPr>
              <a:t>Motivation for LDBN 1.1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91394"/>
            <a:ext cx="9721850" cy="6347619"/>
          </a:xfrm>
        </p:spPr>
        <p:txBody>
          <a:bodyPr tIns="44226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700" b="1" dirty="0" smtClean="0">
              <a:solidFill>
                <a:srgbClr val="663333"/>
              </a:solidFill>
              <a:latin typeface="Arial" charset="0"/>
            </a:endParaRPr>
          </a:p>
          <a:p>
            <a:pPr marL="457200" lvl="1" indent="-342900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Font typeface="Arial" charset="0"/>
              <a:buChar char="•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Improving the usability of </a:t>
            </a:r>
            <a:r>
              <a:rPr lang="en-GB" sz="2100" smtClean="0">
                <a:solidFill>
                  <a:srgbClr val="663333"/>
                </a:solidFill>
                <a:latin typeface="Arial" charset="0"/>
              </a:rPr>
              <a:t>the system by</a:t>
            </a: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:</a:t>
            </a: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2100" dirty="0" smtClean="0">
                <a:solidFill>
                  <a:srgbClr val="663333"/>
                </a:solidFill>
                <a:latin typeface="Arial" charset="0"/>
              </a:rPr>
              <a:t>adding new features - visualization of FDs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GB" sz="2100" dirty="0" smtClean="0">
                <a:solidFill>
                  <a:srgbClr val="663333"/>
                </a:solidFill>
                <a:latin typeface="Arial" charset="0"/>
              </a:rPr>
              <a:t>improving the existing </a:t>
            </a:r>
            <a:r>
              <a:rPr lang="en-US" sz="2100" dirty="0" smtClean="0">
                <a:solidFill>
                  <a:srgbClr val="663333"/>
                </a:solidFill>
                <a:latin typeface="Arial" charset="0"/>
              </a:rPr>
              <a:t>features by:</a:t>
            </a:r>
          </a:p>
          <a:p>
            <a:pPr marL="842963" lvl="2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21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1700" dirty="0" smtClean="0">
                <a:solidFill>
                  <a:srgbClr val="663333"/>
                </a:solidFill>
                <a:latin typeface="Arial" charset="0"/>
              </a:rPr>
              <a:t>dividing users into groups (instructional users vs. students)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1700" dirty="0" smtClean="0">
                <a:solidFill>
                  <a:srgbClr val="663333"/>
                </a:solidFill>
                <a:latin typeface="Arial" charset="0"/>
              </a:rPr>
              <a:t>Implementing new methods for saving/loading assignments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r>
              <a:rPr lang="en-US" sz="1700" dirty="0" smtClean="0">
                <a:solidFill>
                  <a:srgbClr val="663333"/>
                </a:solidFill>
                <a:latin typeface="Arial" charset="0"/>
              </a:rPr>
              <a:t>more power for users to edit/remove their content </a:t>
            </a: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US" sz="1700" dirty="0" smtClean="0">
              <a:solidFill>
                <a:srgbClr val="663333"/>
              </a:solidFill>
              <a:latin typeface="Arial" charset="0"/>
            </a:endParaRPr>
          </a:p>
          <a:p>
            <a:pPr marL="1300163" lvl="3" indent="-280988" eaLnBrk="1" hangingPunct="1">
              <a:lnSpc>
                <a:spcPct val="83000"/>
              </a:lnSpc>
              <a:spcBef>
                <a:spcPct val="0"/>
              </a:spcBef>
              <a:buClr>
                <a:srgbClr val="663333"/>
              </a:buClr>
              <a:buSzPct val="80000"/>
              <a:buFont typeface="Courier New" pitchFamily="49" charset="0"/>
              <a:buChar char="o"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17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0084D1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  <a:p>
            <a:pPr eaLnBrk="1" hangingPunct="1">
              <a:lnSpc>
                <a:spcPct val="83000"/>
              </a:lnSpc>
              <a:spcBef>
                <a:spcPct val="0"/>
              </a:spcBef>
              <a:buClrTx/>
              <a:buSzTx/>
              <a:buFontTx/>
              <a:buNone/>
              <a:tabLst>
                <a:tab pos="117475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8686800" algn="l"/>
                <a:tab pos="9410700" algn="l"/>
              </a:tabLst>
            </a:pPr>
            <a:endParaRPr lang="en-GB" sz="2100" dirty="0" smtClean="0">
              <a:solidFill>
                <a:srgbClr val="663333"/>
              </a:solidFill>
              <a:latin typeface="Arial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36538" y="579438"/>
            <a:ext cx="6747668" cy="4061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 dirty="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0206" y="2362994"/>
            <a:ext cx="18288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4806" y="2286794"/>
            <a:ext cx="342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GB"/>
              <a:t>  </a:t>
            </a:r>
            <a:fld id="{0E1EF342-5767-473A-BCB1-6F19DEAD7BC7}" type="slidenum">
              <a:rPr lang="en-GB" sz="2200"/>
              <a:pPr/>
              <a:t>9</a:t>
            </a:fld>
            <a:r>
              <a:rPr lang="en-GB"/>
              <a:t> </a:t>
            </a: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2678113" y="3427413"/>
            <a:ext cx="549275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4226" rIns="0" bIns="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700">
                <a:solidFill>
                  <a:srgbClr val="0099CC"/>
                </a:solidFill>
                <a:latin typeface="Arial" charset="0"/>
              </a:rPr>
              <a:t>____________________________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51175"/>
            <a:ext cx="8445500" cy="1222375"/>
          </a:xfrm>
        </p:spPr>
        <p:txBody>
          <a:bodyPr tIns="78624" anchor="t"/>
          <a:lstStyle/>
          <a:p>
            <a:pPr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800" smtClean="0">
                <a:solidFill>
                  <a:srgbClr val="663333"/>
                </a:solidFill>
                <a:latin typeface="Arial" charset="0"/>
              </a:rPr>
              <a:t>Live 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6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6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Custom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OpenDocument Formel</vt:lpstr>
      <vt:lpstr>Visualization of Functional Dependencies in a Web Environment</vt:lpstr>
      <vt:lpstr>Overview   </vt:lpstr>
      <vt:lpstr>Theoretical Background  </vt:lpstr>
      <vt:lpstr>Example of a Bad Relation </vt:lpstr>
      <vt:lpstr>Relational-Database Normalization</vt:lpstr>
      <vt:lpstr>Example of a Normalized Relation    </vt:lpstr>
      <vt:lpstr>Motivation for LDBN 1.0</vt:lpstr>
      <vt:lpstr>Motivation for LDBN 1.1</vt:lpstr>
      <vt:lpstr>Live Demo</vt:lpstr>
      <vt:lpstr>Implementation - Platform </vt:lpstr>
      <vt:lpstr>Implementation - Platform(2)‏</vt:lpstr>
      <vt:lpstr>Implementation - System Architecture  </vt:lpstr>
      <vt:lpstr>Implementation - System Architecture(2)  </vt:lpstr>
      <vt:lpstr>Conclusions  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Nikolay Georgiev</cp:lastModifiedBy>
  <cp:revision>18</cp:revision>
  <cp:lastPrinted>1601-01-01T00:00:00Z</cp:lastPrinted>
  <dcterms:created xsi:type="dcterms:W3CDTF">1601-01-01T00:00:00Z</dcterms:created>
  <dcterms:modified xsi:type="dcterms:W3CDTF">2010-04-28T23:57:12Z</dcterms:modified>
</cp:coreProperties>
</file>