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8" r:id="rId6"/>
    <p:sldId id="260" r:id="rId7"/>
    <p:sldId id="285" r:id="rId8"/>
    <p:sldId id="262" r:id="rId9"/>
    <p:sldId id="263" r:id="rId10"/>
    <p:sldId id="288" r:id="rId11"/>
    <p:sldId id="264" r:id="rId12"/>
    <p:sldId id="265" r:id="rId13"/>
    <p:sldId id="266" r:id="rId14"/>
    <p:sldId id="289" r:id="rId15"/>
    <p:sldId id="267" r:id="rId16"/>
    <p:sldId id="286" r:id="rId17"/>
    <p:sldId id="274" r:id="rId18"/>
  </p:sldIdLst>
  <p:sldSz cx="12188825" cy="6858000"/>
  <p:notesSz cx="6858000" cy="9144000"/>
  <p:defaultTextStyle>
    <a:defPPr>
      <a:defRPr lang="es-CO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BBB"/>
    <a:srgbClr val="14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56826-CFC0-1152-CCF3-1BD524F81D5A}" v="2983" dt="2022-09-07T05:14:21.662"/>
    <p1510:client id="{3101EEFF-850C-9ECE-8E1C-7C92E466A52B}" v="1287" dt="2022-09-06T23:54:49.378"/>
    <p1510:client id="{611B758D-0DD4-497B-B1B1-71C2F16434D3}" v="344" dt="2022-09-07T20:32:39.876"/>
    <p1510:client id="{9860548F-C17C-4E26-BBBA-6D0C99B47242}" v="1444" vWet="1446" dt="2022-09-07T04:53:28.989"/>
    <p1510:client id="{AD47976D-66C5-D2DA-758A-37E030A31162}" v="351" dt="2022-09-07T20:32:5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437E-79CD-4332-9BD6-67355F589EBF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69B80-30C8-4F56-A8C6-84BD7D4BF5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4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0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2" y="1535114"/>
            <a:ext cx="538551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1757" y="1535114"/>
            <a:ext cx="538763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4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59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2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2C25-D6D2-4327-B841-572F37A43D2C}" type="datetimeFigureOut">
              <a:rPr lang="es-CO" smtClean="0"/>
              <a:t>7/09/2022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289E-7FD7-44DD-9FEA-23ECD1E5DF0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1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1804" y="2251457"/>
            <a:ext cx="5256584" cy="2355085"/>
          </a:xfrm>
        </p:spPr>
        <p:txBody>
          <a:bodyPr>
            <a:noAutofit/>
          </a:bodyPr>
          <a:lstStyle/>
          <a:p>
            <a:pPr algn="r"/>
            <a:r>
              <a:rPr lang="es-CO" sz="2800" b="1">
                <a:solidFill>
                  <a:schemeClr val="bg1"/>
                </a:solidFill>
                <a:latin typeface="Tahoma Bold"/>
              </a:rPr>
              <a:t>CASO DE NEGOCIO:</a:t>
            </a:r>
            <a:br>
              <a:rPr lang="es-CO" sz="2800" b="1">
                <a:solidFill>
                  <a:schemeClr val="bg1"/>
                </a:solidFill>
                <a:latin typeface="Tahoma Bold"/>
              </a:rPr>
            </a:br>
            <a:r>
              <a:rPr lang="es-CO" sz="2800" b="1">
                <a:solidFill>
                  <a:schemeClr val="bg1"/>
                </a:solidFill>
                <a:latin typeface="Tahoma Bold"/>
              </a:rPr>
              <a:t>Clínica Imperial</a:t>
            </a:r>
            <a:endParaRPr lang="es-CO" sz="2800" b="1">
              <a:solidFill>
                <a:schemeClr val="bg1"/>
              </a:solidFill>
              <a:latin typeface="Tahoma Bold"/>
              <a:cs typeface="Tahoma Bol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30F81A-9DB8-9A4E-929E-A7F62DA66E95}"/>
              </a:ext>
            </a:extLst>
          </p:cNvPr>
          <p:cNvSpPr txBox="1"/>
          <p:nvPr/>
        </p:nvSpPr>
        <p:spPr>
          <a:xfrm>
            <a:off x="1629916" y="515719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>
                <a:solidFill>
                  <a:schemeClr val="bg1"/>
                </a:solidFill>
              </a:rPr>
              <a:t>Julián Noguera Bocachica</a:t>
            </a:r>
            <a:r>
              <a:rPr lang="es-ES" sz="1800">
                <a:solidFill>
                  <a:schemeClr val="bg1"/>
                </a:solidFill>
              </a:rPr>
              <a:t>– ID – 697378 - Ingeniería de Sistemas </a:t>
            </a:r>
          </a:p>
          <a:p>
            <a:pPr algn="r"/>
            <a:r>
              <a:rPr lang="es-ES" sz="1600">
                <a:solidFill>
                  <a:schemeClr val="bg1"/>
                </a:solidFill>
              </a:rPr>
              <a:t>Nicolas Jaramillo López </a:t>
            </a:r>
            <a:r>
              <a:rPr lang="es-ES" sz="1800">
                <a:solidFill>
                  <a:schemeClr val="bg1"/>
                </a:solidFill>
              </a:rPr>
              <a:t>– ID – 697363 - Ingeniería de Sistemas</a:t>
            </a:r>
          </a:p>
          <a:p>
            <a:pPr algn="r"/>
            <a:r>
              <a:rPr lang="es-ES" sz="1600">
                <a:solidFill>
                  <a:schemeClr val="bg1"/>
                </a:solidFill>
              </a:rPr>
              <a:t>Josué  Páez Maldonado </a:t>
            </a:r>
            <a:r>
              <a:rPr lang="es-ES" sz="1800">
                <a:solidFill>
                  <a:schemeClr val="bg1"/>
                </a:solidFill>
              </a:rPr>
              <a:t>– ID – 698134 - Ingeniería de Sistemas </a:t>
            </a:r>
          </a:p>
          <a:p>
            <a:pPr algn="r"/>
            <a:endParaRPr lang="es-ES" sz="1800">
              <a:solidFill>
                <a:schemeClr val="bg1"/>
              </a:solidFill>
            </a:endParaRPr>
          </a:p>
          <a:p>
            <a:pPr algn="r"/>
            <a:endParaRPr lang="es-E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96757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799" b="1">
                <a:latin typeface="Raleway" pitchFamily="2" charset="77"/>
              </a:rPr>
              <a:t>Visión de arquitectura</a:t>
            </a:r>
          </a:p>
          <a:p>
            <a:r>
              <a:rPr lang="es-CO" sz="1899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91474"/>
              </p:ext>
            </p:extLst>
          </p:nvPr>
        </p:nvGraphicFramePr>
        <p:xfrm>
          <a:off x="485428" y="918795"/>
          <a:ext cx="11569369" cy="579320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18871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84080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60156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65908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8045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316750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39877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82240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l"/>
                      <a:r>
                        <a:rPr lang="es-CO" sz="1000" b="1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Clínica Imperial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VA-002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Josué Paez Maldonado</a:t>
                      </a:r>
                    </a:p>
                    <a:p>
                      <a:pPr lvl="0">
                        <a:buNone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Nicolás Jaramillo López</a:t>
                      </a:r>
                    </a:p>
                    <a:p>
                      <a:pPr lvl="0">
                        <a:buNone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Julián Noguera Bocachica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1.0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374"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Múdlo</a:t>
                      </a:r>
                      <a:endParaRPr lang="es-CO" sz="1000" err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Dominio del problema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Informal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4966946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233424-679E-7766-EB91-074B6C09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05" y="1790798"/>
            <a:ext cx="7391932" cy="46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96757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799" b="1">
                <a:latin typeface="Raleway" pitchFamily="2" charset="77"/>
              </a:rPr>
              <a:t>Visión de arquitectura</a:t>
            </a:r>
          </a:p>
          <a:p>
            <a:r>
              <a:rPr lang="es-CO" sz="1899">
                <a:latin typeface="Raleway" pitchFamily="2" charset="77"/>
              </a:rPr>
              <a:t>Modelo de Dominio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382"/>
              </p:ext>
            </p:extLst>
          </p:nvPr>
        </p:nvGraphicFramePr>
        <p:xfrm>
          <a:off x="485428" y="918795"/>
          <a:ext cx="11569369" cy="579320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18871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84080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60156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65908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80451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316750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39877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82240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l"/>
                      <a:r>
                        <a:rPr lang="es-CO" sz="1000" b="1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Clínica Imperial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VA-002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Josué Paez Maldonado</a:t>
                      </a:r>
                    </a:p>
                    <a:p>
                      <a:pPr lvl="0">
                        <a:buNone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Nicolás Jaramillo López</a:t>
                      </a:r>
                    </a:p>
                    <a:p>
                      <a:pPr lvl="0">
                        <a:buNone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Julián Noguera Bocachica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1.0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374"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Múdlo</a:t>
                      </a:r>
                      <a:endParaRPr lang="es-CO" sz="1000" err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Dominio del problema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Informal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4966946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793BF34-7EF7-43DE-7884-62516000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22" y="2032278"/>
            <a:ext cx="7928097" cy="46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8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96757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799" b="1">
                <a:latin typeface="Raleway" pitchFamily="2" charset="77"/>
              </a:rPr>
              <a:t>Visión de arquitectura</a:t>
            </a:r>
          </a:p>
          <a:p>
            <a:r>
              <a:rPr lang="es-CO" sz="1899">
                <a:latin typeface="Raleway" pitchFamily="2" charset="77"/>
              </a:rPr>
              <a:t>Modelo de Componentes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19956"/>
              </p:ext>
            </p:extLst>
          </p:nvPr>
        </p:nvGraphicFramePr>
        <p:xfrm>
          <a:off x="382927" y="848195"/>
          <a:ext cx="11476137" cy="591304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10661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62450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55642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58123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72549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98080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32304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76743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409585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519470">
                <a:tc>
                  <a:txBody>
                    <a:bodyPr/>
                    <a:lstStyle/>
                    <a:p>
                      <a:pPr algn="l"/>
                      <a:r>
                        <a:rPr lang="es-CO" sz="1000" b="1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Clínica Imperial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VA-003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Josué Paez Maldonado</a:t>
                      </a:r>
                    </a:p>
                    <a:p>
                      <a:pPr lvl="0">
                        <a:buNone/>
                      </a:pPr>
                      <a:r>
                        <a:rPr lang="es-ES" sz="1000">
                          <a:latin typeface="Raleway"/>
                          <a:cs typeface="Raanana"/>
                        </a:rPr>
                        <a:t>Julian Noguera Bocachica</a:t>
                      </a:r>
                      <a:br>
                        <a:rPr lang="es-ES" sz="1000">
                          <a:latin typeface="Raleway"/>
                          <a:cs typeface="Raanana"/>
                        </a:rPr>
                      </a:br>
                      <a:r>
                        <a:rPr lang="es-ES" sz="1000">
                          <a:latin typeface="Raleway"/>
                          <a:cs typeface="Raanana"/>
                        </a:rPr>
                        <a:t>Nicolas Jaramillo Lopez</a:t>
                      </a:r>
                      <a:endParaRPr lang="es-CO" sz="1000" err="1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1.0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Componentes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UML Informal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4704268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D01D0B2F-6D0A-12B5-3990-31E0DC788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5" y="2102503"/>
            <a:ext cx="9729340" cy="41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96757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799" b="1">
                <a:latin typeface="Raleway" pitchFamily="2" charset="77"/>
              </a:rPr>
              <a:t>Visión de arquitectura</a:t>
            </a:r>
          </a:p>
          <a:p>
            <a:r>
              <a:rPr lang="es-CO" sz="1899">
                <a:latin typeface="Raleway" pitchFamily="2" charset="77"/>
              </a:rPr>
              <a:t>Modelo de Despliegue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6792"/>
              </p:ext>
            </p:extLst>
          </p:nvPr>
        </p:nvGraphicFramePr>
        <p:xfrm>
          <a:off x="485428" y="918795"/>
          <a:ext cx="11242772" cy="552431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109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310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343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641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2773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349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345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2981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092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l"/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Proyecto: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ID: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Elaboración: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Versión: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Convenciones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374"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Vista: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Modelo: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 pitchFamily="2" charset="77"/>
                          <a:cs typeface="Raanana" pitchFamily="2" charset="-79"/>
                        </a:rPr>
                        <a:t>Despliegue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 pitchFamily="2" charset="77"/>
                          <a:cs typeface="Raanana" pitchFamily="2" charset="-79"/>
                        </a:rPr>
                        <a:t>Notación: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4966946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B7774060-7B74-B963-3C81-A959CD5E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78" y="1569082"/>
            <a:ext cx="8489806" cy="49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9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07870" y="1052736"/>
            <a:ext cx="5246582" cy="1143000"/>
          </a:xfrm>
        </p:spPr>
        <p:txBody>
          <a:bodyPr>
            <a:normAutofit/>
          </a:bodyPr>
          <a:lstStyle/>
          <a:p>
            <a:pPr algn="l"/>
            <a:r>
              <a:rPr lang="es-CO" sz="3200" b="1">
                <a:solidFill>
                  <a:srgbClr val="139BBB"/>
                </a:solidFill>
                <a:latin typeface="Tahoma Bold"/>
                <a:cs typeface="Tahoma Bold"/>
              </a:rPr>
              <a:t>Tabla de 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95130" y="2332037"/>
            <a:ext cx="9860345" cy="3113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CO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2400"/>
              <a:t>• Problema de negocio a resolver</a:t>
            </a:r>
          </a:p>
          <a:p>
            <a:pPr marL="0" indent="0" algn="just">
              <a:buNone/>
            </a:pPr>
            <a:r>
              <a:rPr lang="es-MX" sz="2400"/>
              <a:t>• Objetivos de los Stakeholders</a:t>
            </a:r>
          </a:p>
          <a:p>
            <a:pPr marL="0" indent="0" algn="just">
              <a:buNone/>
            </a:pPr>
            <a:r>
              <a:rPr lang="es-MX" sz="2400"/>
              <a:t>• Riesgos identificados</a:t>
            </a:r>
          </a:p>
          <a:p>
            <a:pPr marL="0" indent="0" algn="just">
              <a:buNone/>
            </a:pPr>
            <a:r>
              <a:rPr lang="es-MX" sz="2400"/>
              <a:t>• Restricciones de negocio y tecnología</a:t>
            </a:r>
          </a:p>
          <a:p>
            <a:pPr marL="0" indent="0" algn="just">
              <a:buNone/>
            </a:pPr>
            <a:r>
              <a:rPr lang="es-MX" sz="2400"/>
              <a:t>• Esfuerzo estimado para construir la solución</a:t>
            </a:r>
          </a:p>
          <a:p>
            <a:pPr marL="0" indent="0" algn="just">
              <a:buNone/>
            </a:pPr>
            <a:r>
              <a:rPr lang="es-MX" sz="2400"/>
              <a:t>• Modelo de contexto</a:t>
            </a:r>
          </a:p>
          <a:p>
            <a:pPr marL="0" indent="0" algn="just">
              <a:buNone/>
            </a:pPr>
            <a:r>
              <a:rPr lang="es-MX" sz="2400"/>
              <a:t>• Modelo de dominio</a:t>
            </a:r>
          </a:p>
          <a:p>
            <a:pPr marL="0" indent="0" algn="just">
              <a:buNone/>
            </a:pPr>
            <a:r>
              <a:rPr lang="es-MX" sz="2400"/>
              <a:t>• Modelo de componentes</a:t>
            </a:r>
          </a:p>
          <a:p>
            <a:pPr marL="0" indent="0" algn="just">
              <a:buNone/>
            </a:pPr>
            <a:r>
              <a:rPr lang="es-MX" sz="2400"/>
              <a:t>• Modelo de despliegue</a:t>
            </a:r>
            <a:endParaRPr lang="es-ES" sz="2400"/>
          </a:p>
        </p:txBody>
      </p:sp>
      <p:cxnSp>
        <p:nvCxnSpPr>
          <p:cNvPr id="10" name="Conector recto 9"/>
          <p:cNvCxnSpPr/>
          <p:nvPr/>
        </p:nvCxnSpPr>
        <p:spPr>
          <a:xfrm>
            <a:off x="1295129" y="1904125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28345"/>
              </p:ext>
            </p:extLst>
          </p:nvPr>
        </p:nvGraphicFramePr>
        <p:xfrm>
          <a:off x="708651" y="1169601"/>
          <a:ext cx="11148683" cy="4213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4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838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Problema a resolver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392"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800">
                          <a:latin typeface="Raleway"/>
                        </a:rPr>
                        <a:t>Clínica Imperial es una clínica privada dedicada a la consulta externa, cirugías, tratamiento de enfermedades crónicas y servicio de urgencias para todo tipo de pacientes y edades. Esta requiere actualizar todos sus servicios tecnológicos e ir a la vanguardia en procesos digitales para la mejora en los tiempos de respuesta, inscripción, modificación, conservación, seguridad de la información, procesos financieros y la atención en general de sus pacientes.</a:t>
                      </a:r>
                      <a:endParaRPr lang="es-CO" sz="1800">
                        <a:latin typeface="Raleway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>
                        <a:latin typeface="Raleway" pitchFamily="2" charset="77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6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173365"/>
              </p:ext>
            </p:extLst>
          </p:nvPr>
        </p:nvGraphicFramePr>
        <p:xfrm>
          <a:off x="708651" y="1169601"/>
          <a:ext cx="10977623" cy="359041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7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706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Objetivos de los </a:t>
                      </a:r>
                      <a:r>
                        <a:rPr lang="es-CO" sz="1800" err="1">
                          <a:latin typeface="Raleway"/>
                        </a:rPr>
                        <a:t>stakeholders</a:t>
                      </a:r>
                      <a:endParaRPr lang="es-CO" sz="1800">
                        <a:latin typeface="Raleway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6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>
                          <a:latin typeface="Raleway"/>
                        </a:rPr>
                        <a:t>Desarrollar un nuevo sistema de liquidación y financiero .</a:t>
                      </a:r>
                      <a:endParaRPr lang="es-CO" sz="1800">
                        <a:latin typeface="Raleway" pitchFamily="2" charset="77"/>
                      </a:endParaRP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>
                          <a:latin typeface="Raleway"/>
                        </a:rPr>
                        <a:t>Implementar una plataforma tecnológica para telemedicina </a:t>
                      </a:r>
                      <a:endParaRPr lang="es-CO" sz="1800">
                        <a:latin typeface="Raleway" pitchFamily="2" charset="77"/>
                      </a:endParaRP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>
                          <a:latin typeface="Raleway"/>
                        </a:rPr>
                        <a:t>Capturar la información de los usuarios de manera correcta, sin datos innecesarios y apuntando a los campos correctos. 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>
                          <a:latin typeface="Raleway"/>
                        </a:rPr>
                        <a:t>Implementar una arquitectura de sistemas legados con </a:t>
                      </a:r>
                      <a:r>
                        <a:rPr lang="es-ES" sz="1800">
                          <a:latin typeface="Raleway"/>
                        </a:rPr>
                        <a:t>sistemas independientes para cada proceso de los pacientes, médicos y de los cargos administrativos</a:t>
                      </a:r>
                      <a:endParaRPr lang="es-CO" sz="1800">
                        <a:latin typeface="Raleway" pitchFamily="2" charset="7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800">
                          <a:latin typeface="Raleway"/>
                        </a:rPr>
                        <a:t>Desarrollar un sistema para la gestión del proceso del usuario en tiempo real, conectado a todos los servicios tecnológicos de la clínica.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>
                        <a:latin typeface="Raleway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5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67319"/>
              </p:ext>
            </p:extLst>
          </p:nvPr>
        </p:nvGraphicFramePr>
        <p:xfrm>
          <a:off x="666014" y="1183817"/>
          <a:ext cx="11288644" cy="38774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28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61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Riesgos identificados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130">
                <a:tc>
                  <a:txBody>
                    <a:bodyPr/>
                    <a:lstStyle/>
                    <a:p>
                      <a:pPr marL="381635" marR="0" lvl="0" indent="-381635" algn="just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Seguridad de los activos tangibles e intangibles de información.</a:t>
                      </a:r>
                      <a:endParaRPr lang="en-US" sz="1800" b="0" i="0" u="none" strike="noStrike" noProof="0">
                        <a:latin typeface="Raleway"/>
                      </a:endParaRP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Contabilidad de la Clínica por el manejo irresponsable, deshonesto e inadecuado del dinero de las ventas por parte de las personas responsables.</a:t>
                      </a:r>
                      <a:endParaRPr lang="en-US" sz="1800" b="0" i="0" u="none" strike="noStrike" noProof="0">
                        <a:latin typeface="Raleway"/>
                      </a:endParaRP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Problemas tecnológicos, errores humanos y procesos internos fallidos que afectan la operación de la clínica.</a:t>
                      </a:r>
                      <a:endParaRPr lang="en-US" sz="1800" b="0" i="0" u="none" strike="noStrike" noProof="0">
                        <a:latin typeface="Raleway"/>
                      </a:endParaRP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Usabilidad y accesibilidad de los Software de la Clínica.</a:t>
                      </a:r>
                      <a:endParaRPr lang="en-US" sz="1800" b="0" i="0" u="none" strike="noStrike" noProof="0">
                        <a:latin typeface="Raleway"/>
                      </a:endParaRP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Sistema monolítico que ocasiona pérdida de información y reprocesos en la operación de la clínica.</a:t>
                      </a:r>
                      <a:endParaRPr lang="es-CO">
                        <a:latin typeface="Raleway"/>
                      </a:endParaRP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Atención al cliente deficiente, información innecesaria, lenta obtención y registros incompletos de la información.</a:t>
                      </a: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</a:rPr>
                        <a:t>Disponibilidad de la información.</a:t>
                      </a:r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s-CO" sz="18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06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42173"/>
              </p:ext>
            </p:extLst>
          </p:nvPr>
        </p:nvGraphicFramePr>
        <p:xfrm>
          <a:off x="478303" y="822930"/>
          <a:ext cx="11226018" cy="50657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8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400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344819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Restricciones de negocio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Restricciones de tecnología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193"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s-CO" sz="18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Atención al paciente: </a:t>
                      </a:r>
                      <a:endParaRPr lang="en-US" sz="1800" b="1" i="0" u="none" strike="noStrike" kern="1200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8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Reducir los tiempos de ingreso y egreso mayor a 40% en los primeros 3 meses y mayor a 60% en los siguientes 3 meses</a:t>
                      </a: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8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Reducir a 0 las demandas por manejo inadecuado de la información del paciente.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8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Manejo de información: 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8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Conservar el histórico de información y la integración no puede ser mayor a 6 meses.</a:t>
                      </a:r>
                      <a:endParaRPr lang="en-US" sz="1800" b="0" i="0" u="none" strike="noStrike" kern="1200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Integración de las historias clínicas con otras IPS y EPS con convenio.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Integración de las sedes en un único sistema de atención en salud.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Realización de </a:t>
                      </a:r>
                      <a:r>
                        <a:rPr lang="es-CO" sz="1800" b="0" i="0" u="none" strike="noStrike" noProof="0" err="1">
                          <a:latin typeface="Calibri"/>
                        </a:rPr>
                        <a:t>backups</a:t>
                      </a:r>
                      <a:r>
                        <a:rPr lang="es-CO" sz="1800" b="0" i="0" u="none" strike="noStrike" noProof="0">
                          <a:latin typeface="Calibri"/>
                        </a:rPr>
                        <a:t> y redundancia de la información interna y externa.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Evitar el robo de dinero por parte de los facturadores, niveles de seguridad y auditoría.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La disponibilidad del sistema debe ser la máxima posible, una buena distribución y redundancia.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El nuevo HIS debe tener una operación en nube o híbrido, se debe pagar únicamente por los recursos que se consuman y debe poder tener un esquema de alta disponibilidad de acuerdo a la cantidad de demanda.</a:t>
                      </a:r>
                      <a:endParaRPr lang="es-CO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6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107235"/>
              </p:ext>
            </p:extLst>
          </p:nvPr>
        </p:nvGraphicFramePr>
        <p:xfrm>
          <a:off x="447289" y="822929"/>
          <a:ext cx="11257032" cy="50292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28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516">
                  <a:extLst>
                    <a:ext uri="{9D8B030D-6E8A-4147-A177-3AD203B41FA5}">
                      <a16:colId xmlns:a16="http://schemas.microsoft.com/office/drawing/2014/main" val="3790388514"/>
                    </a:ext>
                  </a:extLst>
                </a:gridCol>
              </a:tblGrid>
              <a:tr h="379076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Restricciones de negocio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Restricciones de tecnología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155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1" i="0" u="none" strike="noStrike" noProof="0">
                          <a:latin typeface="Calibri"/>
                        </a:rPr>
                        <a:t>Operación:</a:t>
                      </a:r>
                      <a:r>
                        <a:rPr lang="es-CO" sz="1400" b="0" i="0" u="none" strike="noStrike" noProof="0">
                          <a:latin typeface="Calibri"/>
                        </a:rPr>
                        <a:t> 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Realizar la cuenta de un paciente en menos de 30 segundos incluyendo todos los servicios prestados desde su ingreso.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Consolidar la salida en estado normal 20 pacientes / min y en estado crítico 50 pacientes / minuto.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Obtener citas en menos de 1 minuto para exámenes e imágenes.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Ingreso de pacientes nuevos en menos de 5 min y los ingresos de pacientes con historia en menos de 3 min.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Admitir el ingreso de pacientes hasta 15 / min y en estado crítico  hasta 30 / min.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Generar reporte detallado para dirección en menos de 2 min y no deberá afectar ningún otro servicio.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Un nuevo evento registrado en la historia clínica de un paciente deberá estar visible para todo el personal de salud en cualquier sede en menos de 5 segundos, excepto los resultados confidenciales que solo deben ser accedidos por el médico tratante.</a:t>
                      </a:r>
                      <a:endParaRPr lang="es-CO" sz="1400" b="0" i="0" u="none" strike="noStrike" noProof="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r>
                        <a:rPr lang="es-CO" sz="1400" b="0" i="0" u="none" strike="noStrike" noProof="0">
                          <a:latin typeface="Calibri"/>
                        </a:rPr>
                        <a:t>Cualquier modificación a un sistema de información deberá tomar menos de 20 horas / hombres.</a:t>
                      </a:r>
                      <a:endParaRPr lang="es-CO" sz="1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Integración de las historias clínicas con otras IPS y EPS con convenio.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Integración de las sedes en un único sistema de atención en salud.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Realización de </a:t>
                      </a:r>
                      <a:r>
                        <a:rPr lang="es-CO" sz="1800" b="0" i="0" u="none" strike="noStrike" noProof="0" err="1">
                          <a:latin typeface="Calibri"/>
                        </a:rPr>
                        <a:t>backups</a:t>
                      </a:r>
                      <a:r>
                        <a:rPr lang="es-CO" sz="1800" b="0" i="0" u="none" strike="noStrike" noProof="0">
                          <a:latin typeface="Calibri"/>
                        </a:rPr>
                        <a:t> y redundancia de la información interna y externa.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Evitar el robo de dinero por parte de los facturadores, niveles de seguridad y auditoría.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La disponibilidad del sistema debe ser la máxima posible, una buena distribución y redundancia.</a:t>
                      </a:r>
                      <a:endParaRPr lang="en-US" sz="1800" b="0" i="0" u="none" strike="noStrike" noProof="0"/>
                    </a:p>
                    <a:p>
                      <a:pPr marL="381635" marR="0" lvl="0" indent="-381635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El nuevo HIS debe tener una operación en nube o híbrido, se debe pagar únicamente por los recursos que se consuman y debe poder tener un esquema de alta disponibilidad de acuerdo a la cantidad de demanda.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893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399" b="1">
                <a:latin typeface="Raleway" pitchFamily="2" charset="77"/>
              </a:rPr>
              <a:t>Visión de arquitectura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60CC28C-F9FC-6D49-D4E6-F7A30712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672844"/>
              </p:ext>
            </p:extLst>
          </p:nvPr>
        </p:nvGraphicFramePr>
        <p:xfrm>
          <a:off x="708651" y="1169600"/>
          <a:ext cx="10651050" cy="505027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6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261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latin typeface="Raleway"/>
                        </a:rPr>
                        <a:t>Esfuerzo estimado</a:t>
                      </a:r>
                    </a:p>
                    <a:p>
                      <a:pPr algn="ctr"/>
                      <a:r>
                        <a:rPr lang="es-CO" sz="1100" b="0">
                          <a:latin typeface="Raleway"/>
                        </a:rPr>
                        <a:t>(Horas / Hombre)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89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El esfuerzo estimado para: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Desarrollar un nuevo sistema de liquidación y financiero es de 1125 horas / desarrollador. Se estima necesario 6 desarrolladores.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Implementar una plataforma tecnológica para telemedicina  es de 730 horas / desarrollador. Se estima necesario 6 desarrolladores.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Capturar la información de los usuarios de manera correcta, sin datos innecesarios y apuntando a los campos correctos es de 730 horas / desarrollador. Se estima necesario 2 desarrolladores.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Implementar una arquitectura de sistemas legados con 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sistemas independientes para cada proceso de los pacientes, médicos y de los cargos administrativos es de 2190 horas / arquitecto y 1125 horas / desarrollador. Se estima necesario 2 arquitectos y 3 desarrolladores.</a:t>
                      </a:r>
                      <a:endParaRPr lang="es-CO" sz="1800" b="0" i="0" u="none" strike="noStrike" noProof="0"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s-CO" sz="1800" b="0" i="0" u="none" strike="noStrike" noProof="0">
                          <a:latin typeface="Calibri"/>
                        </a:rPr>
                        <a:t>Desarrollar un sistema para la gestión del proceso del usuario en tiempo real, conectado a todos los servicios tecnológicos de la clínica es de 730 horas / desarrollador. Se estima necesario 4 desarrolladores.</a:t>
                      </a: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  <a:p>
                      <a:endParaRPr lang="es-CO" sz="1800">
                        <a:latin typeface="Raleway" pitchFamily="2" charset="77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43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E1A56A6-5B11-999A-09FC-E0BB673EA02A}"/>
              </a:ext>
            </a:extLst>
          </p:cNvPr>
          <p:cNvSpPr txBox="1">
            <a:spLocks/>
          </p:cNvSpPr>
          <p:nvPr/>
        </p:nvSpPr>
        <p:spPr>
          <a:xfrm>
            <a:off x="-1" y="96757"/>
            <a:ext cx="12188825" cy="822037"/>
          </a:xfrm>
          <a:prstGeom prst="rect">
            <a:avLst/>
          </a:prstGeom>
        </p:spPr>
        <p:txBody>
          <a:bodyPr vert="horz" lIns="91416" tIns="45708" rIns="91416" bIns="45708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799" b="1">
                <a:latin typeface="Raleway" pitchFamily="2" charset="77"/>
              </a:rPr>
              <a:t>Visión de arquitectura</a:t>
            </a:r>
          </a:p>
          <a:p>
            <a:r>
              <a:rPr lang="es-CO" sz="1899">
                <a:latin typeface="Raleway" pitchFamily="2" charset="77"/>
              </a:rPr>
              <a:t>Modelo de Contexto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5B8F1-7EA6-8BEB-3187-CDFE8926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370" y="6447099"/>
            <a:ext cx="1187455" cy="410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59256-07FA-C4C8-154A-E7502AEF848B}"/>
              </a:ext>
            </a:extLst>
          </p:cNvPr>
          <p:cNvSpPr txBox="1">
            <a:spLocks/>
          </p:cNvSpPr>
          <p:nvPr/>
        </p:nvSpPr>
        <p:spPr>
          <a:xfrm>
            <a:off x="708651" y="1792014"/>
            <a:ext cx="9722715" cy="1636987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sz="1799">
              <a:latin typeface="Raleway" pitchFamily="2" charset="77"/>
              <a:cs typeface="Arial" panose="020B0604020202020204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DDC55FE-21FF-E798-1C79-1E1B19C7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10070"/>
              </p:ext>
            </p:extLst>
          </p:nvPr>
        </p:nvGraphicFramePr>
        <p:xfrm>
          <a:off x="485428" y="918795"/>
          <a:ext cx="11242772" cy="579320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0109">
                  <a:extLst>
                    <a:ext uri="{9D8B030D-6E8A-4147-A177-3AD203B41FA5}">
                      <a16:colId xmlns:a16="http://schemas.microsoft.com/office/drawing/2014/main" val="3293761650"/>
                    </a:ext>
                  </a:extLst>
                </a:gridCol>
                <a:gridCol w="2608310">
                  <a:extLst>
                    <a:ext uri="{9D8B030D-6E8A-4147-A177-3AD203B41FA5}">
                      <a16:colId xmlns:a16="http://schemas.microsoft.com/office/drawing/2014/main" val="2228959084"/>
                    </a:ext>
                  </a:extLst>
                </a:gridCol>
                <a:gridCol w="544343">
                  <a:extLst>
                    <a:ext uri="{9D8B030D-6E8A-4147-A177-3AD203B41FA5}">
                      <a16:colId xmlns:a16="http://schemas.microsoft.com/office/drawing/2014/main" val="717483703"/>
                    </a:ext>
                  </a:extLst>
                </a:gridCol>
                <a:gridCol w="938641">
                  <a:extLst>
                    <a:ext uri="{9D8B030D-6E8A-4147-A177-3AD203B41FA5}">
                      <a16:colId xmlns:a16="http://schemas.microsoft.com/office/drawing/2014/main" val="416968729"/>
                    </a:ext>
                  </a:extLst>
                </a:gridCol>
                <a:gridCol w="952773">
                  <a:extLst>
                    <a:ext uri="{9D8B030D-6E8A-4147-A177-3AD203B41FA5}">
                      <a16:colId xmlns:a16="http://schemas.microsoft.com/office/drawing/2014/main" val="2598274751"/>
                    </a:ext>
                  </a:extLst>
                </a:gridCol>
                <a:gridCol w="2251349">
                  <a:extLst>
                    <a:ext uri="{9D8B030D-6E8A-4147-A177-3AD203B41FA5}">
                      <a16:colId xmlns:a16="http://schemas.microsoft.com/office/drawing/2014/main" val="1506731670"/>
                    </a:ext>
                  </a:extLst>
                </a:gridCol>
                <a:gridCol w="913345">
                  <a:extLst>
                    <a:ext uri="{9D8B030D-6E8A-4147-A177-3AD203B41FA5}">
                      <a16:colId xmlns:a16="http://schemas.microsoft.com/office/drawing/2014/main" val="1997503074"/>
                    </a:ext>
                  </a:extLst>
                </a:gridCol>
                <a:gridCol w="662981">
                  <a:extLst>
                    <a:ext uri="{9D8B030D-6E8A-4147-A177-3AD203B41FA5}">
                      <a16:colId xmlns:a16="http://schemas.microsoft.com/office/drawing/2014/main" val="1273509751"/>
                    </a:ext>
                  </a:extLst>
                </a:gridCol>
                <a:gridCol w="1380921">
                  <a:extLst>
                    <a:ext uri="{9D8B030D-6E8A-4147-A177-3AD203B41FA5}">
                      <a16:colId xmlns:a16="http://schemas.microsoft.com/office/drawing/2014/main" val="2602127082"/>
                    </a:ext>
                  </a:extLst>
                </a:gridCol>
              </a:tblGrid>
              <a:tr h="279722">
                <a:tc>
                  <a:txBody>
                    <a:bodyPr/>
                    <a:lstStyle/>
                    <a:p>
                      <a:pPr algn="l"/>
                      <a:r>
                        <a:rPr lang="es-CO" sz="1000" b="1">
                          <a:latin typeface="Raleway"/>
                          <a:cs typeface="Raanana"/>
                        </a:rPr>
                        <a:t>Proyecto: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Clínica Imperial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ID: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VA-001</a:t>
                      </a:r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Elaboración: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Josué Paez Maldonado</a:t>
                      </a:r>
                    </a:p>
                    <a:p>
                      <a:pPr lvl="0">
                        <a:buNone/>
                      </a:pPr>
                      <a:r>
                        <a:rPr lang="es-ES" sz="1000">
                          <a:latin typeface="Raleway"/>
                          <a:cs typeface="Raanana"/>
                        </a:rPr>
                        <a:t>Nicolás Jaramillo López</a:t>
                      </a:r>
                    </a:p>
                    <a:p>
                      <a:pPr lvl="0">
                        <a:buNone/>
                      </a:pPr>
                      <a:r>
                        <a:rPr lang="es-ES" sz="1000">
                          <a:latin typeface="Raleway"/>
                          <a:cs typeface="Raanana"/>
                        </a:rPr>
                        <a:t>Julian Andres Noguera Bocachica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Versión:</a:t>
                      </a: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1.0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000" b="1">
                          <a:latin typeface="Raleway"/>
                          <a:cs typeface="Raanana"/>
                        </a:rPr>
                        <a:t>Convenciones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97382"/>
                  </a:ext>
                </a:extLst>
              </a:tr>
              <a:tr h="276374"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Vista: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000">
                          <a:latin typeface="Raleway"/>
                          <a:cs typeface="Raanana"/>
                        </a:rPr>
                        <a:t>Contexto</a:t>
                      </a:r>
                      <a:endParaRPr lang="es-CO" sz="1000">
                        <a:latin typeface="Raleway"/>
                        <a:cs typeface="Raanana"/>
                      </a:endParaRP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Modelo: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>
                          <a:latin typeface="Raleway"/>
                          <a:cs typeface="Raanana"/>
                        </a:rPr>
                        <a:t>Contexto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00" b="1">
                          <a:latin typeface="Raleway"/>
                          <a:cs typeface="Raanana"/>
                        </a:rPr>
                        <a:t>Notación: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>
                          <a:latin typeface="Raleway"/>
                          <a:cs typeface="Raanana"/>
                        </a:rPr>
                        <a:t>UML2.0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30454"/>
                  </a:ext>
                </a:extLst>
              </a:tr>
              <a:tr h="4966946">
                <a:tc gridSpan="8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sz="1000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latin typeface="Raleway" pitchFamily="2" charset="77"/>
                        <a:cs typeface="Raanana" pitchFamily="2" charset="-79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023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B73E8E7-E67D-7F93-F1C7-ED91FD3D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66" y="1788022"/>
            <a:ext cx="1242657" cy="667928"/>
          </a:xfrm>
          <a:prstGeom prst="rect">
            <a:avLst/>
          </a:prstGeom>
        </p:spPr>
      </p:pic>
      <p:sp>
        <p:nvSpPr>
          <p:cNvPr id="12" name="TextBox 14">
            <a:extLst>
              <a:ext uri="{FF2B5EF4-FFF2-40B4-BE49-F238E27FC236}">
                <a16:creationId xmlns:a16="http://schemas.microsoft.com/office/drawing/2014/main" id="{AE32BC75-7869-D97C-208A-3207218858C5}"/>
              </a:ext>
            </a:extLst>
          </p:cNvPr>
          <p:cNvSpPr txBox="1"/>
          <p:nvPr/>
        </p:nvSpPr>
        <p:spPr>
          <a:xfrm>
            <a:off x="10376852" y="2610507"/>
            <a:ext cx="1297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Raleway" pitchFamily="2" charset="77"/>
              </a:rPr>
              <a:t>Sistema Externo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AF680E-E4DA-BABF-694B-51133229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66" y="3138805"/>
            <a:ext cx="1242657" cy="637058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FAF0FB07-7924-5677-F5E8-90CC0D17DB50}"/>
              </a:ext>
            </a:extLst>
          </p:cNvPr>
          <p:cNvSpPr txBox="1"/>
          <p:nvPr/>
        </p:nvSpPr>
        <p:spPr>
          <a:xfrm>
            <a:off x="10365191" y="3944129"/>
            <a:ext cx="14267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Raleway" pitchFamily="2" charset="77"/>
              </a:rPr>
              <a:t>Sistema a Diseñar</a:t>
            </a:r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45D916B0-25DC-B369-79E9-8A415A8CC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78" y="1875431"/>
            <a:ext cx="4532560" cy="45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1321033B62EA43B02A4F0E81F1396D" ma:contentTypeVersion="13" ma:contentTypeDescription="Create a new document." ma:contentTypeScope="" ma:versionID="99dab71b5894c5facedc9ff43e324308">
  <xsd:schema xmlns:xsd="http://www.w3.org/2001/XMLSchema" xmlns:xs="http://www.w3.org/2001/XMLSchema" xmlns:p="http://schemas.microsoft.com/office/2006/metadata/properties" xmlns:ns3="8aee0f9d-5154-436f-bfd0-7003e9222ec9" xmlns:ns4="ede1dca5-ef7d-4ba8-92cd-9911c05ed45b" targetNamespace="http://schemas.microsoft.com/office/2006/metadata/properties" ma:root="true" ma:fieldsID="de637f884ab65c225ba80749532c733a" ns3:_="" ns4:_="">
    <xsd:import namespace="8aee0f9d-5154-436f-bfd0-7003e9222ec9"/>
    <xsd:import namespace="ede1dca5-ef7d-4ba8-92cd-9911c05ed4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e0f9d-5154-436f-bfd0-7003e9222e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1dca5-ef7d-4ba8-92cd-9911c05ed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7B06E4-6E57-4D0D-8547-C1D0CBEB7B9D}">
  <ds:schemaRefs>
    <ds:schemaRef ds:uri="8aee0f9d-5154-436f-bfd0-7003e9222ec9"/>
    <ds:schemaRef ds:uri="ede1dca5-ef7d-4ba8-92cd-9911c05ed4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63564D-F064-4A3B-8B09-ABBF037A7F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AEF63-91FA-42AF-BC6A-2643112EDE4A}">
  <ds:schemaRefs>
    <ds:schemaRef ds:uri="8aee0f9d-5154-436f-bfd0-7003e9222ec9"/>
    <ds:schemaRef ds:uri="ede1dca5-ef7d-4ba8-92cd-9911c05ed4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CASO DE NEGOCIO: Clínica Imperial</vt:lpstr>
      <vt:lpstr>Tabla de Contenidos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CELEBRACIÓN DÍA DEL PROFESOR</dc:title>
  <dc:creator>Luisa Fernanda Restrepo Marin</dc:creator>
  <cp:revision>22</cp:revision>
  <dcterms:created xsi:type="dcterms:W3CDTF">2016-03-18T12:52:08Z</dcterms:created>
  <dcterms:modified xsi:type="dcterms:W3CDTF">2022-09-07T20:33:22Z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0x010100D21321033B62EA43B02A4F0E81F1396D</vt:lpwstr>
  </property>
</Properties>
</file>