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5" r:id="rId7"/>
    <p:sldId id="267"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ugopal Devaraj" initials="VD" lastIdx="1" clrIdx="0">
    <p:extLst>
      <p:ext uri="{19B8F6BF-5375-455C-9EA6-DF929625EA0E}">
        <p15:presenceInfo xmlns:p15="http://schemas.microsoft.com/office/powerpoint/2012/main" userId="6d19adc29ad4cb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49"/>
  </p:normalViewPr>
  <p:slideViewPr>
    <p:cSldViewPr snapToGrid="0">
      <p:cViewPr varScale="1">
        <p:scale>
          <a:sx n="61" d="100"/>
          <a:sy n="61" d="100"/>
        </p:scale>
        <p:origin x="1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23T09:46:44.276" idx="1">
    <p:pos x="10" y="10"/>
    <p:text>need to have namespace isolation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35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32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4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044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6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40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6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82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70337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25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5/23/2025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80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5/23/2025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2623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ed pencils inside a pencil holder which is on top of a wood table">
            <a:extLst>
              <a:ext uri="{FF2B5EF4-FFF2-40B4-BE49-F238E27FC236}">
                <a16:creationId xmlns:a16="http://schemas.microsoft.com/office/drawing/2014/main" id="{744A3C2F-45CD-1710-9FA2-B8BEC7F51745}"/>
              </a:ext>
            </a:extLst>
          </p:cNvPr>
          <p:cNvPicPr>
            <a:picLocks noChangeAspect="1"/>
          </p:cNvPicPr>
          <p:nvPr/>
        </p:nvPicPr>
        <p:blipFill rotWithShape="1">
          <a:blip r:embed="rId2">
            <a:alphaModFix amt="60000"/>
          </a:blip>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14BFA580-5939-6109-C6A5-68124A0231F1}"/>
              </a:ext>
            </a:extLst>
          </p:cNvPr>
          <p:cNvSpPr>
            <a:spLocks noGrp="1"/>
          </p:cNvSpPr>
          <p:nvPr>
            <p:ph type="ctrTitle"/>
          </p:nvPr>
        </p:nvSpPr>
        <p:spPr>
          <a:xfrm>
            <a:off x="521208" y="908791"/>
            <a:ext cx="6108192" cy="5099101"/>
          </a:xfrm>
        </p:spPr>
        <p:txBody>
          <a:bodyPr anchor="b">
            <a:normAutofit/>
          </a:bodyPr>
          <a:lstStyle/>
          <a:p>
            <a:r>
              <a:rPr lang="en-US" sz="3400" dirty="0">
                <a:solidFill>
                  <a:srgbClr val="FFFFFF"/>
                </a:solidFill>
              </a:rPr>
              <a:t>Architecting with Kubernetes and docker </a:t>
            </a:r>
          </a:p>
        </p:txBody>
      </p:sp>
      <p:sp>
        <p:nvSpPr>
          <p:cNvPr id="3" name="Subtitle 2">
            <a:extLst>
              <a:ext uri="{FF2B5EF4-FFF2-40B4-BE49-F238E27FC236}">
                <a16:creationId xmlns:a16="http://schemas.microsoft.com/office/drawing/2014/main" id="{783BC490-EF77-74CC-C01F-BA93AE976F20}"/>
              </a:ext>
            </a:extLst>
          </p:cNvPr>
          <p:cNvSpPr>
            <a:spLocks noGrp="1"/>
          </p:cNvSpPr>
          <p:nvPr>
            <p:ph type="subTitle" idx="1"/>
          </p:nvPr>
        </p:nvSpPr>
        <p:spPr>
          <a:xfrm>
            <a:off x="9261099" y="917843"/>
            <a:ext cx="2359397" cy="5020747"/>
          </a:xfrm>
        </p:spPr>
        <p:txBody>
          <a:bodyPr anchor="t">
            <a:normAutofit/>
          </a:bodyPr>
          <a:lstStyle/>
          <a:p>
            <a:endParaRPr lang="en-US">
              <a:solidFill>
                <a:srgbClr val="FFFFFF"/>
              </a:solidFill>
            </a:endParaRP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0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rPr>
              <a:t>End to end process from containerising , scaling, monitoring and logging the app  </a:t>
            </a:r>
            <a:endParaRPr lang="en-US" dirty="0">
              <a:solidFill>
                <a:srgbClr val="FF0000"/>
              </a:solidFill>
            </a:endParaRP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3241913"/>
          </a:xfrm>
          <a:prstGeom prst="rect">
            <a:avLst/>
          </a:prstGeom>
          <a:noFill/>
        </p:spPr>
        <p:txBody>
          <a:bodyPr wrap="square">
            <a:spAutoFit/>
          </a:bodyPr>
          <a:lstStyle/>
          <a:p>
            <a:pPr marR="15240" algn="just" rtl="0">
              <a:spcBef>
                <a:spcPts val="0"/>
              </a:spcBef>
              <a:spcAft>
                <a:spcPts val="0"/>
              </a:spcAft>
            </a:pPr>
            <a:r>
              <a:rPr lang="en-IN" sz="1800" b="1" i="0" u="none" strike="noStrike" dirty="0">
                <a:solidFill>
                  <a:srgbClr val="000000"/>
                </a:solidFill>
                <a:effectLst/>
                <a:latin typeface="Times New Roman" panose="02020603050405020304" pitchFamily="18" charset="0"/>
              </a:rPr>
              <a:t>Monitoring and Logging:</a:t>
            </a:r>
            <a:endParaRPr lang="en-IN" b="0" dirty="0">
              <a:effectLst/>
            </a:endParaRPr>
          </a:p>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Use a Kubernetes-native monitoring solution like Prometheus for collecting metrics and Grafana for visualizing them. These can provide crucial insights into the performance of your pods, nodes, and overall cluster.</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For logging, consider using a centralized logging service like Elasticsearch, </a:t>
            </a:r>
            <a:r>
              <a:rPr lang="en-IN" sz="1800" b="0" i="0" u="none" strike="noStrike" dirty="0" err="1">
                <a:solidFill>
                  <a:srgbClr val="000000"/>
                </a:solidFill>
                <a:effectLst/>
                <a:latin typeface="Calibri" panose="020F0502020204030204" pitchFamily="34" charset="0"/>
              </a:rPr>
              <a:t>Fluentd</a:t>
            </a:r>
            <a:r>
              <a:rPr lang="en-IN" sz="1800" b="0" i="0" u="none" strike="noStrike" dirty="0">
                <a:solidFill>
                  <a:srgbClr val="000000"/>
                </a:solidFill>
                <a:effectLst/>
                <a:latin typeface="Calibri" panose="020F0502020204030204" pitchFamily="34" charset="0"/>
              </a:rPr>
              <a:t>, and Kibana (the EFK stack). This allows you to aggregate logs from different nodes and pods into a single place, making it easier to </a:t>
            </a:r>
            <a:r>
              <a:rPr lang="en-IN" sz="1800" b="0" i="0" u="none" strike="noStrike" dirty="0" err="1">
                <a:solidFill>
                  <a:srgbClr val="000000"/>
                </a:solidFill>
                <a:effectLst/>
                <a:latin typeface="Calibri" panose="020F0502020204030204" pitchFamily="34" charset="0"/>
              </a:rPr>
              <a:t>analyze</a:t>
            </a:r>
            <a:r>
              <a:rPr lang="en-IN" sz="1800" b="0" i="0" u="none" strike="noStrike" dirty="0">
                <a:solidFill>
                  <a:srgbClr val="000000"/>
                </a:solidFill>
                <a:effectLst/>
                <a:latin typeface="Calibri" panose="020F0502020204030204" pitchFamily="34" charset="0"/>
              </a:rPr>
              <a:t> and debug.</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Set up alerts using tools like </a:t>
            </a:r>
            <a:r>
              <a:rPr lang="en-IN" sz="1800" b="0" i="0" u="none" strike="noStrike" dirty="0" err="1">
                <a:solidFill>
                  <a:srgbClr val="000000"/>
                </a:solidFill>
                <a:effectLst/>
                <a:latin typeface="Calibri" panose="020F0502020204030204" pitchFamily="34" charset="0"/>
              </a:rPr>
              <a:t>Alertmanager</a:t>
            </a:r>
            <a:r>
              <a:rPr lang="en-IN" sz="1800" b="0" i="0" u="none" strike="noStrike" dirty="0">
                <a:solidFill>
                  <a:srgbClr val="000000"/>
                </a:solidFill>
                <a:effectLst/>
                <a:latin typeface="Calibri" panose="020F0502020204030204" pitchFamily="34" charset="0"/>
              </a:rPr>
              <a:t> (part of the Prometheus platform) to notify you when certain conditions are met or thresholds are breached in your system.</a:t>
            </a:r>
          </a:p>
        </p:txBody>
      </p:sp>
    </p:spTree>
    <p:extLst>
      <p:ext uri="{BB962C8B-B14F-4D97-AF65-F5344CB8AC3E}">
        <p14:creationId xmlns:p14="http://schemas.microsoft.com/office/powerpoint/2010/main" val="262946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3A5868C-8E62-B7D5-8DF4-AF13BE04619A}"/>
              </a:ext>
            </a:extLst>
          </p:cNvPr>
          <p:cNvSpPr txBox="1"/>
          <p:nvPr/>
        </p:nvSpPr>
        <p:spPr>
          <a:xfrm>
            <a:off x="571501" y="2848396"/>
            <a:ext cx="5467441" cy="3018330"/>
          </a:xfrm>
          <a:prstGeom prst="rect">
            <a:avLst/>
          </a:prstGeom>
        </p:spPr>
        <p:txBody>
          <a:bodyPr vert="horz" lIns="91440" tIns="45720" rIns="91440" bIns="45720" rtlCol="0" anchor="b">
            <a:normAutofit/>
          </a:bodyPr>
          <a:lstStyle/>
          <a:p>
            <a:pPr indent="-228600">
              <a:lnSpc>
                <a:spcPct val="120000"/>
              </a:lnSpc>
              <a:spcAft>
                <a:spcPts val="600"/>
              </a:spcAft>
              <a:buSzPct val="80000"/>
            </a:pPr>
            <a:r>
              <a:rPr lang="en-US"/>
              <a:t>Thank you </a:t>
            </a:r>
          </a:p>
        </p:txBody>
      </p:sp>
      <p:cxnSp>
        <p:nvCxnSpPr>
          <p:cNvPr id="28" name="Straight Connector 27">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28" descr="Smiling Face with No Fill">
            <a:extLst>
              <a:ext uri="{FF2B5EF4-FFF2-40B4-BE49-F238E27FC236}">
                <a16:creationId xmlns:a16="http://schemas.microsoft.com/office/drawing/2014/main" id="{373173FE-764F-487F-141B-0DCAB7C5DE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4734" y="1074573"/>
            <a:ext cx="4705764" cy="4705764"/>
          </a:xfrm>
          <a:prstGeom prst="rect">
            <a:avLst/>
          </a:prstGeom>
        </p:spPr>
      </p:pic>
      <p:cxnSp>
        <p:nvCxnSpPr>
          <p:cNvPr id="30" name="Straight Connector 2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12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0" y="251410"/>
            <a:ext cx="9288966" cy="369332"/>
          </a:xfrm>
          <a:prstGeom prst="rect">
            <a:avLst/>
          </a:prstGeom>
          <a:noFill/>
        </p:spPr>
        <p:txBody>
          <a:bodyPr wrap="square" rtlCol="0">
            <a:spAutoFit/>
          </a:bodyPr>
          <a:lstStyle/>
          <a:p>
            <a:r>
              <a:rPr lang="en-US" dirty="0">
                <a:solidFill>
                  <a:srgbClr val="FF0000"/>
                </a:solidFill>
              </a:rPr>
              <a:t>Tools and Process involved in POC for Kubernetes</a:t>
            </a: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3447098"/>
          </a:xfrm>
          <a:prstGeom prst="rect">
            <a:avLst/>
          </a:prstGeom>
          <a:noFill/>
        </p:spPr>
        <p:txBody>
          <a:bodyPr wrap="square">
            <a:spAutoFit/>
          </a:bodyPr>
          <a:lstStyle/>
          <a:p>
            <a:pPr marR="304800" algn="just" rtl="0" fontAlgn="base">
              <a:spcBef>
                <a:spcPts val="0"/>
              </a:spcBef>
              <a:spcAft>
                <a:spcPts val="0"/>
              </a:spcAft>
            </a:pPr>
            <a:r>
              <a:rPr lang="en-IN" sz="1800" b="0" i="0" u="none" strike="noStrike" dirty="0">
                <a:solidFill>
                  <a:srgbClr val="000000"/>
                </a:solidFill>
                <a:effectLst/>
                <a:latin typeface="Calibri" panose="020F0502020204030204" pitchFamily="34" charset="0"/>
              </a:rPr>
              <a:t>1) Identify the requirements and objectives of the application: </a:t>
            </a:r>
          </a:p>
          <a:p>
            <a:pPr marR="304800" lvl="1"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The first step is to understand the requirements and objectives of the application. </a:t>
            </a:r>
          </a:p>
          <a:p>
            <a:pPr marR="304800" lvl="2"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This includes understanding the </a:t>
            </a:r>
          </a:p>
          <a:p>
            <a:pPr marR="304800" lvl="3"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 business requirements,</a:t>
            </a:r>
          </a:p>
          <a:p>
            <a:pPr marR="304800" lvl="3"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 functional requirements, </a:t>
            </a:r>
          </a:p>
          <a:p>
            <a:pPr marR="304800" lvl="3" algn="just" fontAlgn="base">
              <a:buFont typeface="Arial" panose="020B0604020202020204" pitchFamily="34" charset="0"/>
              <a:buChar char="•"/>
            </a:pPr>
            <a:r>
              <a:rPr lang="en-IN" dirty="0">
                <a:solidFill>
                  <a:srgbClr val="000000"/>
                </a:solidFill>
                <a:latin typeface="Calibri" panose="020F0502020204030204" pitchFamily="34" charset="0"/>
              </a:rPr>
              <a:t> </a:t>
            </a:r>
            <a:r>
              <a:rPr lang="en-IN" b="0" i="0" u="none" strike="noStrike" dirty="0">
                <a:solidFill>
                  <a:srgbClr val="000000"/>
                </a:solidFill>
                <a:effectLst/>
                <a:latin typeface="Calibri" panose="020F0502020204030204" pitchFamily="34" charset="0"/>
              </a:rPr>
              <a:t>and non-functional requirements of the application.</a:t>
            </a:r>
            <a:endParaRPr lang="en-IN" sz="2000" b="0" i="0" u="none" strike="noStrike" dirty="0">
              <a:solidFill>
                <a:srgbClr val="000000"/>
              </a:solidFill>
              <a:effectLst/>
              <a:latin typeface="Noto Sans Symbols"/>
            </a:endParaRPr>
          </a:p>
          <a:p>
            <a:pPr marR="304800" algn="just" rtl="0" fontAlgn="base">
              <a:spcBef>
                <a:spcPts val="0"/>
              </a:spcBef>
              <a:spcAft>
                <a:spcPts val="800"/>
              </a:spcAft>
              <a:buFont typeface="Arial" panose="020B0604020202020204" pitchFamily="34" charset="0"/>
              <a:buChar char="•"/>
            </a:pPr>
            <a:br>
              <a:rPr lang="en-IN" b="0" dirty="0">
                <a:effectLst/>
              </a:rPr>
            </a:br>
            <a:r>
              <a:rPr lang="en-IN" b="0" dirty="0">
                <a:effectLst/>
              </a:rPr>
              <a:t>2) </a:t>
            </a:r>
            <a:r>
              <a:rPr lang="en-IN" sz="1800" b="0" i="0" u="none" strike="noStrike" dirty="0">
                <a:solidFill>
                  <a:srgbClr val="000000"/>
                </a:solidFill>
                <a:effectLst/>
                <a:latin typeface="Calibri" panose="020F0502020204030204" pitchFamily="34" charset="0"/>
              </a:rPr>
              <a:t>Develop the application: </a:t>
            </a:r>
          </a:p>
          <a:p>
            <a:pPr marR="304800" algn="just" rtl="0" fontAlgn="base">
              <a:spcBef>
                <a:spcPts val="0"/>
              </a:spcBef>
              <a:spcAft>
                <a:spcPts val="80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 The next step is to develop the application. </a:t>
            </a:r>
          </a:p>
          <a:p>
            <a:pPr marR="304800" algn="just" rtl="0" fontAlgn="base">
              <a:spcBef>
                <a:spcPts val="0"/>
              </a:spcBef>
              <a:spcAft>
                <a:spcPts val="80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 This includes developing the microservices using a programming language of your choice, </a:t>
            </a:r>
          </a:p>
          <a:p>
            <a:pPr marR="304800" algn="just" rtl="0" fontAlgn="base">
              <a:spcBef>
                <a:spcPts val="0"/>
              </a:spcBef>
              <a:spcAft>
                <a:spcPts val="800"/>
              </a:spcAft>
              <a:buFont typeface="Arial" panose="020B0604020202020204" pitchFamily="34" charset="0"/>
              <a:buChar char="•"/>
            </a:pPr>
            <a:r>
              <a:rPr lang="en-IN" dirty="0">
                <a:solidFill>
                  <a:srgbClr val="000000"/>
                </a:solidFill>
                <a:latin typeface="Calibri" panose="020F0502020204030204" pitchFamily="34" charset="0"/>
              </a:rPr>
              <a:t> </a:t>
            </a:r>
            <a:r>
              <a:rPr lang="en-IN" sz="1800" b="0" i="0" u="none" strike="noStrike" dirty="0">
                <a:solidFill>
                  <a:srgbClr val="000000"/>
                </a:solidFill>
                <a:effectLst/>
                <a:latin typeface="Calibri" panose="020F0502020204030204" pitchFamily="34" charset="0"/>
              </a:rPr>
              <a:t>and use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and containerizing the application using Docker. </a:t>
            </a:r>
            <a:endParaRPr lang="en-IN" sz="2000" b="0" i="0" u="none" strike="noStrike" dirty="0">
              <a:solidFill>
                <a:srgbClr val="000000"/>
              </a:solidFill>
              <a:effectLst/>
              <a:latin typeface="Noto Sans Symbols"/>
            </a:endParaRPr>
          </a:p>
        </p:txBody>
      </p:sp>
    </p:spTree>
    <p:extLst>
      <p:ext uri="{BB962C8B-B14F-4D97-AF65-F5344CB8AC3E}">
        <p14:creationId xmlns:p14="http://schemas.microsoft.com/office/powerpoint/2010/main" val="224654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sz="1800" b="0" i="0" u="none" strike="noStrike" dirty="0">
                <a:solidFill>
                  <a:srgbClr val="FF0000"/>
                </a:solidFill>
                <a:effectLst/>
                <a:latin typeface="Times New Roman" panose="02020603050405020304" pitchFamily="18" charset="0"/>
              </a:rPr>
              <a:t> Tools and techniques – in solution architecture modelling of Kubernetes  </a:t>
            </a:r>
            <a:endParaRPr lang="en-US" dirty="0">
              <a:solidFill>
                <a:srgbClr val="FF0000"/>
              </a:solidFill>
            </a:endParaRP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2862322"/>
          </a:xfrm>
          <a:prstGeom prst="rect">
            <a:avLst/>
          </a:prstGeom>
          <a:noFill/>
        </p:spPr>
        <p:txBody>
          <a:bodyPr wrap="square">
            <a:spAutoFit/>
          </a:bodyPr>
          <a:lstStyle/>
          <a:p>
            <a:pPr rtl="0" fontAlgn="base">
              <a:spcBef>
                <a:spcPts val="0"/>
              </a:spcBef>
              <a:spcAft>
                <a:spcPts val="0"/>
              </a:spcAft>
            </a:pPr>
            <a:r>
              <a:rPr lang="en-IN" sz="1800" b="1" i="0" u="none" strike="noStrike" dirty="0">
                <a:solidFill>
                  <a:srgbClr val="000000"/>
                </a:solidFill>
                <a:effectLst/>
                <a:latin typeface="Calibri" panose="020F0502020204030204" pitchFamily="34" charset="0"/>
              </a:rPr>
              <a:t>UML (Unified </a:t>
            </a:r>
            <a:r>
              <a:rPr lang="en-IN" sz="1800" b="1" i="0" u="none" strike="noStrike" dirty="0" err="1">
                <a:solidFill>
                  <a:srgbClr val="000000"/>
                </a:solidFill>
                <a:effectLst/>
                <a:latin typeface="Calibri" panose="020F0502020204030204" pitchFamily="34" charset="0"/>
              </a:rPr>
              <a:t>Modeling</a:t>
            </a:r>
            <a:r>
              <a:rPr lang="en-IN" sz="1800" b="1" i="0" u="none" strike="noStrike" dirty="0">
                <a:solidFill>
                  <a:srgbClr val="000000"/>
                </a:solidFill>
                <a:effectLst/>
                <a:latin typeface="Calibri" panose="020F0502020204030204" pitchFamily="34" charset="0"/>
              </a:rPr>
              <a:t> Language):</a:t>
            </a:r>
            <a:r>
              <a:rPr lang="en-IN" sz="1800" b="0" i="0" u="none" strike="noStrike" dirty="0">
                <a:solidFill>
                  <a:srgbClr val="000000"/>
                </a:solidFill>
                <a:effectLst/>
                <a:latin typeface="Calibri" panose="020F0502020204030204" pitchFamily="34" charset="0"/>
              </a:rPr>
              <a:t> UML can be used to model the application architecture. This would involve creating a UML diagram that represents the components of the application and their relationships with each other.</a:t>
            </a:r>
            <a:endParaRPr lang="en-IN" sz="1800" b="0" i="0" u="none" strike="noStrike" dirty="0">
              <a:solidFill>
                <a:srgbClr val="000000"/>
              </a:solidFill>
              <a:effectLst/>
              <a:latin typeface="Noto Sans Symbols"/>
            </a:endParaRPr>
          </a:p>
          <a:p>
            <a:pPr rtl="0" fontAlgn="base">
              <a:spcBef>
                <a:spcPts val="0"/>
              </a:spcBef>
              <a:spcAft>
                <a:spcPts val="0"/>
              </a:spcAft>
            </a:pPr>
            <a:br>
              <a:rPr lang="en-IN" b="0" dirty="0">
                <a:effectLst/>
              </a:rPr>
            </a:br>
            <a:r>
              <a:rPr lang="en-IN" sz="1800" b="1" i="0" u="none" strike="noStrike" dirty="0">
                <a:solidFill>
                  <a:srgbClr val="000000"/>
                </a:solidFill>
                <a:effectLst/>
                <a:latin typeface="Calibri" panose="020F0502020204030204" pitchFamily="34" charset="0"/>
              </a:rPr>
              <a:t>Kubernetes YAML files:</a:t>
            </a:r>
            <a:r>
              <a:rPr lang="en-IN" sz="1800" b="0" i="0" u="none" strike="noStrike" dirty="0">
                <a:solidFill>
                  <a:srgbClr val="000000"/>
                </a:solidFill>
                <a:effectLst/>
                <a:latin typeface="Calibri" panose="020F0502020204030204" pitchFamily="34" charset="0"/>
              </a:rPr>
              <a:t> Kubernetes YAML files can be used to model the application deployment and management. This would involve creating YAML files that define the Kubernetes objects needed to deploy and manage the application, such as Pods, Services, Deployments, and </a:t>
            </a:r>
            <a:r>
              <a:rPr lang="en-IN" sz="1800" b="0" i="0" u="none" strike="noStrike" dirty="0" err="1">
                <a:solidFill>
                  <a:srgbClr val="000000"/>
                </a:solidFill>
                <a:effectLst/>
                <a:latin typeface="Calibri" panose="020F0502020204030204" pitchFamily="34" charset="0"/>
              </a:rPr>
              <a:t>ConfigMaps</a:t>
            </a:r>
            <a:r>
              <a:rPr lang="en-IN"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Noto Sans Symbols"/>
            </a:endParaRPr>
          </a:p>
          <a:p>
            <a:pPr rtl="0" fontAlgn="base">
              <a:spcBef>
                <a:spcPts val="0"/>
              </a:spcBef>
              <a:spcAft>
                <a:spcPts val="800"/>
              </a:spcAft>
            </a:pPr>
            <a:br>
              <a:rPr lang="en-IN" b="0" dirty="0">
                <a:effectLst/>
              </a:rPr>
            </a:br>
            <a:r>
              <a:rPr lang="en-IN" sz="1800" b="1" i="0" u="none" strike="noStrike" dirty="0">
                <a:solidFill>
                  <a:srgbClr val="000000"/>
                </a:solidFill>
                <a:effectLst/>
                <a:latin typeface="Calibri" panose="020F0502020204030204" pitchFamily="34" charset="0"/>
              </a:rPr>
              <a:t>Cloud-native architecture:</a:t>
            </a:r>
            <a:r>
              <a:rPr lang="en-IN" sz="1800" b="0" i="0" u="none" strike="noStrike" dirty="0">
                <a:solidFill>
                  <a:srgbClr val="000000"/>
                </a:solidFill>
                <a:effectLst/>
                <a:latin typeface="Calibri" panose="020F0502020204030204" pitchFamily="34" charset="0"/>
              </a:rPr>
              <a:t> Cloud-native architecture can be used to model the application architecture. This would involve designing the application as a set of loosely-coupled microservices that can be independently deployed and scaled in a cloud environment.</a:t>
            </a:r>
            <a:endParaRPr lang="en-IN" sz="1800" b="0" i="0" u="none" strike="noStrike" dirty="0">
              <a:solidFill>
                <a:srgbClr val="000000"/>
              </a:solidFill>
              <a:effectLst/>
              <a:latin typeface="Noto Sans Symbols"/>
            </a:endParaRPr>
          </a:p>
        </p:txBody>
      </p:sp>
    </p:spTree>
    <p:extLst>
      <p:ext uri="{BB962C8B-B14F-4D97-AF65-F5344CB8AC3E}">
        <p14:creationId xmlns:p14="http://schemas.microsoft.com/office/powerpoint/2010/main" val="423895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sz="1800" b="0" i="0" u="none" strike="noStrike" dirty="0">
                <a:solidFill>
                  <a:srgbClr val="FF0000"/>
                </a:solidFill>
                <a:effectLst/>
                <a:latin typeface="Times New Roman" panose="02020603050405020304" pitchFamily="18" charset="0"/>
              </a:rPr>
              <a:t>components of the solution architecture</a:t>
            </a:r>
            <a:endParaRPr lang="en-US" dirty="0">
              <a:solidFill>
                <a:srgbClr val="FF0000"/>
              </a:solidFill>
            </a:endParaRP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4503797"/>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Microservices: The microservices are the individual components of the application that are responsible for specific functions. They can be designed to be loosely coupled and independently deployable, allowing for greater scalability and flexibility.</a:t>
            </a:r>
            <a:endParaRPr lang="en-IN" sz="1400" b="0" i="0" u="none" strike="noStrike" dirty="0">
              <a:solidFill>
                <a:srgbClr val="000000"/>
              </a:solidFill>
              <a:effectLst/>
              <a:latin typeface="Noto Sans Symbols"/>
            </a:endParaRPr>
          </a:p>
          <a:p>
            <a:pPr rtl="0" fontAlgn="base">
              <a:spcBef>
                <a:spcPts val="0"/>
              </a:spcBef>
              <a:spcAft>
                <a:spcPts val="0"/>
              </a:spcAft>
            </a:pPr>
            <a:br>
              <a:rPr lang="en-IN" sz="1400" b="0" i="0" u="none" strike="noStrike" dirty="0">
                <a:solidFill>
                  <a:srgbClr val="000000"/>
                </a:solidFill>
                <a:effectLst/>
                <a:latin typeface="Noto Sans Symbols"/>
              </a:rPr>
            </a:b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Containers: The containers are the units of deployment for the application. They are used to package the microservices and their dependencies into a single, portable package that can be easily deployed and managed.</a:t>
            </a:r>
            <a:endParaRPr lang="en-IN" sz="14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br>
              <a:rPr lang="en-IN" sz="1400" b="0" i="0" u="none" strike="noStrike" dirty="0">
                <a:solidFill>
                  <a:srgbClr val="000000"/>
                </a:solidFill>
                <a:effectLst/>
                <a:latin typeface="Noto Sans Symbols"/>
              </a:rPr>
            </a:b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Docker: Docker is the containerization platform that is used to create and manage the containers. It provides a lightweight and portable environment for running the application, allowing for greater consistency and portability across different environments.</a:t>
            </a:r>
            <a:endParaRPr lang="en-IN" sz="14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br>
              <a:rPr lang="en-IN" sz="1400" b="0" i="0" u="none" strike="noStrike" dirty="0">
                <a:solidFill>
                  <a:srgbClr val="000000"/>
                </a:solidFill>
                <a:effectLst/>
                <a:latin typeface="Noto Sans Symbols"/>
              </a:rPr>
            </a:b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Kubernetes: Kubernetes is the container orchestration platform that is used to manage the deployment and scaling of the containers. It provides features such as load balancing, auto-scaling, and self-healing, allowing for greater resilience and reliability of the application.</a:t>
            </a:r>
            <a:endParaRPr lang="en-IN" sz="14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400" b="0" i="0" u="none" strike="noStrike" dirty="0">
                <a:solidFill>
                  <a:srgbClr val="000000"/>
                </a:solidFill>
                <a:effectLst/>
                <a:latin typeface="Calibri" panose="020F0502020204030204" pitchFamily="34" charset="0"/>
              </a:rPr>
              <a:t>API Gateway: The API Gateway is the component that exposes the microservices to the outside world. It provides a single entry point for clients to access the application, and can handle tasks such as authentication, routing, and rate limiting.</a:t>
            </a: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br>
              <a:rPr lang="en-IN" sz="1400" b="0" dirty="0">
                <a:effectLst/>
              </a:rPr>
            </a:br>
            <a:r>
              <a:rPr lang="en-IN" sz="1400" b="0" i="0" u="none" strike="noStrike" dirty="0">
                <a:solidFill>
                  <a:srgbClr val="000000"/>
                </a:solidFill>
                <a:effectLst/>
                <a:latin typeface="Calibri" panose="020F0502020204030204" pitchFamily="34" charset="0"/>
              </a:rPr>
              <a:t>Data Storage: The data storage component is responsible for storing and retrieving data used by the microservices. It can include a variety of storage options, such as databases, caches, and message queues.</a:t>
            </a:r>
            <a:endParaRPr lang="en-IN" sz="1400" b="1"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00191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sz="1800" b="0" i="0" u="none" strike="noStrike" dirty="0">
                <a:solidFill>
                  <a:srgbClr val="FF0000"/>
                </a:solidFill>
                <a:effectLst/>
                <a:latin typeface="Times New Roman" panose="02020603050405020304" pitchFamily="18" charset="0"/>
              </a:rPr>
              <a:t>objectives of the solution architecture</a:t>
            </a:r>
            <a:endParaRPr lang="en-US" dirty="0">
              <a:solidFill>
                <a:srgbClr val="FF0000"/>
              </a:solidFill>
            </a:endParaRP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4308872"/>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Scalability: The solution architecture should be designed to support the scalability requirements of the application. This includes considerations such as load balancing, auto-scaling, and distributed computing.</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Resilience: The solution architecture should be designed to ensure that the application is highly available and resilient to failure. This includes considerations such as fault tolerance, disaster recovery, and self-healing.</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Security: The solution architecture should be designed to ensure that the application is secure and protected from external threats. This includes considerations such as authentication, authorization, and encryption.</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Performance: The solution architecture should be designed to ensure that the application meets the performance requirements of the business. This includes considerations such as response time, throughput, and latency.</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Portability: The solution architecture should be designed to ensure that the application can be easily deployed and managed across different environments. This includes considerations such as containerization, cloud-native architecture, and configuration management.</a:t>
            </a:r>
            <a:endParaRPr lang="en-IN" sz="1800" b="0" i="0" u="none" strike="noStrike" dirty="0">
              <a:solidFill>
                <a:srgbClr val="000000"/>
              </a:solidFill>
              <a:effectLst/>
              <a:latin typeface="Noto Sans Symbols"/>
            </a:endParaRPr>
          </a:p>
        </p:txBody>
      </p:sp>
    </p:spTree>
    <p:extLst>
      <p:ext uri="{BB962C8B-B14F-4D97-AF65-F5344CB8AC3E}">
        <p14:creationId xmlns:p14="http://schemas.microsoft.com/office/powerpoint/2010/main" val="400170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646331"/>
          </a:xfrm>
          <a:prstGeom prst="rect">
            <a:avLst/>
          </a:prstGeom>
          <a:noFill/>
        </p:spPr>
        <p:txBody>
          <a:bodyPr wrap="square" rtlCol="0">
            <a:spAutoFit/>
          </a:bodyPr>
          <a:lstStyle/>
          <a:p>
            <a:r>
              <a:rPr lang="en-US" dirty="0">
                <a:solidFill>
                  <a:srgbClr val="FF0000"/>
                </a:solidFill>
              </a:rPr>
              <a:t>Ecommerce multi microservices – design containerization and interaction of microservice approach </a:t>
            </a: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5283498"/>
          </a:xfrm>
          <a:prstGeom prst="rect">
            <a:avLst/>
          </a:prstGeom>
          <a:noFill/>
        </p:spPr>
        <p:txBody>
          <a:bodyPr wrap="square">
            <a:spAutoFit/>
          </a:bodyPr>
          <a:lstStyle/>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For each microservice (user authentication, product </a:t>
            </a:r>
            <a:r>
              <a:rPr lang="en-IN" sz="1800" b="0" i="0" u="none" strike="noStrike" dirty="0" err="1">
                <a:solidFill>
                  <a:srgbClr val="000000"/>
                </a:solidFill>
                <a:effectLst/>
                <a:latin typeface="Calibri" panose="020F0502020204030204" pitchFamily="34" charset="0"/>
              </a:rPr>
              <a:t>catalog</a:t>
            </a:r>
            <a:r>
              <a:rPr lang="en-IN" sz="1800" b="0" i="0" u="none" strike="noStrike" dirty="0">
                <a:solidFill>
                  <a:srgbClr val="000000"/>
                </a:solidFill>
                <a:effectLst/>
                <a:latin typeface="Calibri" panose="020F0502020204030204" pitchFamily="34" charset="0"/>
              </a:rPr>
              <a:t>, order processing, payment gateway, shipment tracking), we would create a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This file defines what goes on in the environment inside a container, including the dependencies needed and the commands to run the application.</a:t>
            </a:r>
            <a:endParaRPr lang="en-IN" sz="1800" b="0" i="0" u="none" strike="noStrike" dirty="0">
              <a:solidFill>
                <a:srgbClr val="000000"/>
              </a:solidFill>
              <a:effectLst/>
              <a:latin typeface="Noto Sans Symbols"/>
            </a:endParaRP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Docker images can be built from these </a:t>
            </a:r>
            <a:r>
              <a:rPr lang="en-IN" sz="1800" b="0" i="0" u="none" strike="noStrike" dirty="0" err="1">
                <a:solidFill>
                  <a:srgbClr val="000000"/>
                </a:solidFill>
                <a:effectLst/>
                <a:latin typeface="Calibri" panose="020F0502020204030204" pitchFamily="34" charset="0"/>
              </a:rPr>
              <a:t>Dockerfiles</a:t>
            </a:r>
            <a:r>
              <a:rPr lang="en-IN" sz="1800" b="0" i="0" u="none" strike="noStrike" dirty="0">
                <a:solidFill>
                  <a:srgbClr val="000000"/>
                </a:solidFill>
                <a:effectLst/>
                <a:latin typeface="Calibri" panose="020F0502020204030204" pitchFamily="34" charset="0"/>
              </a:rPr>
              <a:t>. Once images are created, they can be run anywhere Docker is installed, ensuring consistent </a:t>
            </a:r>
            <a:r>
              <a:rPr lang="en-IN" sz="1800" b="0" i="0" u="none" strike="noStrike" dirty="0" err="1">
                <a:solidFill>
                  <a:srgbClr val="000000"/>
                </a:solidFill>
                <a:effectLst/>
                <a:latin typeface="Calibri" panose="020F0502020204030204" pitchFamily="34" charset="0"/>
              </a:rPr>
              <a:t>behavior</a:t>
            </a:r>
            <a:r>
              <a:rPr lang="en-IN" sz="1800" b="0" i="0" u="none" strike="noStrike" dirty="0">
                <a:solidFill>
                  <a:srgbClr val="000000"/>
                </a:solidFill>
                <a:effectLst/>
                <a:latin typeface="Calibri" panose="020F0502020204030204" pitchFamily="34" charset="0"/>
              </a:rPr>
              <a:t> across different environments.</a:t>
            </a:r>
            <a:endParaRPr lang="en-IN" sz="1800" b="0" i="0" u="none" strike="noStrike" dirty="0">
              <a:solidFill>
                <a:srgbClr val="000000"/>
              </a:solidFill>
              <a:effectLst/>
              <a:latin typeface="Noto Sans Symbols"/>
            </a:endParaRP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For data persistence, Docker volumes could be used. A Docker volume is a mechanism for persisting data generated by and used by Docker containers.</a:t>
            </a:r>
            <a:endParaRPr lang="en-IN" sz="1800" b="0" i="0" u="none" strike="noStrike" dirty="0">
              <a:solidFill>
                <a:srgbClr val="000000"/>
              </a:solidFill>
              <a:effectLst/>
              <a:latin typeface="Noto Sans Symbols"/>
            </a:endParaRPr>
          </a:p>
          <a:p>
            <a:pPr marR="15240" algn="just" rtl="0">
              <a:spcBef>
                <a:spcPts val="0"/>
              </a:spcBef>
              <a:spcAft>
                <a:spcPts val="0"/>
              </a:spcAft>
            </a:pPr>
            <a:br>
              <a:rPr lang="en-IN" b="0" dirty="0">
                <a:effectLst/>
              </a:rPr>
            </a:br>
            <a:r>
              <a:rPr lang="en-IN" sz="1800" b="0" i="0" u="none" strike="noStrike" dirty="0">
                <a:solidFill>
                  <a:srgbClr val="000000"/>
                </a:solidFill>
                <a:effectLst/>
                <a:latin typeface="Times New Roman" panose="02020603050405020304" pitchFamily="18" charset="0"/>
              </a:rPr>
              <a:t>smooth communication between the various microservices?</a:t>
            </a:r>
            <a:endParaRPr lang="en-IN" b="0" dirty="0">
              <a:effectLst/>
            </a:endParaRPr>
          </a:p>
          <a:p>
            <a:pPr marR="15240" algn="just" rtl="0">
              <a:spcBef>
                <a:spcPts val="0"/>
              </a:spcBef>
              <a:spcAft>
                <a:spcPts val="0"/>
              </a:spcAft>
            </a:pPr>
            <a:r>
              <a:rPr lang="en-IN" sz="1800" b="0" i="0" u="none" strike="noStrike" dirty="0">
                <a:solidFill>
                  <a:srgbClr val="000000"/>
                </a:solidFill>
                <a:effectLst/>
                <a:latin typeface="Times New Roman" panose="02020603050405020304" pitchFamily="18" charset="0"/>
              </a:rPr>
              <a:t>We would use Kubernetes Services ( </a:t>
            </a:r>
            <a:r>
              <a:rPr lang="en-IN" sz="1800" b="0" i="0" u="none" strike="noStrike" dirty="0" err="1">
                <a:solidFill>
                  <a:srgbClr val="000000"/>
                </a:solidFill>
                <a:effectLst/>
                <a:latin typeface="Times New Roman" panose="02020603050405020304" pitchFamily="18" charset="0"/>
              </a:rPr>
              <a:t>cluseterIP</a:t>
            </a:r>
            <a:r>
              <a:rPr lang="en-IN" sz="1800" b="0" i="0" u="none" strike="noStrike" dirty="0">
                <a:solidFill>
                  <a:srgbClr val="000000"/>
                </a:solidFill>
                <a:effectLst/>
                <a:latin typeface="Times New Roman" panose="02020603050405020304" pitchFamily="18" charset="0"/>
              </a:rPr>
              <a:t>) as services need  for the internal communication between the microservices. For external communication, we could use an Ingress controller which is an API object that manages external access to the services in a cluster, typically HTTP/s</a:t>
            </a:r>
            <a:endParaRPr lang="en-IN" b="0" dirty="0">
              <a:effectLst/>
            </a:endParaRPr>
          </a:p>
          <a:p>
            <a:br>
              <a:rPr lang="en-IN" dirty="0"/>
            </a:br>
            <a:endParaRPr lang="en-IN"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995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lant growing in a concrete crack">
            <a:extLst>
              <a:ext uri="{FF2B5EF4-FFF2-40B4-BE49-F238E27FC236}">
                <a16:creationId xmlns:a16="http://schemas.microsoft.com/office/drawing/2014/main" id="{3846DEC2-752C-0975-CAD2-CB4CA7C69EE2}"/>
              </a:ext>
            </a:extLst>
          </p:cNvPr>
          <p:cNvPicPr>
            <a:picLocks noChangeAspect="1"/>
          </p:cNvPicPr>
          <p:nvPr/>
        </p:nvPicPr>
        <p:blipFill rotWithShape="1">
          <a:blip r:embed="rId2">
            <a:alphaModFix amt="65000"/>
          </a:blip>
          <a:srcRect t="15730"/>
          <a:stretch/>
        </p:blipFill>
        <p:spPr>
          <a:xfrm>
            <a:off x="20" y="10"/>
            <a:ext cx="12191979" cy="6857989"/>
          </a:xfrm>
          <a:prstGeom prst="rect">
            <a:avLst/>
          </a:prstGeom>
        </p:spPr>
      </p:pic>
      <p:sp>
        <p:nvSpPr>
          <p:cNvPr id="2" name="TextBox 1">
            <a:extLst>
              <a:ext uri="{FF2B5EF4-FFF2-40B4-BE49-F238E27FC236}">
                <a16:creationId xmlns:a16="http://schemas.microsoft.com/office/drawing/2014/main" id="{6AE63D7C-A5D3-7773-8E3F-08A3410137FF}"/>
              </a:ext>
            </a:extLst>
          </p:cNvPr>
          <p:cNvSpPr txBox="1"/>
          <p:nvPr/>
        </p:nvSpPr>
        <p:spPr>
          <a:xfrm>
            <a:off x="521208" y="4819615"/>
            <a:ext cx="6817836" cy="12649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600" spc="-100">
                <a:solidFill>
                  <a:srgbClr val="FFFFFF"/>
                </a:solidFill>
                <a:latin typeface="Batang" panose="02030600000101010101" pitchFamily="18" charset="-127"/>
                <a:ea typeface="Batang" panose="02030600000101010101" pitchFamily="18" charset="-127"/>
                <a:cs typeface="+mj-cs"/>
              </a:rPr>
              <a:t>End to end process from containerising , scaling, monitoring and logging the app  </a:t>
            </a:r>
          </a:p>
        </p:txBody>
      </p:sp>
      <p:cxnSp>
        <p:nvCxnSpPr>
          <p:cNvPr id="16" name="Straight Connector 15">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05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rPr>
              <a:t>End to end process from containerising , scaling, monitoring and logging the app  </a:t>
            </a:r>
            <a:endParaRPr lang="en-US" dirty="0">
              <a:solidFill>
                <a:srgbClr val="FF0000"/>
              </a:solidFill>
            </a:endParaRP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3929281"/>
          </a:xfrm>
          <a:prstGeom prst="rect">
            <a:avLst/>
          </a:prstGeom>
          <a:noFill/>
        </p:spPr>
        <p:txBody>
          <a:bodyPr wrap="square">
            <a:spAutoFit/>
          </a:bodyPr>
          <a:lstStyle/>
          <a:p>
            <a:pPr marR="15240" algn="just" rtl="0">
              <a:spcBef>
                <a:spcPts val="0"/>
              </a:spcBef>
              <a:spcAft>
                <a:spcPts val="0"/>
              </a:spcAft>
            </a:pPr>
            <a:r>
              <a:rPr lang="en-IN" sz="2000" b="1" i="0" u="none" strike="noStrike" dirty="0">
                <a:solidFill>
                  <a:srgbClr val="000000"/>
                </a:solidFill>
                <a:effectLst/>
                <a:latin typeface="Times New Roman" panose="02020603050405020304" pitchFamily="18" charset="0"/>
              </a:rPr>
              <a:t>Designing the Solution Architecture:</a:t>
            </a:r>
            <a:endParaRPr lang="en-IN" b="0" dirty="0">
              <a:effectLst/>
            </a:endParaRPr>
          </a:p>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Begin by breaking down the application into a set of microservices. Each of these microservices should be a loosely coupled service that performs a specific function.</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Next, create a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for each microservice. This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should include instructions on how the application and its dependencies should be packaged into a Docker container.</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Build the Docker images by running a 'docker build' command for each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and push these images to a Docker registry such as </a:t>
            </a:r>
            <a:r>
              <a:rPr lang="en-IN" sz="1800" b="0" i="0" u="none" strike="noStrike" dirty="0" err="1">
                <a:solidFill>
                  <a:srgbClr val="000000"/>
                </a:solidFill>
                <a:effectLst/>
                <a:latin typeface="Calibri" panose="020F0502020204030204" pitchFamily="34" charset="0"/>
              </a:rPr>
              <a:t>DockerHub</a:t>
            </a:r>
            <a:r>
              <a:rPr lang="en-IN" sz="1800" b="0" i="0" u="none" strike="noStrike" dirty="0">
                <a:solidFill>
                  <a:srgbClr val="000000"/>
                </a:solidFill>
                <a:effectLst/>
                <a:latin typeface="Calibri" panose="020F0502020204030204" pitchFamily="34" charset="0"/>
              </a:rPr>
              <a:t> or Google Container Registry.</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Once your images are ready and available in a registry, create Kubernetes manifests (YAML files) for each service. These manifests should define how Kubernetes should deploy and run your containers.</a:t>
            </a:r>
          </a:p>
        </p:txBody>
      </p:sp>
    </p:spTree>
    <p:extLst>
      <p:ext uri="{BB962C8B-B14F-4D97-AF65-F5344CB8AC3E}">
        <p14:creationId xmlns:p14="http://schemas.microsoft.com/office/powerpoint/2010/main" val="405554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rPr>
              <a:t>End to end process from containerising , scaling, monitoring and logging the app  </a:t>
            </a:r>
            <a:endParaRPr lang="en-US" dirty="0">
              <a:solidFill>
                <a:srgbClr val="FF0000"/>
              </a:solidFill>
            </a:endParaRP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3436838"/>
          </a:xfrm>
          <a:prstGeom prst="rect">
            <a:avLst/>
          </a:prstGeom>
          <a:noFill/>
        </p:spPr>
        <p:txBody>
          <a:bodyPr wrap="square">
            <a:spAutoFit/>
          </a:bodyPr>
          <a:lstStyle/>
          <a:p>
            <a:pPr marR="15240" algn="just" rtl="0">
              <a:spcBef>
                <a:spcPts val="0"/>
              </a:spcBef>
              <a:spcAft>
                <a:spcPts val="0"/>
              </a:spcAft>
            </a:pPr>
            <a:r>
              <a:rPr lang="en-IN" sz="1800" b="1" i="0" u="none" strike="noStrike" dirty="0">
                <a:solidFill>
                  <a:srgbClr val="000000"/>
                </a:solidFill>
                <a:effectLst/>
                <a:latin typeface="Times New Roman" panose="02020603050405020304" pitchFamily="18" charset="0"/>
              </a:rPr>
              <a:t>Ensuring High Availability and Scalability:</a:t>
            </a:r>
            <a:endParaRPr lang="en-IN" sz="2000" b="0" dirty="0">
              <a:effectLst/>
            </a:endParaRPr>
          </a:p>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 Use Kubernetes' </a:t>
            </a:r>
            <a:r>
              <a:rPr lang="en-IN" sz="1800" b="0" i="0" u="none" strike="noStrike" dirty="0" err="1">
                <a:solidFill>
                  <a:srgbClr val="000000"/>
                </a:solidFill>
                <a:effectLst/>
                <a:latin typeface="Calibri" panose="020F0502020204030204" pitchFamily="34" charset="0"/>
              </a:rPr>
              <a:t>ReplicaSets</a:t>
            </a:r>
            <a:r>
              <a:rPr lang="en-IN" sz="1800" b="0" i="0" u="none" strike="noStrike" dirty="0">
                <a:solidFill>
                  <a:srgbClr val="000000"/>
                </a:solidFill>
                <a:effectLst/>
                <a:latin typeface="Calibri" panose="020F0502020204030204" pitchFamily="34" charset="0"/>
              </a:rPr>
              <a:t> to ensure a specified number of pod instances are running at any given time.</a:t>
            </a:r>
          </a:p>
          <a:p>
            <a:pPr marR="15240" algn="just" rtl="0" fontAlgn="base">
              <a:spcBef>
                <a:spcPts val="0"/>
              </a:spcBef>
              <a:spcAft>
                <a:spcPts val="800"/>
              </a:spcAft>
              <a:buFont typeface="Arial" panose="020B0604020202020204" pitchFamily="34" charset="0"/>
              <a:buChar char="•"/>
            </a:pPr>
            <a:br>
              <a:rPr lang="en-IN" sz="2000" b="0" dirty="0">
                <a:effectLst/>
              </a:rPr>
            </a:br>
            <a:r>
              <a:rPr lang="en-IN" sz="1800" b="0" i="0" u="none" strike="noStrike" dirty="0">
                <a:solidFill>
                  <a:srgbClr val="000000"/>
                </a:solidFill>
                <a:effectLst/>
                <a:latin typeface="Calibri" panose="020F0502020204030204" pitchFamily="34" charset="0"/>
              </a:rPr>
              <a:t>For data persistence, consider using </a:t>
            </a:r>
            <a:r>
              <a:rPr lang="en-IN" sz="1800" b="0" i="0" u="none" strike="noStrike" dirty="0" err="1">
                <a:solidFill>
                  <a:srgbClr val="000000"/>
                </a:solidFill>
                <a:effectLst/>
                <a:latin typeface="Calibri" panose="020F0502020204030204" pitchFamily="34" charset="0"/>
              </a:rPr>
              <a:t>StatefulSets</a:t>
            </a:r>
            <a:r>
              <a:rPr lang="en-IN" sz="1800" b="0" i="0" u="none" strike="noStrike" dirty="0">
                <a:solidFill>
                  <a:srgbClr val="000000"/>
                </a:solidFill>
                <a:effectLst/>
                <a:latin typeface="Calibri" panose="020F0502020204030204" pitchFamily="34" charset="0"/>
              </a:rPr>
              <a:t> and Persistent Volumes in Kubernetes.</a:t>
            </a:r>
          </a:p>
          <a:p>
            <a:pPr marR="15240" algn="just" rtl="0" fontAlgn="base">
              <a:spcBef>
                <a:spcPts val="0"/>
              </a:spcBef>
              <a:spcAft>
                <a:spcPts val="800"/>
              </a:spcAft>
              <a:buFont typeface="Arial" panose="020B0604020202020204" pitchFamily="34" charset="0"/>
              <a:buChar char="•"/>
            </a:pPr>
            <a:br>
              <a:rPr lang="en-IN" sz="2000" b="0" dirty="0">
                <a:effectLst/>
              </a:rPr>
            </a:br>
            <a:r>
              <a:rPr lang="en-IN" sz="1800" b="0" i="0" u="none" strike="noStrike" dirty="0">
                <a:solidFill>
                  <a:srgbClr val="000000"/>
                </a:solidFill>
                <a:effectLst/>
                <a:latin typeface="Calibri" panose="020F0502020204030204" pitchFamily="34" charset="0"/>
              </a:rPr>
              <a:t>Implement a load balancer (like the Ingress controller in Kubernetes) to distribute traffic to the pods of your application. This also helps in handling more traffic.</a:t>
            </a:r>
          </a:p>
          <a:p>
            <a:pPr marR="15240" algn="just" rtl="0" fontAlgn="base">
              <a:spcBef>
                <a:spcPts val="0"/>
              </a:spcBef>
              <a:spcAft>
                <a:spcPts val="800"/>
              </a:spcAft>
              <a:buFont typeface="Arial" panose="020B0604020202020204" pitchFamily="34" charset="0"/>
              <a:buChar char="•"/>
            </a:pPr>
            <a:br>
              <a:rPr lang="en-IN" sz="2000" b="0" dirty="0">
                <a:effectLst/>
              </a:rPr>
            </a:br>
            <a:r>
              <a:rPr lang="en-IN" sz="1800" b="0" i="0" u="none" strike="noStrike" dirty="0">
                <a:solidFill>
                  <a:srgbClr val="000000"/>
                </a:solidFill>
                <a:effectLst/>
                <a:latin typeface="Calibri" panose="020F0502020204030204" pitchFamily="34" charset="0"/>
              </a:rPr>
              <a:t>Kubernetes provides built-in solutions for auto-scaling, like Horizontal Pod </a:t>
            </a:r>
            <a:r>
              <a:rPr lang="en-IN" sz="1800" b="0" i="0" u="none" strike="noStrike" dirty="0" err="1">
                <a:solidFill>
                  <a:srgbClr val="000000"/>
                </a:solidFill>
                <a:effectLst/>
                <a:latin typeface="Calibri" panose="020F0502020204030204" pitchFamily="34" charset="0"/>
              </a:rPr>
              <a:t>Autoscaler</a:t>
            </a:r>
            <a:r>
              <a:rPr lang="en-IN" sz="1800" b="0" i="0" u="none" strike="noStrike" dirty="0">
                <a:solidFill>
                  <a:srgbClr val="000000"/>
                </a:solidFill>
                <a:effectLst/>
                <a:latin typeface="Calibri" panose="020F0502020204030204" pitchFamily="34" charset="0"/>
              </a:rPr>
              <a:t> (HPA) and Cluster </a:t>
            </a:r>
            <a:r>
              <a:rPr lang="en-IN" sz="1800" b="0" i="0" u="none" strike="noStrike" dirty="0" err="1">
                <a:solidFill>
                  <a:srgbClr val="000000"/>
                </a:solidFill>
                <a:effectLst/>
                <a:latin typeface="Calibri" panose="020F0502020204030204" pitchFamily="34" charset="0"/>
              </a:rPr>
              <a:t>Autoscaler</a:t>
            </a:r>
            <a:r>
              <a:rPr lang="en-IN" sz="1800" b="0" i="0" u="none" strike="noStrike" dirty="0">
                <a:solidFill>
                  <a:srgbClr val="000000"/>
                </a:solidFill>
                <a:effectLst/>
                <a:latin typeface="Calibri" panose="020F0502020204030204" pitchFamily="34" charset="0"/>
              </a:rPr>
              <a:t>.  </a:t>
            </a:r>
          </a:p>
        </p:txBody>
      </p:sp>
    </p:spTree>
    <p:extLst>
      <p:ext uri="{BB962C8B-B14F-4D97-AF65-F5344CB8AC3E}">
        <p14:creationId xmlns:p14="http://schemas.microsoft.com/office/powerpoint/2010/main" val="646362346"/>
      </p:ext>
    </p:extLst>
  </p:cSld>
  <p:clrMapOvr>
    <a:masterClrMapping/>
  </p:clrMapOvr>
</p:sld>
</file>

<file path=ppt/theme/theme1.xml><?xml version="1.0" encoding="utf-8"?>
<a:theme xmlns:a="http://schemas.openxmlformats.org/drawingml/2006/main" name="Alignmen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155</TotalTime>
  <Words>1236</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Batang</vt:lpstr>
      <vt:lpstr>Arial</vt:lpstr>
      <vt:lpstr>Avenir Next LT Pro Light</vt:lpstr>
      <vt:lpstr>Calibri</vt:lpstr>
      <vt:lpstr>Noto Sans Symbols</vt:lpstr>
      <vt:lpstr>Times New Roman</vt:lpstr>
      <vt:lpstr>AlignmentVTI</vt:lpstr>
      <vt:lpstr>Architecting with Kubernetes and docker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Architecting with Kubernetes and docker </dc:title>
  <dc:creator>anil bidari</dc:creator>
  <cp:lastModifiedBy>Venugopal Devaraj</cp:lastModifiedBy>
  <cp:revision>11</cp:revision>
  <dcterms:created xsi:type="dcterms:W3CDTF">2024-04-17T15:30:41Z</dcterms:created>
  <dcterms:modified xsi:type="dcterms:W3CDTF">2025-05-23T03:16:27Z</dcterms:modified>
</cp:coreProperties>
</file>