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retrogames.cz/play_414-DOS.php" TargetMode="External"/><Relationship Id="rId2" Type="http://schemas.openxmlformats.org/officeDocument/2006/relationships/hyperlink" Target="https://store.steampowered.com/agecheck/app/2280/" TargetMode="Externa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png"/><Relationship Id="rId4" Type="http://schemas.openxmlformats.org/officeDocument/2006/relationships/image" Target="../media/image-9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90500" y="3143250"/>
            <a:ext cx="4362450" cy="17716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667"/>
              </a:lnSpc>
              <a:buNone/>
            </a:pPr>
            <a:r>
              <a:rPr lang="en-US" sz="4913" spc="-196" kern="0" dirty="0">
                <a:solidFill>
                  <a:srgbClr val="FFFFFF">
                    <a:alpha val="99000"/>
                  </a:srgbClr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Simplified doom project proposal</a:t>
            </a:r>
            <a:endParaRPr lang="en-US" sz="4913" dirty="0"/>
          </a:p>
        </p:txBody>
      </p:sp>
      <p:sp>
        <p:nvSpPr>
          <p:cNvPr id="3" name="Text 1"/>
          <p:cNvSpPr/>
          <p:nvPr/>
        </p:nvSpPr>
        <p:spPr>
          <a:xfrm>
            <a:off x="1321594" y="326231"/>
            <a:ext cx="6958013" cy="2714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2138"/>
              </a:lnSpc>
              <a:buNone/>
            </a:pPr>
            <a:r>
              <a:rPr lang="en-US" sz="2250" spc="-90" kern="0" dirty="0">
                <a:solidFill>
                  <a:srgbClr val="FFFFFF">
                    <a:alpha val="99000"/>
                  </a:srgbClr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A Retro-Style Game Development Using Processing</a:t>
            </a:r>
            <a:endParaRPr lang="en-US" sz="2250" dirty="0"/>
          </a:p>
        </p:txBody>
      </p:sp>
      <p:sp>
        <p:nvSpPr>
          <p:cNvPr id="4" name="Text 2"/>
          <p:cNvSpPr/>
          <p:nvPr/>
        </p:nvSpPr>
        <p:spPr>
          <a:xfrm>
            <a:off x="8148638" y="4962525"/>
            <a:ext cx="1262063" cy="1047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825"/>
              </a:lnSpc>
              <a:buNone/>
            </a:pPr>
            <a:r>
              <a:rPr lang="en-US" sz="750" spc="-7" kern="0" dirty="0">
                <a:solidFill>
                  <a:srgbClr val="FFFFFF">
                    <a:alpha val="99000"/>
                  </a:srgbClr>
                </a:solidFill>
                <a:latin typeface="Space Mono" pitchFamily="34" charset="0"/>
                <a:ea typeface="Space Mono" pitchFamily="34" charset="-122"/>
                <a:cs typeface="Space Mono" pitchFamily="34" charset="-120"/>
              </a:rPr>
              <a:t>March 24, 2025</a:t>
            </a:r>
            <a:endParaRPr lang="en-US" sz="750" dirty="0"/>
          </a:p>
        </p:txBody>
      </p:sp>
      <p:sp>
        <p:nvSpPr>
          <p:cNvPr id="5" name="Text 3"/>
          <p:cNvSpPr/>
          <p:nvPr/>
        </p:nvSpPr>
        <p:spPr>
          <a:xfrm>
            <a:off x="3452813" y="4672013"/>
            <a:ext cx="2695575" cy="2047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20"/>
              </a:lnSpc>
              <a:buNone/>
            </a:pPr>
            <a:r>
              <a:rPr lang="en-US" sz="1350" spc="-30" kern="0" dirty="0">
                <a:solidFill>
                  <a:srgbClr val="FFFFFF">
                    <a:alpha val="99000"/>
                  </a:srgbClr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By Arnav Mehta, Teny Zhang</a:t>
            </a:r>
            <a:endParaRPr lang="en-US" sz="13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90500" y="3143250"/>
            <a:ext cx="4543425" cy="7667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6021"/>
              </a:lnSpc>
              <a:buNone/>
            </a:pPr>
            <a:r>
              <a:rPr lang="en-US" sz="6338" spc="-253" kern="0" dirty="0">
                <a:solidFill>
                  <a:srgbClr val="FFFFFF">
                    <a:alpha val="99000"/>
                  </a:srgbClr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Questions?</a:t>
            </a:r>
            <a:endParaRPr lang="en-US" sz="6338" dirty="0"/>
          </a:p>
        </p:txBody>
      </p:sp>
      <p:sp>
        <p:nvSpPr>
          <p:cNvPr id="3" name="Text 1"/>
          <p:cNvSpPr/>
          <p:nvPr/>
        </p:nvSpPr>
        <p:spPr>
          <a:xfrm>
            <a:off x="1955006" y="326231"/>
            <a:ext cx="5691188" cy="2714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2138"/>
              </a:lnSpc>
              <a:buNone/>
            </a:pPr>
            <a:r>
              <a:rPr lang="en-US" sz="2250" spc="-90" kern="0" dirty="0">
                <a:solidFill>
                  <a:srgbClr val="FFFFFF">
                    <a:alpha val="99000"/>
                  </a:srgbClr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Open floor for questions and discussions</a:t>
            </a:r>
            <a:endParaRPr lang="en-US" sz="2250" dirty="0"/>
          </a:p>
        </p:txBody>
      </p:sp>
      <p:sp>
        <p:nvSpPr>
          <p:cNvPr id="4" name="Text 2"/>
          <p:cNvSpPr/>
          <p:nvPr/>
        </p:nvSpPr>
        <p:spPr>
          <a:xfrm>
            <a:off x="8148638" y="4962525"/>
            <a:ext cx="1262063" cy="1047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825"/>
              </a:lnSpc>
              <a:buNone/>
            </a:pPr>
            <a:r>
              <a:rPr lang="en-US" sz="750" spc="-7" kern="0" dirty="0">
                <a:solidFill>
                  <a:srgbClr val="FFFFFF">
                    <a:alpha val="99000"/>
                  </a:srgbClr>
                </a:solidFill>
                <a:latin typeface="Space Mono" pitchFamily="34" charset="0"/>
                <a:ea typeface="Space Mono" pitchFamily="34" charset="-122"/>
                <a:cs typeface="Space Mono" pitchFamily="34" charset="-120"/>
              </a:rPr>
              <a:t>March 24, 2025</a:t>
            </a:r>
            <a:endParaRPr lang="en-US" sz="7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009650" y="1962150"/>
            <a:ext cx="3233738" cy="285750"/>
          </a:xfrm>
          <a:prstGeom prst="rect">
            <a:avLst/>
          </a:prstGeom>
          <a:noFill/>
          <a:ln/>
        </p:spPr>
      </p:sp>
      <p:sp>
        <p:nvSpPr>
          <p:cNvPr id="3" name="Text 1"/>
          <p:cNvSpPr/>
          <p:nvPr/>
        </p:nvSpPr>
        <p:spPr>
          <a:xfrm>
            <a:off x="190500" y="4962525"/>
            <a:ext cx="976313" cy="1047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825"/>
              </a:lnSpc>
              <a:buNone/>
            </a:pPr>
            <a:r>
              <a:rPr lang="en-US" sz="750" spc="-7" kern="0" dirty="0">
                <a:solidFill>
                  <a:srgbClr val="FFFFFF">
                    <a:alpha val="99000"/>
                  </a:srgbClr>
                </a:solidFill>
                <a:latin typeface="Space Mono" pitchFamily="34" charset="0"/>
                <a:ea typeface="Space Mono" pitchFamily="34" charset="-122"/>
                <a:cs typeface="Space Mono" pitchFamily="34" charset="-120"/>
              </a:rPr>
              <a:t>TEAM NAME</a:t>
            </a:r>
            <a:endParaRPr lang="en-US" sz="750" dirty="0"/>
          </a:p>
        </p:txBody>
      </p:sp>
      <p:sp>
        <p:nvSpPr>
          <p:cNvPr id="4" name="Text 2"/>
          <p:cNvSpPr/>
          <p:nvPr/>
        </p:nvSpPr>
        <p:spPr>
          <a:xfrm>
            <a:off x="8262938" y="4962525"/>
            <a:ext cx="1147763" cy="1047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825"/>
              </a:lnSpc>
              <a:buNone/>
            </a:pPr>
            <a:r>
              <a:rPr lang="en-US" sz="750" spc="-7" kern="0" dirty="0">
                <a:solidFill>
                  <a:srgbClr val="FFFFFF">
                    <a:alpha val="99000"/>
                  </a:srgbClr>
                </a:solidFill>
                <a:latin typeface="Space Mono" pitchFamily="34" charset="0"/>
                <a:ea typeface="Space Mono" pitchFamily="34" charset="-122"/>
                <a:cs typeface="Space Mono" pitchFamily="34" charset="-120"/>
              </a:rPr>
              <a:t>TODAY’S DATE</a:t>
            </a:r>
            <a:endParaRPr lang="en-US" sz="750" dirty="0"/>
          </a:p>
        </p:txBody>
      </p:sp>
      <p:sp>
        <p:nvSpPr>
          <p:cNvPr id="5" name="Text 3"/>
          <p:cNvSpPr/>
          <p:nvPr/>
        </p:nvSpPr>
        <p:spPr>
          <a:xfrm>
            <a:off x="3686175" y="1633538"/>
            <a:ext cx="4905375" cy="12287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1620"/>
              </a:lnSpc>
              <a:buSzPct val="100000"/>
              <a:buFont typeface="+mj-lt"/>
              <a:buAutoNum type="arabicPeriod" startAt="1"/>
            </a:pPr>
            <a:r>
              <a:rPr lang="en-US" sz="1350" spc="-30" kern="0" dirty="0">
                <a:solidFill>
                  <a:srgbClr val="FFFFFF">
                    <a:alpha val="99000"/>
                  </a:srgbClr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admin@retrogames.cz, M. (n.d.). Doom (DOS) - online game. RetroGames.cz. </a:t>
            </a:r>
            <a:pPr algn="l" indent="0" marL="0">
              <a:lnSpc>
                <a:spcPts val="1620"/>
              </a:lnSpc>
              <a:buNone/>
            </a:pPr>
            <a:r>
              <a:rPr lang="en-US" sz="1350" u="sng" spc="-30" kern="0" dirty="0">
                <a:solidFill>
                  <a:srgbClr val="FFFFFF">
                    <a:alpha val="99000"/>
                  </a:srgbClr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https://www.retrogames.cz/play_414-DOS.php </a:t>
            </a:r>
            <a:endParaRPr lang="en-US" sz="1350" dirty="0"/>
          </a:p>
          <a:p>
            <a:pPr algn="l" marL="342900" indent="-342900">
              <a:lnSpc>
                <a:spcPts val="1620"/>
              </a:lnSpc>
              <a:buSzPct val="100000"/>
              <a:buFont typeface="+mj-lt"/>
              <a:buAutoNum type="arabicPeriod" startAt="1"/>
            </a:pPr>
            <a:r>
              <a:rPr lang="en-US" sz="1350" spc="-30" kern="0" dirty="0">
                <a:solidFill>
                  <a:srgbClr val="FFFFFF">
                    <a:alpha val="99000"/>
                  </a:srgbClr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Doom + doom II on steam. Welcome to Steam. (n.d.). </a:t>
            </a:r>
            <a:pPr algn="l" indent="0" marL="0">
              <a:lnSpc>
                <a:spcPts val="1620"/>
              </a:lnSpc>
              <a:buNone/>
            </a:pPr>
            <a:r>
              <a:rPr lang="en-US" sz="1350" u="sng" spc="-30" kern="0" dirty="0">
                <a:solidFill>
                  <a:srgbClr val="FFFFFF">
                    <a:alpha val="99000"/>
                  </a:srgbClr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  <a:hlinkClick r:id="rId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https://store.steampowered.com/agecheck/app/2280/ </a:t>
            </a:r>
            <a:endParaRPr lang="en-US" sz="1350" dirty="0"/>
          </a:p>
        </p:txBody>
      </p:sp>
      <p:sp>
        <p:nvSpPr>
          <p:cNvPr id="6" name="Text 4"/>
          <p:cNvSpPr/>
          <p:nvPr/>
        </p:nvSpPr>
        <p:spPr>
          <a:xfrm>
            <a:off x="1009650" y="1962150"/>
            <a:ext cx="3690938" cy="285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2250" spc="-22" kern="0" dirty="0">
                <a:solidFill>
                  <a:srgbClr val="FFFFFF">
                    <a:alpha val="99000"/>
                  </a:srgbClr>
                </a:solidFill>
                <a:latin typeface="Space Mono" pitchFamily="34" charset="0"/>
                <a:ea typeface="Space Mono" pitchFamily="34" charset="-122"/>
                <a:cs typeface="Space Mono" pitchFamily="34" charset="-120"/>
              </a:rPr>
              <a:t>REFERENCE</a:t>
            </a:r>
            <a:endParaRPr lang="en-US" sz="22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90500" y="3143250"/>
            <a:ext cx="4324350" cy="1809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7125"/>
              </a:lnSpc>
              <a:buNone/>
            </a:pPr>
            <a:r>
              <a:rPr lang="en-US" sz="7500" spc="-300" kern="0" dirty="0">
                <a:solidFill>
                  <a:srgbClr val="FFFFFF">
                    <a:alpha val="99000"/>
                  </a:srgbClr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Project Overview</a:t>
            </a:r>
            <a:endParaRPr lang="en-US" sz="7500" dirty="0"/>
          </a:p>
        </p:txBody>
      </p:sp>
      <p:sp>
        <p:nvSpPr>
          <p:cNvPr id="3" name="Text 1"/>
          <p:cNvSpPr/>
          <p:nvPr/>
        </p:nvSpPr>
        <p:spPr>
          <a:xfrm>
            <a:off x="1781175" y="326231"/>
            <a:ext cx="6038850" cy="2714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2138"/>
              </a:lnSpc>
              <a:buNone/>
            </a:pPr>
            <a:r>
              <a:rPr lang="en-US" sz="2250" spc="-90" kern="0" dirty="0">
                <a:solidFill>
                  <a:srgbClr val="FFFFFF">
                    <a:alpha val="99000"/>
                  </a:srgbClr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Introduction and background of the project</a:t>
            </a:r>
            <a:endParaRPr lang="en-US" sz="2250" dirty="0"/>
          </a:p>
        </p:txBody>
      </p:sp>
      <p:sp>
        <p:nvSpPr>
          <p:cNvPr id="4" name="Text 2"/>
          <p:cNvSpPr/>
          <p:nvPr/>
        </p:nvSpPr>
        <p:spPr>
          <a:xfrm>
            <a:off x="8148638" y="4962525"/>
            <a:ext cx="1262063" cy="1047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825"/>
              </a:lnSpc>
              <a:buNone/>
            </a:pPr>
            <a:r>
              <a:rPr lang="en-US" sz="750" spc="-7" kern="0" dirty="0">
                <a:solidFill>
                  <a:srgbClr val="FFFFFF">
                    <a:alpha val="99000"/>
                  </a:srgbClr>
                </a:solidFill>
                <a:latin typeface="Space Mono" pitchFamily="34" charset="0"/>
                <a:ea typeface="Space Mono" pitchFamily="34" charset="-122"/>
                <a:cs typeface="Space Mono" pitchFamily="34" charset="-120"/>
              </a:rPr>
              <a:t>March 24, 2025</a:t>
            </a:r>
            <a:endParaRPr lang="en-US" sz="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6F0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2338" y="1266825"/>
            <a:ext cx="5434013" cy="319563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3413" y="400050"/>
            <a:ext cx="3371850" cy="4286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3384"/>
              </a:lnSpc>
              <a:buNone/>
            </a:pPr>
            <a:r>
              <a:rPr lang="en-US" sz="3563" spc="-142" kern="0" dirty="0">
                <a:solidFill>
                  <a:srgbClr val="000000">
                    <a:alpha val="99000"/>
                  </a:srgbClr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Project Theme</a:t>
            </a:r>
            <a:endParaRPr lang="en-US" sz="3563" dirty="0"/>
          </a:p>
        </p:txBody>
      </p:sp>
      <p:sp>
        <p:nvSpPr>
          <p:cNvPr id="4" name="Text 1"/>
          <p:cNvSpPr/>
          <p:nvPr/>
        </p:nvSpPr>
        <p:spPr>
          <a:xfrm>
            <a:off x="633413" y="1266825"/>
            <a:ext cx="3076575" cy="1143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1125"/>
              </a:lnSpc>
              <a:buSzPct val="100000"/>
              <a:buChar char="•"/>
            </a:pPr>
            <a:r>
              <a:rPr lang="en-US" sz="938" spc="-21" kern="0" dirty="0">
                <a:solidFill>
                  <a:srgbClr val="000000">
                    <a:alpha val="99000"/>
                  </a:srgbClr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Creating a simplified version of Doom using Processing.</a:t>
            </a:r>
            <a:endParaRPr lang="en-US" sz="938" dirty="0"/>
          </a:p>
          <a:p>
            <a:pPr algn="l" marL="342900" indent="-342900">
              <a:lnSpc>
                <a:spcPts val="1125"/>
              </a:lnSpc>
              <a:buSzPct val="100000"/>
              <a:buChar char="•"/>
            </a:pPr>
            <a:r>
              <a:rPr lang="en-US" sz="938" spc="-21" kern="0" dirty="0">
                <a:solidFill>
                  <a:srgbClr val="000000">
                    <a:alpha val="99000"/>
                  </a:srgbClr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Focus on rendering 3D visuals and basic game mechanics.</a:t>
            </a:r>
            <a:endParaRPr lang="en-US" sz="938" dirty="0"/>
          </a:p>
          <a:p>
            <a:pPr algn="l" marL="342900" indent="-342900">
              <a:lnSpc>
                <a:spcPts val="1125"/>
              </a:lnSpc>
              <a:buSzPct val="100000"/>
              <a:buChar char="•"/>
            </a:pPr>
            <a:r>
              <a:rPr lang="en-US" sz="938" spc="-21" kern="0" dirty="0">
                <a:solidFill>
                  <a:srgbClr val="000000">
                    <a:alpha val="99000"/>
                  </a:srgbClr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Aim to develop a retro-style game with engaging gameplay.</a:t>
            </a:r>
            <a:endParaRPr lang="en-US" sz="938" dirty="0"/>
          </a:p>
          <a:p>
            <a:pPr algn="l" marL="342900" indent="-342900">
              <a:lnSpc>
                <a:spcPts val="1125"/>
              </a:lnSpc>
              <a:buSzPct val="100000"/>
              <a:buChar char="•"/>
            </a:pPr>
            <a:r>
              <a:rPr lang="en-US" sz="938" spc="-21" kern="0" dirty="0">
                <a:solidFill>
                  <a:srgbClr val="000000">
                    <a:alpha val="99000"/>
                  </a:srgbClr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Explore player movement, enemy interactions, and shooting system.</a:t>
            </a:r>
            <a:endParaRPr lang="en-US" sz="938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6F0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5795963" cy="51435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Text 1"/>
          <p:cNvSpPr/>
          <p:nvPr/>
        </p:nvSpPr>
        <p:spPr>
          <a:xfrm>
            <a:off x="5872163" y="2571750"/>
            <a:ext cx="3105150" cy="14335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1620"/>
              </a:lnSpc>
              <a:buSzPct val="100000"/>
              <a:buChar char="•"/>
            </a:pPr>
            <a:r>
              <a:rPr lang="en-US" sz="1350" spc="-30" kern="0" dirty="0">
                <a:solidFill>
                  <a:srgbClr val="000000">
                    <a:alpha val="99000"/>
                  </a:srgbClr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Doom is an iconic first-person shooter game from the 1990s.</a:t>
            </a:r>
            <a:endParaRPr lang="en-US" sz="1350" dirty="0"/>
          </a:p>
          <a:p>
            <a:pPr algn="l" marL="342900" indent="-342900">
              <a:lnSpc>
                <a:spcPts val="1620"/>
              </a:lnSpc>
              <a:buSzPct val="100000"/>
              <a:buChar char="•"/>
            </a:pPr>
            <a:r>
              <a:rPr lang="en-US" sz="1350" spc="-30" kern="0" dirty="0">
                <a:solidFill>
                  <a:srgbClr val="000000">
                    <a:alpha val="99000"/>
                  </a:srgbClr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Significant role in the history of game development.</a:t>
            </a:r>
            <a:endParaRPr lang="en-US" sz="1350" dirty="0"/>
          </a:p>
          <a:p>
            <a:pPr algn="l" marL="342900" indent="-342900">
              <a:lnSpc>
                <a:spcPts val="1620"/>
              </a:lnSpc>
              <a:buSzPct val="100000"/>
              <a:buChar char="•"/>
            </a:pPr>
            <a:r>
              <a:rPr lang="en-US" sz="1350" spc="-30" kern="0" dirty="0">
                <a:solidFill>
                  <a:srgbClr val="000000">
                    <a:alpha val="99000"/>
                  </a:srgbClr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Project helps understand fundamentals of 3D visual effects.</a:t>
            </a:r>
            <a:endParaRPr lang="en-US" sz="1350" dirty="0"/>
          </a:p>
        </p:txBody>
      </p:sp>
      <p:sp>
        <p:nvSpPr>
          <p:cNvPr id="4" name="Text 2"/>
          <p:cNvSpPr/>
          <p:nvPr/>
        </p:nvSpPr>
        <p:spPr>
          <a:xfrm>
            <a:off x="190500" y="3114675"/>
            <a:ext cx="4814888" cy="10858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275"/>
              </a:lnSpc>
              <a:buNone/>
            </a:pPr>
            <a:r>
              <a:rPr lang="en-US" sz="4500" spc="-180" kern="0" dirty="0">
                <a:solidFill>
                  <a:srgbClr val="F6F0EB">
                    <a:alpha val="99000"/>
                  </a:srgbClr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Background and Significance</a:t>
            </a:r>
            <a:endParaRPr lang="en-US" sz="4500" dirty="0"/>
          </a:p>
        </p:txBody>
      </p:sp>
      <p:sp>
        <p:nvSpPr>
          <p:cNvPr id="5" name="Text 3"/>
          <p:cNvSpPr/>
          <p:nvPr/>
        </p:nvSpPr>
        <p:spPr>
          <a:xfrm>
            <a:off x="8148638" y="4962525"/>
            <a:ext cx="1262063" cy="1047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825"/>
              </a:lnSpc>
              <a:buNone/>
            </a:pPr>
            <a:r>
              <a:rPr lang="en-US" sz="750" spc="-7" kern="0" dirty="0">
                <a:solidFill>
                  <a:srgbClr val="000000">
                    <a:alpha val="99000"/>
                  </a:srgbClr>
                </a:solidFill>
                <a:latin typeface="Space Mono" pitchFamily="34" charset="0"/>
                <a:ea typeface="Space Mono" pitchFamily="34" charset="-122"/>
                <a:cs typeface="Space Mono" pitchFamily="34" charset="-120"/>
              </a:rPr>
              <a:t>March 24, 2025</a:t>
            </a:r>
            <a:endParaRPr lang="en-US" sz="750" dirty="0"/>
          </a:p>
        </p:txBody>
      </p:sp>
      <p:sp>
        <p:nvSpPr>
          <p:cNvPr id="6" name="Text 4"/>
          <p:cNvSpPr/>
          <p:nvPr/>
        </p:nvSpPr>
        <p:spPr>
          <a:xfrm>
            <a:off x="190500" y="200025"/>
            <a:ext cx="5872163" cy="2714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2138"/>
              </a:lnSpc>
              <a:buNone/>
            </a:pPr>
            <a:r>
              <a:rPr lang="en-US" sz="2250" spc="-90" kern="0" dirty="0">
                <a:solidFill>
                  <a:srgbClr val="F6F0EB">
                    <a:alpha val="99000"/>
                  </a:srgbClr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IMPORTANT INSIGHT</a:t>
            </a:r>
            <a:endParaRPr lang="en-US" sz="22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6F0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38163" y="190500"/>
            <a:ext cx="5619750" cy="1809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7125"/>
              </a:lnSpc>
              <a:buNone/>
            </a:pPr>
            <a:r>
              <a:rPr lang="en-US" sz="7500" spc="-300" kern="0" dirty="0">
                <a:solidFill>
                  <a:srgbClr val="000000">
                    <a:alpha val="99000"/>
                  </a:srgbClr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Design Approaches</a:t>
            </a:r>
            <a:endParaRPr lang="en-US" sz="7500" dirty="0"/>
          </a:p>
        </p:txBody>
      </p:sp>
      <p:sp>
        <p:nvSpPr>
          <p:cNvPr id="3" name="Text 1"/>
          <p:cNvSpPr/>
          <p:nvPr/>
        </p:nvSpPr>
        <p:spPr>
          <a:xfrm>
            <a:off x="8148638" y="4962525"/>
            <a:ext cx="1262063" cy="1047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825"/>
              </a:lnSpc>
              <a:buNone/>
            </a:pPr>
            <a:r>
              <a:rPr lang="en-US" sz="750" spc="-7" kern="0" dirty="0">
                <a:solidFill>
                  <a:srgbClr val="000000">
                    <a:alpha val="99000"/>
                  </a:srgbClr>
                </a:solidFill>
                <a:latin typeface="Space Mono" pitchFamily="34" charset="0"/>
                <a:ea typeface="Space Mono" pitchFamily="34" charset="-122"/>
                <a:cs typeface="Space Mono" pitchFamily="34" charset="-120"/>
              </a:rPr>
              <a:t>March 24, 2025</a:t>
            </a:r>
            <a:endParaRPr lang="en-US" sz="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6F0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348038" cy="51435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5" y="1809750"/>
            <a:ext cx="3838575" cy="28575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3829050" y="695325"/>
            <a:ext cx="3105150" cy="10239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1620"/>
              </a:lnSpc>
              <a:buSzPct val="100000"/>
              <a:buChar char="•"/>
            </a:pPr>
            <a:r>
              <a:rPr lang="en-US" sz="1350" spc="-30" kern="0" dirty="0">
                <a:solidFill>
                  <a:srgbClr val="000000">
                    <a:alpha val="99000"/>
                  </a:srgbClr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Start interface with simple functions like start and exit.</a:t>
            </a:r>
            <a:endParaRPr lang="en-US" sz="1350" dirty="0"/>
          </a:p>
          <a:p>
            <a:pPr algn="l" marL="342900" indent="-342900">
              <a:lnSpc>
                <a:spcPts val="1620"/>
              </a:lnSpc>
              <a:buSzPct val="100000"/>
              <a:buChar char="•"/>
            </a:pPr>
            <a:r>
              <a:rPr lang="en-US" sz="1350" spc="-30" kern="0" dirty="0">
                <a:solidFill>
                  <a:srgbClr val="000000">
                    <a:alpha val="99000"/>
                  </a:srgbClr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Displays player's health, armor, weapons, ammo, and score.</a:t>
            </a:r>
            <a:endParaRPr lang="en-US" sz="1350" dirty="0"/>
          </a:p>
        </p:txBody>
      </p:sp>
      <p:sp>
        <p:nvSpPr>
          <p:cNvPr id="5" name="Text 1"/>
          <p:cNvSpPr/>
          <p:nvPr/>
        </p:nvSpPr>
        <p:spPr>
          <a:xfrm>
            <a:off x="190500" y="3114675"/>
            <a:ext cx="2967038" cy="10858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275"/>
              </a:lnSpc>
              <a:buNone/>
            </a:pPr>
            <a:r>
              <a:rPr lang="en-US" sz="4500" spc="-180" kern="0" dirty="0">
                <a:solidFill>
                  <a:srgbClr val="F6F0EB">
                    <a:alpha val="99000"/>
                  </a:srgbClr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Design 1 Approach</a:t>
            </a:r>
            <a:endParaRPr lang="en-US" sz="4500" dirty="0"/>
          </a:p>
        </p:txBody>
      </p:sp>
      <p:sp>
        <p:nvSpPr>
          <p:cNvPr id="6" name="Text 2"/>
          <p:cNvSpPr/>
          <p:nvPr/>
        </p:nvSpPr>
        <p:spPr>
          <a:xfrm>
            <a:off x="8148638" y="4962525"/>
            <a:ext cx="1262063" cy="1047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825"/>
              </a:lnSpc>
              <a:buNone/>
            </a:pPr>
            <a:r>
              <a:rPr lang="en-US" sz="750" spc="-7" kern="0" dirty="0">
                <a:solidFill>
                  <a:srgbClr val="000000">
                    <a:alpha val="99000"/>
                  </a:srgbClr>
                </a:solidFill>
                <a:latin typeface="Space Mono" pitchFamily="34" charset="0"/>
                <a:ea typeface="Space Mono" pitchFamily="34" charset="-122"/>
                <a:cs typeface="Space Mono" pitchFamily="34" charset="-120"/>
              </a:rPr>
              <a:t>March 24, 2025</a:t>
            </a:r>
            <a:endParaRPr lang="en-US" sz="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6F0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543300" cy="51435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950" y="1866900"/>
            <a:ext cx="4524375" cy="2886075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3886200" y="633413"/>
            <a:ext cx="3105150" cy="10239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1620"/>
              </a:lnSpc>
              <a:buSzPct val="100000"/>
              <a:buChar char="•"/>
            </a:pPr>
            <a:r>
              <a:rPr lang="en-US" sz="1350" spc="-30" kern="0" dirty="0">
                <a:solidFill>
                  <a:srgbClr val="000000">
                    <a:alpha val="99000"/>
                  </a:srgbClr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Real-time action as the gun is fired using mouse click.</a:t>
            </a:r>
            <a:endParaRPr lang="en-US" sz="1350" dirty="0"/>
          </a:p>
          <a:p>
            <a:pPr algn="l" marL="342900" indent="-342900">
              <a:lnSpc>
                <a:spcPts val="1620"/>
              </a:lnSpc>
              <a:buSzPct val="100000"/>
              <a:buChar char="•"/>
            </a:pPr>
            <a:r>
              <a:rPr lang="en-US" sz="1350" spc="-30" kern="0" dirty="0">
                <a:solidFill>
                  <a:srgbClr val="000000">
                    <a:alpha val="99000"/>
                  </a:srgbClr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Player's movement and rotation controlled through keyboard input.</a:t>
            </a:r>
            <a:endParaRPr lang="en-US" sz="1350" dirty="0"/>
          </a:p>
        </p:txBody>
      </p:sp>
      <p:sp>
        <p:nvSpPr>
          <p:cNvPr id="5" name="Text 1"/>
          <p:cNvSpPr/>
          <p:nvPr/>
        </p:nvSpPr>
        <p:spPr>
          <a:xfrm>
            <a:off x="190500" y="3114675"/>
            <a:ext cx="2967038" cy="10858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275"/>
              </a:lnSpc>
              <a:buNone/>
            </a:pPr>
            <a:r>
              <a:rPr lang="en-US" sz="4500" spc="-180" kern="0" dirty="0">
                <a:solidFill>
                  <a:srgbClr val="F6F0EB">
                    <a:alpha val="99000"/>
                  </a:srgbClr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Design 1 Approach</a:t>
            </a:r>
            <a:endParaRPr lang="en-US" sz="4500" dirty="0"/>
          </a:p>
        </p:txBody>
      </p:sp>
      <p:sp>
        <p:nvSpPr>
          <p:cNvPr id="6" name="Text 2"/>
          <p:cNvSpPr/>
          <p:nvPr/>
        </p:nvSpPr>
        <p:spPr>
          <a:xfrm>
            <a:off x="8148638" y="4962525"/>
            <a:ext cx="1262063" cy="1047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lnSpc>
                <a:spcPts val="825"/>
              </a:lnSpc>
              <a:buNone/>
            </a:pPr>
            <a:r>
              <a:rPr lang="en-US" sz="750" spc="-7" kern="0" dirty="0">
                <a:solidFill>
                  <a:srgbClr val="000000">
                    <a:alpha val="99000"/>
                  </a:srgbClr>
                </a:solidFill>
                <a:latin typeface="Space Mono" pitchFamily="34" charset="0"/>
                <a:ea typeface="Space Mono" pitchFamily="34" charset="-122"/>
                <a:cs typeface="Space Mono" pitchFamily="34" charset="-120"/>
              </a:rPr>
              <a:t>March 24, 2025</a:t>
            </a:r>
            <a:endParaRPr lang="en-US" sz="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6F0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00538" y="1724025"/>
            <a:ext cx="4581525" cy="307181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3413" y="452438"/>
            <a:ext cx="5267325" cy="5429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275"/>
              </a:lnSpc>
              <a:buNone/>
            </a:pPr>
            <a:r>
              <a:rPr lang="en-US" sz="4500" spc="-180" kern="0" dirty="0">
                <a:solidFill>
                  <a:srgbClr val="000000">
                    <a:alpha val="99000"/>
                  </a:srgbClr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Design 2 Approach</a:t>
            </a:r>
            <a:endParaRPr lang="en-US" sz="4500" dirty="0"/>
          </a:p>
        </p:txBody>
      </p:sp>
      <p:sp>
        <p:nvSpPr>
          <p:cNvPr id="4" name="Text 1"/>
          <p:cNvSpPr/>
          <p:nvPr/>
        </p:nvSpPr>
        <p:spPr>
          <a:xfrm>
            <a:off x="633413" y="1419225"/>
            <a:ext cx="4010025" cy="16383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1620"/>
              </a:lnSpc>
              <a:buSzPct val="100000"/>
              <a:buChar char="•"/>
            </a:pPr>
            <a:r>
              <a:rPr lang="en-US" sz="1350" spc="-30" kern="0" dirty="0">
                <a:solidFill>
                  <a:srgbClr val="000000">
                    <a:alpha val="99000"/>
                  </a:srgbClr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Start interface with simple functions like start and exit.</a:t>
            </a:r>
            <a:endParaRPr lang="en-US" sz="1350" dirty="0"/>
          </a:p>
          <a:p>
            <a:pPr algn="l" marL="342900" indent="-342900">
              <a:lnSpc>
                <a:spcPts val="1620"/>
              </a:lnSpc>
              <a:buSzPct val="100000"/>
              <a:buChar char="•"/>
            </a:pPr>
            <a:r>
              <a:rPr lang="en-US" sz="1350" spc="-30" kern="0" dirty="0">
                <a:solidFill>
                  <a:srgbClr val="000000">
                    <a:alpha val="99000"/>
                  </a:srgbClr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Displays player's health, armor, weapons, ammo, and score.</a:t>
            </a:r>
            <a:endParaRPr lang="en-US" sz="1350" dirty="0"/>
          </a:p>
          <a:p>
            <a:pPr algn="l" marL="342900" indent="-342900">
              <a:lnSpc>
                <a:spcPts val="1620"/>
              </a:lnSpc>
              <a:buSzPct val="100000"/>
              <a:buChar char="•"/>
            </a:pPr>
            <a:r>
              <a:rPr lang="en-US" sz="1350" spc="-30" kern="0" dirty="0">
                <a:solidFill>
                  <a:srgbClr val="000000">
                    <a:alpha val="99000"/>
                  </a:srgbClr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Real-time action as the gun is fired using mouse click.</a:t>
            </a:r>
            <a:endParaRPr lang="en-US" sz="1350" dirty="0"/>
          </a:p>
          <a:p>
            <a:pPr algn="l" marL="342900" indent="-342900">
              <a:lnSpc>
                <a:spcPts val="1620"/>
              </a:lnSpc>
              <a:buSzPct val="100000"/>
              <a:buChar char="•"/>
            </a:pPr>
            <a:r>
              <a:rPr lang="en-US" sz="1350" spc="-30" kern="0" dirty="0">
                <a:solidFill>
                  <a:srgbClr val="000000">
                    <a:alpha val="99000"/>
                  </a:srgbClr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Player's movement and rotation controlled through keyboard input.</a:t>
            </a:r>
            <a:endParaRPr lang="en-US" sz="13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6F0E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3425" y="1081088"/>
            <a:ext cx="923925" cy="12954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638" y="1857375"/>
            <a:ext cx="904875" cy="1143000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3729038"/>
            <a:ext cx="3286125" cy="600075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8513" y="1857375"/>
            <a:ext cx="1014413" cy="1143000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4953000" y="666750"/>
            <a:ext cx="3357563" cy="3381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672"/>
              </a:lnSpc>
              <a:buNone/>
            </a:pPr>
            <a:r>
              <a:rPr lang="en-US" sz="2813" spc="-112" kern="0" dirty="0">
                <a:solidFill>
                  <a:srgbClr val="000000">
                    <a:alpha val="99000"/>
                  </a:srgbClr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Common Features</a:t>
            </a:r>
            <a:endParaRPr lang="en-US" sz="2813" dirty="0"/>
          </a:p>
        </p:txBody>
      </p:sp>
      <p:sp>
        <p:nvSpPr>
          <p:cNvPr id="7" name="Text 1"/>
          <p:cNvSpPr/>
          <p:nvPr/>
        </p:nvSpPr>
        <p:spPr>
          <a:xfrm>
            <a:off x="4953000" y="1243013"/>
            <a:ext cx="3381375" cy="9715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1260"/>
              </a:lnSpc>
              <a:buSzPct val="100000"/>
              <a:buChar char="•"/>
            </a:pPr>
            <a:r>
              <a:rPr lang="en-US" sz="1050" spc="-23" kern="0" dirty="0">
                <a:solidFill>
                  <a:srgbClr val="000000">
                    <a:alpha val="99000"/>
                  </a:srgbClr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Both designs include a start interface.</a:t>
            </a:r>
            <a:endParaRPr lang="en-US" sz="1050" dirty="0"/>
          </a:p>
          <a:p>
            <a:pPr algn="l" marL="342900" indent="-342900">
              <a:lnSpc>
                <a:spcPts val="1260"/>
              </a:lnSpc>
              <a:buSzPct val="100000"/>
              <a:buChar char="•"/>
            </a:pPr>
            <a:r>
              <a:rPr lang="en-US" sz="1050" spc="-23" kern="0" dirty="0">
                <a:solidFill>
                  <a:srgbClr val="000000">
                    <a:alpha val="99000"/>
                  </a:srgbClr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Display essential player stats: health, armor, weapons, ammo, and score.</a:t>
            </a:r>
            <a:endParaRPr lang="en-US" sz="1050" dirty="0"/>
          </a:p>
          <a:p>
            <a:pPr algn="l" marL="342900" indent="-342900">
              <a:lnSpc>
                <a:spcPts val="1260"/>
              </a:lnSpc>
              <a:buSzPct val="100000"/>
              <a:buChar char="•"/>
            </a:pPr>
            <a:r>
              <a:rPr lang="en-US" sz="1050" spc="-23" kern="0" dirty="0">
                <a:solidFill>
                  <a:srgbClr val="000000">
                    <a:alpha val="99000"/>
                  </a:srgbClr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Real-time shooting action with mouse click.</a:t>
            </a:r>
            <a:endParaRPr lang="en-US" sz="1050" dirty="0"/>
          </a:p>
          <a:p>
            <a:pPr algn="l" marL="342900" indent="-342900">
              <a:lnSpc>
                <a:spcPts val="1260"/>
              </a:lnSpc>
              <a:buSzPct val="100000"/>
              <a:buChar char="•"/>
            </a:pPr>
            <a:r>
              <a:rPr lang="en-US" sz="1050" spc="-23" kern="0" dirty="0">
                <a:solidFill>
                  <a:srgbClr val="000000">
                    <a:alpha val="99000"/>
                  </a:srgbClr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Keyboard controls for player movement and rotation.</a:t>
            </a:r>
            <a:endParaRPr lang="en-US" sz="1050" dirty="0"/>
          </a:p>
        </p:txBody>
      </p:sp>
      <p:sp>
        <p:nvSpPr>
          <p:cNvPr id="8" name="Text 2"/>
          <p:cNvSpPr/>
          <p:nvPr/>
        </p:nvSpPr>
        <p:spPr>
          <a:xfrm>
            <a:off x="3133725" y="3162300"/>
            <a:ext cx="800100" cy="2047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20"/>
              </a:lnSpc>
              <a:buNone/>
            </a:pPr>
            <a:r>
              <a:rPr lang="en-US" sz="1350" spc="-30" kern="0" dirty="0">
                <a:solidFill>
                  <a:srgbClr val="000000">
                    <a:alpha val="99000"/>
                  </a:srgbClr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Gun</a:t>
            </a:r>
            <a:endParaRPr lang="en-US" sz="1350" dirty="0"/>
          </a:p>
        </p:txBody>
      </p:sp>
      <p:sp>
        <p:nvSpPr>
          <p:cNvPr id="9" name="Text 3"/>
          <p:cNvSpPr/>
          <p:nvPr/>
        </p:nvSpPr>
        <p:spPr>
          <a:xfrm>
            <a:off x="914400" y="2409825"/>
            <a:ext cx="1014413" cy="2047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20"/>
              </a:lnSpc>
              <a:buNone/>
            </a:pPr>
            <a:r>
              <a:rPr lang="en-US" sz="1350" spc="-30" kern="0" dirty="0">
                <a:solidFill>
                  <a:srgbClr val="000000">
                    <a:alpha val="99000"/>
                  </a:srgbClr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Enemy</a:t>
            </a:r>
            <a:endParaRPr lang="en-US" sz="1350" dirty="0"/>
          </a:p>
        </p:txBody>
      </p:sp>
      <p:sp>
        <p:nvSpPr>
          <p:cNvPr id="10" name="Text 4"/>
          <p:cNvSpPr/>
          <p:nvPr/>
        </p:nvSpPr>
        <p:spPr>
          <a:xfrm>
            <a:off x="2266950" y="4329113"/>
            <a:ext cx="790575" cy="2047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20"/>
              </a:lnSpc>
              <a:buNone/>
            </a:pPr>
            <a:r>
              <a:rPr lang="en-US" sz="1350" spc="-30" kern="0" dirty="0">
                <a:solidFill>
                  <a:srgbClr val="000000">
                    <a:alpha val="99000"/>
                  </a:srgbClr>
                </a:solidFill>
                <a:latin typeface="Space Grotesk" pitchFamily="34" charset="0"/>
                <a:ea typeface="Space Grotesk" pitchFamily="34" charset="-122"/>
                <a:cs typeface="Space Grotesk" pitchFamily="34" charset="-120"/>
              </a:rPr>
              <a:t>HUD</a:t>
            </a:r>
            <a:endParaRPr lang="en-US" sz="13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2025-03-25T04:29:58Z</dcterms:created>
  <dcterms:modified xsi:type="dcterms:W3CDTF">2025-03-25T04:29:58Z</dcterms:modified>
</cp:coreProperties>
</file>