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DDEF-00B9-429A-8142-396F736628CB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E08FB-7C4A-4A82-B178-9F72C8F40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7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Beskrivelse av begrep og perspektiver ut i fra behov og bruk av informasjon/data 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E08FB-7C4A-4A82-B178-9F72C8F401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8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kort beskrivelse av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CSS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JavaScript, 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XML, JSON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Java (programmeringsspråk &amp; 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markeringsspråk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E08FB-7C4A-4A82-B178-9F72C8F401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0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Beskrive «merkelapp» og andre metoder/protokoller for å definere semantikk i forbindelse med organisering av data lagret som en fil eller i en database.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E08FB-7C4A-4A82-B178-9F72C8F401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2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5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67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8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7437-2FEB-465D-A2AB-F4082005BD8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9B8E-A365-4226-89D1-47B28DAA1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0385495323/ref=rdr_ext_tmb#reader_03854953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html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CodingCrashCourse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CamelCasing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2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Koder</a:t>
            </a:r>
            <a:r>
              <a:rPr lang="en-GB" dirty="0" smtClean="0"/>
              <a:t> / </a:t>
            </a:r>
            <a:r>
              <a:rPr lang="en-GB" dirty="0" err="1" smtClean="0"/>
              <a:t>Koding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Koder</a:t>
            </a:r>
          </a:p>
          <a:p>
            <a:r>
              <a:rPr lang="nb-NO" sz="1800" dirty="0" smtClean="0">
                <a:hlinkClick r:id="rId3"/>
              </a:rPr>
              <a:t>https://www.amazon.com/dp/0385495323/ref=rdr_ext_tmb#reader_0385495323</a:t>
            </a:r>
            <a:endParaRPr lang="nb-NO" sz="1800" dirty="0" smtClean="0"/>
          </a:p>
          <a:p>
            <a:pPr lvl="1"/>
            <a:r>
              <a:rPr lang="nb-NO" sz="1400" dirty="0" smtClean="0"/>
              <a:t>Simon Singh</a:t>
            </a:r>
          </a:p>
          <a:p>
            <a:endParaRPr lang="nb-NO" sz="1000" dirty="0" smtClean="0"/>
          </a:p>
          <a:p>
            <a:r>
              <a:rPr lang="nb-NO" dirty="0" smtClean="0"/>
              <a:t>Koding</a:t>
            </a:r>
          </a:p>
          <a:p>
            <a:pPr lvl="1"/>
            <a:r>
              <a:rPr lang="nb-NO" dirty="0" smtClean="0"/>
              <a:t>Formatering</a:t>
            </a:r>
          </a:p>
          <a:p>
            <a:pPr lvl="2"/>
            <a:r>
              <a:rPr lang="nb-NO" dirty="0" smtClean="0"/>
              <a:t>Typografisk koder for layout og tekstutforming</a:t>
            </a:r>
          </a:p>
          <a:p>
            <a:pPr lvl="2"/>
            <a:r>
              <a:rPr lang="nb-NO" dirty="0" smtClean="0"/>
              <a:t>Strukturere informasjon i henhold til et bestemt mønster</a:t>
            </a:r>
          </a:p>
          <a:p>
            <a:pPr lvl="1"/>
            <a:r>
              <a:rPr lang="nb-NO" dirty="0" smtClean="0"/>
              <a:t>Omgjøring/Transformasjon</a:t>
            </a:r>
          </a:p>
        </p:txBody>
      </p:sp>
    </p:spTree>
    <p:extLst>
      <p:ext uri="{BB962C8B-B14F-4D97-AF65-F5344CB8AC3E}">
        <p14:creationId xmlns:p14="http://schemas.microsoft.com/office/powerpoint/2010/main" val="2923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Program/</a:t>
            </a:r>
            <a:r>
              <a:rPr lang="en-GB" dirty="0" err="1" smtClean="0"/>
              <a:t>programmering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Datamaskinprogram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sekvens</a:t>
            </a:r>
            <a:r>
              <a:rPr lang="en-GB" dirty="0" smtClean="0"/>
              <a:t> med </a:t>
            </a:r>
            <a:r>
              <a:rPr lang="en-GB" dirty="0" err="1" smtClean="0"/>
              <a:t>operasjonskoder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data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operasjonskoden</a:t>
            </a:r>
            <a:r>
              <a:rPr lang="en-GB" dirty="0"/>
              <a:t>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operere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endParaRPr lang="en-GB" dirty="0" smtClean="0"/>
          </a:p>
          <a:p>
            <a:pPr lvl="1"/>
            <a:r>
              <a:rPr lang="en-GB" dirty="0" err="1" smtClean="0"/>
              <a:t>Eks</a:t>
            </a:r>
            <a:r>
              <a:rPr lang="en-GB" dirty="0" smtClean="0"/>
              <a:t> med </a:t>
            </a:r>
            <a:r>
              <a:rPr lang="en-GB" dirty="0" err="1" smtClean="0"/>
              <a:t>lavnivå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endParaRPr lang="en-GB" dirty="0" smtClean="0"/>
          </a:p>
          <a:p>
            <a:pPr marL="457200" lvl="1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LDI R15 150 ; 0xda 0x0005 0x96</a:t>
            </a:r>
          </a:p>
          <a:p>
            <a:pPr marL="457200" lvl="1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08953"/>
              </p:ext>
            </p:extLst>
          </p:nvPr>
        </p:nvGraphicFramePr>
        <p:xfrm>
          <a:off x="899592" y="4149080"/>
          <a:ext cx="6096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LDI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Operasjonskode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“data </a:t>
                      </a:r>
                      <a:r>
                        <a:rPr lang="en-GB" dirty="0" err="1" smtClean="0"/>
                        <a:t>destinasjon</a:t>
                      </a:r>
                      <a:r>
                        <a:rPr lang="en-GB" dirty="0" smtClean="0"/>
                        <a:t>” </a:t>
                      </a:r>
                      <a:r>
                        <a:rPr lang="en-GB" dirty="0" err="1" smtClean="0"/>
                        <a:t>eller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stedet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baseline="0" dirty="0" err="1" smtClean="0"/>
                        <a:t>adressen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til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minnet</a:t>
                      </a:r>
                      <a:r>
                        <a:rPr lang="en-GB" baseline="0" dirty="0" smtClean="0"/>
                        <a:t>) </a:t>
                      </a:r>
                      <a:r>
                        <a:rPr lang="en-GB" baseline="0" dirty="0" err="1" smtClean="0"/>
                        <a:t>som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skal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passe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på</a:t>
                      </a:r>
                      <a:r>
                        <a:rPr lang="en-GB" baseline="0" dirty="0" smtClean="0"/>
                        <a:t> data-</a:t>
                      </a:r>
                      <a:r>
                        <a:rPr lang="en-GB" baseline="0" dirty="0" err="1" smtClean="0"/>
                        <a:t>verdien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…</a:t>
                      </a:r>
                      <a:r>
                        <a:rPr lang="en-GB" dirty="0" err="1" smtClean="0"/>
                        <a:t>mye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av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det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datamaskinen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gjer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er</a:t>
                      </a:r>
                      <a:r>
                        <a:rPr lang="en-GB" dirty="0" smtClean="0"/>
                        <a:t> å </a:t>
                      </a:r>
                      <a:r>
                        <a:rPr lang="en-GB" dirty="0" err="1" smtClean="0"/>
                        <a:t>flytte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rundt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på</a:t>
                      </a:r>
                      <a:r>
                        <a:rPr lang="en-GB" dirty="0" smtClean="0"/>
                        <a:t> data for</a:t>
                      </a:r>
                      <a:r>
                        <a:rPr lang="en-GB" baseline="0" dirty="0" smtClean="0"/>
                        <a:t> å </a:t>
                      </a:r>
                      <a:r>
                        <a:rPr lang="en-GB" baseline="0" dirty="0" err="1" smtClean="0"/>
                        <a:t>danne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150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– </a:t>
                      </a:r>
                      <a:r>
                        <a:rPr lang="en-GB" dirty="0" err="1" smtClean="0"/>
                        <a:t>alltid</a:t>
                      </a:r>
                      <a:r>
                        <a:rPr lang="en-GB" dirty="0" smtClean="0"/>
                        <a:t> et tall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datamaskin</a:t>
                      </a:r>
                      <a:r>
                        <a:rPr lang="en-GB" baseline="0" dirty="0" smtClean="0"/>
                        <a:t>.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Neste</a:t>
                      </a:r>
                      <a:r>
                        <a:rPr lang="en-GB" dirty="0" smtClean="0"/>
                        <a:t> Op-</a:t>
                      </a:r>
                      <a:r>
                        <a:rPr lang="en-GB" dirty="0" err="1" smtClean="0"/>
                        <a:t>kode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for/while - </a:t>
            </a:r>
            <a:r>
              <a:rPr lang="en-GB" dirty="0" err="1" smtClean="0"/>
              <a:t>gjentagelser</a:t>
            </a:r>
            <a:endParaRPr lang="en-GB" dirty="0" smtClean="0"/>
          </a:p>
          <a:p>
            <a:r>
              <a:rPr lang="en-GB" dirty="0" smtClean="0"/>
              <a:t>Variable – parameter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inneha</a:t>
            </a:r>
            <a:r>
              <a:rPr lang="en-GB" dirty="0" smtClean="0"/>
              <a:t> </a:t>
            </a:r>
            <a:r>
              <a:rPr lang="en-GB" dirty="0" err="1" smtClean="0"/>
              <a:t>forkjellige</a:t>
            </a:r>
            <a:r>
              <a:rPr lang="en-GB" dirty="0" smtClean="0"/>
              <a:t> </a:t>
            </a:r>
            <a:r>
              <a:rPr lang="en-GB" dirty="0" err="1" smtClean="0"/>
              <a:t>verdier</a:t>
            </a:r>
            <a:endParaRPr lang="en-GB" dirty="0" smtClean="0"/>
          </a:p>
          <a:p>
            <a:r>
              <a:rPr lang="en-GB" dirty="0" err="1" smtClean="0"/>
              <a:t>Faste</a:t>
            </a:r>
            <a:r>
              <a:rPr lang="en-GB" dirty="0" smtClean="0"/>
              <a:t> </a:t>
            </a:r>
            <a:r>
              <a:rPr lang="en-GB" dirty="0" err="1" smtClean="0"/>
              <a:t>verdier</a:t>
            </a:r>
            <a:r>
              <a:rPr lang="en-GB" dirty="0" smtClean="0"/>
              <a:t> – parameter med </a:t>
            </a:r>
            <a:r>
              <a:rPr lang="en-GB" dirty="0" err="1" smtClean="0"/>
              <a:t>en</a:t>
            </a:r>
            <a:r>
              <a:rPr lang="en-GB" dirty="0" smtClean="0"/>
              <a:t> fast </a:t>
            </a:r>
            <a:r>
              <a:rPr lang="en-GB" dirty="0" err="1" smtClean="0"/>
              <a:t>verdi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6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25124" y="31057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 </a:t>
            </a:r>
            <a:r>
              <a:rPr lang="en-GB" dirty="0" err="1" smtClean="0"/>
              <a:t>teknologier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681296" y="5947586"/>
            <a:ext cx="914400" cy="4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1</a:t>
            </a:r>
            <a:endParaRPr lang="en-GB" dirty="0"/>
          </a:p>
        </p:txBody>
      </p:sp>
      <p:sp>
        <p:nvSpPr>
          <p:cNvPr id="5" name="Rektangel 4"/>
          <p:cNvSpPr/>
          <p:nvPr/>
        </p:nvSpPr>
        <p:spPr>
          <a:xfrm>
            <a:off x="1239681" y="5534631"/>
            <a:ext cx="1713025" cy="4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4</a:t>
            </a:r>
            <a:endParaRPr lang="en-GB" dirty="0"/>
          </a:p>
        </p:txBody>
      </p:sp>
      <p:sp>
        <p:nvSpPr>
          <p:cNvPr id="6" name="Rektangel 5"/>
          <p:cNvSpPr/>
          <p:nvPr/>
        </p:nvSpPr>
        <p:spPr>
          <a:xfrm>
            <a:off x="757758" y="5124267"/>
            <a:ext cx="2761476" cy="4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5</a:t>
            </a:r>
            <a:endParaRPr lang="en-GB" dirty="0"/>
          </a:p>
        </p:txBody>
      </p:sp>
      <p:sp>
        <p:nvSpPr>
          <p:cNvPr id="7" name="Rektangel 6"/>
          <p:cNvSpPr/>
          <p:nvPr/>
        </p:nvSpPr>
        <p:spPr>
          <a:xfrm>
            <a:off x="4705072" y="5659256"/>
            <a:ext cx="914400" cy="523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8" name="Rektangel 7"/>
          <p:cNvSpPr/>
          <p:nvPr/>
        </p:nvSpPr>
        <p:spPr>
          <a:xfrm>
            <a:off x="4233122" y="5253674"/>
            <a:ext cx="1012535" cy="4055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CSS3</a:t>
            </a:r>
            <a:endParaRPr lang="en-GB" dirty="0"/>
          </a:p>
        </p:txBody>
      </p:sp>
      <p:sp>
        <p:nvSpPr>
          <p:cNvPr id="9" name="TekstSylinder 8"/>
          <p:cNvSpPr txBox="1"/>
          <p:nvPr/>
        </p:nvSpPr>
        <p:spPr>
          <a:xfrm>
            <a:off x="6588224" y="56045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1997</a:t>
            </a:r>
            <a:endParaRPr lang="en-GB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133635" y="51541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1001555" y="59973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1991</a:t>
            </a:r>
            <a:endParaRPr lang="en-GB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936913" y="58121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~1994</a:t>
            </a:r>
            <a:endParaRPr lang="en-GB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3634060" y="540782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1999 </a:t>
            </a:r>
            <a:endParaRPr lang="en-GB" dirty="0"/>
          </a:p>
        </p:txBody>
      </p:sp>
      <p:sp>
        <p:nvSpPr>
          <p:cNvPr id="14" name="Rektangel 13"/>
          <p:cNvSpPr/>
          <p:nvPr/>
        </p:nvSpPr>
        <p:spPr>
          <a:xfrm>
            <a:off x="7240967" y="5639091"/>
            <a:ext cx="1262740" cy="358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15" name="Rektangel 14"/>
          <p:cNvSpPr/>
          <p:nvPr/>
        </p:nvSpPr>
        <p:spPr>
          <a:xfrm>
            <a:off x="6732240" y="5280835"/>
            <a:ext cx="1008112" cy="358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JQuery</a:t>
            </a:r>
            <a:endParaRPr lang="en-GB" dirty="0"/>
          </a:p>
        </p:txBody>
      </p:sp>
      <p:sp>
        <p:nvSpPr>
          <p:cNvPr id="16" name="Rektangel 15"/>
          <p:cNvSpPr/>
          <p:nvPr/>
        </p:nvSpPr>
        <p:spPr>
          <a:xfrm>
            <a:off x="5245656" y="5167040"/>
            <a:ext cx="1486583" cy="481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586938" y="55551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1997</a:t>
            </a:r>
            <a:endParaRPr lang="en-GB" dirty="0"/>
          </a:p>
        </p:txBody>
      </p:sp>
      <p:sp>
        <p:nvSpPr>
          <p:cNvPr id="19" name="Rektangel 18"/>
          <p:cNvSpPr/>
          <p:nvPr/>
        </p:nvSpPr>
        <p:spPr>
          <a:xfrm>
            <a:off x="7740352" y="4405421"/>
            <a:ext cx="1008112" cy="123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Andre </a:t>
            </a:r>
            <a:r>
              <a:rPr lang="en-GB" sz="1400" dirty="0" err="1" smtClean="0"/>
              <a:t>ramme-verk</a:t>
            </a:r>
            <a:r>
              <a:rPr lang="en-GB" sz="1400" dirty="0" smtClean="0"/>
              <a:t>:</a:t>
            </a:r>
          </a:p>
          <a:p>
            <a:pPr algn="ctr"/>
            <a:r>
              <a:rPr lang="en-GB" sz="1400" dirty="0" smtClean="0"/>
              <a:t>Angular, </a:t>
            </a:r>
            <a:r>
              <a:rPr lang="en-GB" sz="1400" dirty="0" err="1" smtClean="0"/>
              <a:t>Vue</a:t>
            </a:r>
            <a:r>
              <a:rPr lang="en-GB" sz="1400" dirty="0" smtClean="0"/>
              <a:t>, ++</a:t>
            </a:r>
            <a:endParaRPr lang="en-GB" sz="1400" dirty="0"/>
          </a:p>
        </p:txBody>
      </p:sp>
      <p:sp>
        <p:nvSpPr>
          <p:cNvPr id="25" name="Rektangel 24"/>
          <p:cNvSpPr/>
          <p:nvPr/>
        </p:nvSpPr>
        <p:spPr>
          <a:xfrm>
            <a:off x="2595695" y="2038988"/>
            <a:ext cx="3591013" cy="2902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3275856" y="2557783"/>
            <a:ext cx="2499118" cy="2140669"/>
            <a:chOff x="1632" y="1248"/>
            <a:chExt cx="2682" cy="2286"/>
          </a:xfrm>
        </p:grpSpPr>
        <p:sp>
          <p:nvSpPr>
            <p:cNvPr id="21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  <p:sp>
          <p:nvSpPr>
            <p:cNvPr id="22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  <p:sp>
          <p:nvSpPr>
            <p:cNvPr id="23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</p:grpSp>
      <p:pic>
        <p:nvPicPr>
          <p:cNvPr id="1030" name="Picture 6" descr="C:\Users\Dag\AppData\Local\Microsoft\Windows\Temporary Internet Files\Content.IE5\BAO1XJJG\220px-Sidf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621020"/>
            <a:ext cx="2794637" cy="19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Sylinder 23"/>
          <p:cNvSpPr txBox="1"/>
          <p:nvPr/>
        </p:nvSpPr>
        <p:spPr>
          <a:xfrm>
            <a:off x="2647742" y="2038989"/>
            <a:ext cx="348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FF00"/>
                </a:solidFill>
              </a:rPr>
              <a:t>Nettleser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err="1" smtClean="0">
                <a:solidFill>
                  <a:srgbClr val="FFFF00"/>
                </a:solidFill>
              </a:rPr>
              <a:t>er</a:t>
            </a:r>
            <a:r>
              <a:rPr lang="en-GB" dirty="0" smtClean="0">
                <a:solidFill>
                  <a:srgbClr val="FFFF00"/>
                </a:solidFill>
              </a:rPr>
              <a:t> et </a:t>
            </a:r>
            <a:r>
              <a:rPr lang="en-GB" dirty="0" err="1" smtClean="0">
                <a:solidFill>
                  <a:srgbClr val="FFFF00"/>
                </a:solidFill>
              </a:rPr>
              <a:t>datamaskin</a:t>
            </a:r>
            <a:r>
              <a:rPr lang="en-GB" dirty="0" smtClean="0">
                <a:solidFill>
                  <a:srgbClr val="FFFF00"/>
                </a:solidFill>
              </a:rPr>
              <a:t>-</a:t>
            </a:r>
          </a:p>
          <a:p>
            <a:r>
              <a:rPr lang="en-GB" dirty="0">
                <a:solidFill>
                  <a:srgbClr val="FFFF00"/>
                </a:solidFill>
              </a:rPr>
              <a:t>p</a:t>
            </a:r>
            <a:r>
              <a:rPr lang="en-GB" dirty="0" smtClean="0">
                <a:solidFill>
                  <a:srgbClr val="FFFF00"/>
                </a:solidFill>
              </a:rPr>
              <a:t>rogram </a:t>
            </a:r>
            <a:r>
              <a:rPr lang="en-GB" dirty="0" err="1" smtClean="0">
                <a:solidFill>
                  <a:srgbClr val="FFFF00"/>
                </a:solidFill>
              </a:rPr>
              <a:t>som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err="1" smtClean="0">
                <a:solidFill>
                  <a:srgbClr val="FFFF00"/>
                </a:solidFill>
              </a:rPr>
              <a:t>forstår</a:t>
            </a:r>
            <a:r>
              <a:rPr lang="en-GB" dirty="0" smtClean="0">
                <a:solidFill>
                  <a:srgbClr val="FFFF00"/>
                </a:solidFill>
              </a:rPr>
              <a:t> HTML, CSS </a:t>
            </a:r>
            <a:r>
              <a:rPr lang="en-GB" dirty="0" err="1" smtClean="0">
                <a:solidFill>
                  <a:srgbClr val="FFFF00"/>
                </a:solidFill>
              </a:rPr>
              <a:t>og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JavaScript, </a:t>
            </a:r>
            <a:r>
              <a:rPr lang="en-GB" dirty="0" err="1" smtClean="0">
                <a:solidFill>
                  <a:srgbClr val="FFFF00"/>
                </a:solidFill>
              </a:rPr>
              <a:t>pluss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err="1" smtClean="0">
                <a:solidFill>
                  <a:srgbClr val="FFFF00"/>
                </a:solidFill>
              </a:rPr>
              <a:t>en</a:t>
            </a:r>
            <a:r>
              <a:rPr lang="en-GB" dirty="0" smtClean="0">
                <a:solidFill>
                  <a:srgbClr val="FFFF00"/>
                </a:solidFill>
              </a:rPr>
              <a:t> masse </a:t>
            </a:r>
            <a:r>
              <a:rPr lang="en-GB" dirty="0" err="1" smtClean="0">
                <a:solidFill>
                  <a:srgbClr val="FFFF00"/>
                </a:solidFill>
              </a:rPr>
              <a:t>annet</a:t>
            </a:r>
            <a:r>
              <a:rPr lang="en-GB" dirty="0" smtClean="0">
                <a:solidFill>
                  <a:srgbClr val="FFFF00"/>
                </a:solidFill>
              </a:rPr>
              <a:t>…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6" name="Pil høyre 25"/>
          <p:cNvSpPr/>
          <p:nvPr/>
        </p:nvSpPr>
        <p:spPr>
          <a:xfrm rot="18657153">
            <a:off x="2463502" y="469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il høyre 27"/>
          <p:cNvSpPr/>
          <p:nvPr/>
        </p:nvSpPr>
        <p:spPr>
          <a:xfrm rot="16200000">
            <a:off x="4734128" y="4726663"/>
            <a:ext cx="775703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il høyre 28"/>
          <p:cNvSpPr/>
          <p:nvPr/>
        </p:nvSpPr>
        <p:spPr>
          <a:xfrm rot="10800000">
            <a:off x="5832334" y="4293096"/>
            <a:ext cx="1908018" cy="5303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Rett pil 30"/>
          <p:cNvCxnSpPr/>
          <p:nvPr/>
        </p:nvCxnSpPr>
        <p:spPr>
          <a:xfrm flipV="1">
            <a:off x="5018890" y="2636912"/>
            <a:ext cx="1895705" cy="87972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" y="620688"/>
            <a:ext cx="9058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kstSylinder 1026"/>
          <p:cNvSpPr txBox="1"/>
          <p:nvPr/>
        </p:nvSpPr>
        <p:spPr>
          <a:xfrm>
            <a:off x="913309" y="1669657"/>
            <a:ext cx="527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Firefox, Safari, Chrome, Internet Explorer, Opera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2214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Hyper Text Mark-up Language</a:t>
            </a:r>
            <a:br>
              <a:rPr lang="en-GB" dirty="0" smtClean="0"/>
            </a:br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Organisering av informasjon hva «merkelapper» -Tags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En «Tag» er satt sammen av et </a:t>
            </a:r>
            <a:r>
              <a:rPr lang="nb-NO" dirty="0"/>
              <a:t>u</a:t>
            </a:r>
            <a:r>
              <a:rPr lang="nb-NO" dirty="0" smtClean="0"/>
              <a:t>tvalg av tastaturtegn som ‘&lt;&gt;/’ pluss alle tall og bokstaver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b-NO" dirty="0" smtClean="0"/>
              <a:t>HTML definerer et endelig sett med «tags» der hver «tag» har sin bestemte betydning   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Eksemple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&gt;Page Title&lt;/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&gt;This is a Heading&lt;/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&gt;This is a paragraph.&lt;/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07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Verktøy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http://brackets.io/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17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302</Words>
  <Application>Microsoft Office PowerPoint</Application>
  <PresentationFormat>Skjermfremvisning (4:3)</PresentationFormat>
  <Paragraphs>64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Office-tema</vt:lpstr>
      <vt:lpstr>CodingCrashCourse</vt:lpstr>
      <vt:lpstr>Koder / Koding</vt:lpstr>
      <vt:lpstr>Program/programmering</vt:lpstr>
      <vt:lpstr>PowerPoint-presentasjon</vt:lpstr>
      <vt:lpstr>Web teknologier</vt:lpstr>
      <vt:lpstr>Hyper Text Mark-up Language HTML</vt:lpstr>
      <vt:lpstr>Eksemple på HTML</vt:lpstr>
      <vt:lpstr>Verktøy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Dag</dc:creator>
  <cp:lastModifiedBy>Dag</cp:lastModifiedBy>
  <cp:revision>20</cp:revision>
  <dcterms:created xsi:type="dcterms:W3CDTF">2017-02-28T06:45:15Z</dcterms:created>
  <dcterms:modified xsi:type="dcterms:W3CDTF">2017-03-02T22:30:34Z</dcterms:modified>
</cp:coreProperties>
</file>