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/>
      <a:tcStyle>
        <a:tcBdr/>
        <a:fill>
          <a:solidFill>
            <a:srgbClr val="F9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/>
      <a:tcStyle>
        <a:tcBdr/>
        <a:fill>
          <a:solidFill>
            <a:srgbClr val="FB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/>
      <a:tcStyle>
        <a:tcBdr/>
        <a:fill>
          <a:solidFill>
            <a:srgbClr val="E8EF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3;p16" descr="Google Shape;13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632201"/>
            <a:ext cx="9448800" cy="685801"/>
          </a:xfrm>
          <a:prstGeom prst="rect">
            <a:avLst/>
          </a:prstGeom>
        </p:spPr>
        <p:txBody>
          <a:bodyPr/>
          <a:lstStyle>
            <a:lvl1pPr marL="368300" indent="-279400">
              <a:buClrTx/>
              <a:buSzTx/>
              <a:buFontTx/>
              <a:buNone/>
              <a:defRPr sz="2000"/>
            </a:lvl1pPr>
            <a:lvl2pPr marL="368300" indent="190500">
              <a:buClrTx/>
              <a:buSzTx/>
              <a:buFontTx/>
              <a:buNone/>
              <a:defRPr sz="2000"/>
            </a:lvl2pPr>
            <a:lvl3pPr marL="368300" indent="660400">
              <a:buClrTx/>
              <a:buSzTx/>
              <a:buFontTx/>
              <a:buNone/>
              <a:defRPr sz="2000"/>
            </a:lvl3pPr>
            <a:lvl4pPr marL="368300" indent="1130300">
              <a:buClrTx/>
              <a:buSzTx/>
              <a:buFontTx/>
              <a:buNone/>
              <a:defRPr sz="2000"/>
            </a:lvl4pPr>
            <a:lvl5pPr marL="368300" indent="1587500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75533" y="1491528"/>
            <a:ext cx="244868" cy="243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685776" y="4697360"/>
            <a:ext cx="10822035" cy="819356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9" name="Google Shape;73;p25"/>
          <p:cNvSpPr>
            <a:spLocks noGrp="1"/>
          </p:cNvSpPr>
          <p:nvPr>
            <p:ph type="pic" idx="13"/>
          </p:nvPr>
        </p:nvSpPr>
        <p:spPr>
          <a:xfrm>
            <a:off x="681726" y="941439"/>
            <a:ext cx="10821842" cy="34781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5800" y="5516714"/>
            <a:ext cx="10820400" cy="701970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79;p26" descr="Google Shape;79;p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4467" y="3649133"/>
            <a:ext cx="10130516" cy="999068"/>
          </a:xfrm>
          <a:prstGeom prst="rect">
            <a:avLst/>
          </a:prstGeom>
        </p:spPr>
        <p:txBody>
          <a:bodyPr anchor="ctr"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61333" y="441662"/>
            <a:ext cx="244867" cy="243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86;p27" descr="Google Shape;86;p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1024467" y="753532"/>
            <a:ext cx="10151534" cy="260449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03864" y="3365555"/>
            <a:ext cx="9592738" cy="444444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400"/>
            </a:lvl1pPr>
            <a:lvl2pPr marL="228600" indent="457200">
              <a:buClrTx/>
              <a:buSzTx/>
              <a:buFontTx/>
              <a:buNone/>
              <a:defRPr sz="1400"/>
            </a:lvl2pPr>
            <a:lvl3pPr marL="228600" indent="914400">
              <a:buClrTx/>
              <a:buSzTx/>
              <a:buFontTx/>
              <a:buNone/>
              <a:defRPr sz="1400"/>
            </a:lvl3pPr>
            <a:lvl4pPr marL="228600" indent="1371600">
              <a:buClrTx/>
              <a:buSzTx/>
              <a:buFontTx/>
              <a:buNone/>
              <a:defRPr sz="1400"/>
            </a:lvl4pPr>
            <a:lvl5pPr marL="228600" indent="182880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Google Shape;89;p27"/>
          <p:cNvSpPr txBox="1">
            <a:spLocks noGrp="1"/>
          </p:cNvSpPr>
          <p:nvPr>
            <p:ph type="body" sz="quarter" idx="13"/>
          </p:nvPr>
        </p:nvSpPr>
        <p:spPr>
          <a:xfrm>
            <a:off x="1024466" y="3959862"/>
            <a:ext cx="10151535" cy="679872"/>
          </a:xfrm>
          <a:prstGeom prst="rect">
            <a:avLst/>
          </a:prstGeom>
        </p:spPr>
        <p:txBody>
          <a:bodyPr anchor="ctr"/>
          <a:lstStyle/>
          <a:p>
            <a:pPr marL="22860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122" name="Google Shape;93;p27"/>
          <p:cNvSpPr txBox="1"/>
          <p:nvPr/>
        </p:nvSpPr>
        <p:spPr>
          <a:xfrm>
            <a:off x="476250" y="557838"/>
            <a:ext cx="609600" cy="133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“</a:t>
            </a:r>
          </a:p>
        </p:txBody>
      </p:sp>
      <p:sp>
        <p:nvSpPr>
          <p:cNvPr id="123" name="Google Shape;94;p27"/>
          <p:cNvSpPr txBox="1"/>
          <p:nvPr/>
        </p:nvSpPr>
        <p:spPr>
          <a:xfrm>
            <a:off x="10984230" y="2325677"/>
            <a:ext cx="609601" cy="133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r">
              <a:defRPr sz="8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”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61333" y="441662"/>
            <a:ext cx="244867" cy="243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6;p28" descr="Google Shape;96;p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7" cy="2511836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4467" y="3648314"/>
            <a:ext cx="10144654" cy="999886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61333" y="441662"/>
            <a:ext cx="244867" cy="243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2895600" y="761998"/>
            <a:ext cx="8610600" cy="130386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5800" y="2202079"/>
            <a:ext cx="3456433" cy="617321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400"/>
            </a:lvl1pPr>
            <a:lvl2pPr marL="228600" indent="457200">
              <a:buClrTx/>
              <a:buSzTx/>
              <a:buFontTx/>
              <a:buNone/>
              <a:defRPr sz="2400"/>
            </a:lvl2pPr>
            <a:lvl3pPr marL="228600" indent="914400">
              <a:buClrTx/>
              <a:buSzTx/>
              <a:buFontTx/>
              <a:buNone/>
              <a:defRPr sz="2400"/>
            </a:lvl3pPr>
            <a:lvl4pPr marL="228600" indent="1371600">
              <a:buClrTx/>
              <a:buSzTx/>
              <a:buFontTx/>
              <a:buNone/>
              <a:defRPr sz="2400"/>
            </a:lvl4pPr>
            <a:lvl5pPr marL="228600" indent="1828800"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05;p29"/>
          <p:cNvSpPr txBox="1">
            <a:spLocks noGrp="1"/>
          </p:cNvSpPr>
          <p:nvPr>
            <p:ph type="body" sz="quarter" idx="13"/>
          </p:nvPr>
        </p:nvSpPr>
        <p:spPr>
          <a:xfrm>
            <a:off x="685798" y="2904564"/>
            <a:ext cx="3456434" cy="331413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44" name="Google Shape;106;p29"/>
          <p:cNvSpPr txBox="1">
            <a:spLocks noGrp="1"/>
          </p:cNvSpPr>
          <p:nvPr>
            <p:ph type="body" sz="quarter" idx="14"/>
          </p:nvPr>
        </p:nvSpPr>
        <p:spPr>
          <a:xfrm>
            <a:off x="4368799" y="2201333"/>
            <a:ext cx="3456434" cy="626535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145" name="Google Shape;107;p29"/>
          <p:cNvSpPr txBox="1">
            <a:spLocks noGrp="1"/>
          </p:cNvSpPr>
          <p:nvPr>
            <p:ph type="body" sz="quarter" idx="15"/>
          </p:nvPr>
        </p:nvSpPr>
        <p:spPr>
          <a:xfrm>
            <a:off x="4366857" y="2904066"/>
            <a:ext cx="3456433" cy="331461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46" name="Google Shape;108;p29"/>
          <p:cNvSpPr txBox="1">
            <a:spLocks noGrp="1"/>
          </p:cNvSpPr>
          <p:nvPr>
            <p:ph type="body" sz="quarter" idx="16"/>
          </p:nvPr>
        </p:nvSpPr>
        <p:spPr>
          <a:xfrm>
            <a:off x="8051799" y="2192865"/>
            <a:ext cx="3456434" cy="626535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147" name="Google Shape;109;p29"/>
          <p:cNvSpPr txBox="1">
            <a:spLocks noGrp="1"/>
          </p:cNvSpPr>
          <p:nvPr>
            <p:ph type="body" sz="quarter" idx="17"/>
          </p:nvPr>
        </p:nvSpPr>
        <p:spPr>
          <a:xfrm>
            <a:off x="8051800" y="2904564"/>
            <a:ext cx="3456433" cy="331413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8617" y="4191000"/>
            <a:ext cx="3451583" cy="682766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400"/>
            </a:lvl1pPr>
            <a:lvl2pPr marL="228600" indent="457200">
              <a:buClrTx/>
              <a:buSzTx/>
              <a:buFontTx/>
              <a:buNone/>
              <a:defRPr sz="2400"/>
            </a:lvl2pPr>
            <a:lvl3pPr marL="228600" indent="914400">
              <a:buClrTx/>
              <a:buSzTx/>
              <a:buFontTx/>
              <a:buNone/>
              <a:defRPr sz="2400"/>
            </a:lvl3pPr>
            <a:lvl4pPr marL="228600" indent="1371600">
              <a:buClrTx/>
              <a:buSzTx/>
              <a:buFontTx/>
              <a:buNone/>
              <a:defRPr sz="2400"/>
            </a:lvl4pPr>
            <a:lvl5pPr marL="228600" indent="1828800"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Google Shape;116;p30"/>
          <p:cNvSpPr>
            <a:spLocks noGrp="1"/>
          </p:cNvSpPr>
          <p:nvPr>
            <p:ph type="pic" sz="quarter" idx="13"/>
          </p:nvPr>
        </p:nvSpPr>
        <p:spPr>
          <a:xfrm>
            <a:off x="688618" y="2362200"/>
            <a:ext cx="3451582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196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8" name="Google Shape;117;p30"/>
          <p:cNvSpPr txBox="1">
            <a:spLocks noGrp="1"/>
          </p:cNvSpPr>
          <p:nvPr>
            <p:ph type="body" sz="quarter" idx="14"/>
          </p:nvPr>
        </p:nvSpPr>
        <p:spPr>
          <a:xfrm>
            <a:off x="688618" y="4873764"/>
            <a:ext cx="3451582" cy="134492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59" name="Google Shape;118;p30"/>
          <p:cNvSpPr txBox="1">
            <a:spLocks noGrp="1"/>
          </p:cNvSpPr>
          <p:nvPr>
            <p:ph type="body" sz="quarter" idx="15"/>
          </p:nvPr>
        </p:nvSpPr>
        <p:spPr>
          <a:xfrm>
            <a:off x="4374262" y="4190999"/>
            <a:ext cx="3448935" cy="682767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160" name="Google Shape;119;p30"/>
          <p:cNvSpPr>
            <a:spLocks noGrp="1"/>
          </p:cNvSpPr>
          <p:nvPr>
            <p:ph type="pic" sz="quarter" idx="16"/>
          </p:nvPr>
        </p:nvSpPr>
        <p:spPr>
          <a:xfrm>
            <a:off x="4374262" y="2362200"/>
            <a:ext cx="3448937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196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1" name="Google Shape;120;p30"/>
          <p:cNvSpPr txBox="1">
            <a:spLocks noGrp="1"/>
          </p:cNvSpPr>
          <p:nvPr>
            <p:ph type="body" sz="quarter" idx="17"/>
          </p:nvPr>
        </p:nvSpPr>
        <p:spPr>
          <a:xfrm>
            <a:off x="4374263" y="4873762"/>
            <a:ext cx="3448936" cy="134492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62" name="Google Shape;121;p30"/>
          <p:cNvSpPr txBox="1">
            <a:spLocks noGrp="1"/>
          </p:cNvSpPr>
          <p:nvPr>
            <p:ph type="body" sz="quarter" idx="18"/>
          </p:nvPr>
        </p:nvSpPr>
        <p:spPr>
          <a:xfrm>
            <a:off x="8049731" y="4190999"/>
            <a:ext cx="3456469" cy="682767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163" name="Google Shape;122;p30"/>
          <p:cNvSpPr>
            <a:spLocks noGrp="1"/>
          </p:cNvSpPr>
          <p:nvPr>
            <p:ph type="pic" sz="quarter" idx="19"/>
          </p:nvPr>
        </p:nvSpPr>
        <p:spPr>
          <a:xfrm>
            <a:off x="8049855" y="2362200"/>
            <a:ext cx="3447879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196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4" name="Google Shape;123;p30"/>
          <p:cNvSpPr txBox="1">
            <a:spLocks noGrp="1"/>
          </p:cNvSpPr>
          <p:nvPr>
            <p:ph type="body" sz="quarter" idx="20"/>
          </p:nvPr>
        </p:nvSpPr>
        <p:spPr>
          <a:xfrm>
            <a:off x="8049731" y="4873761"/>
            <a:ext cx="3452446" cy="134492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3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6" cy="10820401"/>
          </a:xfrm>
          <a:prstGeom prst="rect">
            <a:avLst/>
          </a:prstGeom>
        </p:spPr>
        <p:txBody>
          <a:bodyPr/>
          <a:lstStyle>
            <a:lvl1pPr indent="-342900"/>
            <a:lvl2pPr marL="948689" indent="-377189"/>
            <a:lvl4pPr marL="1957387" indent="-471487"/>
            <a:lvl5pPr marL="2414587" indent="-471487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34;p32" descr="Google Shape;134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itle Text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4" cy="2057401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3" name="Body Level One…"/>
          <p:cNvSpPr txBox="1">
            <a:spLocks noGrp="1"/>
          </p:cNvSpPr>
          <p:nvPr>
            <p:ph type="body" sz="half" idx="1"/>
          </p:nvPr>
        </p:nvSpPr>
        <p:spPr>
          <a:xfrm rot="5400000">
            <a:off x="3175000" y="-1405468"/>
            <a:ext cx="3903134" cy="8204202"/>
          </a:xfrm>
          <a:prstGeom prst="rect">
            <a:avLst/>
          </a:prstGeom>
        </p:spPr>
        <p:txBody>
          <a:bodyPr/>
          <a:lstStyle>
            <a:lvl1pPr indent="-342900"/>
            <a:lvl2pPr marL="948689" indent="-377189"/>
            <a:lvl4pPr marL="1957387" indent="-471487"/>
            <a:lvl5pPr marL="2414587" indent="-471487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61333" y="441662"/>
            <a:ext cx="244867" cy="243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indent="-342900"/>
            <a:lvl2pPr marL="948689" indent="-377189"/>
            <a:lvl4pPr marL="1957387" indent="-471487"/>
            <a:lvl5pPr marL="2414587" indent="-471487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26;p18" descr="Google Shape;26;p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1936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4467" y="3641725"/>
            <a:ext cx="10490201" cy="955675"/>
          </a:xfrm>
          <a:prstGeom prst="rect">
            <a:avLst/>
          </a:prstGeom>
        </p:spPr>
        <p:txBody>
          <a:bodyPr/>
          <a:lstStyle>
            <a:lvl1pPr marL="228600" indent="0" algn="r">
              <a:buClrTx/>
              <a:buSzTx/>
              <a:buFontTx/>
              <a:buNone/>
            </a:lvl1pPr>
            <a:lvl2pPr marL="228600" indent="457200" algn="r">
              <a:buClrTx/>
              <a:buSzTx/>
              <a:buFontTx/>
              <a:buNone/>
            </a:lvl2pPr>
            <a:lvl3pPr marL="228600" indent="914400" algn="r">
              <a:buClrTx/>
              <a:buSzTx/>
              <a:buFontTx/>
              <a:buNone/>
            </a:lvl3pPr>
            <a:lvl4pPr marL="228600" indent="1371600" algn="r">
              <a:buClrTx/>
              <a:buSzTx/>
              <a:buFontTx/>
              <a:buNone/>
            </a:lvl4pPr>
            <a:lvl5pPr marL="228600" indent="1828800" algn="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61333" y="441662"/>
            <a:ext cx="244867" cy="243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</p:spPr>
        <p:txBody>
          <a:bodyPr/>
          <a:lstStyle>
            <a:lvl1pPr indent="-342900"/>
            <a:lvl2pPr marL="948689" indent="-377189"/>
            <a:lvl4pPr marL="1957387" indent="-471487"/>
            <a:lvl5pPr marL="2414587" indent="-471487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35;p19"/>
          <p:cNvSpPr txBox="1">
            <a:spLocks noGrp="1"/>
          </p:cNvSpPr>
          <p:nvPr>
            <p:ph type="body" sz="half" idx="13"/>
          </p:nvPr>
        </p:nvSpPr>
        <p:spPr>
          <a:xfrm>
            <a:off x="6172200" y="2194559"/>
            <a:ext cx="5334000" cy="4024126"/>
          </a:xfrm>
          <a:prstGeom prst="rect">
            <a:avLst/>
          </a:prstGeom>
        </p:spPr>
        <p:txBody>
          <a:bodyPr/>
          <a:lstStyle/>
          <a:p>
            <a:pPr indent="-342900"/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9" y="2183801"/>
            <a:ext cx="5079992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800"/>
            </a:lvl1pPr>
            <a:lvl2pPr marL="228600" indent="457200">
              <a:buClrTx/>
              <a:buSzTx/>
              <a:buFontTx/>
              <a:buNone/>
              <a:defRPr sz="2800"/>
            </a:lvl2pPr>
            <a:lvl3pPr marL="228600" indent="914400">
              <a:buClrTx/>
              <a:buSzTx/>
              <a:buFontTx/>
              <a:buNone/>
              <a:defRPr sz="2800"/>
            </a:lvl3pPr>
            <a:lvl4pPr marL="228600" indent="1371600">
              <a:buClrTx/>
              <a:buSzTx/>
              <a:buFontTx/>
              <a:buNone/>
              <a:defRPr sz="2800"/>
            </a:lvl4pPr>
            <a:lvl5pPr marL="228600" indent="1828800"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Google Shape;42;p20"/>
          <p:cNvSpPr txBox="1">
            <a:spLocks noGrp="1"/>
          </p:cNvSpPr>
          <p:nvPr>
            <p:ph type="body" sz="quarter" idx="13"/>
          </p:nvPr>
        </p:nvSpPr>
        <p:spPr>
          <a:xfrm>
            <a:off x="685800" y="3132665"/>
            <a:ext cx="5311775" cy="3086020"/>
          </a:xfrm>
          <a:prstGeom prst="rect">
            <a:avLst/>
          </a:prstGeom>
        </p:spPr>
        <p:txBody>
          <a:bodyPr/>
          <a:lstStyle/>
          <a:p>
            <a:pPr indent="-342900"/>
            <a:endParaRPr/>
          </a:p>
        </p:txBody>
      </p:sp>
      <p:sp>
        <p:nvSpPr>
          <p:cNvPr id="54" name="Google Shape;43;p20"/>
          <p:cNvSpPr txBox="1">
            <a:spLocks noGrp="1"/>
          </p:cNvSpPr>
          <p:nvPr>
            <p:ph type="body" sz="quarter" idx="14"/>
          </p:nvPr>
        </p:nvSpPr>
        <p:spPr>
          <a:xfrm>
            <a:off x="6400800" y="2183801"/>
            <a:ext cx="5105400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800"/>
            </a:pPr>
            <a:endParaRPr/>
          </a:p>
        </p:txBody>
      </p:sp>
      <p:sp>
        <p:nvSpPr>
          <p:cNvPr id="55" name="Google Shape;44;p20"/>
          <p:cNvSpPr txBox="1">
            <a:spLocks noGrp="1"/>
          </p:cNvSpPr>
          <p:nvPr>
            <p:ph type="body" sz="quarter" idx="15"/>
          </p:nvPr>
        </p:nvSpPr>
        <p:spPr>
          <a:xfrm>
            <a:off x="6172200" y="3132665"/>
            <a:ext cx="5334000" cy="3086020"/>
          </a:xfrm>
          <a:prstGeom prst="rect">
            <a:avLst/>
          </a:prstGeom>
        </p:spPr>
        <p:txBody>
          <a:bodyPr/>
          <a:lstStyle/>
          <a:p>
            <a:pPr indent="-342900"/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4995581" y="746759"/>
            <a:ext cx="6510619" cy="5471925"/>
          </a:xfrm>
          <a:prstGeom prst="rect">
            <a:avLst/>
          </a:prstGeom>
        </p:spPr>
        <p:txBody>
          <a:bodyPr anchor="ctr"/>
          <a:lstStyle>
            <a:lvl1pPr indent="-342900"/>
            <a:lvl2pPr marL="948689" indent="-377189"/>
            <a:lvl4pPr marL="1957387" indent="-471487"/>
            <a:lvl5pPr marL="2414587" indent="-471487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60;p23"/>
          <p:cNvSpPr txBox="1">
            <a:spLocks noGrp="1"/>
          </p:cNvSpPr>
          <p:nvPr>
            <p:ph type="body" sz="quarter" idx="13"/>
          </p:nvPr>
        </p:nvSpPr>
        <p:spPr>
          <a:xfrm>
            <a:off x="685800" y="3124199"/>
            <a:ext cx="4114800" cy="3094486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1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9" name="Google Shape;66;p24"/>
          <p:cNvSpPr>
            <a:spLocks noGrp="1"/>
          </p:cNvSpPr>
          <p:nvPr>
            <p:ph type="pic" sz="half" idx="13"/>
          </p:nvPr>
        </p:nvSpPr>
        <p:spPr>
          <a:xfrm>
            <a:off x="7861237" y="751241"/>
            <a:ext cx="3644963" cy="546744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85800" y="3124199"/>
            <a:ext cx="6873241" cy="3094485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;p15" descr="Google Shape;6;p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61333" y="441662"/>
            <a:ext cx="244868" cy="2438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457200" marR="0" indent="-3683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949960" marR="0" indent="-3911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447800" marR="0" indent="-4191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952625" marR="0" indent="-4540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409825" marR="0" indent="-4540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867025" marR="0" indent="-4540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324225" marR="0" indent="-4540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781425" marR="0" indent="-4540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238625" marR="0" indent="-4540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44;p1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/>
          <a:lstStyle/>
          <a:p>
            <a:r>
              <a:t>Green Pace</a:t>
            </a:r>
          </a:p>
        </p:txBody>
      </p:sp>
      <p:sp>
        <p:nvSpPr>
          <p:cNvPr id="194" name="Google Shape;145;p1"/>
          <p:cNvSpPr txBox="1">
            <a:spLocks noGrp="1"/>
          </p:cNvSpPr>
          <p:nvPr>
            <p:ph type="subTitle" sz="quarter" idx="1"/>
          </p:nvPr>
        </p:nvSpPr>
        <p:spPr>
          <a:xfrm>
            <a:off x="1371600" y="3632200"/>
            <a:ext cx="9448800" cy="156159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defRPr sz="1800"/>
            </a:pPr>
            <a:r>
              <a:t>Security Policy Presentation</a:t>
            </a:r>
          </a:p>
          <a:p>
            <a:pPr marL="0" indent="0">
              <a:lnSpc>
                <a:spcPct val="70000"/>
              </a:lnSpc>
              <a:defRPr sz="1800"/>
            </a:pPr>
            <a:r>
              <a:t>Developer: Devon C. Darling</a:t>
            </a:r>
            <a:endParaRPr i="1"/>
          </a:p>
          <a:p>
            <a:pPr marL="0" indent="0">
              <a:lnSpc>
                <a:spcPct val="70000"/>
              </a:lnSpc>
              <a:defRPr sz="1800" i="1"/>
            </a:pPr>
            <a:endParaRPr i="1"/>
          </a:p>
        </p:txBody>
      </p:sp>
      <p:pic>
        <p:nvPicPr>
          <p:cNvPr id="195" name="Google Shape;146;p1" descr="Google Shape;146;p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773" y="659854"/>
            <a:ext cx="2921425" cy="378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59F544A4-5B50-411B-9A13-3C11A5E4CA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97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86B0-5433-45E6-BB27-9C8248E4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Test to verify that capacity is greater than or equal to size for 0, 1, 5, 10 entries (Positive)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92293-E1B7-406F-AE8E-9392BBC0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251604"/>
            <a:ext cx="5905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184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0E91-65DD-4E9E-9A65-DACF5948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Test to verify clear erases the collection (Positive)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440DD-1C86-45F4-B62F-B2EF4228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2" y="2967037"/>
            <a:ext cx="30765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051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02;p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AUTOMATION SUMMARY</a:t>
            </a:r>
          </a:p>
        </p:txBody>
      </p:sp>
      <p:pic>
        <p:nvPicPr>
          <p:cNvPr id="228" name="DevSec Ops Toolchain Diagram&#10;&#10;Google Shape;203;p9" descr="DevSec Ops Toolchain DiagramGoogle Shape;203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2199481"/>
            <a:ext cx="7937500" cy="401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Google Shape;204;p9" descr="Google Shape;204;p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09;p1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dirty="0"/>
              <a:t>TOOLS</a:t>
            </a:r>
          </a:p>
        </p:txBody>
      </p:sp>
      <p:sp>
        <p:nvSpPr>
          <p:cNvPr id="232" name="Google Shape;210;p10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spcBef>
                <a:spcPts val="500"/>
              </a:spcBef>
              <a:buSzPts val="2000"/>
              <a:defRPr sz="2000"/>
            </a:pPr>
            <a:r>
              <a:rPr lang="en-US" dirty="0"/>
              <a:t>Static Analysis Tools</a:t>
            </a:r>
          </a:p>
          <a:p>
            <a:pPr marL="685800" lvl="1" indent="-228600">
              <a:spcBef>
                <a:spcPts val="500"/>
              </a:spcBef>
              <a:buSzPts val="2000"/>
              <a:defRPr sz="2000"/>
            </a:pPr>
            <a:endParaRPr lang="en-US" dirty="0"/>
          </a:p>
          <a:p>
            <a:pPr marL="685800" lvl="1" indent="-228600">
              <a:spcBef>
                <a:spcPts val="500"/>
              </a:spcBef>
              <a:buSzPts val="2000"/>
              <a:defRPr sz="2000"/>
            </a:pPr>
            <a:endParaRPr lang="en-US" dirty="0"/>
          </a:p>
          <a:p>
            <a:pPr marL="685800" lvl="1" indent="-228600">
              <a:spcBef>
                <a:spcPts val="500"/>
              </a:spcBef>
              <a:buSzPts val="2000"/>
              <a:defRPr sz="2000"/>
            </a:pPr>
            <a:r>
              <a:rPr lang="en-US" dirty="0"/>
              <a:t>Vulnerability Scans</a:t>
            </a:r>
          </a:p>
          <a:p>
            <a:pPr marL="685800" lvl="1" indent="-228600">
              <a:spcBef>
                <a:spcPts val="500"/>
              </a:spcBef>
              <a:buSzPts val="2000"/>
              <a:defRPr sz="2000"/>
            </a:pPr>
            <a:endParaRPr lang="en-US" dirty="0"/>
          </a:p>
          <a:p>
            <a:pPr marL="685800" lvl="1" indent="-228600">
              <a:spcBef>
                <a:spcPts val="500"/>
              </a:spcBef>
              <a:buSzPts val="2000"/>
              <a:defRPr sz="2000"/>
            </a:pPr>
            <a:endParaRPr lang="en-US" dirty="0"/>
          </a:p>
          <a:p>
            <a:pPr marL="685800" lvl="1" indent="-228600">
              <a:spcBef>
                <a:spcPts val="500"/>
              </a:spcBef>
              <a:buSzPts val="2000"/>
              <a:defRPr sz="2000"/>
            </a:pPr>
            <a:r>
              <a:rPr lang="en-US" dirty="0" err="1"/>
              <a:t>Parasoft</a:t>
            </a:r>
            <a:r>
              <a:rPr lang="en-US" dirty="0"/>
              <a:t> C/C++ test</a:t>
            </a:r>
          </a:p>
        </p:txBody>
      </p:sp>
      <p:pic>
        <p:nvPicPr>
          <p:cNvPr id="233" name="Google Shape;211;p10" descr="Google Shape;211;p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16;p1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dirty="0"/>
              <a:t>RISKS AND BENEFITS</a:t>
            </a:r>
          </a:p>
        </p:txBody>
      </p:sp>
      <p:sp>
        <p:nvSpPr>
          <p:cNvPr id="236" name="Google Shape;217;p1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0"/>
              </a:spcBef>
              <a:buSzPts val="2000"/>
              <a:defRPr sz="2000"/>
            </a:lvl1pPr>
          </a:lstStyle>
          <a:p>
            <a:r>
              <a:rPr lang="en-US" sz="4000" dirty="0"/>
              <a:t>Act Now or Act Later?</a:t>
            </a:r>
          </a:p>
        </p:txBody>
      </p:sp>
      <p:pic>
        <p:nvPicPr>
          <p:cNvPr id="237" name="Google Shape;218;p11" descr="Google Shape;218;p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23;p1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RECOMMENDATIONS</a:t>
            </a:r>
          </a:p>
        </p:txBody>
      </p:sp>
      <p:sp>
        <p:nvSpPr>
          <p:cNvPr id="240" name="Google Shape;224;p12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 marL="1143000" lvl="2" indent="-228600">
              <a:spcBef>
                <a:spcPts val="0"/>
              </a:spcBef>
              <a:buSzPts val="1800"/>
              <a:defRPr sz="1800"/>
            </a:pPr>
            <a:r>
              <a:rPr lang="en-US" dirty="0"/>
              <a:t>Default Deny</a:t>
            </a:r>
          </a:p>
          <a:p>
            <a:pPr marL="1143000" lvl="2" indent="-228600">
              <a:spcBef>
                <a:spcPts val="0"/>
              </a:spcBef>
              <a:buSzPts val="1800"/>
              <a:defRPr sz="1800"/>
            </a:pPr>
            <a:endParaRPr lang="en-US" dirty="0"/>
          </a:p>
          <a:p>
            <a:pPr marL="1143000" lvl="2" indent="-228600">
              <a:spcBef>
                <a:spcPts val="0"/>
              </a:spcBef>
              <a:buSzPts val="1800"/>
              <a:defRPr sz="1800"/>
            </a:pPr>
            <a:r>
              <a:rPr lang="en-US" dirty="0"/>
              <a:t>Keep it Simple</a:t>
            </a:r>
          </a:p>
          <a:p>
            <a:pPr marL="1143000" lvl="2" indent="-228600">
              <a:spcBef>
                <a:spcPts val="0"/>
              </a:spcBef>
              <a:buSzPts val="1800"/>
              <a:defRPr sz="1800"/>
            </a:pPr>
            <a:endParaRPr lang="en-US" dirty="0"/>
          </a:p>
          <a:p>
            <a:pPr marL="1143000" lvl="2" indent="-228600">
              <a:spcBef>
                <a:spcPts val="0"/>
              </a:spcBef>
              <a:buSzPts val="1800"/>
              <a:defRPr sz="1800"/>
            </a:pPr>
            <a:r>
              <a:rPr lang="en-US" dirty="0"/>
              <a:t>Adhere to the Principle of Least Privilege</a:t>
            </a:r>
          </a:p>
          <a:p>
            <a:pPr marL="1143000" lvl="2" indent="-228600">
              <a:spcBef>
                <a:spcPts val="0"/>
              </a:spcBef>
              <a:buSzPts val="1800"/>
              <a:defRPr sz="1800"/>
            </a:pPr>
            <a:endParaRPr lang="en-US" dirty="0"/>
          </a:p>
          <a:p>
            <a:pPr marL="1143000" lvl="2" indent="-228600">
              <a:spcBef>
                <a:spcPts val="0"/>
              </a:spcBef>
              <a:buSzPts val="1800"/>
              <a:defRPr sz="1800"/>
            </a:pPr>
            <a:r>
              <a:rPr lang="en-US" dirty="0"/>
              <a:t>Heed Compiler Warning</a:t>
            </a:r>
          </a:p>
          <a:p>
            <a:pPr marL="1143000" lvl="2" indent="-228600">
              <a:spcBef>
                <a:spcPts val="0"/>
              </a:spcBef>
              <a:buSzPts val="1800"/>
              <a:defRPr sz="1800"/>
            </a:pPr>
            <a:endParaRPr dirty="0"/>
          </a:p>
        </p:txBody>
      </p:sp>
      <p:pic>
        <p:nvPicPr>
          <p:cNvPr id="241" name="Google Shape;225;p12" descr="Google Shape;22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30;p1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CONCLUSIONS</a:t>
            </a:r>
          </a:p>
        </p:txBody>
      </p:sp>
      <p:sp>
        <p:nvSpPr>
          <p:cNvPr id="244" name="Google Shape;231;p1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0"/>
              </a:spcBef>
            </a:lvl1pPr>
          </a:lstStyle>
          <a:p>
            <a:r>
              <a:rPr lang="en-US" dirty="0"/>
              <a:t>Permissions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Subsystems</a:t>
            </a:r>
            <a:endParaRPr dirty="0"/>
          </a:p>
        </p:txBody>
      </p:sp>
      <p:pic>
        <p:nvPicPr>
          <p:cNvPr id="245" name="Google Shape;232;p13" descr="Google Shape;232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37;p1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248" name="Google Shape;238;p14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0"/>
              </a:spcBef>
            </a:lvl1pPr>
          </a:lstStyle>
          <a:p>
            <a:r>
              <a:t>[Provide APA-style references with links to resources, articles, and videos that you used in your presentation.]</a:t>
            </a:r>
          </a:p>
        </p:txBody>
      </p:sp>
      <p:pic>
        <p:nvPicPr>
          <p:cNvPr id="249" name="Google Shape;239;p14" descr="Google Shape;239;p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51;p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OVERVIEW: DEFENSE IN DEPTH</a:t>
            </a:r>
          </a:p>
        </p:txBody>
      </p:sp>
      <p:sp>
        <p:nvSpPr>
          <p:cNvPr id="198" name="Google Shape;152;p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0" indent="685800">
              <a:spcBef>
                <a:spcPts val="0"/>
              </a:spcBef>
              <a:buSzTx/>
              <a:buNone/>
            </a:lvl1pPr>
          </a:lstStyle>
          <a:p>
            <a:endParaRPr dirty="0"/>
          </a:p>
        </p:txBody>
      </p:sp>
      <p:pic>
        <p:nvPicPr>
          <p:cNvPr id="199" name="NHS (Healthcare) Defense in Depth – Shaun Van Niekerk&#10;&#10;Google Shape;153;p3" descr="NHS (Healthcare) Defense in Depth – Shaun Van NiekerkGoogle Shape;153;p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642" y="2839410"/>
            <a:ext cx="6453258" cy="3797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Google Shape;154;p3" descr="Google Shape;154;p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7C99A9E-1A4D-421D-A6A4-A1F6DE022D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84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59;p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THREATS MATRIX</a:t>
            </a:r>
          </a:p>
        </p:txBody>
      </p:sp>
      <p:graphicFrame>
        <p:nvGraphicFramePr>
          <p:cNvPr id="204" name="Google Shape;161;p4"/>
          <p:cNvGraphicFramePr/>
          <p:nvPr>
            <p:extLst>
              <p:ext uri="{D42A27DB-BD31-4B8C-83A1-F6EECF244321}">
                <p14:modId xmlns:p14="http://schemas.microsoft.com/office/powerpoint/2010/main" val="2836727510"/>
              </p:ext>
            </p:extLst>
          </p:nvPr>
        </p:nvGraphicFramePr>
        <p:xfrm>
          <a:off x="3171899" y="2561050"/>
          <a:ext cx="7835225" cy="35386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93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 dirty="0">
                          <a:solidFill>
                            <a:srgbClr val="FFD966"/>
                          </a:solidFill>
                          <a:sym typeface="Arial"/>
                        </a:rPr>
                        <a:t>Likely
</a:t>
                      </a:r>
                      <a:r>
                        <a:rPr lang="en-US" sz="3600" dirty="0">
                          <a:solidFill>
                            <a:srgbClr val="FFD966"/>
                          </a:solidFill>
                          <a:sym typeface="Arial"/>
                        </a:rPr>
                        <a:t>1,2,3,5,6,9,10</a:t>
                      </a:r>
                      <a:endParaRPr sz="3600" dirty="0">
                        <a:solidFill>
                          <a:srgbClr val="FFD966"/>
                        </a:solidFill>
                        <a:sym typeface="Arial"/>
                      </a:endParaRPr>
                    </a:p>
                  </a:txBody>
                  <a:tcPr marL="91425" marR="91425" marT="91425" marB="91425" horzOverflow="overflow">
                    <a:lnL w="28575">
                      <a:solidFill>
                        <a:srgbClr val="9E9E9E"/>
                      </a:solidFill>
                    </a:lnL>
                    <a:lnR w="28575">
                      <a:solidFill>
                        <a:srgbClr val="9E9E9E"/>
                      </a:solidFill>
                    </a:lnR>
                    <a:lnT w="28575">
                      <a:solidFill>
                        <a:srgbClr val="9E9E9E"/>
                      </a:solidFill>
                    </a:lnT>
                    <a:lnB w="28575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 dirty="0">
                          <a:solidFill>
                            <a:srgbClr val="FFD966"/>
                          </a:solidFill>
                          <a:sym typeface="Arial"/>
                        </a:rPr>
                        <a:t>Priority
</a:t>
                      </a:r>
                      <a:r>
                        <a:rPr lang="en-US" sz="3600" dirty="0">
                          <a:solidFill>
                            <a:srgbClr val="FFD966"/>
                          </a:solidFill>
                          <a:sym typeface="Arial"/>
                        </a:rPr>
                        <a:t>2,3,4,5,8,9</a:t>
                      </a:r>
                      <a:endParaRPr sz="3600" dirty="0">
                        <a:solidFill>
                          <a:srgbClr val="FFD966"/>
                        </a:solidFill>
                        <a:sym typeface="Arial"/>
                      </a:endParaRPr>
                    </a:p>
                  </a:txBody>
                  <a:tcPr marL="91425" marR="91425" marT="91425" marB="91425" horzOverflow="overflow">
                    <a:lnL w="28575">
                      <a:solidFill>
                        <a:srgbClr val="9E9E9E"/>
                      </a:solidFill>
                    </a:lnL>
                    <a:lnR w="28575">
                      <a:solidFill>
                        <a:srgbClr val="9E9E9E"/>
                      </a:solidFill>
                    </a:lnR>
                    <a:lnT w="28575">
                      <a:solidFill>
                        <a:srgbClr val="9E9E9E"/>
                      </a:solidFill>
                    </a:lnT>
                    <a:lnB w="28575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93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 dirty="0">
                          <a:solidFill>
                            <a:srgbClr val="FFD966"/>
                          </a:solidFill>
                          <a:sym typeface="Arial"/>
                        </a:rPr>
                        <a:t>Low priority
</a:t>
                      </a:r>
                      <a:r>
                        <a:rPr lang="en-US" sz="3600" dirty="0">
                          <a:solidFill>
                            <a:srgbClr val="FFD966"/>
                          </a:solidFill>
                          <a:sym typeface="Arial"/>
                        </a:rPr>
                        <a:t>1,6,7,10</a:t>
                      </a:r>
                      <a:endParaRPr sz="3600" dirty="0">
                        <a:solidFill>
                          <a:srgbClr val="FFD966"/>
                        </a:solidFill>
                        <a:sym typeface="Arial"/>
                      </a:endParaRPr>
                    </a:p>
                  </a:txBody>
                  <a:tcPr marL="91425" marR="91425" marT="91425" marB="91425" horzOverflow="overflow">
                    <a:lnL w="28575">
                      <a:solidFill>
                        <a:srgbClr val="9E9E9E"/>
                      </a:solidFill>
                    </a:lnL>
                    <a:lnR w="28575">
                      <a:solidFill>
                        <a:srgbClr val="9E9E9E"/>
                      </a:solidFill>
                    </a:lnR>
                    <a:lnT w="28575">
                      <a:solidFill>
                        <a:srgbClr val="9E9E9E"/>
                      </a:solidFill>
                    </a:lnT>
                    <a:lnB w="28575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 dirty="0">
                          <a:solidFill>
                            <a:srgbClr val="FFD966"/>
                          </a:solidFill>
                          <a:sym typeface="Arial"/>
                        </a:rPr>
                        <a:t>Unlikely
</a:t>
                      </a:r>
                      <a:r>
                        <a:rPr lang="en-US" sz="3600" dirty="0">
                          <a:solidFill>
                            <a:srgbClr val="FFD966"/>
                          </a:solidFill>
                          <a:sym typeface="Arial"/>
                        </a:rPr>
                        <a:t>4,7,8</a:t>
                      </a:r>
                      <a:endParaRPr sz="3600" dirty="0">
                        <a:solidFill>
                          <a:srgbClr val="FFD966"/>
                        </a:solidFill>
                        <a:sym typeface="Arial"/>
                      </a:endParaRPr>
                    </a:p>
                  </a:txBody>
                  <a:tcPr marL="91425" marR="91425" marT="91425" marB="91425" horzOverflow="overflow">
                    <a:lnL w="28575">
                      <a:solidFill>
                        <a:srgbClr val="9E9E9E"/>
                      </a:solidFill>
                    </a:lnL>
                    <a:lnR w="28575">
                      <a:solidFill>
                        <a:srgbClr val="9E9E9E"/>
                      </a:solidFill>
                    </a:lnR>
                    <a:lnT w="28575">
                      <a:solidFill>
                        <a:srgbClr val="9E9E9E"/>
                      </a:solidFill>
                    </a:lnT>
                    <a:lnB w="28575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" name="Google Shape;162;p4" descr="Google Shape;162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67;p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10 PRINCIPLES</a:t>
            </a:r>
          </a:p>
        </p:txBody>
      </p:sp>
      <p:sp>
        <p:nvSpPr>
          <p:cNvPr id="208" name="Google Shape;168;p5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0"/>
              </a:spcBef>
            </a:pPr>
            <a:r>
              <a:t>Validate</a:t>
            </a:r>
            <a:r>
              <a:rPr b="1"/>
              <a:t> </a:t>
            </a:r>
            <a:r>
              <a:t>Input Data</a:t>
            </a:r>
          </a:p>
          <a:p>
            <a:pPr marL="228600" indent="-228600">
              <a:spcBef>
                <a:spcPts val="0"/>
              </a:spcBef>
            </a:pPr>
            <a:r>
              <a:t>Heed Compiler Warnings</a:t>
            </a:r>
          </a:p>
          <a:p>
            <a:pPr marL="228600" indent="-228600">
              <a:spcBef>
                <a:spcPts val="0"/>
              </a:spcBef>
            </a:pPr>
            <a:r>
              <a:t>Architect and Design for Security Policies</a:t>
            </a:r>
          </a:p>
          <a:p>
            <a:pPr marL="228600" indent="-228600">
              <a:spcBef>
                <a:spcPts val="0"/>
              </a:spcBef>
            </a:pPr>
            <a:r>
              <a:t>Keep It Simple</a:t>
            </a:r>
          </a:p>
          <a:p>
            <a:pPr marL="228600" indent="-228600">
              <a:spcBef>
                <a:spcPts val="0"/>
              </a:spcBef>
            </a:pPr>
            <a:r>
              <a:t>Default Deny</a:t>
            </a:r>
          </a:p>
          <a:p>
            <a:pPr marL="228600" indent="-228600">
              <a:spcBef>
                <a:spcPts val="0"/>
              </a:spcBef>
            </a:pPr>
            <a:r>
              <a:t>Adhere to the Principle of Least Privilege</a:t>
            </a:r>
          </a:p>
          <a:p>
            <a:pPr marL="228600" indent="-228600">
              <a:spcBef>
                <a:spcPts val="0"/>
              </a:spcBef>
            </a:pPr>
            <a:r>
              <a:t>Sanitize Data Sent to Other Systems</a:t>
            </a:r>
          </a:p>
          <a:p>
            <a:pPr marL="228600" indent="-228600">
              <a:spcBef>
                <a:spcPts val="0"/>
              </a:spcBef>
            </a:pPr>
            <a:r>
              <a:t>Practice Defense in Depth</a:t>
            </a:r>
          </a:p>
          <a:p>
            <a:pPr marL="228600" indent="-228600">
              <a:spcBef>
                <a:spcPts val="0"/>
              </a:spcBef>
            </a:pPr>
            <a:r>
              <a:t>Use Effective Quality Assurance Techniques</a:t>
            </a:r>
          </a:p>
          <a:p>
            <a:pPr marL="228600" indent="-228600">
              <a:spcBef>
                <a:spcPts val="0"/>
              </a:spcBef>
            </a:pPr>
            <a:r>
              <a:t>Adopt a Secure Coding Standard</a:t>
            </a:r>
          </a:p>
        </p:txBody>
      </p:sp>
      <p:pic>
        <p:nvPicPr>
          <p:cNvPr id="209" name="Google Shape;169;p5" descr="Google Shape;169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BB98F-48FC-4C94-8AF1-82BD9BA057CB}"/>
              </a:ext>
            </a:extLst>
          </p:cNvPr>
          <p:cNvSpPr txBox="1"/>
          <p:nvPr/>
        </p:nvSpPr>
        <p:spPr>
          <a:xfrm>
            <a:off x="7899400" y="2514600"/>
            <a:ext cx="2878667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1. Data Type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2. Data Value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3. String Correctness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4. SQL Injection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5. Memory Protection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6. Assertions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7. Exceptions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8. Data Sanitization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9. Dangling Pointer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10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 Proper Naming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74;p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CODING STANDARDS</a:t>
            </a:r>
          </a:p>
        </p:txBody>
      </p:sp>
      <p:sp>
        <p:nvSpPr>
          <p:cNvPr id="212" name="Google Shape;175;p6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0"/>
              </a:spcBef>
              <a:buSzPts val="2000"/>
              <a:defRPr sz="2000"/>
            </a:pPr>
            <a:r>
              <a:t>Data Sanitization </a:t>
            </a:r>
          </a:p>
          <a:p>
            <a:pPr marL="228600" indent="-228600">
              <a:spcBef>
                <a:spcPts val="0"/>
              </a:spcBef>
              <a:buSzPts val="2000"/>
              <a:defRPr sz="2000"/>
            </a:pPr>
            <a:r>
              <a:t>SQL Injection </a:t>
            </a:r>
          </a:p>
          <a:p>
            <a:pPr marL="228600" indent="-228600">
              <a:spcBef>
                <a:spcPts val="0"/>
              </a:spcBef>
              <a:buSzPts val="2000"/>
              <a:defRPr sz="2000"/>
            </a:pPr>
            <a:r>
              <a:t>Dangling Pointer </a:t>
            </a:r>
          </a:p>
          <a:p>
            <a:pPr marL="228600" indent="-228600">
              <a:spcBef>
                <a:spcPts val="0"/>
              </a:spcBef>
              <a:buSzPts val="2000"/>
              <a:defRPr sz="2000"/>
            </a:pPr>
            <a:r>
              <a:t>Memory Protection </a:t>
            </a:r>
          </a:p>
          <a:p>
            <a:pPr marL="228600" indent="-228600">
              <a:spcBef>
                <a:spcPts val="0"/>
              </a:spcBef>
              <a:buSzPts val="2000"/>
              <a:defRPr sz="2000"/>
            </a:pPr>
            <a:r>
              <a:t>Data Value </a:t>
            </a:r>
          </a:p>
          <a:p>
            <a:pPr marL="228600" indent="-228600">
              <a:spcBef>
                <a:spcPts val="0"/>
              </a:spcBef>
              <a:buSzPts val="2000"/>
              <a:defRPr sz="2000"/>
            </a:pPr>
            <a:r>
              <a:t>String Correctness</a:t>
            </a:r>
          </a:p>
          <a:p>
            <a:pPr marL="228600" indent="-228600">
              <a:spcBef>
                <a:spcPts val="0"/>
              </a:spcBef>
              <a:buSzPts val="2000"/>
              <a:defRPr sz="2000"/>
            </a:pPr>
            <a:r>
              <a:t>Assertions </a:t>
            </a:r>
          </a:p>
          <a:p>
            <a:pPr marL="228600" indent="-228600">
              <a:spcBef>
                <a:spcPts val="0"/>
              </a:spcBef>
              <a:buSzPts val="2000"/>
              <a:defRPr sz="2000"/>
            </a:pPr>
            <a:r>
              <a:t>Exceptions </a:t>
            </a:r>
          </a:p>
          <a:p>
            <a:pPr marL="228600" indent="-228600">
              <a:spcBef>
                <a:spcPts val="0"/>
              </a:spcBef>
              <a:buSzPts val="2000"/>
              <a:defRPr sz="2000"/>
            </a:pPr>
            <a:r>
              <a:t>Data Type</a:t>
            </a:r>
          </a:p>
          <a:p>
            <a:pPr marL="228600" indent="-228600">
              <a:spcBef>
                <a:spcPts val="0"/>
              </a:spcBef>
              <a:buSzPts val="2000"/>
              <a:defRPr sz="2000"/>
            </a:pPr>
            <a:r>
              <a:t>Proper Naming</a:t>
            </a:r>
          </a:p>
        </p:txBody>
      </p:sp>
      <p:pic>
        <p:nvPicPr>
          <p:cNvPr id="213" name="Google Shape;176;p6" descr="Google Shape;176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81;p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ENCRYPTION POLICIES</a:t>
            </a:r>
          </a:p>
        </p:txBody>
      </p:sp>
      <p:sp>
        <p:nvSpPr>
          <p:cNvPr id="216" name="Google Shape;182;p7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 marL="228599" indent="-228599">
              <a:spcBef>
                <a:spcPts val="0"/>
              </a:spcBef>
              <a:buSzPts val="2900"/>
              <a:defRPr sz="2900"/>
            </a:pPr>
            <a:r>
              <a:t>Encryption in Rest</a:t>
            </a:r>
          </a:p>
          <a:p>
            <a:pPr marL="228599" indent="-228599">
              <a:spcBef>
                <a:spcPts val="0"/>
              </a:spcBef>
              <a:buSzPts val="2900"/>
              <a:defRPr sz="2900"/>
            </a:pPr>
            <a:endParaRPr/>
          </a:p>
          <a:p>
            <a:pPr marL="228599" indent="-228599">
              <a:spcBef>
                <a:spcPts val="0"/>
              </a:spcBef>
              <a:buSzPts val="2900"/>
              <a:defRPr sz="2900"/>
            </a:pPr>
            <a:endParaRPr/>
          </a:p>
          <a:p>
            <a:pPr marL="228599" indent="-228599">
              <a:spcBef>
                <a:spcPts val="0"/>
              </a:spcBef>
              <a:buSzPts val="2900"/>
              <a:defRPr sz="2900"/>
            </a:pPr>
            <a:r>
              <a:t>Encryption at Flight</a:t>
            </a:r>
          </a:p>
          <a:p>
            <a:pPr marL="228599" indent="-228599">
              <a:spcBef>
                <a:spcPts val="0"/>
              </a:spcBef>
              <a:buSzPts val="2900"/>
              <a:defRPr sz="2900"/>
            </a:pPr>
            <a:endParaRPr/>
          </a:p>
          <a:p>
            <a:pPr marL="228599" indent="-228599">
              <a:spcBef>
                <a:spcPts val="0"/>
              </a:spcBef>
              <a:buSzPts val="2900"/>
              <a:defRPr sz="2900"/>
            </a:pPr>
            <a:endParaRPr/>
          </a:p>
          <a:p>
            <a:pPr marL="228599" indent="-228599">
              <a:spcBef>
                <a:spcPts val="0"/>
              </a:spcBef>
              <a:buSzPts val="2900"/>
              <a:defRPr sz="2900"/>
            </a:pPr>
            <a:r>
              <a:t>Encryption in Use</a:t>
            </a:r>
          </a:p>
        </p:txBody>
      </p:sp>
      <p:pic>
        <p:nvPicPr>
          <p:cNvPr id="217" name="Google Shape;183;p7" descr="Google Shape;183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88;p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t>TRIPLE-A POLICIES</a:t>
            </a:r>
          </a:p>
        </p:txBody>
      </p:sp>
      <p:sp>
        <p:nvSpPr>
          <p:cNvPr id="220" name="Google Shape;189;p8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 marL="228599" indent="-228599">
              <a:spcBef>
                <a:spcPts val="0"/>
              </a:spcBef>
              <a:buSzPts val="2900"/>
              <a:defRPr sz="2900"/>
            </a:pPr>
            <a:r>
              <a:t>Authentication</a:t>
            </a:r>
          </a:p>
          <a:p>
            <a:pPr marL="228599" indent="-228599">
              <a:spcBef>
                <a:spcPts val="0"/>
              </a:spcBef>
              <a:buSzPts val="2900"/>
              <a:defRPr sz="2900"/>
            </a:pPr>
            <a:endParaRPr/>
          </a:p>
          <a:p>
            <a:pPr marL="228599" indent="-228599">
              <a:spcBef>
                <a:spcPts val="0"/>
              </a:spcBef>
              <a:buSzPts val="2900"/>
              <a:defRPr sz="2900"/>
            </a:pPr>
            <a:endParaRPr/>
          </a:p>
          <a:p>
            <a:pPr marL="228599" indent="-228599">
              <a:spcBef>
                <a:spcPts val="0"/>
              </a:spcBef>
              <a:buSzPts val="2900"/>
              <a:defRPr sz="2900"/>
            </a:pPr>
            <a:r>
              <a:t>Authorization</a:t>
            </a:r>
          </a:p>
          <a:p>
            <a:pPr marL="228599" indent="-228599">
              <a:spcBef>
                <a:spcPts val="0"/>
              </a:spcBef>
              <a:buSzPts val="2900"/>
              <a:defRPr sz="2900"/>
            </a:pPr>
            <a:endParaRPr/>
          </a:p>
          <a:p>
            <a:pPr marL="228599" indent="-228599">
              <a:spcBef>
                <a:spcPts val="0"/>
              </a:spcBef>
              <a:buSzPts val="2900"/>
              <a:defRPr sz="2900"/>
            </a:pPr>
            <a:endParaRPr/>
          </a:p>
          <a:p>
            <a:pPr marL="228599" indent="-228599">
              <a:spcBef>
                <a:spcPts val="0"/>
              </a:spcBef>
              <a:buSzPts val="2900"/>
              <a:defRPr sz="2900"/>
            </a:pPr>
            <a:r>
              <a:t>Accounting</a:t>
            </a:r>
          </a:p>
        </p:txBody>
      </p:sp>
      <p:pic>
        <p:nvPicPr>
          <p:cNvPr id="221" name="Google Shape;190;p8" descr="Google Shape;190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95;g9504e29505_0_0"/>
          <p:cNvSpPr txBox="1">
            <a:spLocks noGrp="1"/>
          </p:cNvSpPr>
          <p:nvPr>
            <p:ph type="title"/>
          </p:nvPr>
        </p:nvSpPr>
        <p:spPr>
          <a:xfrm>
            <a:off x="127000" y="764373"/>
            <a:ext cx="11379200" cy="129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Test to verify the std::</a:t>
            </a:r>
            <a:r>
              <a:rPr lang="en-US" dirty="0" err="1"/>
              <a:t>out_of_range</a:t>
            </a:r>
            <a:r>
              <a:rPr lang="en-US" dirty="0"/>
              <a:t> exception is thrown when calling at() with an index out of bounds (Negative)</a:t>
            </a:r>
            <a:endParaRPr dirty="0"/>
          </a:p>
        </p:txBody>
      </p:sp>
      <p:pic>
        <p:nvPicPr>
          <p:cNvPr id="225" name="Google Shape;197;g9504e29505_0_0" descr="Google Shape;197;g9504e29505_0_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D14A87-7A0A-4DFE-94E2-BEFF5C1B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15" y="3122612"/>
            <a:ext cx="6928770" cy="14663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3298-D0A8-44A6-8548-B07416AB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Negative test to prove adding entries and resizing changes capacity (Negative)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733D6-9016-48C0-98EA-32967CEE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2368550"/>
            <a:ext cx="34956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93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288</Words>
  <Application>Microsoft Office PowerPoint</Application>
  <PresentationFormat>Widescreen</PresentationFormat>
  <Paragraphs>87</Paragraphs>
  <Slides>17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Green Pace</vt:lpstr>
      <vt:lpstr>OVERVIEW: DEFENSE IN DEPTH</vt:lpstr>
      <vt:lpstr>THREATS MATRIX</vt:lpstr>
      <vt:lpstr>10 PRINCIPLES</vt:lpstr>
      <vt:lpstr>CODING STANDARDS</vt:lpstr>
      <vt:lpstr>ENCRYPTION POLICIES</vt:lpstr>
      <vt:lpstr>TRIPLE-A POLICIES</vt:lpstr>
      <vt:lpstr>Test to verify the std::out_of_range exception is thrown when calling at() with an index out of bounds (Negative)</vt:lpstr>
      <vt:lpstr>Negative test to prove adding entries and resizing changes capacity (Negative)</vt:lpstr>
      <vt:lpstr>Test to verify that capacity is greater than or equal to size for 0, 1, 5, 10 entries (Positive)</vt:lpstr>
      <vt:lpstr>Test to verify clear erases the collection (Positive)</vt:lpstr>
      <vt:lpstr>AUTOMATION SUMMARY</vt:lpstr>
      <vt:lpstr>TOOLS</vt:lpstr>
      <vt:lpstr>RISKS AND BENEFITS</vt:lpstr>
      <vt:lpstr>RECOMMENDATIONS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Pace</dc:title>
  <cp:lastModifiedBy>Devon Darling</cp:lastModifiedBy>
  <cp:revision>2</cp:revision>
  <dcterms:modified xsi:type="dcterms:W3CDTF">2021-04-18T16:31:09Z</dcterms:modified>
</cp:coreProperties>
</file>