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>
      <p:cViewPr varScale="1">
        <p:scale>
          <a:sx n="67" d="100"/>
          <a:sy n="67" d="100"/>
        </p:scale>
        <p:origin x="5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04.09.2022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7B35FE77-4886-47F9-9269-F3E01F8CAF60}"/>
              </a:ext>
            </a:extLst>
          </p:cNvPr>
          <p:cNvSpPr/>
          <p:nvPr/>
        </p:nvSpPr>
        <p:spPr>
          <a:xfrm>
            <a:off x="263352" y="1698008"/>
            <a:ext cx="2524960" cy="1082920"/>
          </a:xfrm>
          <a:prstGeom prst="wedgeRoundRectCallout">
            <a:avLst>
              <a:gd name="adj1" fmla="val 57420"/>
              <a:gd name="adj2" fmla="val -6465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Cloud </a:t>
            </a:r>
            <a:r>
              <a:rPr lang="de-DE" b="1" dirty="0" err="1"/>
              <a:t>provider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(I)IoT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hosted</a:t>
            </a:r>
            <a:endParaRPr lang="de-D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3071662" y="3356992"/>
            <a:ext cx="4968552" cy="20882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Edge IoT </a:t>
            </a:r>
            <a:r>
              <a:rPr lang="de-DE" dirty="0" err="1">
                <a:solidFill>
                  <a:schemeClr val="tx1"/>
                </a:solidFill>
              </a:rPr>
              <a:t>Owner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E93547-9461-4B5D-B4E8-46D76EB19F77}"/>
              </a:ext>
            </a:extLst>
          </p:cNvPr>
          <p:cNvSpPr/>
          <p:nvPr/>
        </p:nvSpPr>
        <p:spPr>
          <a:xfrm>
            <a:off x="4984350" y="4326342"/>
            <a:ext cx="2839843" cy="9062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A97AA9-DF2C-4940-AB1E-8436B2914446}"/>
              </a:ext>
            </a:extLst>
          </p:cNvPr>
          <p:cNvSpPr/>
          <p:nvPr/>
        </p:nvSpPr>
        <p:spPr>
          <a:xfrm>
            <a:off x="5119983" y="4428495"/>
            <a:ext cx="1368152" cy="371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ABC117-FD5B-4BF5-BD51-B9CD2BC76375}"/>
              </a:ext>
            </a:extLst>
          </p:cNvPr>
          <p:cNvSpPr/>
          <p:nvPr/>
        </p:nvSpPr>
        <p:spPr>
          <a:xfrm>
            <a:off x="5119983" y="4785943"/>
            <a:ext cx="2560194" cy="371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(I)IoT </a:t>
            </a:r>
            <a:r>
              <a:rPr lang="de-DE" dirty="0" err="1">
                <a:solidFill>
                  <a:srgbClr val="C00000"/>
                </a:solidFill>
              </a:rPr>
              <a:t>Platform</a:t>
            </a:r>
            <a:r>
              <a:rPr lang="de-DE" dirty="0">
                <a:solidFill>
                  <a:srgbClr val="C00000"/>
                </a:solidFill>
              </a:rPr>
              <a:t>/ MES</a:t>
            </a:r>
          </a:p>
        </p:txBody>
      </p: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DA9F812C-A617-44D5-8EEE-051D6F5F265C}"/>
              </a:ext>
            </a:extLst>
          </p:cNvPr>
          <p:cNvSpPr/>
          <p:nvPr/>
        </p:nvSpPr>
        <p:spPr>
          <a:xfrm>
            <a:off x="8486568" y="3140968"/>
            <a:ext cx="2808312" cy="2664296"/>
          </a:xfrm>
          <a:prstGeom prst="wedgeRoundRectCallout">
            <a:avLst>
              <a:gd name="adj1" fmla="val -78056"/>
              <a:gd name="adj2" fmla="val -3263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(I)IoT </a:t>
            </a:r>
            <a:r>
              <a:rPr lang="de-DE" b="1" dirty="0" err="1"/>
              <a:t>Platform</a:t>
            </a:r>
            <a:r>
              <a:rPr lang="de-DE" b="1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provides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IoT </a:t>
            </a:r>
            <a:r>
              <a:rPr lang="de-DE" sz="1400" dirty="0" err="1"/>
              <a:t>device</a:t>
            </a:r>
            <a:r>
              <a:rPr lang="de-DE" sz="1400" dirty="0"/>
              <a:t> </a:t>
            </a:r>
            <a:r>
              <a:rPr lang="de-DE" sz="1400" dirty="0" err="1"/>
              <a:t>management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Data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capabilities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IoT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modeling</a:t>
            </a:r>
            <a:r>
              <a:rPr lang="de-DE" sz="1400" dirty="0"/>
              <a:t>, </a:t>
            </a:r>
            <a:r>
              <a:rPr lang="de-DE" sz="1400" dirty="0" err="1"/>
              <a:t>analytics</a:t>
            </a:r>
            <a:r>
              <a:rPr lang="de-DE" sz="1400" dirty="0"/>
              <a:t>, </a:t>
            </a:r>
            <a:r>
              <a:rPr lang="de-DE" sz="1400" dirty="0" err="1"/>
              <a:t>visualization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App </a:t>
            </a:r>
            <a:r>
              <a:rPr lang="de-DE" sz="1400" dirty="0" err="1"/>
              <a:t>development</a:t>
            </a:r>
            <a:r>
              <a:rPr lang="de-DE" sz="1400" dirty="0"/>
              <a:t> </a:t>
            </a:r>
            <a:r>
              <a:rPr lang="de-DE" sz="1400" dirty="0" err="1"/>
              <a:t>capabilities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a </a:t>
            </a:r>
            <a:r>
              <a:rPr lang="de-DE" sz="1400" dirty="0" err="1"/>
              <a:t>marketplace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IoT </a:t>
            </a:r>
            <a:r>
              <a:rPr lang="de-DE" sz="1400" dirty="0" err="1"/>
              <a:t>apps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IoT </a:t>
            </a:r>
            <a:r>
              <a:rPr lang="de-DE" sz="1400" dirty="0" err="1"/>
              <a:t>collaboration</a:t>
            </a:r>
            <a:r>
              <a:rPr lang="de-DE" sz="1400" dirty="0"/>
              <a:t> </a:t>
            </a:r>
            <a:r>
              <a:rPr lang="de-DE" sz="1400" dirty="0" err="1"/>
              <a:t>enablement</a:t>
            </a:r>
            <a:r>
              <a:rPr lang="de-DE" sz="1400" dirty="0"/>
              <a:t>, social </a:t>
            </a:r>
            <a:r>
              <a:rPr lang="de-DE" sz="1400" dirty="0" err="1"/>
              <a:t>features</a:t>
            </a:r>
            <a:endParaRPr lang="de-DE" sz="1400" dirty="0"/>
          </a:p>
        </p:txBody>
      </p:sp>
      <p:grpSp>
        <p:nvGrpSpPr>
          <p:cNvPr id="22" name="Gruppieren 291">
            <a:extLst>
              <a:ext uri="{FF2B5EF4-FFF2-40B4-BE49-F238E27FC236}">
                <a16:creationId xmlns:a16="http://schemas.microsoft.com/office/drawing/2014/main" id="{0B559F02-79D9-4F27-8CF2-94499FCA5F15}"/>
              </a:ext>
            </a:extLst>
          </p:cNvPr>
          <p:cNvGrpSpPr/>
          <p:nvPr/>
        </p:nvGrpSpPr>
        <p:grpSpPr>
          <a:xfrm>
            <a:off x="3431703" y="4005064"/>
            <a:ext cx="851512" cy="792000"/>
            <a:chOff x="6410560" y="1529769"/>
            <a:chExt cx="851512" cy="7920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2C528EB-7E8B-49DE-AF3E-D90AE4FC70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10560" y="1529769"/>
              <a:ext cx="851512" cy="792000"/>
            </a:xfrm>
            <a:custGeom>
              <a:avLst/>
              <a:gdLst>
                <a:gd name="T0" fmla="*/ 34 w 233"/>
                <a:gd name="T1" fmla="*/ 170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70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5">
              <a:extLst>
                <a:ext uri="{FF2B5EF4-FFF2-40B4-BE49-F238E27FC236}">
                  <a16:creationId xmlns:a16="http://schemas.microsoft.com/office/drawing/2014/main" id="{F5B63FB8-0BED-4F3B-A203-04BD488E0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980" y="1682796"/>
              <a:ext cx="46855" cy="49796"/>
            </a:xfrm>
            <a:custGeom>
              <a:avLst/>
              <a:gdLst>
                <a:gd name="T0" fmla="*/ 37 w 46"/>
                <a:gd name="T1" fmla="*/ 49 h 49"/>
                <a:gd name="T2" fmla="*/ 36 w 46"/>
                <a:gd name="T3" fmla="*/ 49 h 49"/>
                <a:gd name="T4" fmla="*/ 32 w 46"/>
                <a:gd name="T5" fmla="*/ 42 h 49"/>
                <a:gd name="T6" fmla="*/ 29 w 46"/>
                <a:gd name="T7" fmla="*/ 24 h 49"/>
                <a:gd name="T8" fmla="*/ 8 w 46"/>
                <a:gd name="T9" fmla="*/ 15 h 49"/>
                <a:gd name="T10" fmla="*/ 1 w 46"/>
                <a:gd name="T11" fmla="*/ 10 h 49"/>
                <a:gd name="T12" fmla="*/ 5 w 46"/>
                <a:gd name="T13" fmla="*/ 3 h 49"/>
                <a:gd name="T14" fmla="*/ 39 w 46"/>
                <a:gd name="T15" fmla="*/ 17 h 49"/>
                <a:gd name="T16" fmla="*/ 43 w 46"/>
                <a:gd name="T17" fmla="*/ 45 h 49"/>
                <a:gd name="T18" fmla="*/ 37 w 46"/>
                <a:gd name="T1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9">
                  <a:moveTo>
                    <a:pt x="37" y="49"/>
                  </a:moveTo>
                  <a:cubicBezTo>
                    <a:pt x="37" y="49"/>
                    <a:pt x="36" y="49"/>
                    <a:pt x="36" y="49"/>
                  </a:cubicBezTo>
                  <a:cubicBezTo>
                    <a:pt x="33" y="48"/>
                    <a:pt x="31" y="45"/>
                    <a:pt x="32" y="42"/>
                  </a:cubicBezTo>
                  <a:cubicBezTo>
                    <a:pt x="33" y="35"/>
                    <a:pt x="32" y="29"/>
                    <a:pt x="29" y="24"/>
                  </a:cubicBezTo>
                  <a:cubicBezTo>
                    <a:pt x="24" y="17"/>
                    <a:pt x="16" y="13"/>
                    <a:pt x="8" y="15"/>
                  </a:cubicBezTo>
                  <a:cubicBezTo>
                    <a:pt x="5" y="16"/>
                    <a:pt x="1" y="14"/>
                    <a:pt x="1" y="10"/>
                  </a:cubicBezTo>
                  <a:cubicBezTo>
                    <a:pt x="0" y="7"/>
                    <a:pt x="2" y="4"/>
                    <a:pt x="5" y="3"/>
                  </a:cubicBezTo>
                  <a:cubicBezTo>
                    <a:pt x="18" y="0"/>
                    <a:pt x="31" y="6"/>
                    <a:pt x="39" y="17"/>
                  </a:cubicBezTo>
                  <a:cubicBezTo>
                    <a:pt x="44" y="25"/>
                    <a:pt x="46" y="35"/>
                    <a:pt x="43" y="45"/>
                  </a:cubicBezTo>
                  <a:cubicBezTo>
                    <a:pt x="43" y="47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6">
              <a:extLst>
                <a:ext uri="{FF2B5EF4-FFF2-40B4-BE49-F238E27FC236}">
                  <a16:creationId xmlns:a16="http://schemas.microsoft.com/office/drawing/2014/main" id="{7AD1F2D1-2226-478A-95C1-BC46FC386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062" y="1649170"/>
              <a:ext cx="78276" cy="76256"/>
            </a:xfrm>
            <a:custGeom>
              <a:avLst/>
              <a:gdLst>
                <a:gd name="T0" fmla="*/ 71 w 77"/>
                <a:gd name="T1" fmla="*/ 75 h 75"/>
                <a:gd name="T2" fmla="*/ 65 w 77"/>
                <a:gd name="T3" fmla="*/ 69 h 75"/>
                <a:gd name="T4" fmla="*/ 56 w 77"/>
                <a:gd name="T5" fmla="*/ 38 h 75"/>
                <a:gd name="T6" fmla="*/ 7 w 77"/>
                <a:gd name="T7" fmla="*/ 15 h 75"/>
                <a:gd name="T8" fmla="*/ 1 w 77"/>
                <a:gd name="T9" fmla="*/ 10 h 75"/>
                <a:gd name="T10" fmla="*/ 6 w 77"/>
                <a:gd name="T11" fmla="*/ 3 h 75"/>
                <a:gd name="T12" fmla="*/ 66 w 77"/>
                <a:gd name="T13" fmla="*/ 31 h 75"/>
                <a:gd name="T14" fmla="*/ 77 w 77"/>
                <a:gd name="T15" fmla="*/ 68 h 75"/>
                <a:gd name="T16" fmla="*/ 71 w 77"/>
                <a:gd name="T17" fmla="*/ 75 h 75"/>
                <a:gd name="T18" fmla="*/ 71 w 77"/>
                <a:gd name="T1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5">
                  <a:moveTo>
                    <a:pt x="71" y="75"/>
                  </a:moveTo>
                  <a:cubicBezTo>
                    <a:pt x="67" y="75"/>
                    <a:pt x="65" y="72"/>
                    <a:pt x="65" y="69"/>
                  </a:cubicBezTo>
                  <a:cubicBezTo>
                    <a:pt x="65" y="58"/>
                    <a:pt x="62" y="47"/>
                    <a:pt x="56" y="38"/>
                  </a:cubicBezTo>
                  <a:cubicBezTo>
                    <a:pt x="45" y="22"/>
                    <a:pt x="26" y="13"/>
                    <a:pt x="7" y="15"/>
                  </a:cubicBezTo>
                  <a:cubicBezTo>
                    <a:pt x="4" y="15"/>
                    <a:pt x="1" y="13"/>
                    <a:pt x="1" y="10"/>
                  </a:cubicBezTo>
                  <a:cubicBezTo>
                    <a:pt x="0" y="6"/>
                    <a:pt x="3" y="3"/>
                    <a:pt x="6" y="3"/>
                  </a:cubicBezTo>
                  <a:cubicBezTo>
                    <a:pt x="30" y="0"/>
                    <a:pt x="53" y="11"/>
                    <a:pt x="66" y="31"/>
                  </a:cubicBezTo>
                  <a:cubicBezTo>
                    <a:pt x="73" y="42"/>
                    <a:pt x="77" y="55"/>
                    <a:pt x="77" y="68"/>
                  </a:cubicBezTo>
                  <a:cubicBezTo>
                    <a:pt x="77" y="72"/>
                    <a:pt x="74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7">
              <a:extLst>
                <a:ext uri="{FF2B5EF4-FFF2-40B4-BE49-F238E27FC236}">
                  <a16:creationId xmlns:a16="http://schemas.microsoft.com/office/drawing/2014/main" id="{ECF7FD70-B2B0-4698-BE2F-17187628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061" y="1615727"/>
              <a:ext cx="109697" cy="102716"/>
            </a:xfrm>
            <a:custGeom>
              <a:avLst/>
              <a:gdLst>
                <a:gd name="T0" fmla="*/ 102 w 108"/>
                <a:gd name="T1" fmla="*/ 101 h 101"/>
                <a:gd name="T2" fmla="*/ 96 w 108"/>
                <a:gd name="T3" fmla="*/ 95 h 101"/>
                <a:gd name="T4" fmla="*/ 82 w 108"/>
                <a:gd name="T5" fmla="*/ 53 h 101"/>
                <a:gd name="T6" fmla="*/ 7 w 108"/>
                <a:gd name="T7" fmla="*/ 15 h 101"/>
                <a:gd name="T8" fmla="*/ 0 w 108"/>
                <a:gd name="T9" fmla="*/ 9 h 101"/>
                <a:gd name="T10" fmla="*/ 6 w 108"/>
                <a:gd name="T11" fmla="*/ 3 h 101"/>
                <a:gd name="T12" fmla="*/ 92 w 108"/>
                <a:gd name="T13" fmla="*/ 46 h 101"/>
                <a:gd name="T14" fmla="*/ 108 w 108"/>
                <a:gd name="T15" fmla="*/ 94 h 101"/>
                <a:gd name="T16" fmla="*/ 103 w 108"/>
                <a:gd name="T17" fmla="*/ 101 h 101"/>
                <a:gd name="T18" fmla="*/ 102 w 108"/>
                <a:gd name="T1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1">
                  <a:moveTo>
                    <a:pt x="102" y="101"/>
                  </a:moveTo>
                  <a:cubicBezTo>
                    <a:pt x="99" y="101"/>
                    <a:pt x="96" y="98"/>
                    <a:pt x="96" y="95"/>
                  </a:cubicBezTo>
                  <a:cubicBezTo>
                    <a:pt x="95" y="80"/>
                    <a:pt x="90" y="65"/>
                    <a:pt x="82" y="53"/>
                  </a:cubicBezTo>
                  <a:cubicBezTo>
                    <a:pt x="65" y="27"/>
                    <a:pt x="36" y="13"/>
                    <a:pt x="7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6"/>
                    <a:pt x="3" y="3"/>
                    <a:pt x="6" y="3"/>
                  </a:cubicBezTo>
                  <a:cubicBezTo>
                    <a:pt x="40" y="0"/>
                    <a:pt x="73" y="17"/>
                    <a:pt x="92" y="46"/>
                  </a:cubicBezTo>
                  <a:cubicBezTo>
                    <a:pt x="101" y="60"/>
                    <a:pt x="107" y="77"/>
                    <a:pt x="108" y="94"/>
                  </a:cubicBezTo>
                  <a:cubicBezTo>
                    <a:pt x="108" y="98"/>
                    <a:pt x="106" y="101"/>
                    <a:pt x="103" y="101"/>
                  </a:cubicBezTo>
                  <a:cubicBezTo>
                    <a:pt x="102" y="101"/>
                    <a:pt x="102" y="101"/>
                    <a:pt x="102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Oval 78">
              <a:extLst>
                <a:ext uri="{FF2B5EF4-FFF2-40B4-BE49-F238E27FC236}">
                  <a16:creationId xmlns:a16="http://schemas.microsoft.com/office/drawing/2014/main" id="{107EA031-DC43-4938-86D5-B401C7F2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874" y="1710174"/>
              <a:ext cx="31421" cy="325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88">
              <a:extLst>
                <a:ext uri="{FF2B5EF4-FFF2-40B4-BE49-F238E27FC236}">
                  <a16:creationId xmlns:a16="http://schemas.microsoft.com/office/drawing/2014/main" id="{3A555AE1-0FFA-40FC-9438-3506FC04F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478" y="2110532"/>
              <a:ext cx="274179" cy="79134"/>
            </a:xfrm>
            <a:custGeom>
              <a:avLst/>
              <a:gdLst>
                <a:gd name="T0" fmla="*/ 7 w 104"/>
                <a:gd name="T1" fmla="*/ 0 h 30"/>
                <a:gd name="T2" fmla="*/ 97 w 104"/>
                <a:gd name="T3" fmla="*/ 0 h 30"/>
                <a:gd name="T4" fmla="*/ 104 w 104"/>
                <a:gd name="T5" fmla="*/ 7 h 30"/>
                <a:gd name="T6" fmla="*/ 81 w 104"/>
                <a:gd name="T7" fmla="*/ 30 h 30"/>
                <a:gd name="T8" fmla="*/ 0 w 104"/>
                <a:gd name="T9" fmla="*/ 30 h 30"/>
                <a:gd name="T10" fmla="*/ 1 w 104"/>
                <a:gd name="T11" fmla="*/ 26 h 30"/>
                <a:gd name="T12" fmla="*/ 0 w 104"/>
                <a:gd name="T13" fmla="*/ 18 h 30"/>
                <a:gd name="T14" fmla="*/ 0 w 104"/>
                <a:gd name="T15" fmla="*/ 11 h 30"/>
                <a:gd name="T16" fmla="*/ 0 w 104"/>
                <a:gd name="T17" fmla="*/ 7 h 30"/>
                <a:gd name="T18" fmla="*/ 7 w 10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30">
                  <a:moveTo>
                    <a:pt x="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101" y="0"/>
                    <a:pt x="104" y="3"/>
                    <a:pt x="104" y="7"/>
                  </a:cubicBezTo>
                  <a:cubicBezTo>
                    <a:pt x="104" y="20"/>
                    <a:pt x="94" y="30"/>
                    <a:pt x="8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1" y="27"/>
                    <a:pt x="1" y="26"/>
                  </a:cubicBezTo>
                  <a:cubicBezTo>
                    <a:pt x="1" y="23"/>
                    <a:pt x="0" y="21"/>
                    <a:pt x="0" y="18"/>
                  </a:cubicBezTo>
                  <a:cubicBezTo>
                    <a:pt x="0" y="16"/>
                    <a:pt x="0" y="14"/>
                    <a:pt x="0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9">
              <a:extLst>
                <a:ext uri="{FF2B5EF4-FFF2-40B4-BE49-F238E27FC236}">
                  <a16:creationId xmlns:a16="http://schemas.microsoft.com/office/drawing/2014/main" id="{340A088E-27CC-497E-BCBA-696B32156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62" y="1759449"/>
              <a:ext cx="237399" cy="177214"/>
            </a:xfrm>
            <a:custGeom>
              <a:avLst/>
              <a:gdLst>
                <a:gd name="T0" fmla="*/ 33 w 90"/>
                <a:gd name="T1" fmla="*/ 14 h 67"/>
                <a:gd name="T2" fmla="*/ 46 w 90"/>
                <a:gd name="T3" fmla="*/ 14 h 67"/>
                <a:gd name="T4" fmla="*/ 61 w 90"/>
                <a:gd name="T5" fmla="*/ 0 h 67"/>
                <a:gd name="T6" fmla="*/ 90 w 90"/>
                <a:gd name="T7" fmla="*/ 13 h 67"/>
                <a:gd name="T8" fmla="*/ 89 w 90"/>
                <a:gd name="T9" fmla="*/ 16 h 67"/>
                <a:gd name="T10" fmla="*/ 82 w 90"/>
                <a:gd name="T11" fmla="*/ 16 h 67"/>
                <a:gd name="T12" fmla="*/ 63 w 90"/>
                <a:gd name="T13" fmla="*/ 12 h 67"/>
                <a:gd name="T14" fmla="*/ 54 w 90"/>
                <a:gd name="T15" fmla="*/ 21 h 67"/>
                <a:gd name="T16" fmla="*/ 54 w 90"/>
                <a:gd name="T17" fmla="*/ 46 h 67"/>
                <a:gd name="T18" fmla="*/ 63 w 90"/>
                <a:gd name="T19" fmla="*/ 55 h 67"/>
                <a:gd name="T20" fmla="*/ 82 w 90"/>
                <a:gd name="T21" fmla="*/ 51 h 67"/>
                <a:gd name="T22" fmla="*/ 89 w 90"/>
                <a:gd name="T23" fmla="*/ 51 h 67"/>
                <a:gd name="T24" fmla="*/ 90 w 90"/>
                <a:gd name="T25" fmla="*/ 54 h 67"/>
                <a:gd name="T26" fmla="*/ 61 w 90"/>
                <a:gd name="T27" fmla="*/ 67 h 67"/>
                <a:gd name="T28" fmla="*/ 46 w 90"/>
                <a:gd name="T29" fmla="*/ 53 h 67"/>
                <a:gd name="T30" fmla="*/ 33 w 90"/>
                <a:gd name="T31" fmla="*/ 53 h 67"/>
                <a:gd name="T32" fmla="*/ 30 w 90"/>
                <a:gd name="T33" fmla="*/ 50 h 67"/>
                <a:gd name="T34" fmla="*/ 29 w 90"/>
                <a:gd name="T35" fmla="*/ 47 h 67"/>
                <a:gd name="T36" fmla="*/ 0 w 90"/>
                <a:gd name="T37" fmla="*/ 47 h 67"/>
                <a:gd name="T38" fmla="*/ 3 w 90"/>
                <a:gd name="T39" fmla="*/ 33 h 67"/>
                <a:gd name="T40" fmla="*/ 0 w 90"/>
                <a:gd name="T41" fmla="*/ 20 h 67"/>
                <a:gd name="T42" fmla="*/ 29 w 90"/>
                <a:gd name="T43" fmla="*/ 20 h 67"/>
                <a:gd name="T44" fmla="*/ 30 w 90"/>
                <a:gd name="T45" fmla="*/ 17 h 67"/>
                <a:gd name="T46" fmla="*/ 33 w 90"/>
                <a:gd name="T47" fmla="*/ 1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67">
                  <a:moveTo>
                    <a:pt x="33" y="14"/>
                  </a:moveTo>
                  <a:cubicBezTo>
                    <a:pt x="46" y="14"/>
                    <a:pt x="46" y="14"/>
                    <a:pt x="46" y="14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1" y="53"/>
                    <a:pt x="30" y="51"/>
                    <a:pt x="30" y="50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" y="43"/>
                    <a:pt x="3" y="38"/>
                    <a:pt x="3" y="33"/>
                  </a:cubicBezTo>
                  <a:cubicBezTo>
                    <a:pt x="3" y="28"/>
                    <a:pt x="2" y="24"/>
                    <a:pt x="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1" y="14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0">
              <a:extLst>
                <a:ext uri="{FF2B5EF4-FFF2-40B4-BE49-F238E27FC236}">
                  <a16:creationId xmlns:a16="http://schemas.microsoft.com/office/drawing/2014/main" id="{9E81C918-5DDD-4133-AF82-DFBB67C36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1177" y="1815177"/>
              <a:ext cx="65758" cy="65759"/>
            </a:xfrm>
            <a:custGeom>
              <a:avLst/>
              <a:gdLst>
                <a:gd name="T0" fmla="*/ 0 w 59"/>
                <a:gd name="T1" fmla="*/ 0 h 59"/>
                <a:gd name="T2" fmla="*/ 0 w 59"/>
                <a:gd name="T3" fmla="*/ 59 h 59"/>
                <a:gd name="T4" fmla="*/ 59 w 59"/>
                <a:gd name="T5" fmla="*/ 59 h 59"/>
                <a:gd name="T6" fmla="*/ 59 w 59"/>
                <a:gd name="T7" fmla="*/ 0 h 59"/>
                <a:gd name="T8" fmla="*/ 0 w 59"/>
                <a:gd name="T9" fmla="*/ 0 h 59"/>
                <a:gd name="T10" fmla="*/ 0 w 59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0" y="59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291">
              <a:extLst>
                <a:ext uri="{FF2B5EF4-FFF2-40B4-BE49-F238E27FC236}">
                  <a16:creationId xmlns:a16="http://schemas.microsoft.com/office/drawing/2014/main" id="{E24DD053-A9C1-4B9A-9BEA-24A8AE45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5697" y="1776167"/>
              <a:ext cx="148235" cy="144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92">
              <a:extLst>
                <a:ext uri="{FF2B5EF4-FFF2-40B4-BE49-F238E27FC236}">
                  <a16:creationId xmlns:a16="http://schemas.microsoft.com/office/drawing/2014/main" id="{272C312B-A230-41E7-854D-651F37ECB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852" y="1894309"/>
              <a:ext cx="189474" cy="202848"/>
            </a:xfrm>
            <a:custGeom>
              <a:avLst/>
              <a:gdLst>
                <a:gd name="T0" fmla="*/ 19 w 72"/>
                <a:gd name="T1" fmla="*/ 77 h 77"/>
                <a:gd name="T2" fmla="*/ 72 w 72"/>
                <a:gd name="T3" fmla="*/ 77 h 77"/>
                <a:gd name="T4" fmla="*/ 36 w 72"/>
                <a:gd name="T5" fmla="*/ 0 h 77"/>
                <a:gd name="T6" fmla="*/ 9 w 72"/>
                <a:gd name="T7" fmla="*/ 14 h 77"/>
                <a:gd name="T8" fmla="*/ 0 w 72"/>
                <a:gd name="T9" fmla="*/ 13 h 77"/>
                <a:gd name="T10" fmla="*/ 19 w 72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7">
                  <a:moveTo>
                    <a:pt x="19" y="77"/>
                  </a:moveTo>
                  <a:cubicBezTo>
                    <a:pt x="72" y="77"/>
                    <a:pt x="72" y="77"/>
                    <a:pt x="72" y="7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9"/>
                    <a:pt x="20" y="14"/>
                    <a:pt x="9" y="14"/>
                  </a:cubicBezTo>
                  <a:cubicBezTo>
                    <a:pt x="6" y="14"/>
                    <a:pt x="3" y="14"/>
                    <a:pt x="0" y="13"/>
                  </a:cubicBezTo>
                  <a:cubicBezTo>
                    <a:pt x="19" y="77"/>
                    <a:pt x="19" y="77"/>
                    <a:pt x="19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293">
              <a:extLst>
                <a:ext uri="{FF2B5EF4-FFF2-40B4-BE49-F238E27FC236}">
                  <a16:creationId xmlns:a16="http://schemas.microsoft.com/office/drawing/2014/main" id="{272B557B-0A05-4470-A952-639456C71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478" y="1812947"/>
              <a:ext cx="74674" cy="713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294">
              <a:extLst>
                <a:ext uri="{FF2B5EF4-FFF2-40B4-BE49-F238E27FC236}">
                  <a16:creationId xmlns:a16="http://schemas.microsoft.com/office/drawing/2014/main" id="{96A426A3-6BC4-43DA-A262-429BBF4DA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1425" y="1830780"/>
              <a:ext cx="36780" cy="345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B8286BC-7B44-415A-ACA2-64B628261659}"/>
              </a:ext>
            </a:extLst>
          </p:cNvPr>
          <p:cNvSpPr/>
          <p:nvPr/>
        </p:nvSpPr>
        <p:spPr>
          <a:xfrm>
            <a:off x="3071662" y="1484784"/>
            <a:ext cx="4968552" cy="977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ADF8A-B4FD-4313-A870-F4F6CD05AAA3}"/>
              </a:ext>
            </a:extLst>
          </p:cNvPr>
          <p:cNvSpPr txBox="1"/>
          <p:nvPr/>
        </p:nvSpPr>
        <p:spPr>
          <a:xfrm>
            <a:off x="3287689" y="4743948"/>
            <a:ext cx="10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Device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C67719-7F9A-4101-A59C-24385DC7FC52}"/>
              </a:ext>
            </a:extLst>
          </p:cNvPr>
          <p:cNvSpPr/>
          <p:nvPr/>
        </p:nvSpPr>
        <p:spPr>
          <a:xfrm>
            <a:off x="3071665" y="2636912"/>
            <a:ext cx="4968552" cy="5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Device </a:t>
            </a:r>
            <a:r>
              <a:rPr lang="de-DE" dirty="0" err="1">
                <a:solidFill>
                  <a:schemeClr val="tx1"/>
                </a:solidFill>
              </a:rPr>
              <a:t>Manufacturer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89A170-2BA5-4093-9D62-5E46715BA637}"/>
              </a:ext>
            </a:extLst>
          </p:cNvPr>
          <p:cNvSpPr/>
          <p:nvPr/>
        </p:nvSpPr>
        <p:spPr>
          <a:xfrm rot="5400000">
            <a:off x="6288291" y="3175912"/>
            <a:ext cx="2434941" cy="780879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Integration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BAD80F5-B886-4C1D-821C-D429504B4177}"/>
              </a:ext>
            </a:extLst>
          </p:cNvPr>
          <p:cNvCxnSpPr>
            <a:cxnSpLocks/>
            <a:stCxn id="15" idx="2"/>
            <a:endCxn id="3" idx="1"/>
          </p:cNvCxnSpPr>
          <p:nvPr/>
        </p:nvCxnSpPr>
        <p:spPr>
          <a:xfrm rot="10800000" flipV="1">
            <a:off x="3287689" y="3031660"/>
            <a:ext cx="2160240" cy="1896954"/>
          </a:xfrm>
          <a:prstGeom prst="bentConnector3">
            <a:avLst>
              <a:gd name="adj1" fmla="val 117483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D549FE3-1DC6-4EB4-BC7D-714E619F243B}"/>
              </a:ext>
            </a:extLst>
          </p:cNvPr>
          <p:cNvSpPr/>
          <p:nvPr/>
        </p:nvSpPr>
        <p:spPr>
          <a:xfrm>
            <a:off x="4316687" y="4306075"/>
            <a:ext cx="634191" cy="262987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52AC754-69E5-400D-9BDB-E06C64FD68DA}"/>
              </a:ext>
            </a:extLst>
          </p:cNvPr>
          <p:cNvSpPr/>
          <p:nvPr/>
        </p:nvSpPr>
        <p:spPr>
          <a:xfrm rot="5400000">
            <a:off x="5375921" y="3212976"/>
            <a:ext cx="432048" cy="4608512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2B85CC46-87C5-4401-993F-613476146232}"/>
              </a:ext>
            </a:extLst>
          </p:cNvPr>
          <p:cNvSpPr/>
          <p:nvPr/>
        </p:nvSpPr>
        <p:spPr>
          <a:xfrm>
            <a:off x="5447929" y="2922352"/>
            <a:ext cx="608161" cy="218616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E969F4-29C4-4CE1-9796-A7D272153CE6}"/>
              </a:ext>
            </a:extLst>
          </p:cNvPr>
          <p:cNvSpPr/>
          <p:nvPr/>
        </p:nvSpPr>
        <p:spPr>
          <a:xfrm>
            <a:off x="4996003" y="1988840"/>
            <a:ext cx="2839843" cy="357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(I)IoT </a:t>
            </a:r>
            <a:r>
              <a:rPr lang="de-DE" dirty="0" err="1">
                <a:solidFill>
                  <a:srgbClr val="C00000"/>
                </a:solidFill>
              </a:rPr>
              <a:t>Platform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0D78291F-739C-4467-884E-436B82C06B67}"/>
              </a:ext>
            </a:extLst>
          </p:cNvPr>
          <p:cNvSpPr/>
          <p:nvPr/>
        </p:nvSpPr>
        <p:spPr>
          <a:xfrm>
            <a:off x="263352" y="2965613"/>
            <a:ext cx="2368301" cy="1219855"/>
          </a:xfrm>
          <a:prstGeom prst="wedgeRoundRectCallout">
            <a:avLst>
              <a:gd name="adj1" fmla="val 63076"/>
              <a:gd name="adj2" fmla="val -61367"/>
              <a:gd name="adj3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Device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bought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manufacturer</a:t>
            </a:r>
            <a:endParaRPr lang="de-DE" dirty="0"/>
          </a:p>
        </p:txBody>
      </p:sp>
      <p:sp>
        <p:nvSpPr>
          <p:cNvPr id="77" name="Speech Bubble: Rectangle with Corners Rounded 76">
            <a:extLst>
              <a:ext uri="{FF2B5EF4-FFF2-40B4-BE49-F238E27FC236}">
                <a16:creationId xmlns:a16="http://schemas.microsoft.com/office/drawing/2014/main" id="{951A5FA9-6DAF-416C-B750-03CA9C81ECCC}"/>
              </a:ext>
            </a:extLst>
          </p:cNvPr>
          <p:cNvSpPr/>
          <p:nvPr/>
        </p:nvSpPr>
        <p:spPr>
          <a:xfrm>
            <a:off x="3706995" y="5839971"/>
            <a:ext cx="4728291" cy="541357"/>
          </a:xfrm>
          <a:prstGeom prst="wedgeRoundRectCallout">
            <a:avLst>
              <a:gd name="adj1" fmla="val -19789"/>
              <a:gd name="adj2" fmla="val -9601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Edge Processing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BF2625-BD1B-405B-983F-2D1C7CB00C5D}"/>
              </a:ext>
            </a:extLst>
          </p:cNvPr>
          <p:cNvSpPr/>
          <p:nvPr/>
        </p:nvSpPr>
        <p:spPr>
          <a:xfrm>
            <a:off x="4984350" y="3573016"/>
            <a:ext cx="1615261" cy="43204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Other Systems</a:t>
            </a:r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24BE2F3E-F906-417A-ACFC-4A4F074F9B9A}"/>
              </a:ext>
            </a:extLst>
          </p:cNvPr>
          <p:cNvSpPr/>
          <p:nvPr/>
        </p:nvSpPr>
        <p:spPr>
          <a:xfrm>
            <a:off x="6109882" y="2905895"/>
            <a:ext cx="1138247" cy="218350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582BD82B-CCCD-4024-A7D5-729C33671D4D}"/>
              </a:ext>
            </a:extLst>
          </p:cNvPr>
          <p:cNvSpPr/>
          <p:nvPr/>
        </p:nvSpPr>
        <p:spPr>
          <a:xfrm>
            <a:off x="6599611" y="3652222"/>
            <a:ext cx="634637" cy="225347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0F84E2-587B-486B-9601-83A81BAADD43}"/>
              </a:ext>
            </a:extLst>
          </p:cNvPr>
          <p:cNvSpPr/>
          <p:nvPr/>
        </p:nvSpPr>
        <p:spPr>
          <a:xfrm>
            <a:off x="4996830" y="1628800"/>
            <a:ext cx="2839843" cy="357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60</cp:revision>
  <dcterms:created xsi:type="dcterms:W3CDTF">2021-08-02T12:07:14Z</dcterms:created>
  <dcterms:modified xsi:type="dcterms:W3CDTF">2022-09-04T15:57:25Z</dcterms:modified>
</cp:coreProperties>
</file>