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notesMasterIdLst>
    <p:notesMasterId r:id="rId9"/>
  </p:notesMasterIdLst>
  <p:handoutMasterIdLst>
    <p:handoutMasterId r:id="rId10"/>
  </p:handoutMasterIdLst>
  <p:sldIdLst>
    <p:sldId id="694" r:id="rId5"/>
    <p:sldId id="695" r:id="rId6"/>
    <p:sldId id="696" r:id="rId7"/>
    <p:sldId id="697" r:id="rId8"/>
  </p:sldIdLst>
  <p:sldSz cx="12192000" cy="6858000"/>
  <p:notesSz cx="6858000" cy="9144000"/>
  <p:custDataLst>
    <p:tags r:id="rId1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3"/>
    <a:srgbClr val="703245"/>
    <a:srgbClr val="FFC000"/>
    <a:srgbClr val="80B8D6"/>
    <a:srgbClr val="95E616"/>
    <a:srgbClr val="12ABDB"/>
    <a:srgbClr val="FF7E83"/>
    <a:srgbClr val="FF304C"/>
    <a:srgbClr val="FFFF00"/>
    <a:srgbClr val="45EA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p:cViewPr varScale="1">
        <p:scale>
          <a:sx n="62" d="100"/>
          <a:sy n="62" d="100"/>
        </p:scale>
        <p:origin x="72" y="148"/>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2724" y="-4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05/09/2022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74835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88222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420091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srgbClr val="000000"/>
                </a:solidFill>
                <a:effectLst/>
                <a:uLnTx/>
                <a:uFillTx/>
                <a:latin typeface="Verdan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srgbClr val="000000"/>
              </a:solidFill>
              <a:effectLst/>
              <a:uLnTx/>
              <a:uFillTx/>
              <a:latin typeface="Verdana"/>
              <a:ea typeface="+mn-ea"/>
              <a:cs typeface="+mn-cs"/>
            </a:endParaRPr>
          </a:p>
        </p:txBody>
      </p:sp>
    </p:spTree>
    <p:extLst>
      <p:ext uri="{BB962C8B-B14F-4D97-AF65-F5344CB8AC3E}">
        <p14:creationId xmlns:p14="http://schemas.microsoft.com/office/powerpoint/2010/main" val="3022558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8.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9.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7.png"/><Relationship Id="rId19" Type="http://schemas.openxmlformats.org/officeDocument/2006/relationships/image" Target="../media/image10.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openxmlformats.org/officeDocument/2006/relationships/image" Target="../media/image14.png"/><Relationship Id="rId3" Type="http://schemas.openxmlformats.org/officeDocument/2006/relationships/slideMaster" Target="../slideMasters/slideMaster1.xml"/><Relationship Id="rId7" Type="http://schemas.openxmlformats.org/officeDocument/2006/relationships/image" Target="../media/image11.png"/><Relationship Id="rId12" Type="http://schemas.openxmlformats.org/officeDocument/2006/relationships/hyperlink" Target="http://www.youtube.com/capgeminimedia" TargetMode="External"/><Relationship Id="rId2" Type="http://schemas.openxmlformats.org/officeDocument/2006/relationships/tags" Target="../tags/tag6.xml"/><Relationship Id="rId16" Type="http://schemas.openxmlformats.org/officeDocument/2006/relationships/image" Target="../media/image2.png"/><Relationship Id="rId1" Type="http://schemas.openxmlformats.org/officeDocument/2006/relationships/vmlDrawing" Target="../drawings/vmlDrawing5.vml"/><Relationship Id="rId6" Type="http://schemas.openxmlformats.org/officeDocument/2006/relationships/hyperlink" Target="http://www.linkedin.com/company/capgemini" TargetMode="External"/><Relationship Id="rId11" Type="http://schemas.openxmlformats.org/officeDocument/2006/relationships/image" Target="../media/image13.png"/><Relationship Id="rId5" Type="http://schemas.openxmlformats.org/officeDocument/2006/relationships/image" Target="../media/image1.emf"/><Relationship Id="rId15" Type="http://schemas.openxmlformats.org/officeDocument/2006/relationships/image" Target="../media/image15.png"/><Relationship Id="rId10" Type="http://schemas.openxmlformats.org/officeDocument/2006/relationships/hyperlink" Target="http://www.twitter.com/capgemini" TargetMode="External"/><Relationship Id="rId4" Type="http://schemas.openxmlformats.org/officeDocument/2006/relationships/oleObject" Target="../embeddings/oleObject5.bin"/><Relationship Id="rId9" Type="http://schemas.openxmlformats.org/officeDocument/2006/relationships/image" Target="../media/image12.png"/><Relationship Id="rId14" Type="http://schemas.openxmlformats.org/officeDocument/2006/relationships/hyperlink" Target="http://www.facebook.com/capgemini"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hidden="1">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hidden="1">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hidden="1">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spcBef>
                <a:spcPts val="600"/>
              </a:spcBef>
            </a:pPr>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a:t>
            </a:r>
          </a:p>
          <a:p>
            <a:pPr algn="just">
              <a:spcBef>
                <a:spcPts val="600"/>
              </a:spcBef>
            </a:pPr>
            <a:endParaRPr lang="en-US" sz="900" kern="1200" dirty="0">
              <a:solidFill>
                <a:schemeClr val="tx1"/>
              </a:solidFill>
              <a:effectLst/>
              <a:latin typeface="+mn-lt"/>
              <a:ea typeface="+mn-ea"/>
              <a:cs typeface="+mn-cs"/>
            </a:endParaRPr>
          </a:p>
          <a:p>
            <a:pPr algn="just">
              <a:spcBef>
                <a:spcPts val="600"/>
              </a:spcBef>
            </a:pPr>
            <a:endParaRPr lang="en-US" sz="900" kern="1200" dirty="0">
              <a:solidFill>
                <a:schemeClr val="tx1"/>
              </a:solidFill>
              <a:effectLst/>
              <a:latin typeface="+mn-lt"/>
              <a:ea typeface="+mn-ea"/>
              <a:cs typeface="+mn-cs"/>
            </a:endParaRP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3" name="Rectangle 32"/>
          <p:cNvSpPr/>
          <p:nvPr userDrawn="1"/>
        </p:nvSpPr>
        <p:spPr>
          <a:xfrm>
            <a:off x="6536184" y="4389858"/>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Visit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4463957"/>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4463957"/>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4463957"/>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4463957"/>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4463957"/>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Bef>
                <a:spcPts val="600"/>
              </a:spcBef>
              <a:spcAft>
                <a:spcPts val="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Bef>
                <a:spcPts val="600"/>
              </a:spcBef>
              <a:spcAft>
                <a:spcPts val="0"/>
              </a:spcAft>
            </a:pPr>
            <a:r>
              <a:rPr lang="en-US" sz="800" noProof="0" dirty="0">
                <a:solidFill>
                  <a:schemeClr val="bg2">
                    <a:lumMod val="50000"/>
                  </a:schemeClr>
                </a:solidFill>
                <a:latin typeface="+mn-lt"/>
                <a:cs typeface="Arial"/>
              </a:rPr>
              <a:t>Copyright © 2021 Capgemini. All rights reserved.</a:t>
            </a:r>
          </a:p>
        </p:txBody>
      </p:sp>
      <p:pic>
        <p:nvPicPr>
          <p:cNvPr id="17" name="Picture 16">
            <a:extLst>
              <a:ext uri="{FF2B5EF4-FFF2-40B4-BE49-F238E27FC236}">
                <a16:creationId xmlns:a16="http://schemas.microsoft.com/office/drawing/2014/main" id="{26E778E6-C6EC-4FCF-9703-C862318D57D1}"/>
              </a:ext>
            </a:extLst>
          </p:cNvPr>
          <p:cNvPicPr>
            <a:picLocks noChangeAspect="1"/>
          </p:cNvPicPr>
          <p:nvPr userDrawn="1"/>
        </p:nvPicPr>
        <p:blipFill>
          <a:blip r:embed="rId21"/>
          <a:stretch>
            <a:fillRect/>
          </a:stretch>
        </p:blipFill>
        <p:spPr>
          <a:xfrm>
            <a:off x="11586566" y="210985"/>
            <a:ext cx="410400" cy="37950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solidFill>
                <a:schemeClr val="accent5"/>
              </a:solidFill>
            </a:endParaRPr>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pic>
        <p:nvPicPr>
          <p:cNvPr id="34" name="Picture 2" descr="D:\My Work\Template\Icons\Social Media\LinkedIN.png">
            <a:hlinkClick r:id="rId6"/>
          </p:cNvPr>
          <p:cNvPicPr>
            <a:picLocks noChangeAspect="1" noChangeArrowheads="1"/>
          </p:cNvPicPr>
          <p:nvPr userDrawn="1"/>
        </p:nvPicPr>
        <p:blipFill>
          <a:blip r:embed="rId7" cstate="print"/>
          <a:srcRect/>
          <a:stretch>
            <a:fillRect/>
          </a:stretch>
        </p:blipFill>
        <p:spPr bwMode="auto">
          <a:xfrm>
            <a:off x="810097" y="4463957"/>
            <a:ext cx="333195" cy="333195"/>
          </a:xfrm>
          <a:prstGeom prst="rect">
            <a:avLst/>
          </a:prstGeom>
          <a:noFill/>
        </p:spPr>
      </p:pic>
      <p:pic>
        <p:nvPicPr>
          <p:cNvPr id="35" name="Picture 4" descr="D:\My Work\Template\Icons\Social Media\SlideShare.png">
            <a:hlinkClick r:id="rId8"/>
          </p:cNvPr>
          <p:cNvPicPr>
            <a:picLocks noChangeAspect="1" noChangeArrowheads="1"/>
          </p:cNvPicPr>
          <p:nvPr userDrawn="1"/>
        </p:nvPicPr>
        <p:blipFill>
          <a:blip r:embed="rId9" cstate="print"/>
          <a:srcRect/>
          <a:stretch>
            <a:fillRect/>
          </a:stretch>
        </p:blipFill>
        <p:spPr bwMode="auto">
          <a:xfrm>
            <a:off x="1193474" y="4463957"/>
            <a:ext cx="333195" cy="333195"/>
          </a:xfrm>
          <a:prstGeom prst="rect">
            <a:avLst/>
          </a:prstGeom>
          <a:noFill/>
        </p:spPr>
      </p:pic>
      <p:pic>
        <p:nvPicPr>
          <p:cNvPr id="36" name="Picture 5" descr="D:\My Work\Template\Icons\Social Media\Twitter.png">
            <a:hlinkClick r:id="rId10"/>
          </p:cNvPr>
          <p:cNvPicPr>
            <a:picLocks noChangeAspect="1" noChangeArrowheads="1"/>
          </p:cNvPicPr>
          <p:nvPr userDrawn="1"/>
        </p:nvPicPr>
        <p:blipFill>
          <a:blip r:embed="rId11" cstate="print"/>
          <a:srcRect/>
          <a:stretch>
            <a:fillRect/>
          </a:stretch>
        </p:blipFill>
        <p:spPr bwMode="auto">
          <a:xfrm>
            <a:off x="1576851" y="4463957"/>
            <a:ext cx="333195" cy="333195"/>
          </a:xfrm>
          <a:prstGeom prst="rect">
            <a:avLst/>
          </a:prstGeom>
          <a:noFill/>
        </p:spPr>
      </p:pic>
      <p:pic>
        <p:nvPicPr>
          <p:cNvPr id="37" name="Picture 6" descr="D:\My Work\Template\Icons\Social Media\YouTube.png">
            <a:hlinkClick r:id="rId12"/>
          </p:cNvPr>
          <p:cNvPicPr>
            <a:picLocks noChangeAspect="1" noChangeArrowheads="1"/>
          </p:cNvPicPr>
          <p:nvPr userDrawn="1"/>
        </p:nvPicPr>
        <p:blipFill>
          <a:blip r:embed="rId13" cstate="print"/>
          <a:srcRect/>
          <a:stretch>
            <a:fillRect/>
          </a:stretch>
        </p:blipFill>
        <p:spPr bwMode="auto">
          <a:xfrm>
            <a:off x="1960227" y="4463957"/>
            <a:ext cx="333195" cy="333195"/>
          </a:xfrm>
          <a:prstGeom prst="rect">
            <a:avLst/>
          </a:prstGeom>
          <a:noFill/>
        </p:spPr>
      </p:pic>
      <p:pic>
        <p:nvPicPr>
          <p:cNvPr id="38" name="Picture 7" descr="D:\My Work\Template\Icons\Social Media\Facebook.png">
            <a:hlinkClick r:id="rId14"/>
          </p:cNvPr>
          <p:cNvPicPr>
            <a:picLocks noChangeAspect="1" noChangeArrowheads="1"/>
          </p:cNvPicPr>
          <p:nvPr userDrawn="1"/>
        </p:nvPicPr>
        <p:blipFill>
          <a:blip r:embed="rId15" cstate="print"/>
          <a:srcRect/>
          <a:stretch>
            <a:fillRect/>
          </a:stretch>
        </p:blipFill>
        <p:spPr bwMode="auto">
          <a:xfrm>
            <a:off x="426720" y="4463957"/>
            <a:ext cx="333195" cy="333195"/>
          </a:xfrm>
          <a:prstGeom prst="rect">
            <a:avLst/>
          </a:prstGeom>
          <a:noFill/>
        </p:spPr>
      </p:pic>
      <p:sp>
        <p:nvSpPr>
          <p:cNvPr id="19" name="Rectangle 18">
            <a:extLst>
              <a:ext uri="{FF2B5EF4-FFF2-40B4-BE49-F238E27FC236}">
                <a16:creationId xmlns:a16="http://schemas.microsoft.com/office/drawing/2014/main" id="{92FD5305-E02B-4ED0-8195-134496DAB41D}"/>
              </a:ext>
            </a:extLst>
          </p:cNvPr>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spcBef>
                <a:spcPts val="600"/>
              </a:spcBef>
            </a:pPr>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a:t>
            </a:r>
          </a:p>
          <a:p>
            <a:pPr algn="just">
              <a:spcBef>
                <a:spcPts val="600"/>
              </a:spcBef>
            </a:pPr>
            <a:endParaRPr lang="en-US" sz="900" kern="1200" dirty="0">
              <a:solidFill>
                <a:schemeClr val="tx1"/>
              </a:solidFill>
              <a:effectLst/>
              <a:latin typeface="+mn-lt"/>
              <a:ea typeface="+mn-ea"/>
              <a:cs typeface="+mn-cs"/>
            </a:endParaRPr>
          </a:p>
          <a:p>
            <a:pPr algn="just">
              <a:spcBef>
                <a:spcPts val="600"/>
              </a:spcBef>
            </a:pPr>
            <a:endParaRPr lang="en-US" sz="900" kern="1200" dirty="0">
              <a:solidFill>
                <a:schemeClr val="tx1"/>
              </a:solidFill>
              <a:effectLst/>
              <a:latin typeface="+mn-lt"/>
              <a:ea typeface="+mn-ea"/>
              <a:cs typeface="+mn-cs"/>
            </a:endParaRPr>
          </a:p>
        </p:txBody>
      </p:sp>
      <p:sp>
        <p:nvSpPr>
          <p:cNvPr id="20" name="Rectangle 19">
            <a:extLst>
              <a:ext uri="{FF2B5EF4-FFF2-40B4-BE49-F238E27FC236}">
                <a16:creationId xmlns:a16="http://schemas.microsoft.com/office/drawing/2014/main" id="{21DCBF6C-1506-46CC-9C09-4FD71FF4446D}"/>
              </a:ext>
            </a:extLst>
          </p:cNvPr>
          <p:cNvSpPr/>
          <p:nvPr userDrawn="1"/>
        </p:nvSpPr>
        <p:spPr>
          <a:xfrm>
            <a:off x="6536184" y="4389858"/>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Visit us at</a:t>
            </a:r>
          </a:p>
          <a:p>
            <a:pPr algn="just">
              <a:lnSpc>
                <a:spcPts val="1200"/>
              </a:lnSpc>
            </a:pPr>
            <a:r>
              <a:rPr lang="en-US" sz="1400" dirty="0">
                <a:solidFill>
                  <a:schemeClr val="accent2"/>
                </a:solidFill>
              </a:rPr>
              <a:t>www.capgemini.com</a:t>
            </a:r>
          </a:p>
        </p:txBody>
      </p:sp>
      <p:sp>
        <p:nvSpPr>
          <p:cNvPr id="21" name="Rectangle 20">
            <a:extLst>
              <a:ext uri="{FF2B5EF4-FFF2-40B4-BE49-F238E27FC236}">
                <a16:creationId xmlns:a16="http://schemas.microsoft.com/office/drawing/2014/main" id="{1523F238-6FD8-4AF9-BC6E-DA3FC73DF189}"/>
              </a:ext>
            </a:extLst>
          </p:cNvPr>
          <p:cNvSpPr/>
          <p:nvPr userDrawn="1"/>
        </p:nvSpPr>
        <p:spPr>
          <a:xfrm>
            <a:off x="426720" y="5764024"/>
            <a:ext cx="4198620" cy="446276"/>
          </a:xfrm>
          <a:prstGeom prst="rect">
            <a:avLst/>
          </a:prstGeom>
        </p:spPr>
        <p:txBody>
          <a:bodyPr wrap="square" lIns="0" tIns="0" rIns="0" bIns="0" anchor="b" anchorCtr="0">
            <a:spAutoFit/>
          </a:bodyPr>
          <a:lstStyle/>
          <a:p>
            <a:pPr>
              <a:spcBef>
                <a:spcPts val="600"/>
              </a:spcBef>
              <a:spcAft>
                <a:spcPts val="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Bef>
                <a:spcPts val="600"/>
              </a:spcBef>
              <a:spcAft>
                <a:spcPts val="0"/>
              </a:spcAft>
            </a:pPr>
            <a:r>
              <a:rPr lang="en-US" sz="800" noProof="0" dirty="0">
                <a:solidFill>
                  <a:schemeClr val="bg1"/>
                </a:solidFill>
                <a:latin typeface="+mn-lt"/>
                <a:cs typeface="Arial"/>
              </a:rPr>
              <a:t>Copyright © 2021 Capgemini. All rights reserved.</a:t>
            </a:r>
          </a:p>
        </p:txBody>
      </p:sp>
      <p:pic>
        <p:nvPicPr>
          <p:cNvPr id="17" name="Picture 16">
            <a:extLst>
              <a:ext uri="{FF2B5EF4-FFF2-40B4-BE49-F238E27FC236}">
                <a16:creationId xmlns:a16="http://schemas.microsoft.com/office/drawing/2014/main" id="{E4F4D315-E3F0-46EA-9E4E-DABA875A2896}"/>
              </a:ext>
            </a:extLst>
          </p:cNvPr>
          <p:cNvPicPr>
            <a:picLocks noChangeAspect="1"/>
          </p:cNvPicPr>
          <p:nvPr userDrawn="1"/>
        </p:nvPicPr>
        <p:blipFill>
          <a:blip r:embed="rId16"/>
          <a:stretch>
            <a:fillRect/>
          </a:stretch>
        </p:blipFill>
        <p:spPr>
          <a:xfrm>
            <a:off x="11586566" y="210985"/>
            <a:ext cx="410400" cy="379504"/>
          </a:xfrm>
          <a:prstGeom prst="rect">
            <a:avLst/>
          </a:prstGeom>
        </p:spPr>
      </p:pic>
    </p:spTree>
    <p:extLst>
      <p:ext uri="{BB962C8B-B14F-4D97-AF65-F5344CB8AC3E}">
        <p14:creationId xmlns:p14="http://schemas.microsoft.com/office/powerpoint/2010/main" val="3145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chemeClr val="accent1"/>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hidden="1">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hidden="1">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hidden="1">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56"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accent1"/>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dirty="0"/>
              <a:t>© 2021 Capgemini. All rights reserved.</a:t>
            </a:r>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a:prstGeom prst="rect">
            <a:avLst/>
          </a:prstGeo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0"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07988" y="404813"/>
            <a:ext cx="11016604" cy="863601"/>
          </a:xfrm>
          <a:prstGeom prst="rect">
            <a:avLst/>
          </a:prstGeom>
        </p:spPr>
        <p:txBody>
          <a:bodyPr>
            <a:noAutofit/>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2021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407988" y="404813"/>
            <a:ext cx="11016604" cy="863601"/>
          </a:xfrm>
          <a:prstGeom prst="rect">
            <a:avLst/>
          </a:prstGeom>
        </p:spPr>
        <p:txBody>
          <a:bodyPr>
            <a:noAutofit/>
          </a:bodyPr>
          <a:lstStyle>
            <a:lvl1pPr>
              <a:defRPr/>
            </a:lvl1pPr>
          </a:lstStyle>
          <a:p>
            <a:r>
              <a:rPr lang="en-US"/>
              <a:t>Click to edit Master title style</a:t>
            </a:r>
            <a:endParaRPr lang="de-DE" dirty="0"/>
          </a:p>
        </p:txBody>
      </p:sp>
      <p:sp>
        <p:nvSpPr>
          <p:cNvPr id="7" name="Footer Placeholder 6"/>
          <p:cNvSpPr>
            <a:spLocks noGrp="1"/>
          </p:cNvSpPr>
          <p:nvPr>
            <p:ph type="ftr" sz="quarter" idx="16"/>
          </p:nvPr>
        </p:nvSpPr>
        <p:spPr/>
        <p:txBody>
          <a:bodyPr/>
          <a:lstStyle/>
          <a:p>
            <a:r>
              <a:rPr lang="en-US"/>
              <a:t>© 2021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407988" y="404813"/>
            <a:ext cx="11016604" cy="863601"/>
          </a:xfrm>
          <a:prstGeom prst="rect">
            <a:avLst/>
          </a:prstGeom>
        </p:spPr>
        <p:txBody>
          <a:bodyPr>
            <a:noAutofit/>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2021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407988" y="404813"/>
            <a:ext cx="11016604" cy="863601"/>
          </a:xfrm>
          <a:prstGeom prst="rect">
            <a:avLst/>
          </a:prstGeom>
        </p:spPr>
        <p:txBody>
          <a:bodyPr>
            <a:noAutofit/>
          </a:bodyPr>
          <a:lstStyle>
            <a:lvl1pPr>
              <a:defRPr/>
            </a:lvl1pPr>
          </a:lstStyle>
          <a:p>
            <a:r>
              <a:rPr lang="en-US"/>
              <a:t>Click to edit Master 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2021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2021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2021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16" imgW="270" imgH="270" progId="TCLayout.ActiveDocument.1">
                  <p:embed/>
                </p:oleObj>
              </mc:Choice>
              <mc:Fallback>
                <p:oleObj name="think-cell Slide" r:id="rId16" imgW="270" imgH="270" progId="TCLayout.ActiveDocument.1">
                  <p:embed/>
                  <p:pic>
                    <p:nvPicPr>
                      <p:cNvPr id="31" name="Object 30"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2021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2">
                    <a:lumMod val="50000"/>
                  </a:schemeClr>
                </a:solidFill>
              </a:rPr>
              <a:t>azure_arc_picture_source.pptx</a:t>
            </a:r>
            <a:endParaRPr lang="de-DE" sz="800" dirty="0">
              <a:solidFill>
                <a:schemeClr val="bg2">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itle Placeholder 1">
            <a:extLst>
              <a:ext uri="{FF2B5EF4-FFF2-40B4-BE49-F238E27FC236}">
                <a16:creationId xmlns:a16="http://schemas.microsoft.com/office/drawing/2014/main" id="{861EFD41-BB99-4A73-A1F9-54E78521BAE4}"/>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r>
              <a:rPr lang="en-US"/>
              <a:t>Click to edit Master title style</a:t>
            </a:r>
            <a:endParaRPr lang="en-US" dirty="0"/>
          </a:p>
        </p:txBody>
      </p:sp>
      <p:sp>
        <p:nvSpPr>
          <p:cNvPr id="25" name="CapgeminiBox" hidden="1">
            <a:extLst>
              <a:ext uri="{FF2B5EF4-FFF2-40B4-BE49-F238E27FC236}">
                <a16:creationId xmlns:a16="http://schemas.microsoft.com/office/drawing/2014/main" id="{1880450E-8EC9-468B-AF39-3F686C1FAA21}"/>
              </a:ext>
            </a:extLst>
          </p:cNvPr>
          <p:cNvSpPr txBox="1">
            <a:spLocks/>
          </p:cNvSpPr>
          <p:nvPr userDrawn="1"/>
        </p:nvSpPr>
        <p:spPr>
          <a:xfrm>
            <a:off x="57376" y="64720"/>
            <a:ext cx="2148345" cy="23731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Capgemini Global V8.4</a:t>
            </a:r>
          </a:p>
        </p:txBody>
      </p:sp>
      <p:pic>
        <p:nvPicPr>
          <p:cNvPr id="21" name="Picture 20">
            <a:extLst>
              <a:ext uri="{FF2B5EF4-FFF2-40B4-BE49-F238E27FC236}">
                <a16:creationId xmlns:a16="http://schemas.microsoft.com/office/drawing/2014/main" id="{1FECA2E8-6BBB-4721-8AA7-BB6323BDDF36}"/>
              </a:ext>
            </a:extLst>
          </p:cNvPr>
          <p:cNvPicPr>
            <a:picLocks noChangeAspect="1"/>
          </p:cNvPicPr>
          <p:nvPr userDrawn="1"/>
        </p:nvPicPr>
        <p:blipFill>
          <a:blip r:embed="rId18"/>
          <a:stretch>
            <a:fillRect/>
          </a:stretch>
        </p:blipFill>
        <p:spPr>
          <a:xfrm>
            <a:off x="11586566" y="210985"/>
            <a:ext cx="410400" cy="379504"/>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3" r:id="rId4"/>
    <p:sldLayoutId id="2147483816" r:id="rId5"/>
    <p:sldLayoutId id="2147483814" r:id="rId6"/>
    <p:sldLayoutId id="2147483815" r:id="rId7"/>
    <p:sldLayoutId id="2147483672" r:id="rId8"/>
    <p:sldLayoutId id="2147483811" r:id="rId9"/>
    <p:sldLayoutId id="2147483666" r:id="rId10"/>
    <p:sldLayoutId id="2147483832" r:id="rId11"/>
    <p:sldLayoutId id="2147483837" r:id="rId12"/>
  </p:sldLayoutIdLst>
  <p:hf hdr="0" dt="0"/>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1">
            <a:extLst>
              <a:ext uri="{FF2B5EF4-FFF2-40B4-BE49-F238E27FC236}">
                <a16:creationId xmlns:a16="http://schemas.microsoft.com/office/drawing/2014/main" id="{0FFB28FF-9854-451B-8197-B1A9391C53EA}"/>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SEC1</a:t>
            </a:r>
            <a:endPar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a:ln>
                <a:noFill/>
              </a:ln>
              <a:solidFill>
                <a:prstClr val="black"/>
              </a:solidFill>
              <a:effectLst/>
              <a:uLnTx/>
              <a:uFillTx/>
              <a:latin typeface="Verdana"/>
              <a:ea typeface="+mn-ea"/>
              <a:cs typeface="+mn-cs"/>
            </a:endParaRPr>
          </a:p>
        </p:txBody>
      </p:sp>
      <p:sp>
        <p:nvSpPr>
          <p:cNvPr id="2" name="Footer Placeholder 1">
            <a:extLst>
              <a:ext uri="{FF2B5EF4-FFF2-40B4-BE49-F238E27FC236}">
                <a16:creationId xmlns:a16="http://schemas.microsoft.com/office/drawing/2014/main" id="{9262D2AF-3069-4D9C-B48C-898445856B25}"/>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CECEC">
                    <a:lumMod val="50000"/>
                  </a:srgbClr>
                </a:solidFill>
                <a:effectLst/>
                <a:uLnTx/>
                <a:uFillTx/>
                <a:latin typeface="Verdana"/>
                <a:ea typeface="+mn-ea"/>
                <a:cs typeface="Arial" panose="020B0604020202020204" pitchFamily="34" charset="0"/>
              </a:rPr>
              <a:t>© 2021 Capgemini. All rights reserved.</a:t>
            </a:r>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93721D0A-DBD2-435E-ADAC-B514C9925F14}"/>
              </a:ext>
            </a:extLst>
          </p:cNvPr>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CECEC">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11" name="Rectangle 10">
            <a:extLst>
              <a:ext uri="{FF2B5EF4-FFF2-40B4-BE49-F238E27FC236}">
                <a16:creationId xmlns:a16="http://schemas.microsoft.com/office/drawing/2014/main" id="{CA7912BB-CFEA-442B-B4D8-BBDDAD5A82E9}"/>
              </a:ext>
            </a:extLst>
          </p:cNvPr>
          <p:cNvSpPr/>
          <p:nvPr/>
        </p:nvSpPr>
        <p:spPr>
          <a:xfrm>
            <a:off x="3583316" y="1906390"/>
            <a:ext cx="5115331" cy="1239395"/>
          </a:xfrm>
          <a:prstGeom prst="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3" name="Cylinder 12">
            <a:extLst>
              <a:ext uri="{FF2B5EF4-FFF2-40B4-BE49-F238E27FC236}">
                <a16:creationId xmlns:a16="http://schemas.microsoft.com/office/drawing/2014/main" id="{2A83F5CF-EF86-4568-8AB9-B1D589C79C4D}"/>
              </a:ext>
            </a:extLst>
          </p:cNvPr>
          <p:cNvSpPr/>
          <p:nvPr/>
        </p:nvSpPr>
        <p:spPr>
          <a:xfrm>
            <a:off x="5212817" y="4567219"/>
            <a:ext cx="1512168" cy="432048"/>
          </a:xfrm>
          <a:prstGeom prst="can">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Cloud AWS</a:t>
            </a:r>
          </a:p>
        </p:txBody>
      </p:sp>
      <p:pic>
        <p:nvPicPr>
          <p:cNvPr id="17" name="Picture 16">
            <a:extLst>
              <a:ext uri="{FF2B5EF4-FFF2-40B4-BE49-F238E27FC236}">
                <a16:creationId xmlns:a16="http://schemas.microsoft.com/office/drawing/2014/main" id="{9528F4A3-4502-43A3-A161-BE2F521B60BD}"/>
              </a:ext>
            </a:extLst>
          </p:cNvPr>
          <p:cNvPicPr>
            <a:picLocks noChangeAspect="1"/>
          </p:cNvPicPr>
          <p:nvPr/>
        </p:nvPicPr>
        <p:blipFill>
          <a:blip r:embed="rId4"/>
          <a:stretch>
            <a:fillRect/>
          </a:stretch>
        </p:blipFill>
        <p:spPr>
          <a:xfrm>
            <a:off x="5579703" y="1052736"/>
            <a:ext cx="857250" cy="742950"/>
          </a:xfrm>
          <a:prstGeom prst="rect">
            <a:avLst/>
          </a:prstGeom>
        </p:spPr>
      </p:pic>
      <p:sp>
        <p:nvSpPr>
          <p:cNvPr id="19" name="TextBox 18">
            <a:extLst>
              <a:ext uri="{FF2B5EF4-FFF2-40B4-BE49-F238E27FC236}">
                <a16:creationId xmlns:a16="http://schemas.microsoft.com/office/drawing/2014/main" id="{F1B34EBF-5F72-4489-94F6-9129826FC453}"/>
              </a:ext>
            </a:extLst>
          </p:cNvPr>
          <p:cNvSpPr txBox="1"/>
          <p:nvPr/>
        </p:nvSpPr>
        <p:spPr>
          <a:xfrm>
            <a:off x="6436953" y="1200326"/>
            <a:ext cx="1584176" cy="283305"/>
          </a:xfrm>
          <a:prstGeom prst="rect">
            <a:avLst/>
          </a:prstGeom>
        </p:spPr>
        <p:txBody>
          <a:bodyPr vert="horz" wrap="square" lIns="0" tIns="0" rIns="0" bIns="0" rtlCol="0">
            <a:noAutofit/>
          </a:bodyPr>
          <a:lstStyle/>
          <a:p>
            <a:pPr marL="4763" indent="0" algn="l">
              <a:buFont typeface="Wingdings" panose="05000000000000000000" pitchFamily="2" charset="2"/>
              <a:buNone/>
            </a:pPr>
            <a:r>
              <a:rPr lang="de-DE" sz="1400" dirty="0"/>
              <a:t>Admin</a:t>
            </a:r>
          </a:p>
        </p:txBody>
      </p:sp>
      <p:sp>
        <p:nvSpPr>
          <p:cNvPr id="24" name="TextBox 23">
            <a:extLst>
              <a:ext uri="{FF2B5EF4-FFF2-40B4-BE49-F238E27FC236}">
                <a16:creationId xmlns:a16="http://schemas.microsoft.com/office/drawing/2014/main" id="{61CE8A0D-C188-43CF-9F40-185B70BFE0D7}"/>
              </a:ext>
            </a:extLst>
          </p:cNvPr>
          <p:cNvSpPr txBox="1"/>
          <p:nvPr/>
        </p:nvSpPr>
        <p:spPr>
          <a:xfrm>
            <a:off x="3658088" y="1988840"/>
            <a:ext cx="2667059" cy="317386"/>
          </a:xfrm>
          <a:prstGeom prst="rect">
            <a:avLst/>
          </a:prstGeom>
        </p:spPr>
        <p:txBody>
          <a:bodyPr vert="horz" wrap="square" lIns="0" tIns="0" rIns="0" bIns="0" rtlCol="0">
            <a:noAutofit/>
          </a:bodyPr>
          <a:lstStyle/>
          <a:p>
            <a:pPr marL="4763" indent="0" algn="l">
              <a:buFont typeface="Wingdings" panose="05000000000000000000" pitchFamily="2" charset="2"/>
              <a:buNone/>
            </a:pPr>
            <a:r>
              <a:rPr lang="de-DE" b="1" dirty="0">
                <a:solidFill>
                  <a:schemeClr val="accent1"/>
                </a:solidFill>
              </a:rPr>
              <a:t>Single </a:t>
            </a:r>
            <a:r>
              <a:rPr lang="de-DE" b="1" dirty="0" err="1">
                <a:solidFill>
                  <a:schemeClr val="accent1"/>
                </a:solidFill>
              </a:rPr>
              <a:t>control</a:t>
            </a:r>
            <a:r>
              <a:rPr lang="de-DE" b="1" dirty="0">
                <a:solidFill>
                  <a:schemeClr val="accent1"/>
                </a:solidFill>
              </a:rPr>
              <a:t> plane</a:t>
            </a:r>
          </a:p>
          <a:p>
            <a:pPr marL="4763" indent="0" algn="l">
              <a:buFont typeface="Wingdings" panose="05000000000000000000" pitchFamily="2" charset="2"/>
              <a:buNone/>
            </a:pPr>
            <a:r>
              <a:rPr lang="de-DE" sz="1400" b="1" dirty="0">
                <a:solidFill>
                  <a:schemeClr val="accent1"/>
                </a:solidFill>
              </a:rPr>
              <a:t>(</a:t>
            </a:r>
            <a:r>
              <a:rPr lang="de-DE" sz="1400" b="1" dirty="0" err="1">
                <a:solidFill>
                  <a:schemeClr val="accent1"/>
                </a:solidFill>
              </a:rPr>
              <a:t>enabled</a:t>
            </a:r>
            <a:r>
              <a:rPr lang="de-DE" sz="1400" b="1" dirty="0">
                <a:solidFill>
                  <a:schemeClr val="accent1"/>
                </a:solidFill>
              </a:rPr>
              <a:t> </a:t>
            </a:r>
            <a:r>
              <a:rPr lang="de-DE" sz="1400" b="1" dirty="0" err="1">
                <a:solidFill>
                  <a:schemeClr val="accent1"/>
                </a:solidFill>
              </a:rPr>
              <a:t>by</a:t>
            </a:r>
            <a:r>
              <a:rPr lang="de-DE" sz="1400" b="1" dirty="0">
                <a:solidFill>
                  <a:schemeClr val="accent1"/>
                </a:solidFill>
              </a:rPr>
              <a:t> </a:t>
            </a:r>
            <a:r>
              <a:rPr lang="de-DE" sz="1400" b="1" dirty="0" err="1">
                <a:solidFill>
                  <a:schemeClr val="accent1"/>
                </a:solidFill>
              </a:rPr>
              <a:t>Azure</a:t>
            </a:r>
            <a:r>
              <a:rPr lang="de-DE" sz="1400" b="1" dirty="0">
                <a:solidFill>
                  <a:schemeClr val="accent1"/>
                </a:solidFill>
              </a:rPr>
              <a:t> </a:t>
            </a:r>
            <a:r>
              <a:rPr lang="de-DE" sz="1400" b="1" dirty="0" err="1">
                <a:solidFill>
                  <a:schemeClr val="accent1"/>
                </a:solidFill>
              </a:rPr>
              <a:t>Arch</a:t>
            </a:r>
            <a:r>
              <a:rPr lang="de-DE" sz="1400" b="1" dirty="0">
                <a:solidFill>
                  <a:schemeClr val="accent1"/>
                </a:solidFill>
              </a:rPr>
              <a:t>)</a:t>
            </a:r>
          </a:p>
        </p:txBody>
      </p:sp>
      <p:sp>
        <p:nvSpPr>
          <p:cNvPr id="26" name="Cylinder 25">
            <a:extLst>
              <a:ext uri="{FF2B5EF4-FFF2-40B4-BE49-F238E27FC236}">
                <a16:creationId xmlns:a16="http://schemas.microsoft.com/office/drawing/2014/main" id="{A80FCCA9-36C5-4D1C-856E-5AFAC10A58FC}"/>
              </a:ext>
            </a:extLst>
          </p:cNvPr>
          <p:cNvSpPr/>
          <p:nvPr/>
        </p:nvSpPr>
        <p:spPr>
          <a:xfrm>
            <a:off x="5244347" y="2679566"/>
            <a:ext cx="1512168" cy="317386"/>
          </a:xfrm>
          <a:prstGeom prst="can">
            <a:avLst/>
          </a:prstGeom>
          <a:noFill/>
          <a:ln>
            <a:solidFill>
              <a:srgbClr val="70324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3">
                    <a:lumMod val="90000"/>
                    <a:lumOff val="10000"/>
                  </a:schemeClr>
                </a:solidFill>
              </a:rPr>
              <a:t>K8s </a:t>
            </a:r>
            <a:r>
              <a:rPr lang="de-DE" sz="1400" dirty="0" err="1">
                <a:solidFill>
                  <a:schemeClr val="accent3">
                    <a:lumMod val="90000"/>
                    <a:lumOff val="10000"/>
                  </a:schemeClr>
                </a:solidFill>
              </a:rPr>
              <a:t>Arc</a:t>
            </a:r>
            <a:r>
              <a:rPr lang="de-DE" sz="1400" dirty="0">
                <a:solidFill>
                  <a:schemeClr val="accent3">
                    <a:lumMod val="90000"/>
                    <a:lumOff val="10000"/>
                  </a:schemeClr>
                </a:solidFill>
              </a:rPr>
              <a:t> </a:t>
            </a:r>
            <a:r>
              <a:rPr lang="de-DE" sz="1400" dirty="0" err="1">
                <a:solidFill>
                  <a:schemeClr val="accent3">
                    <a:lumMod val="90000"/>
                    <a:lumOff val="10000"/>
                  </a:schemeClr>
                </a:solidFill>
              </a:rPr>
              <a:t>twin</a:t>
            </a:r>
            <a:endParaRPr lang="de-DE" sz="1400" dirty="0">
              <a:solidFill>
                <a:schemeClr val="accent3">
                  <a:lumMod val="90000"/>
                  <a:lumOff val="10000"/>
                </a:schemeClr>
              </a:solidFill>
            </a:endParaRPr>
          </a:p>
        </p:txBody>
      </p:sp>
      <p:sp>
        <p:nvSpPr>
          <p:cNvPr id="30" name="Speech Bubble: Rectangle with Corners Rounded 29">
            <a:extLst>
              <a:ext uri="{FF2B5EF4-FFF2-40B4-BE49-F238E27FC236}">
                <a16:creationId xmlns:a16="http://schemas.microsoft.com/office/drawing/2014/main" id="{0720BEB8-9C99-4859-BA44-6E085D3D144C}"/>
              </a:ext>
            </a:extLst>
          </p:cNvPr>
          <p:cNvSpPr/>
          <p:nvPr/>
        </p:nvSpPr>
        <p:spPr>
          <a:xfrm>
            <a:off x="3712449" y="3711936"/>
            <a:ext cx="2145041" cy="702308"/>
          </a:xfrm>
          <a:prstGeom prst="wedgeRoundRectCallout">
            <a:avLst>
              <a:gd name="adj1" fmla="val 54892"/>
              <a:gd name="adj2" fmla="val 80039"/>
              <a:gd name="adj3" fmla="val 16667"/>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bg1"/>
                </a:solidFill>
              </a:rPr>
              <a:t>Remote </a:t>
            </a:r>
            <a:r>
              <a:rPr lang="de-DE" sz="1400" dirty="0" err="1">
                <a:solidFill>
                  <a:schemeClr val="bg1"/>
                </a:solidFill>
              </a:rPr>
              <a:t>Kubernetes</a:t>
            </a:r>
            <a:r>
              <a:rPr lang="de-DE" sz="1400" dirty="0">
                <a:solidFill>
                  <a:schemeClr val="bg1"/>
                </a:solidFill>
              </a:rPr>
              <a:t> in </a:t>
            </a:r>
            <a:r>
              <a:rPr lang="de-DE" sz="1400" dirty="0" err="1">
                <a:solidFill>
                  <a:schemeClr val="bg1"/>
                </a:solidFill>
              </a:rPr>
              <a:t>other</a:t>
            </a:r>
            <a:r>
              <a:rPr lang="de-DE" sz="1400" dirty="0">
                <a:solidFill>
                  <a:schemeClr val="bg1"/>
                </a:solidFill>
              </a:rPr>
              <a:t> </a:t>
            </a:r>
            <a:r>
              <a:rPr lang="de-DE" sz="1400" dirty="0" err="1">
                <a:solidFill>
                  <a:schemeClr val="bg1"/>
                </a:solidFill>
              </a:rPr>
              <a:t>cloud</a:t>
            </a:r>
            <a:r>
              <a:rPr lang="de-DE" sz="1400" dirty="0">
                <a:solidFill>
                  <a:schemeClr val="bg1"/>
                </a:solidFill>
              </a:rPr>
              <a:t> </a:t>
            </a:r>
            <a:r>
              <a:rPr lang="de-DE" sz="1400" dirty="0" err="1">
                <a:solidFill>
                  <a:schemeClr val="bg1"/>
                </a:solidFill>
              </a:rPr>
              <a:t>or</a:t>
            </a:r>
            <a:r>
              <a:rPr lang="de-DE" sz="1400" dirty="0">
                <a:solidFill>
                  <a:schemeClr val="bg1"/>
                </a:solidFill>
              </a:rPr>
              <a:t> </a:t>
            </a:r>
            <a:r>
              <a:rPr lang="de-DE" sz="1400" dirty="0" err="1">
                <a:solidFill>
                  <a:schemeClr val="bg1"/>
                </a:solidFill>
              </a:rPr>
              <a:t>edge</a:t>
            </a:r>
            <a:endParaRPr lang="de-DE" sz="1400" dirty="0">
              <a:solidFill>
                <a:schemeClr val="bg1"/>
              </a:solidFill>
            </a:endParaRPr>
          </a:p>
        </p:txBody>
      </p:sp>
      <p:sp>
        <p:nvSpPr>
          <p:cNvPr id="6" name="Rectangle 5">
            <a:extLst>
              <a:ext uri="{FF2B5EF4-FFF2-40B4-BE49-F238E27FC236}">
                <a16:creationId xmlns:a16="http://schemas.microsoft.com/office/drawing/2014/main" id="{93C80DA4-5FCE-494C-BE6A-8DACF0ABE2D6}"/>
              </a:ext>
            </a:extLst>
          </p:cNvPr>
          <p:cNvSpPr/>
          <p:nvPr/>
        </p:nvSpPr>
        <p:spPr>
          <a:xfrm>
            <a:off x="4869448" y="4551494"/>
            <a:ext cx="1872208" cy="769683"/>
          </a:xfrm>
          <a:prstGeom prst="rect">
            <a:avLst/>
          </a:prstGeom>
          <a:solidFill>
            <a:schemeClr val="accent3">
              <a:lumMod val="10000"/>
              <a:lumOff val="90000"/>
            </a:schemeClr>
          </a:solidFill>
          <a:ln w="38100">
            <a:solidFill>
              <a:schemeClr val="accent3">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400" dirty="0">
                <a:solidFill>
                  <a:schemeClr val="tx1"/>
                </a:solidFill>
              </a:rPr>
              <a:t>K8S</a:t>
            </a:r>
          </a:p>
        </p:txBody>
      </p:sp>
      <p:pic>
        <p:nvPicPr>
          <p:cNvPr id="28" name="Picture 27">
            <a:extLst>
              <a:ext uri="{FF2B5EF4-FFF2-40B4-BE49-F238E27FC236}">
                <a16:creationId xmlns:a16="http://schemas.microsoft.com/office/drawing/2014/main" id="{E3D3232E-D637-4FE5-94B9-5E380705EA2C}"/>
              </a:ext>
            </a:extLst>
          </p:cNvPr>
          <p:cNvPicPr>
            <a:picLocks noChangeAspect="1"/>
          </p:cNvPicPr>
          <p:nvPr/>
        </p:nvPicPr>
        <p:blipFill>
          <a:blip r:embed="rId5"/>
          <a:stretch>
            <a:fillRect/>
          </a:stretch>
        </p:blipFill>
        <p:spPr>
          <a:xfrm>
            <a:off x="6478050" y="4364590"/>
            <a:ext cx="564414" cy="421525"/>
          </a:xfrm>
          <a:prstGeom prst="rect">
            <a:avLst/>
          </a:prstGeom>
          <a:solidFill>
            <a:schemeClr val="bg1"/>
          </a:solidFill>
        </p:spPr>
      </p:pic>
      <p:sp>
        <p:nvSpPr>
          <p:cNvPr id="9" name="Rectangle 8">
            <a:extLst>
              <a:ext uri="{FF2B5EF4-FFF2-40B4-BE49-F238E27FC236}">
                <a16:creationId xmlns:a16="http://schemas.microsoft.com/office/drawing/2014/main" id="{5EBEC8EA-1967-4B43-9F61-4F7E707726DA}"/>
              </a:ext>
            </a:extLst>
          </p:cNvPr>
          <p:cNvSpPr/>
          <p:nvPr/>
        </p:nvSpPr>
        <p:spPr>
          <a:xfrm>
            <a:off x="5439219" y="4735265"/>
            <a:ext cx="1097921" cy="393352"/>
          </a:xfrm>
          <a:prstGeom prst="rect">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Agent</a:t>
            </a:r>
          </a:p>
        </p:txBody>
      </p:sp>
      <p:cxnSp>
        <p:nvCxnSpPr>
          <p:cNvPr id="34" name="Straight Arrow Connector 33">
            <a:extLst>
              <a:ext uri="{FF2B5EF4-FFF2-40B4-BE49-F238E27FC236}">
                <a16:creationId xmlns:a16="http://schemas.microsoft.com/office/drawing/2014/main" id="{047C2345-7D5F-41B7-9C1C-48763996B19C}"/>
              </a:ext>
            </a:extLst>
          </p:cNvPr>
          <p:cNvCxnSpPr>
            <a:stCxn id="26" idx="3"/>
            <a:endCxn id="9" idx="0"/>
          </p:cNvCxnSpPr>
          <p:nvPr/>
        </p:nvCxnSpPr>
        <p:spPr>
          <a:xfrm flipH="1">
            <a:off x="5988180" y="2996952"/>
            <a:ext cx="12251" cy="1738313"/>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B17E234-706A-4106-8583-6A45428DFFB2}"/>
              </a:ext>
            </a:extLst>
          </p:cNvPr>
          <p:cNvSpPr/>
          <p:nvPr/>
        </p:nvSpPr>
        <p:spPr>
          <a:xfrm>
            <a:off x="7468818" y="4560108"/>
            <a:ext cx="1229829" cy="761069"/>
          </a:xfrm>
          <a:prstGeom prst="rect">
            <a:avLst/>
          </a:prstGeom>
          <a:solidFill>
            <a:schemeClr val="accent4">
              <a:lumMod val="20000"/>
              <a:lumOff val="8000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400" dirty="0">
                <a:solidFill>
                  <a:srgbClr val="C00000"/>
                </a:solidFill>
              </a:rPr>
              <a:t>Microsoft</a:t>
            </a:r>
          </a:p>
          <a:p>
            <a:r>
              <a:rPr lang="de-DE" sz="1400" dirty="0">
                <a:solidFill>
                  <a:srgbClr val="C00000"/>
                </a:solidFill>
              </a:rPr>
              <a:t>Container</a:t>
            </a:r>
          </a:p>
          <a:p>
            <a:r>
              <a:rPr lang="de-DE" sz="1400" dirty="0">
                <a:solidFill>
                  <a:srgbClr val="C00000"/>
                </a:solidFill>
              </a:rPr>
              <a:t>Registry</a:t>
            </a:r>
          </a:p>
        </p:txBody>
      </p:sp>
      <p:cxnSp>
        <p:nvCxnSpPr>
          <p:cNvPr id="36" name="Straight Arrow Connector 35">
            <a:extLst>
              <a:ext uri="{FF2B5EF4-FFF2-40B4-BE49-F238E27FC236}">
                <a16:creationId xmlns:a16="http://schemas.microsoft.com/office/drawing/2014/main" id="{0A6A17AB-1C54-4BF0-A4D4-3E98C9BEA101}"/>
              </a:ext>
            </a:extLst>
          </p:cNvPr>
          <p:cNvCxnSpPr>
            <a:cxnSpLocks/>
            <a:stCxn id="9" idx="3"/>
            <a:endCxn id="35" idx="1"/>
          </p:cNvCxnSpPr>
          <p:nvPr/>
        </p:nvCxnSpPr>
        <p:spPr>
          <a:xfrm>
            <a:off x="6537140" y="4931941"/>
            <a:ext cx="931678" cy="8702"/>
          </a:xfrm>
          <a:prstGeom prst="straightConnector1">
            <a:avLst/>
          </a:prstGeom>
          <a:ln w="285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with Corners Rounded 39">
            <a:extLst>
              <a:ext uri="{FF2B5EF4-FFF2-40B4-BE49-F238E27FC236}">
                <a16:creationId xmlns:a16="http://schemas.microsoft.com/office/drawing/2014/main" id="{2DC23AE4-E128-4ACC-8ECC-AB80590D1242}"/>
              </a:ext>
            </a:extLst>
          </p:cNvPr>
          <p:cNvSpPr/>
          <p:nvPr/>
        </p:nvSpPr>
        <p:spPr>
          <a:xfrm>
            <a:off x="7180418" y="3717032"/>
            <a:ext cx="1590238" cy="625203"/>
          </a:xfrm>
          <a:prstGeom prst="wedgeRoundRectCallout">
            <a:avLst>
              <a:gd name="adj1" fmla="val 20103"/>
              <a:gd name="adj2" fmla="val 73315"/>
              <a:gd name="adj3" fmla="val 1666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bg1"/>
                </a:solidFill>
              </a:rPr>
              <a:t>Registry </a:t>
            </a:r>
            <a:r>
              <a:rPr lang="de-DE" sz="1400" dirty="0" err="1">
                <a:solidFill>
                  <a:schemeClr val="bg1"/>
                </a:solidFill>
              </a:rPr>
              <a:t>to</a:t>
            </a:r>
            <a:r>
              <a:rPr lang="de-DE" sz="1400" dirty="0">
                <a:solidFill>
                  <a:schemeClr val="bg1"/>
                </a:solidFill>
              </a:rPr>
              <a:t> update </a:t>
            </a:r>
            <a:r>
              <a:rPr lang="de-DE" sz="1400" dirty="0" err="1">
                <a:solidFill>
                  <a:schemeClr val="bg1"/>
                </a:solidFill>
              </a:rPr>
              <a:t>agent</a:t>
            </a:r>
            <a:endParaRPr lang="de-DE" sz="1400" dirty="0">
              <a:solidFill>
                <a:schemeClr val="bg1"/>
              </a:solidFill>
            </a:endParaRPr>
          </a:p>
        </p:txBody>
      </p:sp>
      <p:sp>
        <p:nvSpPr>
          <p:cNvPr id="25" name="Speech Bubble: Rectangle with Corners Rounded 24">
            <a:extLst>
              <a:ext uri="{FF2B5EF4-FFF2-40B4-BE49-F238E27FC236}">
                <a16:creationId xmlns:a16="http://schemas.microsoft.com/office/drawing/2014/main" id="{2AA501DD-EE9A-4451-99F9-B95C9D70B45B}"/>
              </a:ext>
            </a:extLst>
          </p:cNvPr>
          <p:cNvSpPr/>
          <p:nvPr/>
        </p:nvSpPr>
        <p:spPr>
          <a:xfrm>
            <a:off x="2711624" y="2657324"/>
            <a:ext cx="2145041" cy="625203"/>
          </a:xfrm>
          <a:prstGeom prst="wedgeRoundRectCallout">
            <a:avLst>
              <a:gd name="adj1" fmla="val 63773"/>
              <a:gd name="adj2" fmla="val -12895"/>
              <a:gd name="adj3" fmla="val 16667"/>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bg1"/>
                </a:solidFill>
              </a:rPr>
              <a:t>Counterpart </a:t>
            </a:r>
            <a:r>
              <a:rPr lang="de-DE" sz="1400" dirty="0" err="1">
                <a:solidFill>
                  <a:schemeClr val="bg1"/>
                </a:solidFill>
              </a:rPr>
              <a:t>for</a:t>
            </a:r>
            <a:r>
              <a:rPr lang="de-DE" sz="1400" dirty="0">
                <a:solidFill>
                  <a:schemeClr val="bg1"/>
                </a:solidFill>
              </a:rPr>
              <a:t> </a:t>
            </a:r>
            <a:r>
              <a:rPr lang="de-DE" sz="1400" dirty="0" err="1">
                <a:solidFill>
                  <a:schemeClr val="bg1"/>
                </a:solidFill>
              </a:rPr>
              <a:t>other</a:t>
            </a:r>
            <a:r>
              <a:rPr lang="de-DE" sz="1400" dirty="0">
                <a:solidFill>
                  <a:schemeClr val="bg1"/>
                </a:solidFill>
              </a:rPr>
              <a:t> </a:t>
            </a:r>
            <a:r>
              <a:rPr lang="de-DE" sz="1400" dirty="0" err="1">
                <a:solidFill>
                  <a:schemeClr val="bg1"/>
                </a:solidFill>
              </a:rPr>
              <a:t>cloud</a:t>
            </a:r>
            <a:r>
              <a:rPr lang="de-DE" sz="1400" dirty="0">
                <a:solidFill>
                  <a:schemeClr val="bg1"/>
                </a:solidFill>
              </a:rPr>
              <a:t> </a:t>
            </a:r>
            <a:r>
              <a:rPr lang="de-DE" sz="1400" dirty="0" err="1">
                <a:solidFill>
                  <a:schemeClr val="bg1"/>
                </a:solidFill>
              </a:rPr>
              <a:t>or</a:t>
            </a:r>
            <a:r>
              <a:rPr lang="de-DE" sz="1400" dirty="0">
                <a:solidFill>
                  <a:schemeClr val="bg1"/>
                </a:solidFill>
              </a:rPr>
              <a:t> </a:t>
            </a:r>
            <a:r>
              <a:rPr lang="de-DE" sz="1400" dirty="0" err="1">
                <a:solidFill>
                  <a:schemeClr val="bg1"/>
                </a:solidFill>
              </a:rPr>
              <a:t>edge</a:t>
            </a:r>
            <a:r>
              <a:rPr lang="de-DE" sz="1400" dirty="0">
                <a:solidFill>
                  <a:schemeClr val="bg1"/>
                </a:solidFill>
              </a:rPr>
              <a:t> </a:t>
            </a:r>
            <a:r>
              <a:rPr lang="de-DE" sz="1400" dirty="0" err="1">
                <a:solidFill>
                  <a:schemeClr val="bg1"/>
                </a:solidFill>
              </a:rPr>
              <a:t>Kubernetes</a:t>
            </a:r>
            <a:endParaRPr lang="de-DE" sz="1400" dirty="0">
              <a:solidFill>
                <a:schemeClr val="bg1"/>
              </a:solidFill>
            </a:endParaRPr>
          </a:p>
        </p:txBody>
      </p:sp>
      <p:sp>
        <p:nvSpPr>
          <p:cNvPr id="12" name="Title 11">
            <a:extLst>
              <a:ext uri="{FF2B5EF4-FFF2-40B4-BE49-F238E27FC236}">
                <a16:creationId xmlns:a16="http://schemas.microsoft.com/office/drawing/2014/main" id="{E49DBA59-A69B-40C7-AFA9-2E56C2C524C2}"/>
              </a:ext>
            </a:extLst>
          </p:cNvPr>
          <p:cNvSpPr>
            <a:spLocks noGrp="1"/>
          </p:cNvSpPr>
          <p:nvPr>
            <p:ph type="title"/>
          </p:nvPr>
        </p:nvSpPr>
        <p:spPr/>
        <p:txBody>
          <a:bodyPr/>
          <a:lstStyle/>
          <a:p>
            <a:r>
              <a:rPr lang="de-DE" dirty="0" err="1"/>
              <a:t>AzureArc</a:t>
            </a:r>
            <a:endParaRPr lang="de-DE" dirty="0"/>
          </a:p>
        </p:txBody>
      </p:sp>
    </p:spTree>
    <p:custDataLst>
      <p:tags r:id="rId1"/>
    </p:custDataLst>
    <p:extLst>
      <p:ext uri="{BB962C8B-B14F-4D97-AF65-F5344CB8AC3E}">
        <p14:creationId xmlns:p14="http://schemas.microsoft.com/office/powerpoint/2010/main" val="406056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 grpId="0" animBg="1"/>
      <p:bldP spid="35" grpId="0" animBg="1"/>
      <p:bldP spid="40"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1">
            <a:extLst>
              <a:ext uri="{FF2B5EF4-FFF2-40B4-BE49-F238E27FC236}">
                <a16:creationId xmlns:a16="http://schemas.microsoft.com/office/drawing/2014/main" id="{0FFB28FF-9854-451B-8197-B1A9391C53EA}"/>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SEC1</a:t>
            </a:r>
            <a:endPar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a:ln>
                <a:noFill/>
              </a:ln>
              <a:solidFill>
                <a:prstClr val="black"/>
              </a:solidFill>
              <a:effectLst/>
              <a:uLnTx/>
              <a:uFillTx/>
              <a:latin typeface="Verdana"/>
              <a:ea typeface="+mn-ea"/>
              <a:cs typeface="+mn-cs"/>
            </a:endParaRPr>
          </a:p>
        </p:txBody>
      </p:sp>
      <p:sp>
        <p:nvSpPr>
          <p:cNvPr id="2" name="Footer Placeholder 1">
            <a:extLst>
              <a:ext uri="{FF2B5EF4-FFF2-40B4-BE49-F238E27FC236}">
                <a16:creationId xmlns:a16="http://schemas.microsoft.com/office/drawing/2014/main" id="{9262D2AF-3069-4D9C-B48C-898445856B25}"/>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CECEC">
                    <a:lumMod val="50000"/>
                  </a:srgbClr>
                </a:solidFill>
                <a:effectLst/>
                <a:uLnTx/>
                <a:uFillTx/>
                <a:latin typeface="Verdana"/>
                <a:ea typeface="+mn-ea"/>
                <a:cs typeface="Arial" panose="020B0604020202020204" pitchFamily="34" charset="0"/>
              </a:rPr>
              <a:t>© 2021 Capgemini. All rights reserved.</a:t>
            </a:r>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93721D0A-DBD2-435E-ADAC-B514C9925F14}"/>
              </a:ext>
            </a:extLst>
          </p:cNvPr>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CECEC">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12" name="Title 11">
            <a:extLst>
              <a:ext uri="{FF2B5EF4-FFF2-40B4-BE49-F238E27FC236}">
                <a16:creationId xmlns:a16="http://schemas.microsoft.com/office/drawing/2014/main" id="{E49DBA59-A69B-40C7-AFA9-2E56C2C524C2}"/>
              </a:ext>
            </a:extLst>
          </p:cNvPr>
          <p:cNvSpPr>
            <a:spLocks noGrp="1"/>
          </p:cNvSpPr>
          <p:nvPr>
            <p:ph type="title"/>
          </p:nvPr>
        </p:nvSpPr>
        <p:spPr/>
        <p:txBody>
          <a:bodyPr/>
          <a:lstStyle/>
          <a:p>
            <a:r>
              <a:rPr lang="de-DE" dirty="0" err="1"/>
              <a:t>Kubeedge</a:t>
            </a:r>
            <a:endParaRPr lang="de-DE" dirty="0"/>
          </a:p>
        </p:txBody>
      </p:sp>
      <p:sp>
        <p:nvSpPr>
          <p:cNvPr id="4" name="Rectangle 3">
            <a:extLst>
              <a:ext uri="{FF2B5EF4-FFF2-40B4-BE49-F238E27FC236}">
                <a16:creationId xmlns:a16="http://schemas.microsoft.com/office/drawing/2014/main" id="{6D906AE4-B459-49C1-BDF0-2ED32D090214}"/>
              </a:ext>
            </a:extLst>
          </p:cNvPr>
          <p:cNvSpPr/>
          <p:nvPr/>
        </p:nvSpPr>
        <p:spPr>
          <a:xfrm>
            <a:off x="1199456" y="2060848"/>
            <a:ext cx="7379391"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solidFill>
              </a:rPr>
              <a:t>Cloud</a:t>
            </a:r>
          </a:p>
        </p:txBody>
      </p:sp>
      <p:sp>
        <p:nvSpPr>
          <p:cNvPr id="7" name="Rectangle: Rounded Corners 6">
            <a:extLst>
              <a:ext uri="{FF2B5EF4-FFF2-40B4-BE49-F238E27FC236}">
                <a16:creationId xmlns:a16="http://schemas.microsoft.com/office/drawing/2014/main" id="{23B43163-E99C-4CE9-926F-28826315941D}"/>
              </a:ext>
            </a:extLst>
          </p:cNvPr>
          <p:cNvSpPr/>
          <p:nvPr/>
        </p:nvSpPr>
        <p:spPr>
          <a:xfrm>
            <a:off x="5447928" y="2204864"/>
            <a:ext cx="1224136" cy="360040"/>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rgbClr val="C00000"/>
                </a:solidFill>
              </a:rPr>
              <a:t>CloudCore</a:t>
            </a:r>
            <a:endParaRPr lang="de-DE" sz="1400" dirty="0">
              <a:solidFill>
                <a:srgbClr val="C00000"/>
              </a:solidFill>
            </a:endParaRPr>
          </a:p>
        </p:txBody>
      </p:sp>
      <p:sp>
        <p:nvSpPr>
          <p:cNvPr id="27" name="Rectangle: Rounded Corners 26">
            <a:extLst>
              <a:ext uri="{FF2B5EF4-FFF2-40B4-BE49-F238E27FC236}">
                <a16:creationId xmlns:a16="http://schemas.microsoft.com/office/drawing/2014/main" id="{1182B278-DE59-4162-BE22-68CFC26A43D6}"/>
              </a:ext>
            </a:extLst>
          </p:cNvPr>
          <p:cNvSpPr/>
          <p:nvPr/>
        </p:nvSpPr>
        <p:spPr>
          <a:xfrm>
            <a:off x="3719736" y="2124127"/>
            <a:ext cx="1224136" cy="51278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K8s</a:t>
            </a:r>
          </a:p>
          <a:p>
            <a:pPr algn="ctr"/>
            <a:r>
              <a:rPr lang="de-DE" sz="1400" dirty="0">
                <a:solidFill>
                  <a:schemeClr val="bg1"/>
                </a:solidFill>
              </a:rPr>
              <a:t>API </a:t>
            </a:r>
            <a:r>
              <a:rPr lang="de-DE" sz="1400" dirty="0" err="1">
                <a:solidFill>
                  <a:schemeClr val="bg1"/>
                </a:solidFill>
              </a:rPr>
              <a:t>server</a:t>
            </a:r>
            <a:endParaRPr lang="de-DE" sz="1400" dirty="0">
              <a:solidFill>
                <a:schemeClr val="bg1"/>
              </a:solidFill>
            </a:endParaRPr>
          </a:p>
        </p:txBody>
      </p:sp>
      <p:sp>
        <p:nvSpPr>
          <p:cNvPr id="29" name="Rectangle 28">
            <a:extLst>
              <a:ext uri="{FF2B5EF4-FFF2-40B4-BE49-F238E27FC236}">
                <a16:creationId xmlns:a16="http://schemas.microsoft.com/office/drawing/2014/main" id="{DE8EB1EF-4265-4B51-85C2-06652CED2B40}"/>
              </a:ext>
            </a:extLst>
          </p:cNvPr>
          <p:cNvSpPr/>
          <p:nvPr/>
        </p:nvSpPr>
        <p:spPr>
          <a:xfrm>
            <a:off x="1199456" y="2708920"/>
            <a:ext cx="7379391" cy="23762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solidFill>
              </a:rPr>
              <a:t>Edge</a:t>
            </a:r>
          </a:p>
        </p:txBody>
      </p:sp>
      <p:sp>
        <p:nvSpPr>
          <p:cNvPr id="31" name="Rectangle: Rounded Corners 30">
            <a:extLst>
              <a:ext uri="{FF2B5EF4-FFF2-40B4-BE49-F238E27FC236}">
                <a16:creationId xmlns:a16="http://schemas.microsoft.com/office/drawing/2014/main" id="{ED1CFB63-3327-4D4D-8C38-4E49DFA00F3C}"/>
              </a:ext>
            </a:extLst>
          </p:cNvPr>
          <p:cNvSpPr/>
          <p:nvPr/>
        </p:nvSpPr>
        <p:spPr>
          <a:xfrm>
            <a:off x="3719736" y="2852936"/>
            <a:ext cx="4680520" cy="1213236"/>
          </a:xfrm>
          <a:prstGeom prst="roundRect">
            <a:avLst>
              <a:gd name="adj" fmla="val 481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400" dirty="0" err="1">
                <a:solidFill>
                  <a:srgbClr val="C00000"/>
                </a:solidFill>
              </a:rPr>
              <a:t>EdgeCore</a:t>
            </a:r>
            <a:endParaRPr lang="de-DE" sz="1400" dirty="0">
              <a:solidFill>
                <a:srgbClr val="C00000"/>
              </a:solidFill>
            </a:endParaRPr>
          </a:p>
        </p:txBody>
      </p:sp>
      <p:sp>
        <p:nvSpPr>
          <p:cNvPr id="32" name="Rectangle: Rounded Corners 31">
            <a:extLst>
              <a:ext uri="{FF2B5EF4-FFF2-40B4-BE49-F238E27FC236}">
                <a16:creationId xmlns:a16="http://schemas.microsoft.com/office/drawing/2014/main" id="{650BFD4F-60C3-4965-AE45-6C1E8FC284DD}"/>
              </a:ext>
            </a:extLst>
          </p:cNvPr>
          <p:cNvSpPr/>
          <p:nvPr/>
        </p:nvSpPr>
        <p:spPr>
          <a:xfrm>
            <a:off x="3872136" y="3212977"/>
            <a:ext cx="2079848" cy="720080"/>
          </a:xfrm>
          <a:prstGeom prst="roundRect">
            <a:avLst>
              <a:gd name="adj" fmla="val 4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rgbClr val="C00000"/>
                </a:solidFill>
              </a:rPr>
              <a:t>Edged</a:t>
            </a:r>
            <a:r>
              <a:rPr lang="de-DE" sz="1400" dirty="0">
                <a:solidFill>
                  <a:srgbClr val="C00000"/>
                </a:solidFill>
              </a:rPr>
              <a:t> (Docker/ </a:t>
            </a:r>
            <a:r>
              <a:rPr lang="de-DE" sz="1400" dirty="0" err="1">
                <a:solidFill>
                  <a:srgbClr val="C00000"/>
                </a:solidFill>
              </a:rPr>
              <a:t>Containerd</a:t>
            </a:r>
            <a:r>
              <a:rPr lang="de-DE" sz="1400" dirty="0">
                <a:solidFill>
                  <a:srgbClr val="C00000"/>
                </a:solidFill>
              </a:rPr>
              <a:t> possible)</a:t>
            </a:r>
          </a:p>
        </p:txBody>
      </p:sp>
      <p:sp>
        <p:nvSpPr>
          <p:cNvPr id="37" name="Rectangle: Rounded Corners 36">
            <a:extLst>
              <a:ext uri="{FF2B5EF4-FFF2-40B4-BE49-F238E27FC236}">
                <a16:creationId xmlns:a16="http://schemas.microsoft.com/office/drawing/2014/main" id="{B4175B73-27C6-4A22-8A38-58E01D94ACF8}"/>
              </a:ext>
            </a:extLst>
          </p:cNvPr>
          <p:cNvSpPr/>
          <p:nvPr/>
        </p:nvSpPr>
        <p:spPr>
          <a:xfrm>
            <a:off x="4408994" y="4293096"/>
            <a:ext cx="1008112" cy="370941"/>
          </a:xfrm>
          <a:prstGeom prst="roundRect">
            <a:avLst>
              <a:gd name="adj" fmla="val 481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sz="1400" dirty="0">
              <a:solidFill>
                <a:srgbClr val="C00000"/>
              </a:solidFill>
            </a:endParaRPr>
          </a:p>
        </p:txBody>
      </p:sp>
      <p:sp>
        <p:nvSpPr>
          <p:cNvPr id="33" name="Rectangle: Rounded Corners 32">
            <a:extLst>
              <a:ext uri="{FF2B5EF4-FFF2-40B4-BE49-F238E27FC236}">
                <a16:creationId xmlns:a16="http://schemas.microsoft.com/office/drawing/2014/main" id="{7D37E87B-8CE3-441D-8D49-F92A329650AD}"/>
              </a:ext>
            </a:extLst>
          </p:cNvPr>
          <p:cNvSpPr/>
          <p:nvPr/>
        </p:nvSpPr>
        <p:spPr>
          <a:xfrm>
            <a:off x="4336986" y="4437112"/>
            <a:ext cx="1008112" cy="370941"/>
          </a:xfrm>
          <a:prstGeom prst="roundRect">
            <a:avLst>
              <a:gd name="adj" fmla="val 481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a:solidFill>
                  <a:srgbClr val="C00000"/>
                </a:solidFill>
              </a:rPr>
              <a:t>Pod</a:t>
            </a:r>
          </a:p>
        </p:txBody>
      </p:sp>
      <p:sp>
        <p:nvSpPr>
          <p:cNvPr id="38" name="Rectangle: Rounded Corners 37">
            <a:extLst>
              <a:ext uri="{FF2B5EF4-FFF2-40B4-BE49-F238E27FC236}">
                <a16:creationId xmlns:a16="http://schemas.microsoft.com/office/drawing/2014/main" id="{FE02A2CA-2684-4F65-9545-9B6133586D93}"/>
              </a:ext>
            </a:extLst>
          </p:cNvPr>
          <p:cNvSpPr/>
          <p:nvPr/>
        </p:nvSpPr>
        <p:spPr>
          <a:xfrm>
            <a:off x="6104384" y="3212976"/>
            <a:ext cx="927720" cy="720081"/>
          </a:xfrm>
          <a:prstGeom prst="roundRect">
            <a:avLst>
              <a:gd name="adj" fmla="val 481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a:solidFill>
                  <a:srgbClr val="C00000"/>
                </a:solidFill>
              </a:rPr>
              <a:t>MQTT support</a:t>
            </a:r>
          </a:p>
        </p:txBody>
      </p:sp>
      <p:sp>
        <p:nvSpPr>
          <p:cNvPr id="39" name="Rectangle: Rounded Corners 38">
            <a:extLst>
              <a:ext uri="{FF2B5EF4-FFF2-40B4-BE49-F238E27FC236}">
                <a16:creationId xmlns:a16="http://schemas.microsoft.com/office/drawing/2014/main" id="{296CDC89-6409-495C-96D5-5584E196E211}"/>
              </a:ext>
            </a:extLst>
          </p:cNvPr>
          <p:cNvSpPr/>
          <p:nvPr/>
        </p:nvSpPr>
        <p:spPr>
          <a:xfrm>
            <a:off x="7184504" y="3223878"/>
            <a:ext cx="927720" cy="709180"/>
          </a:xfrm>
          <a:prstGeom prst="roundRect">
            <a:avLst>
              <a:gd name="adj" fmla="val 4811"/>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a:solidFill>
                  <a:srgbClr val="C00000"/>
                </a:solidFill>
              </a:rPr>
              <a:t>HTTP App support</a:t>
            </a:r>
          </a:p>
        </p:txBody>
      </p:sp>
      <p:sp>
        <p:nvSpPr>
          <p:cNvPr id="41" name="Rectangle 40">
            <a:extLst>
              <a:ext uri="{FF2B5EF4-FFF2-40B4-BE49-F238E27FC236}">
                <a16:creationId xmlns:a16="http://schemas.microsoft.com/office/drawing/2014/main" id="{2E93039F-A467-4420-BE29-4242BEB2CD06}"/>
              </a:ext>
            </a:extLst>
          </p:cNvPr>
          <p:cNvSpPr/>
          <p:nvPr/>
        </p:nvSpPr>
        <p:spPr>
          <a:xfrm>
            <a:off x="1199456" y="5013176"/>
            <a:ext cx="7379391" cy="648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a:solidFill>
                  <a:schemeClr val="tx1"/>
                </a:solidFill>
              </a:rPr>
              <a:t>Devices</a:t>
            </a:r>
          </a:p>
        </p:txBody>
      </p:sp>
      <p:grpSp>
        <p:nvGrpSpPr>
          <p:cNvPr id="42" name="Gruppieren 291">
            <a:extLst>
              <a:ext uri="{FF2B5EF4-FFF2-40B4-BE49-F238E27FC236}">
                <a16:creationId xmlns:a16="http://schemas.microsoft.com/office/drawing/2014/main" id="{89D129E4-169A-4E15-AF68-4E171840B868}"/>
              </a:ext>
            </a:extLst>
          </p:cNvPr>
          <p:cNvGrpSpPr/>
          <p:nvPr/>
        </p:nvGrpSpPr>
        <p:grpSpPr>
          <a:xfrm>
            <a:off x="5951984" y="5072318"/>
            <a:ext cx="586200" cy="516922"/>
            <a:chOff x="6410560" y="1529769"/>
            <a:chExt cx="851512" cy="792000"/>
          </a:xfrm>
        </p:grpSpPr>
        <p:sp>
          <p:nvSpPr>
            <p:cNvPr id="43" name="Freeform 23">
              <a:extLst>
                <a:ext uri="{FF2B5EF4-FFF2-40B4-BE49-F238E27FC236}">
                  <a16:creationId xmlns:a16="http://schemas.microsoft.com/office/drawing/2014/main" id="{EF4B6CF8-2940-454E-9FCD-B6BA39D94D97}"/>
                </a:ext>
              </a:extLst>
            </p:cNvPr>
            <p:cNvSpPr>
              <a:spLocks noChangeAspect="1"/>
            </p:cNvSpPr>
            <p:nvPr/>
          </p:nvSpPr>
          <p:spPr bwMode="auto">
            <a:xfrm>
              <a:off x="6410560" y="1529769"/>
              <a:ext cx="851512" cy="792000"/>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75">
              <a:extLst>
                <a:ext uri="{FF2B5EF4-FFF2-40B4-BE49-F238E27FC236}">
                  <a16:creationId xmlns:a16="http://schemas.microsoft.com/office/drawing/2014/main" id="{71EB1EFC-C329-46F6-A500-40F6681DFF0D}"/>
                </a:ext>
              </a:extLst>
            </p:cNvPr>
            <p:cNvSpPr>
              <a:spLocks/>
            </p:cNvSpPr>
            <p:nvPr/>
          </p:nvSpPr>
          <p:spPr bwMode="auto">
            <a:xfrm>
              <a:off x="6786980" y="1682796"/>
              <a:ext cx="46855" cy="49796"/>
            </a:xfrm>
            <a:custGeom>
              <a:avLst/>
              <a:gdLst>
                <a:gd name="T0" fmla="*/ 37 w 46"/>
                <a:gd name="T1" fmla="*/ 49 h 49"/>
                <a:gd name="T2" fmla="*/ 36 w 46"/>
                <a:gd name="T3" fmla="*/ 49 h 49"/>
                <a:gd name="T4" fmla="*/ 32 w 46"/>
                <a:gd name="T5" fmla="*/ 42 h 49"/>
                <a:gd name="T6" fmla="*/ 29 w 46"/>
                <a:gd name="T7" fmla="*/ 24 h 49"/>
                <a:gd name="T8" fmla="*/ 8 w 46"/>
                <a:gd name="T9" fmla="*/ 15 h 49"/>
                <a:gd name="T10" fmla="*/ 1 w 46"/>
                <a:gd name="T11" fmla="*/ 10 h 49"/>
                <a:gd name="T12" fmla="*/ 5 w 46"/>
                <a:gd name="T13" fmla="*/ 3 h 49"/>
                <a:gd name="T14" fmla="*/ 39 w 46"/>
                <a:gd name="T15" fmla="*/ 17 h 49"/>
                <a:gd name="T16" fmla="*/ 43 w 46"/>
                <a:gd name="T17" fmla="*/ 45 h 49"/>
                <a:gd name="T18" fmla="*/ 37 w 46"/>
                <a:gd name="T1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9">
                  <a:moveTo>
                    <a:pt x="37" y="49"/>
                  </a:moveTo>
                  <a:cubicBezTo>
                    <a:pt x="37" y="49"/>
                    <a:pt x="36" y="49"/>
                    <a:pt x="36" y="49"/>
                  </a:cubicBezTo>
                  <a:cubicBezTo>
                    <a:pt x="33" y="48"/>
                    <a:pt x="31" y="45"/>
                    <a:pt x="32" y="42"/>
                  </a:cubicBezTo>
                  <a:cubicBezTo>
                    <a:pt x="33" y="35"/>
                    <a:pt x="32" y="29"/>
                    <a:pt x="29" y="24"/>
                  </a:cubicBezTo>
                  <a:cubicBezTo>
                    <a:pt x="24" y="17"/>
                    <a:pt x="16" y="13"/>
                    <a:pt x="8" y="15"/>
                  </a:cubicBezTo>
                  <a:cubicBezTo>
                    <a:pt x="5" y="16"/>
                    <a:pt x="1" y="14"/>
                    <a:pt x="1" y="10"/>
                  </a:cubicBezTo>
                  <a:cubicBezTo>
                    <a:pt x="0" y="7"/>
                    <a:pt x="2" y="4"/>
                    <a:pt x="5" y="3"/>
                  </a:cubicBezTo>
                  <a:cubicBezTo>
                    <a:pt x="18" y="0"/>
                    <a:pt x="31" y="6"/>
                    <a:pt x="39" y="17"/>
                  </a:cubicBezTo>
                  <a:cubicBezTo>
                    <a:pt x="44" y="25"/>
                    <a:pt x="46" y="35"/>
                    <a:pt x="43" y="45"/>
                  </a:cubicBezTo>
                  <a:cubicBezTo>
                    <a:pt x="43" y="47"/>
                    <a:pt x="40" y="49"/>
                    <a:pt x="37"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6">
              <a:extLst>
                <a:ext uri="{FF2B5EF4-FFF2-40B4-BE49-F238E27FC236}">
                  <a16:creationId xmlns:a16="http://schemas.microsoft.com/office/drawing/2014/main" id="{1C61FA07-2668-47F4-A3FC-99565437C1A5}"/>
                </a:ext>
              </a:extLst>
            </p:cNvPr>
            <p:cNvSpPr>
              <a:spLocks/>
            </p:cNvSpPr>
            <p:nvPr/>
          </p:nvSpPr>
          <p:spPr bwMode="auto">
            <a:xfrm>
              <a:off x="6786062" y="1649170"/>
              <a:ext cx="78276" cy="76256"/>
            </a:xfrm>
            <a:custGeom>
              <a:avLst/>
              <a:gdLst>
                <a:gd name="T0" fmla="*/ 71 w 77"/>
                <a:gd name="T1" fmla="*/ 75 h 75"/>
                <a:gd name="T2" fmla="*/ 65 w 77"/>
                <a:gd name="T3" fmla="*/ 69 h 75"/>
                <a:gd name="T4" fmla="*/ 56 w 77"/>
                <a:gd name="T5" fmla="*/ 38 h 75"/>
                <a:gd name="T6" fmla="*/ 7 w 77"/>
                <a:gd name="T7" fmla="*/ 15 h 75"/>
                <a:gd name="T8" fmla="*/ 1 w 77"/>
                <a:gd name="T9" fmla="*/ 10 h 75"/>
                <a:gd name="T10" fmla="*/ 6 w 77"/>
                <a:gd name="T11" fmla="*/ 3 h 75"/>
                <a:gd name="T12" fmla="*/ 66 w 77"/>
                <a:gd name="T13" fmla="*/ 31 h 75"/>
                <a:gd name="T14" fmla="*/ 77 w 77"/>
                <a:gd name="T15" fmla="*/ 68 h 75"/>
                <a:gd name="T16" fmla="*/ 71 w 77"/>
                <a:gd name="T17" fmla="*/ 75 h 75"/>
                <a:gd name="T18" fmla="*/ 71 w 77"/>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75">
                  <a:moveTo>
                    <a:pt x="71" y="75"/>
                  </a:moveTo>
                  <a:cubicBezTo>
                    <a:pt x="67" y="75"/>
                    <a:pt x="65" y="72"/>
                    <a:pt x="65" y="69"/>
                  </a:cubicBezTo>
                  <a:cubicBezTo>
                    <a:pt x="65" y="58"/>
                    <a:pt x="62" y="47"/>
                    <a:pt x="56" y="38"/>
                  </a:cubicBezTo>
                  <a:cubicBezTo>
                    <a:pt x="45" y="22"/>
                    <a:pt x="26" y="13"/>
                    <a:pt x="7" y="15"/>
                  </a:cubicBezTo>
                  <a:cubicBezTo>
                    <a:pt x="4" y="15"/>
                    <a:pt x="1" y="13"/>
                    <a:pt x="1" y="10"/>
                  </a:cubicBezTo>
                  <a:cubicBezTo>
                    <a:pt x="0" y="6"/>
                    <a:pt x="3" y="3"/>
                    <a:pt x="6" y="3"/>
                  </a:cubicBezTo>
                  <a:cubicBezTo>
                    <a:pt x="30" y="0"/>
                    <a:pt x="53" y="11"/>
                    <a:pt x="66" y="31"/>
                  </a:cubicBezTo>
                  <a:cubicBezTo>
                    <a:pt x="73" y="42"/>
                    <a:pt x="77" y="55"/>
                    <a:pt x="77" y="68"/>
                  </a:cubicBezTo>
                  <a:cubicBezTo>
                    <a:pt x="77" y="72"/>
                    <a:pt x="74" y="75"/>
                    <a:pt x="71" y="75"/>
                  </a:cubicBezTo>
                  <a:cubicBezTo>
                    <a:pt x="71" y="75"/>
                    <a:pt x="71" y="75"/>
                    <a:pt x="7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7">
              <a:extLst>
                <a:ext uri="{FF2B5EF4-FFF2-40B4-BE49-F238E27FC236}">
                  <a16:creationId xmlns:a16="http://schemas.microsoft.com/office/drawing/2014/main" id="{EAC06332-A15D-4693-A3BC-6472AE890401}"/>
                </a:ext>
              </a:extLst>
            </p:cNvPr>
            <p:cNvSpPr>
              <a:spLocks/>
            </p:cNvSpPr>
            <p:nvPr/>
          </p:nvSpPr>
          <p:spPr bwMode="auto">
            <a:xfrm>
              <a:off x="6786061" y="1615727"/>
              <a:ext cx="109697" cy="102716"/>
            </a:xfrm>
            <a:custGeom>
              <a:avLst/>
              <a:gdLst>
                <a:gd name="T0" fmla="*/ 102 w 108"/>
                <a:gd name="T1" fmla="*/ 101 h 101"/>
                <a:gd name="T2" fmla="*/ 96 w 108"/>
                <a:gd name="T3" fmla="*/ 95 h 101"/>
                <a:gd name="T4" fmla="*/ 82 w 108"/>
                <a:gd name="T5" fmla="*/ 53 h 101"/>
                <a:gd name="T6" fmla="*/ 7 w 108"/>
                <a:gd name="T7" fmla="*/ 15 h 101"/>
                <a:gd name="T8" fmla="*/ 0 w 108"/>
                <a:gd name="T9" fmla="*/ 9 h 101"/>
                <a:gd name="T10" fmla="*/ 6 w 108"/>
                <a:gd name="T11" fmla="*/ 3 h 101"/>
                <a:gd name="T12" fmla="*/ 92 w 108"/>
                <a:gd name="T13" fmla="*/ 46 h 101"/>
                <a:gd name="T14" fmla="*/ 108 w 108"/>
                <a:gd name="T15" fmla="*/ 94 h 101"/>
                <a:gd name="T16" fmla="*/ 103 w 108"/>
                <a:gd name="T17" fmla="*/ 101 h 101"/>
                <a:gd name="T18" fmla="*/ 102 w 108"/>
                <a:gd name="T1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1">
                  <a:moveTo>
                    <a:pt x="102" y="101"/>
                  </a:moveTo>
                  <a:cubicBezTo>
                    <a:pt x="99" y="101"/>
                    <a:pt x="96" y="98"/>
                    <a:pt x="96" y="95"/>
                  </a:cubicBezTo>
                  <a:cubicBezTo>
                    <a:pt x="95" y="80"/>
                    <a:pt x="90" y="65"/>
                    <a:pt x="82" y="53"/>
                  </a:cubicBezTo>
                  <a:cubicBezTo>
                    <a:pt x="65" y="27"/>
                    <a:pt x="36" y="13"/>
                    <a:pt x="7" y="15"/>
                  </a:cubicBezTo>
                  <a:cubicBezTo>
                    <a:pt x="4" y="15"/>
                    <a:pt x="1" y="13"/>
                    <a:pt x="0" y="9"/>
                  </a:cubicBezTo>
                  <a:cubicBezTo>
                    <a:pt x="0" y="6"/>
                    <a:pt x="3" y="3"/>
                    <a:pt x="6" y="3"/>
                  </a:cubicBezTo>
                  <a:cubicBezTo>
                    <a:pt x="40" y="0"/>
                    <a:pt x="73" y="17"/>
                    <a:pt x="92" y="46"/>
                  </a:cubicBezTo>
                  <a:cubicBezTo>
                    <a:pt x="101" y="60"/>
                    <a:pt x="107" y="77"/>
                    <a:pt x="108" y="94"/>
                  </a:cubicBezTo>
                  <a:cubicBezTo>
                    <a:pt x="108" y="98"/>
                    <a:pt x="106" y="101"/>
                    <a:pt x="103" y="101"/>
                  </a:cubicBezTo>
                  <a:cubicBezTo>
                    <a:pt x="102" y="101"/>
                    <a:pt x="102" y="101"/>
                    <a:pt x="102"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78">
              <a:extLst>
                <a:ext uri="{FF2B5EF4-FFF2-40B4-BE49-F238E27FC236}">
                  <a16:creationId xmlns:a16="http://schemas.microsoft.com/office/drawing/2014/main" id="{47BC11DE-C56C-4AC5-B633-59C225B56942}"/>
                </a:ext>
              </a:extLst>
            </p:cNvPr>
            <p:cNvSpPr>
              <a:spLocks noChangeArrowheads="1"/>
            </p:cNvSpPr>
            <p:nvPr/>
          </p:nvSpPr>
          <p:spPr bwMode="auto">
            <a:xfrm>
              <a:off x="6776874" y="1710174"/>
              <a:ext cx="31421" cy="32524"/>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88">
              <a:extLst>
                <a:ext uri="{FF2B5EF4-FFF2-40B4-BE49-F238E27FC236}">
                  <a16:creationId xmlns:a16="http://schemas.microsoft.com/office/drawing/2014/main" id="{F802DF04-22C9-4428-B775-A5B238765C8E}"/>
                </a:ext>
              </a:extLst>
            </p:cNvPr>
            <p:cNvSpPr>
              <a:spLocks/>
            </p:cNvSpPr>
            <p:nvPr/>
          </p:nvSpPr>
          <p:spPr bwMode="auto">
            <a:xfrm>
              <a:off x="6672478" y="2110532"/>
              <a:ext cx="274179" cy="79134"/>
            </a:xfrm>
            <a:custGeom>
              <a:avLst/>
              <a:gdLst>
                <a:gd name="T0" fmla="*/ 7 w 104"/>
                <a:gd name="T1" fmla="*/ 0 h 30"/>
                <a:gd name="T2" fmla="*/ 97 w 104"/>
                <a:gd name="T3" fmla="*/ 0 h 30"/>
                <a:gd name="T4" fmla="*/ 104 w 104"/>
                <a:gd name="T5" fmla="*/ 7 h 30"/>
                <a:gd name="T6" fmla="*/ 81 w 104"/>
                <a:gd name="T7" fmla="*/ 30 h 30"/>
                <a:gd name="T8" fmla="*/ 0 w 104"/>
                <a:gd name="T9" fmla="*/ 30 h 30"/>
                <a:gd name="T10" fmla="*/ 1 w 104"/>
                <a:gd name="T11" fmla="*/ 26 h 30"/>
                <a:gd name="T12" fmla="*/ 0 w 104"/>
                <a:gd name="T13" fmla="*/ 18 h 30"/>
                <a:gd name="T14" fmla="*/ 0 w 104"/>
                <a:gd name="T15" fmla="*/ 11 h 30"/>
                <a:gd name="T16" fmla="*/ 0 w 104"/>
                <a:gd name="T17" fmla="*/ 7 h 30"/>
                <a:gd name="T18" fmla="*/ 7 w 104"/>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30">
                  <a:moveTo>
                    <a:pt x="7" y="0"/>
                  </a:moveTo>
                  <a:cubicBezTo>
                    <a:pt x="97" y="0"/>
                    <a:pt x="97" y="0"/>
                    <a:pt x="97" y="0"/>
                  </a:cubicBezTo>
                  <a:cubicBezTo>
                    <a:pt x="101" y="0"/>
                    <a:pt x="104" y="3"/>
                    <a:pt x="104" y="7"/>
                  </a:cubicBezTo>
                  <a:cubicBezTo>
                    <a:pt x="104" y="20"/>
                    <a:pt x="94" y="30"/>
                    <a:pt x="81" y="30"/>
                  </a:cubicBezTo>
                  <a:cubicBezTo>
                    <a:pt x="0" y="30"/>
                    <a:pt x="0" y="30"/>
                    <a:pt x="0" y="30"/>
                  </a:cubicBezTo>
                  <a:cubicBezTo>
                    <a:pt x="0" y="29"/>
                    <a:pt x="1" y="27"/>
                    <a:pt x="1" y="26"/>
                  </a:cubicBezTo>
                  <a:cubicBezTo>
                    <a:pt x="1" y="23"/>
                    <a:pt x="0" y="21"/>
                    <a:pt x="0" y="18"/>
                  </a:cubicBezTo>
                  <a:cubicBezTo>
                    <a:pt x="0" y="16"/>
                    <a:pt x="0" y="14"/>
                    <a:pt x="0" y="11"/>
                  </a:cubicBezTo>
                  <a:cubicBezTo>
                    <a:pt x="0" y="7"/>
                    <a:pt x="0" y="7"/>
                    <a:pt x="0" y="7"/>
                  </a:cubicBezTo>
                  <a:cubicBezTo>
                    <a:pt x="0" y="3"/>
                    <a:pt x="4"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89">
              <a:extLst>
                <a:ext uri="{FF2B5EF4-FFF2-40B4-BE49-F238E27FC236}">
                  <a16:creationId xmlns:a16="http://schemas.microsoft.com/office/drawing/2014/main" id="{92B50215-22D9-4AC5-BA18-9366B4278082}"/>
                </a:ext>
              </a:extLst>
            </p:cNvPr>
            <p:cNvSpPr>
              <a:spLocks/>
            </p:cNvSpPr>
            <p:nvPr/>
          </p:nvSpPr>
          <p:spPr bwMode="auto">
            <a:xfrm>
              <a:off x="6786162" y="1759449"/>
              <a:ext cx="237399" cy="177214"/>
            </a:xfrm>
            <a:custGeom>
              <a:avLst/>
              <a:gdLst>
                <a:gd name="T0" fmla="*/ 33 w 90"/>
                <a:gd name="T1" fmla="*/ 14 h 67"/>
                <a:gd name="T2" fmla="*/ 46 w 90"/>
                <a:gd name="T3" fmla="*/ 14 h 67"/>
                <a:gd name="T4" fmla="*/ 61 w 90"/>
                <a:gd name="T5" fmla="*/ 0 h 67"/>
                <a:gd name="T6" fmla="*/ 90 w 90"/>
                <a:gd name="T7" fmla="*/ 13 h 67"/>
                <a:gd name="T8" fmla="*/ 89 w 90"/>
                <a:gd name="T9" fmla="*/ 16 h 67"/>
                <a:gd name="T10" fmla="*/ 82 w 90"/>
                <a:gd name="T11" fmla="*/ 16 h 67"/>
                <a:gd name="T12" fmla="*/ 63 w 90"/>
                <a:gd name="T13" fmla="*/ 12 h 67"/>
                <a:gd name="T14" fmla="*/ 54 w 90"/>
                <a:gd name="T15" fmla="*/ 21 h 67"/>
                <a:gd name="T16" fmla="*/ 54 w 90"/>
                <a:gd name="T17" fmla="*/ 46 h 67"/>
                <a:gd name="T18" fmla="*/ 63 w 90"/>
                <a:gd name="T19" fmla="*/ 55 h 67"/>
                <a:gd name="T20" fmla="*/ 82 w 90"/>
                <a:gd name="T21" fmla="*/ 51 h 67"/>
                <a:gd name="T22" fmla="*/ 89 w 90"/>
                <a:gd name="T23" fmla="*/ 51 h 67"/>
                <a:gd name="T24" fmla="*/ 90 w 90"/>
                <a:gd name="T25" fmla="*/ 54 h 67"/>
                <a:gd name="T26" fmla="*/ 61 w 90"/>
                <a:gd name="T27" fmla="*/ 67 h 67"/>
                <a:gd name="T28" fmla="*/ 46 w 90"/>
                <a:gd name="T29" fmla="*/ 53 h 67"/>
                <a:gd name="T30" fmla="*/ 33 w 90"/>
                <a:gd name="T31" fmla="*/ 53 h 67"/>
                <a:gd name="T32" fmla="*/ 30 w 90"/>
                <a:gd name="T33" fmla="*/ 50 h 67"/>
                <a:gd name="T34" fmla="*/ 29 w 90"/>
                <a:gd name="T35" fmla="*/ 47 h 67"/>
                <a:gd name="T36" fmla="*/ 0 w 90"/>
                <a:gd name="T37" fmla="*/ 47 h 67"/>
                <a:gd name="T38" fmla="*/ 3 w 90"/>
                <a:gd name="T39" fmla="*/ 33 h 67"/>
                <a:gd name="T40" fmla="*/ 0 w 90"/>
                <a:gd name="T41" fmla="*/ 20 h 67"/>
                <a:gd name="T42" fmla="*/ 29 w 90"/>
                <a:gd name="T43" fmla="*/ 20 h 67"/>
                <a:gd name="T44" fmla="*/ 30 w 90"/>
                <a:gd name="T45" fmla="*/ 17 h 67"/>
                <a:gd name="T46" fmla="*/ 33 w 90"/>
                <a:gd name="T47" fmla="*/ 1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67">
                  <a:moveTo>
                    <a:pt x="33" y="14"/>
                  </a:moveTo>
                  <a:cubicBezTo>
                    <a:pt x="46" y="14"/>
                    <a:pt x="46" y="14"/>
                    <a:pt x="46" y="14"/>
                  </a:cubicBezTo>
                  <a:cubicBezTo>
                    <a:pt x="61" y="0"/>
                    <a:pt x="61" y="0"/>
                    <a:pt x="61" y="0"/>
                  </a:cubicBezTo>
                  <a:cubicBezTo>
                    <a:pt x="90" y="13"/>
                    <a:pt x="90" y="13"/>
                    <a:pt x="90" y="13"/>
                  </a:cubicBezTo>
                  <a:cubicBezTo>
                    <a:pt x="89" y="16"/>
                    <a:pt x="89" y="16"/>
                    <a:pt x="89" y="16"/>
                  </a:cubicBezTo>
                  <a:cubicBezTo>
                    <a:pt x="82" y="16"/>
                    <a:pt x="82" y="16"/>
                    <a:pt x="82" y="16"/>
                  </a:cubicBezTo>
                  <a:cubicBezTo>
                    <a:pt x="63" y="12"/>
                    <a:pt x="63" y="12"/>
                    <a:pt x="63" y="12"/>
                  </a:cubicBezTo>
                  <a:cubicBezTo>
                    <a:pt x="54" y="21"/>
                    <a:pt x="54" y="21"/>
                    <a:pt x="54" y="21"/>
                  </a:cubicBezTo>
                  <a:cubicBezTo>
                    <a:pt x="54" y="46"/>
                    <a:pt x="54" y="46"/>
                    <a:pt x="54" y="46"/>
                  </a:cubicBezTo>
                  <a:cubicBezTo>
                    <a:pt x="63" y="55"/>
                    <a:pt x="63" y="55"/>
                    <a:pt x="63" y="55"/>
                  </a:cubicBezTo>
                  <a:cubicBezTo>
                    <a:pt x="82" y="51"/>
                    <a:pt x="82" y="51"/>
                    <a:pt x="82" y="51"/>
                  </a:cubicBezTo>
                  <a:cubicBezTo>
                    <a:pt x="89" y="51"/>
                    <a:pt x="89" y="51"/>
                    <a:pt x="89" y="51"/>
                  </a:cubicBezTo>
                  <a:cubicBezTo>
                    <a:pt x="90" y="54"/>
                    <a:pt x="90" y="54"/>
                    <a:pt x="90" y="54"/>
                  </a:cubicBezTo>
                  <a:cubicBezTo>
                    <a:pt x="61" y="67"/>
                    <a:pt x="61" y="67"/>
                    <a:pt x="61" y="67"/>
                  </a:cubicBezTo>
                  <a:cubicBezTo>
                    <a:pt x="46" y="53"/>
                    <a:pt x="46" y="53"/>
                    <a:pt x="46" y="53"/>
                  </a:cubicBezTo>
                  <a:cubicBezTo>
                    <a:pt x="33" y="53"/>
                    <a:pt x="33" y="53"/>
                    <a:pt x="33" y="53"/>
                  </a:cubicBezTo>
                  <a:cubicBezTo>
                    <a:pt x="31" y="53"/>
                    <a:pt x="30" y="51"/>
                    <a:pt x="30" y="50"/>
                  </a:cubicBezTo>
                  <a:cubicBezTo>
                    <a:pt x="29" y="47"/>
                    <a:pt x="29" y="47"/>
                    <a:pt x="29" y="47"/>
                  </a:cubicBezTo>
                  <a:cubicBezTo>
                    <a:pt x="0" y="47"/>
                    <a:pt x="0" y="47"/>
                    <a:pt x="0" y="47"/>
                  </a:cubicBezTo>
                  <a:cubicBezTo>
                    <a:pt x="2" y="43"/>
                    <a:pt x="3" y="38"/>
                    <a:pt x="3" y="33"/>
                  </a:cubicBezTo>
                  <a:cubicBezTo>
                    <a:pt x="3" y="28"/>
                    <a:pt x="2" y="24"/>
                    <a:pt x="0" y="20"/>
                  </a:cubicBezTo>
                  <a:cubicBezTo>
                    <a:pt x="29" y="20"/>
                    <a:pt x="29" y="20"/>
                    <a:pt x="29" y="20"/>
                  </a:cubicBezTo>
                  <a:cubicBezTo>
                    <a:pt x="30" y="17"/>
                    <a:pt x="30" y="17"/>
                    <a:pt x="30" y="17"/>
                  </a:cubicBezTo>
                  <a:cubicBezTo>
                    <a:pt x="30" y="15"/>
                    <a:pt x="31" y="14"/>
                    <a:pt x="3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90">
              <a:extLst>
                <a:ext uri="{FF2B5EF4-FFF2-40B4-BE49-F238E27FC236}">
                  <a16:creationId xmlns:a16="http://schemas.microsoft.com/office/drawing/2014/main" id="{D6BD945B-5E10-4946-80DC-02B9AE084C25}"/>
                </a:ext>
              </a:extLst>
            </p:cNvPr>
            <p:cNvSpPr>
              <a:spLocks/>
            </p:cNvSpPr>
            <p:nvPr/>
          </p:nvSpPr>
          <p:spPr bwMode="auto">
            <a:xfrm>
              <a:off x="6971177" y="1815177"/>
              <a:ext cx="65758" cy="65759"/>
            </a:xfrm>
            <a:custGeom>
              <a:avLst/>
              <a:gdLst>
                <a:gd name="T0" fmla="*/ 0 w 59"/>
                <a:gd name="T1" fmla="*/ 0 h 59"/>
                <a:gd name="T2" fmla="*/ 0 w 59"/>
                <a:gd name="T3" fmla="*/ 59 h 59"/>
                <a:gd name="T4" fmla="*/ 59 w 59"/>
                <a:gd name="T5" fmla="*/ 59 h 59"/>
                <a:gd name="T6" fmla="*/ 59 w 59"/>
                <a:gd name="T7" fmla="*/ 0 h 59"/>
                <a:gd name="T8" fmla="*/ 0 w 59"/>
                <a:gd name="T9" fmla="*/ 0 h 59"/>
                <a:gd name="T10" fmla="*/ 0 w 59"/>
                <a:gd name="T11" fmla="*/ 0 h 59"/>
              </a:gdLst>
              <a:ahLst/>
              <a:cxnLst>
                <a:cxn ang="0">
                  <a:pos x="T0" y="T1"/>
                </a:cxn>
                <a:cxn ang="0">
                  <a:pos x="T2" y="T3"/>
                </a:cxn>
                <a:cxn ang="0">
                  <a:pos x="T4" y="T5"/>
                </a:cxn>
                <a:cxn ang="0">
                  <a:pos x="T6" y="T7"/>
                </a:cxn>
                <a:cxn ang="0">
                  <a:pos x="T8" y="T9"/>
                </a:cxn>
                <a:cxn ang="0">
                  <a:pos x="T10" y="T11"/>
                </a:cxn>
              </a:cxnLst>
              <a:rect l="0" t="0" r="r" b="b"/>
              <a:pathLst>
                <a:path w="59" h="59">
                  <a:moveTo>
                    <a:pt x="0" y="0"/>
                  </a:moveTo>
                  <a:lnTo>
                    <a:pt x="0" y="59"/>
                  </a:lnTo>
                  <a:lnTo>
                    <a:pt x="59" y="59"/>
                  </a:lnTo>
                  <a:lnTo>
                    <a:pt x="59" y="0"/>
                  </a:lnTo>
                  <a:lnTo>
                    <a:pt x="0"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Oval 291">
              <a:extLst>
                <a:ext uri="{FF2B5EF4-FFF2-40B4-BE49-F238E27FC236}">
                  <a16:creationId xmlns:a16="http://schemas.microsoft.com/office/drawing/2014/main" id="{1E2D5CFD-966F-4942-9D80-493EB3787116}"/>
                </a:ext>
              </a:extLst>
            </p:cNvPr>
            <p:cNvSpPr>
              <a:spLocks noChangeArrowheads="1"/>
            </p:cNvSpPr>
            <p:nvPr/>
          </p:nvSpPr>
          <p:spPr bwMode="auto">
            <a:xfrm>
              <a:off x="6635697" y="1776167"/>
              <a:ext cx="148235" cy="144892"/>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292">
              <a:extLst>
                <a:ext uri="{FF2B5EF4-FFF2-40B4-BE49-F238E27FC236}">
                  <a16:creationId xmlns:a16="http://schemas.microsoft.com/office/drawing/2014/main" id="{E0A8436C-C45E-4CAD-BE8D-2927DB57A7EF}"/>
                </a:ext>
              </a:extLst>
            </p:cNvPr>
            <p:cNvSpPr>
              <a:spLocks/>
            </p:cNvSpPr>
            <p:nvPr/>
          </p:nvSpPr>
          <p:spPr bwMode="auto">
            <a:xfrm>
              <a:off x="6685852" y="1894309"/>
              <a:ext cx="189474" cy="202848"/>
            </a:xfrm>
            <a:custGeom>
              <a:avLst/>
              <a:gdLst>
                <a:gd name="T0" fmla="*/ 19 w 72"/>
                <a:gd name="T1" fmla="*/ 77 h 77"/>
                <a:gd name="T2" fmla="*/ 72 w 72"/>
                <a:gd name="T3" fmla="*/ 77 h 77"/>
                <a:gd name="T4" fmla="*/ 36 w 72"/>
                <a:gd name="T5" fmla="*/ 0 h 77"/>
                <a:gd name="T6" fmla="*/ 9 w 72"/>
                <a:gd name="T7" fmla="*/ 14 h 77"/>
                <a:gd name="T8" fmla="*/ 0 w 72"/>
                <a:gd name="T9" fmla="*/ 13 h 77"/>
                <a:gd name="T10" fmla="*/ 19 w 72"/>
                <a:gd name="T11" fmla="*/ 77 h 77"/>
              </a:gdLst>
              <a:ahLst/>
              <a:cxnLst>
                <a:cxn ang="0">
                  <a:pos x="T0" y="T1"/>
                </a:cxn>
                <a:cxn ang="0">
                  <a:pos x="T2" y="T3"/>
                </a:cxn>
                <a:cxn ang="0">
                  <a:pos x="T4" y="T5"/>
                </a:cxn>
                <a:cxn ang="0">
                  <a:pos x="T6" y="T7"/>
                </a:cxn>
                <a:cxn ang="0">
                  <a:pos x="T8" y="T9"/>
                </a:cxn>
                <a:cxn ang="0">
                  <a:pos x="T10" y="T11"/>
                </a:cxn>
              </a:cxnLst>
              <a:rect l="0" t="0" r="r" b="b"/>
              <a:pathLst>
                <a:path w="72" h="77">
                  <a:moveTo>
                    <a:pt x="19" y="77"/>
                  </a:moveTo>
                  <a:cubicBezTo>
                    <a:pt x="72" y="77"/>
                    <a:pt x="72" y="77"/>
                    <a:pt x="72" y="77"/>
                  </a:cubicBezTo>
                  <a:cubicBezTo>
                    <a:pt x="36" y="0"/>
                    <a:pt x="36" y="0"/>
                    <a:pt x="36" y="0"/>
                  </a:cubicBezTo>
                  <a:cubicBezTo>
                    <a:pt x="30" y="9"/>
                    <a:pt x="20" y="14"/>
                    <a:pt x="9" y="14"/>
                  </a:cubicBezTo>
                  <a:cubicBezTo>
                    <a:pt x="6" y="14"/>
                    <a:pt x="3" y="14"/>
                    <a:pt x="0" y="13"/>
                  </a:cubicBezTo>
                  <a:cubicBezTo>
                    <a:pt x="19" y="77"/>
                    <a:pt x="19" y="77"/>
                    <a:pt x="19" y="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Oval 293">
              <a:extLst>
                <a:ext uri="{FF2B5EF4-FFF2-40B4-BE49-F238E27FC236}">
                  <a16:creationId xmlns:a16="http://schemas.microsoft.com/office/drawing/2014/main" id="{45E55735-0ED8-4E12-AD3A-13D821DC2034}"/>
                </a:ext>
              </a:extLst>
            </p:cNvPr>
            <p:cNvSpPr>
              <a:spLocks noChangeArrowheads="1"/>
            </p:cNvSpPr>
            <p:nvPr/>
          </p:nvSpPr>
          <p:spPr bwMode="auto">
            <a:xfrm>
              <a:off x="6672478" y="1812947"/>
              <a:ext cx="74674" cy="7133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Oval 294">
              <a:extLst>
                <a:ext uri="{FF2B5EF4-FFF2-40B4-BE49-F238E27FC236}">
                  <a16:creationId xmlns:a16="http://schemas.microsoft.com/office/drawing/2014/main" id="{B8300D3D-FEDC-46DC-8796-54D380A35C10}"/>
                </a:ext>
              </a:extLst>
            </p:cNvPr>
            <p:cNvSpPr>
              <a:spLocks noChangeArrowheads="1"/>
            </p:cNvSpPr>
            <p:nvPr/>
          </p:nvSpPr>
          <p:spPr bwMode="auto">
            <a:xfrm>
              <a:off x="6691425" y="1830780"/>
              <a:ext cx="36780" cy="345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uppieren 291">
            <a:extLst>
              <a:ext uri="{FF2B5EF4-FFF2-40B4-BE49-F238E27FC236}">
                <a16:creationId xmlns:a16="http://schemas.microsoft.com/office/drawing/2014/main" id="{BDBFC395-DB87-4965-BC27-A6DD8AB064CF}"/>
              </a:ext>
            </a:extLst>
          </p:cNvPr>
          <p:cNvGrpSpPr/>
          <p:nvPr/>
        </p:nvGrpSpPr>
        <p:grpSpPr>
          <a:xfrm>
            <a:off x="6672064" y="5072318"/>
            <a:ext cx="586200" cy="516922"/>
            <a:chOff x="6410560" y="1529769"/>
            <a:chExt cx="851512" cy="792000"/>
          </a:xfrm>
        </p:grpSpPr>
        <p:sp>
          <p:nvSpPr>
            <p:cNvPr id="56" name="Freeform 23">
              <a:extLst>
                <a:ext uri="{FF2B5EF4-FFF2-40B4-BE49-F238E27FC236}">
                  <a16:creationId xmlns:a16="http://schemas.microsoft.com/office/drawing/2014/main" id="{36173BDF-0CF0-419D-9733-1A465FA17F6B}"/>
                </a:ext>
              </a:extLst>
            </p:cNvPr>
            <p:cNvSpPr>
              <a:spLocks noChangeAspect="1"/>
            </p:cNvSpPr>
            <p:nvPr/>
          </p:nvSpPr>
          <p:spPr bwMode="auto">
            <a:xfrm>
              <a:off x="6410560" y="1529769"/>
              <a:ext cx="851512" cy="792000"/>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5">
              <a:extLst>
                <a:ext uri="{FF2B5EF4-FFF2-40B4-BE49-F238E27FC236}">
                  <a16:creationId xmlns:a16="http://schemas.microsoft.com/office/drawing/2014/main" id="{748479F8-2B08-4974-92E2-254524D4D80A}"/>
                </a:ext>
              </a:extLst>
            </p:cNvPr>
            <p:cNvSpPr>
              <a:spLocks/>
            </p:cNvSpPr>
            <p:nvPr/>
          </p:nvSpPr>
          <p:spPr bwMode="auto">
            <a:xfrm>
              <a:off x="6786980" y="1682796"/>
              <a:ext cx="46855" cy="49796"/>
            </a:xfrm>
            <a:custGeom>
              <a:avLst/>
              <a:gdLst>
                <a:gd name="T0" fmla="*/ 37 w 46"/>
                <a:gd name="T1" fmla="*/ 49 h 49"/>
                <a:gd name="T2" fmla="*/ 36 w 46"/>
                <a:gd name="T3" fmla="*/ 49 h 49"/>
                <a:gd name="T4" fmla="*/ 32 w 46"/>
                <a:gd name="T5" fmla="*/ 42 h 49"/>
                <a:gd name="T6" fmla="*/ 29 w 46"/>
                <a:gd name="T7" fmla="*/ 24 h 49"/>
                <a:gd name="T8" fmla="*/ 8 w 46"/>
                <a:gd name="T9" fmla="*/ 15 h 49"/>
                <a:gd name="T10" fmla="*/ 1 w 46"/>
                <a:gd name="T11" fmla="*/ 10 h 49"/>
                <a:gd name="T12" fmla="*/ 5 w 46"/>
                <a:gd name="T13" fmla="*/ 3 h 49"/>
                <a:gd name="T14" fmla="*/ 39 w 46"/>
                <a:gd name="T15" fmla="*/ 17 h 49"/>
                <a:gd name="T16" fmla="*/ 43 w 46"/>
                <a:gd name="T17" fmla="*/ 45 h 49"/>
                <a:gd name="T18" fmla="*/ 37 w 46"/>
                <a:gd name="T1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9">
                  <a:moveTo>
                    <a:pt x="37" y="49"/>
                  </a:moveTo>
                  <a:cubicBezTo>
                    <a:pt x="37" y="49"/>
                    <a:pt x="36" y="49"/>
                    <a:pt x="36" y="49"/>
                  </a:cubicBezTo>
                  <a:cubicBezTo>
                    <a:pt x="33" y="48"/>
                    <a:pt x="31" y="45"/>
                    <a:pt x="32" y="42"/>
                  </a:cubicBezTo>
                  <a:cubicBezTo>
                    <a:pt x="33" y="35"/>
                    <a:pt x="32" y="29"/>
                    <a:pt x="29" y="24"/>
                  </a:cubicBezTo>
                  <a:cubicBezTo>
                    <a:pt x="24" y="17"/>
                    <a:pt x="16" y="13"/>
                    <a:pt x="8" y="15"/>
                  </a:cubicBezTo>
                  <a:cubicBezTo>
                    <a:pt x="5" y="16"/>
                    <a:pt x="1" y="14"/>
                    <a:pt x="1" y="10"/>
                  </a:cubicBezTo>
                  <a:cubicBezTo>
                    <a:pt x="0" y="7"/>
                    <a:pt x="2" y="4"/>
                    <a:pt x="5" y="3"/>
                  </a:cubicBezTo>
                  <a:cubicBezTo>
                    <a:pt x="18" y="0"/>
                    <a:pt x="31" y="6"/>
                    <a:pt x="39" y="17"/>
                  </a:cubicBezTo>
                  <a:cubicBezTo>
                    <a:pt x="44" y="25"/>
                    <a:pt x="46" y="35"/>
                    <a:pt x="43" y="45"/>
                  </a:cubicBezTo>
                  <a:cubicBezTo>
                    <a:pt x="43" y="47"/>
                    <a:pt x="40" y="49"/>
                    <a:pt x="37"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6">
              <a:extLst>
                <a:ext uri="{FF2B5EF4-FFF2-40B4-BE49-F238E27FC236}">
                  <a16:creationId xmlns:a16="http://schemas.microsoft.com/office/drawing/2014/main" id="{6CBCD989-BA72-4F96-86BC-0820171A5647}"/>
                </a:ext>
              </a:extLst>
            </p:cNvPr>
            <p:cNvSpPr>
              <a:spLocks/>
            </p:cNvSpPr>
            <p:nvPr/>
          </p:nvSpPr>
          <p:spPr bwMode="auto">
            <a:xfrm>
              <a:off x="6786062" y="1649170"/>
              <a:ext cx="78276" cy="76256"/>
            </a:xfrm>
            <a:custGeom>
              <a:avLst/>
              <a:gdLst>
                <a:gd name="T0" fmla="*/ 71 w 77"/>
                <a:gd name="T1" fmla="*/ 75 h 75"/>
                <a:gd name="T2" fmla="*/ 65 w 77"/>
                <a:gd name="T3" fmla="*/ 69 h 75"/>
                <a:gd name="T4" fmla="*/ 56 w 77"/>
                <a:gd name="T5" fmla="*/ 38 h 75"/>
                <a:gd name="T6" fmla="*/ 7 w 77"/>
                <a:gd name="T7" fmla="*/ 15 h 75"/>
                <a:gd name="T8" fmla="*/ 1 w 77"/>
                <a:gd name="T9" fmla="*/ 10 h 75"/>
                <a:gd name="T10" fmla="*/ 6 w 77"/>
                <a:gd name="T11" fmla="*/ 3 h 75"/>
                <a:gd name="T12" fmla="*/ 66 w 77"/>
                <a:gd name="T13" fmla="*/ 31 h 75"/>
                <a:gd name="T14" fmla="*/ 77 w 77"/>
                <a:gd name="T15" fmla="*/ 68 h 75"/>
                <a:gd name="T16" fmla="*/ 71 w 77"/>
                <a:gd name="T17" fmla="*/ 75 h 75"/>
                <a:gd name="T18" fmla="*/ 71 w 77"/>
                <a:gd name="T1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75">
                  <a:moveTo>
                    <a:pt x="71" y="75"/>
                  </a:moveTo>
                  <a:cubicBezTo>
                    <a:pt x="67" y="75"/>
                    <a:pt x="65" y="72"/>
                    <a:pt x="65" y="69"/>
                  </a:cubicBezTo>
                  <a:cubicBezTo>
                    <a:pt x="65" y="58"/>
                    <a:pt x="62" y="47"/>
                    <a:pt x="56" y="38"/>
                  </a:cubicBezTo>
                  <a:cubicBezTo>
                    <a:pt x="45" y="22"/>
                    <a:pt x="26" y="13"/>
                    <a:pt x="7" y="15"/>
                  </a:cubicBezTo>
                  <a:cubicBezTo>
                    <a:pt x="4" y="15"/>
                    <a:pt x="1" y="13"/>
                    <a:pt x="1" y="10"/>
                  </a:cubicBezTo>
                  <a:cubicBezTo>
                    <a:pt x="0" y="6"/>
                    <a:pt x="3" y="3"/>
                    <a:pt x="6" y="3"/>
                  </a:cubicBezTo>
                  <a:cubicBezTo>
                    <a:pt x="30" y="0"/>
                    <a:pt x="53" y="11"/>
                    <a:pt x="66" y="31"/>
                  </a:cubicBezTo>
                  <a:cubicBezTo>
                    <a:pt x="73" y="42"/>
                    <a:pt x="77" y="55"/>
                    <a:pt x="77" y="68"/>
                  </a:cubicBezTo>
                  <a:cubicBezTo>
                    <a:pt x="77" y="72"/>
                    <a:pt x="74" y="75"/>
                    <a:pt x="71" y="75"/>
                  </a:cubicBezTo>
                  <a:cubicBezTo>
                    <a:pt x="71" y="75"/>
                    <a:pt x="71" y="75"/>
                    <a:pt x="71"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7">
              <a:extLst>
                <a:ext uri="{FF2B5EF4-FFF2-40B4-BE49-F238E27FC236}">
                  <a16:creationId xmlns:a16="http://schemas.microsoft.com/office/drawing/2014/main" id="{327FC74B-672E-4B54-BB4F-0B878C380E70}"/>
                </a:ext>
              </a:extLst>
            </p:cNvPr>
            <p:cNvSpPr>
              <a:spLocks/>
            </p:cNvSpPr>
            <p:nvPr/>
          </p:nvSpPr>
          <p:spPr bwMode="auto">
            <a:xfrm>
              <a:off x="6786061" y="1615727"/>
              <a:ext cx="109697" cy="102716"/>
            </a:xfrm>
            <a:custGeom>
              <a:avLst/>
              <a:gdLst>
                <a:gd name="T0" fmla="*/ 102 w 108"/>
                <a:gd name="T1" fmla="*/ 101 h 101"/>
                <a:gd name="T2" fmla="*/ 96 w 108"/>
                <a:gd name="T3" fmla="*/ 95 h 101"/>
                <a:gd name="T4" fmla="*/ 82 w 108"/>
                <a:gd name="T5" fmla="*/ 53 h 101"/>
                <a:gd name="T6" fmla="*/ 7 w 108"/>
                <a:gd name="T7" fmla="*/ 15 h 101"/>
                <a:gd name="T8" fmla="*/ 0 w 108"/>
                <a:gd name="T9" fmla="*/ 9 h 101"/>
                <a:gd name="T10" fmla="*/ 6 w 108"/>
                <a:gd name="T11" fmla="*/ 3 h 101"/>
                <a:gd name="T12" fmla="*/ 92 w 108"/>
                <a:gd name="T13" fmla="*/ 46 h 101"/>
                <a:gd name="T14" fmla="*/ 108 w 108"/>
                <a:gd name="T15" fmla="*/ 94 h 101"/>
                <a:gd name="T16" fmla="*/ 103 w 108"/>
                <a:gd name="T17" fmla="*/ 101 h 101"/>
                <a:gd name="T18" fmla="*/ 102 w 108"/>
                <a:gd name="T1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1">
                  <a:moveTo>
                    <a:pt x="102" y="101"/>
                  </a:moveTo>
                  <a:cubicBezTo>
                    <a:pt x="99" y="101"/>
                    <a:pt x="96" y="98"/>
                    <a:pt x="96" y="95"/>
                  </a:cubicBezTo>
                  <a:cubicBezTo>
                    <a:pt x="95" y="80"/>
                    <a:pt x="90" y="65"/>
                    <a:pt x="82" y="53"/>
                  </a:cubicBezTo>
                  <a:cubicBezTo>
                    <a:pt x="65" y="27"/>
                    <a:pt x="36" y="13"/>
                    <a:pt x="7" y="15"/>
                  </a:cubicBezTo>
                  <a:cubicBezTo>
                    <a:pt x="4" y="15"/>
                    <a:pt x="1" y="13"/>
                    <a:pt x="0" y="9"/>
                  </a:cubicBezTo>
                  <a:cubicBezTo>
                    <a:pt x="0" y="6"/>
                    <a:pt x="3" y="3"/>
                    <a:pt x="6" y="3"/>
                  </a:cubicBezTo>
                  <a:cubicBezTo>
                    <a:pt x="40" y="0"/>
                    <a:pt x="73" y="17"/>
                    <a:pt x="92" y="46"/>
                  </a:cubicBezTo>
                  <a:cubicBezTo>
                    <a:pt x="101" y="60"/>
                    <a:pt x="107" y="77"/>
                    <a:pt x="108" y="94"/>
                  </a:cubicBezTo>
                  <a:cubicBezTo>
                    <a:pt x="108" y="98"/>
                    <a:pt x="106" y="101"/>
                    <a:pt x="103" y="101"/>
                  </a:cubicBezTo>
                  <a:cubicBezTo>
                    <a:pt x="102" y="101"/>
                    <a:pt x="102" y="101"/>
                    <a:pt x="102"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78">
              <a:extLst>
                <a:ext uri="{FF2B5EF4-FFF2-40B4-BE49-F238E27FC236}">
                  <a16:creationId xmlns:a16="http://schemas.microsoft.com/office/drawing/2014/main" id="{84F128A2-85BD-4901-B7FF-B3BFFBC08190}"/>
                </a:ext>
              </a:extLst>
            </p:cNvPr>
            <p:cNvSpPr>
              <a:spLocks noChangeArrowheads="1"/>
            </p:cNvSpPr>
            <p:nvPr/>
          </p:nvSpPr>
          <p:spPr bwMode="auto">
            <a:xfrm>
              <a:off x="6776874" y="1710174"/>
              <a:ext cx="31421" cy="32524"/>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88">
              <a:extLst>
                <a:ext uri="{FF2B5EF4-FFF2-40B4-BE49-F238E27FC236}">
                  <a16:creationId xmlns:a16="http://schemas.microsoft.com/office/drawing/2014/main" id="{31DF4356-4356-4690-B163-3C3D14132223}"/>
                </a:ext>
              </a:extLst>
            </p:cNvPr>
            <p:cNvSpPr>
              <a:spLocks/>
            </p:cNvSpPr>
            <p:nvPr/>
          </p:nvSpPr>
          <p:spPr bwMode="auto">
            <a:xfrm>
              <a:off x="6672478" y="2110532"/>
              <a:ext cx="274179" cy="79134"/>
            </a:xfrm>
            <a:custGeom>
              <a:avLst/>
              <a:gdLst>
                <a:gd name="T0" fmla="*/ 7 w 104"/>
                <a:gd name="T1" fmla="*/ 0 h 30"/>
                <a:gd name="T2" fmla="*/ 97 w 104"/>
                <a:gd name="T3" fmla="*/ 0 h 30"/>
                <a:gd name="T4" fmla="*/ 104 w 104"/>
                <a:gd name="T5" fmla="*/ 7 h 30"/>
                <a:gd name="T6" fmla="*/ 81 w 104"/>
                <a:gd name="T7" fmla="*/ 30 h 30"/>
                <a:gd name="T8" fmla="*/ 0 w 104"/>
                <a:gd name="T9" fmla="*/ 30 h 30"/>
                <a:gd name="T10" fmla="*/ 1 w 104"/>
                <a:gd name="T11" fmla="*/ 26 h 30"/>
                <a:gd name="T12" fmla="*/ 0 w 104"/>
                <a:gd name="T13" fmla="*/ 18 h 30"/>
                <a:gd name="T14" fmla="*/ 0 w 104"/>
                <a:gd name="T15" fmla="*/ 11 h 30"/>
                <a:gd name="T16" fmla="*/ 0 w 104"/>
                <a:gd name="T17" fmla="*/ 7 h 30"/>
                <a:gd name="T18" fmla="*/ 7 w 104"/>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30">
                  <a:moveTo>
                    <a:pt x="7" y="0"/>
                  </a:moveTo>
                  <a:cubicBezTo>
                    <a:pt x="97" y="0"/>
                    <a:pt x="97" y="0"/>
                    <a:pt x="97" y="0"/>
                  </a:cubicBezTo>
                  <a:cubicBezTo>
                    <a:pt x="101" y="0"/>
                    <a:pt x="104" y="3"/>
                    <a:pt x="104" y="7"/>
                  </a:cubicBezTo>
                  <a:cubicBezTo>
                    <a:pt x="104" y="20"/>
                    <a:pt x="94" y="30"/>
                    <a:pt x="81" y="30"/>
                  </a:cubicBezTo>
                  <a:cubicBezTo>
                    <a:pt x="0" y="30"/>
                    <a:pt x="0" y="30"/>
                    <a:pt x="0" y="30"/>
                  </a:cubicBezTo>
                  <a:cubicBezTo>
                    <a:pt x="0" y="29"/>
                    <a:pt x="1" y="27"/>
                    <a:pt x="1" y="26"/>
                  </a:cubicBezTo>
                  <a:cubicBezTo>
                    <a:pt x="1" y="23"/>
                    <a:pt x="0" y="21"/>
                    <a:pt x="0" y="18"/>
                  </a:cubicBezTo>
                  <a:cubicBezTo>
                    <a:pt x="0" y="16"/>
                    <a:pt x="0" y="14"/>
                    <a:pt x="0" y="11"/>
                  </a:cubicBezTo>
                  <a:cubicBezTo>
                    <a:pt x="0" y="7"/>
                    <a:pt x="0" y="7"/>
                    <a:pt x="0" y="7"/>
                  </a:cubicBezTo>
                  <a:cubicBezTo>
                    <a:pt x="0" y="3"/>
                    <a:pt x="4"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89">
              <a:extLst>
                <a:ext uri="{FF2B5EF4-FFF2-40B4-BE49-F238E27FC236}">
                  <a16:creationId xmlns:a16="http://schemas.microsoft.com/office/drawing/2014/main" id="{46157BDF-04BB-4850-8D3D-E8EE72789AC6}"/>
                </a:ext>
              </a:extLst>
            </p:cNvPr>
            <p:cNvSpPr>
              <a:spLocks/>
            </p:cNvSpPr>
            <p:nvPr/>
          </p:nvSpPr>
          <p:spPr bwMode="auto">
            <a:xfrm>
              <a:off x="6786162" y="1759449"/>
              <a:ext cx="237399" cy="177214"/>
            </a:xfrm>
            <a:custGeom>
              <a:avLst/>
              <a:gdLst>
                <a:gd name="T0" fmla="*/ 33 w 90"/>
                <a:gd name="T1" fmla="*/ 14 h 67"/>
                <a:gd name="T2" fmla="*/ 46 w 90"/>
                <a:gd name="T3" fmla="*/ 14 h 67"/>
                <a:gd name="T4" fmla="*/ 61 w 90"/>
                <a:gd name="T5" fmla="*/ 0 h 67"/>
                <a:gd name="T6" fmla="*/ 90 w 90"/>
                <a:gd name="T7" fmla="*/ 13 h 67"/>
                <a:gd name="T8" fmla="*/ 89 w 90"/>
                <a:gd name="T9" fmla="*/ 16 h 67"/>
                <a:gd name="T10" fmla="*/ 82 w 90"/>
                <a:gd name="T11" fmla="*/ 16 h 67"/>
                <a:gd name="T12" fmla="*/ 63 w 90"/>
                <a:gd name="T13" fmla="*/ 12 h 67"/>
                <a:gd name="T14" fmla="*/ 54 w 90"/>
                <a:gd name="T15" fmla="*/ 21 h 67"/>
                <a:gd name="T16" fmla="*/ 54 w 90"/>
                <a:gd name="T17" fmla="*/ 46 h 67"/>
                <a:gd name="T18" fmla="*/ 63 w 90"/>
                <a:gd name="T19" fmla="*/ 55 h 67"/>
                <a:gd name="T20" fmla="*/ 82 w 90"/>
                <a:gd name="T21" fmla="*/ 51 h 67"/>
                <a:gd name="T22" fmla="*/ 89 w 90"/>
                <a:gd name="T23" fmla="*/ 51 h 67"/>
                <a:gd name="T24" fmla="*/ 90 w 90"/>
                <a:gd name="T25" fmla="*/ 54 h 67"/>
                <a:gd name="T26" fmla="*/ 61 w 90"/>
                <a:gd name="T27" fmla="*/ 67 h 67"/>
                <a:gd name="T28" fmla="*/ 46 w 90"/>
                <a:gd name="T29" fmla="*/ 53 h 67"/>
                <a:gd name="T30" fmla="*/ 33 w 90"/>
                <a:gd name="T31" fmla="*/ 53 h 67"/>
                <a:gd name="T32" fmla="*/ 30 w 90"/>
                <a:gd name="T33" fmla="*/ 50 h 67"/>
                <a:gd name="T34" fmla="*/ 29 w 90"/>
                <a:gd name="T35" fmla="*/ 47 h 67"/>
                <a:gd name="T36" fmla="*/ 0 w 90"/>
                <a:gd name="T37" fmla="*/ 47 h 67"/>
                <a:gd name="T38" fmla="*/ 3 w 90"/>
                <a:gd name="T39" fmla="*/ 33 h 67"/>
                <a:gd name="T40" fmla="*/ 0 w 90"/>
                <a:gd name="T41" fmla="*/ 20 h 67"/>
                <a:gd name="T42" fmla="*/ 29 w 90"/>
                <a:gd name="T43" fmla="*/ 20 h 67"/>
                <a:gd name="T44" fmla="*/ 30 w 90"/>
                <a:gd name="T45" fmla="*/ 17 h 67"/>
                <a:gd name="T46" fmla="*/ 33 w 90"/>
                <a:gd name="T47" fmla="*/ 1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67">
                  <a:moveTo>
                    <a:pt x="33" y="14"/>
                  </a:moveTo>
                  <a:cubicBezTo>
                    <a:pt x="46" y="14"/>
                    <a:pt x="46" y="14"/>
                    <a:pt x="46" y="14"/>
                  </a:cubicBezTo>
                  <a:cubicBezTo>
                    <a:pt x="61" y="0"/>
                    <a:pt x="61" y="0"/>
                    <a:pt x="61" y="0"/>
                  </a:cubicBezTo>
                  <a:cubicBezTo>
                    <a:pt x="90" y="13"/>
                    <a:pt x="90" y="13"/>
                    <a:pt x="90" y="13"/>
                  </a:cubicBezTo>
                  <a:cubicBezTo>
                    <a:pt x="89" y="16"/>
                    <a:pt x="89" y="16"/>
                    <a:pt x="89" y="16"/>
                  </a:cubicBezTo>
                  <a:cubicBezTo>
                    <a:pt x="82" y="16"/>
                    <a:pt x="82" y="16"/>
                    <a:pt x="82" y="16"/>
                  </a:cubicBezTo>
                  <a:cubicBezTo>
                    <a:pt x="63" y="12"/>
                    <a:pt x="63" y="12"/>
                    <a:pt x="63" y="12"/>
                  </a:cubicBezTo>
                  <a:cubicBezTo>
                    <a:pt x="54" y="21"/>
                    <a:pt x="54" y="21"/>
                    <a:pt x="54" y="21"/>
                  </a:cubicBezTo>
                  <a:cubicBezTo>
                    <a:pt x="54" y="46"/>
                    <a:pt x="54" y="46"/>
                    <a:pt x="54" y="46"/>
                  </a:cubicBezTo>
                  <a:cubicBezTo>
                    <a:pt x="63" y="55"/>
                    <a:pt x="63" y="55"/>
                    <a:pt x="63" y="55"/>
                  </a:cubicBezTo>
                  <a:cubicBezTo>
                    <a:pt x="82" y="51"/>
                    <a:pt x="82" y="51"/>
                    <a:pt x="82" y="51"/>
                  </a:cubicBezTo>
                  <a:cubicBezTo>
                    <a:pt x="89" y="51"/>
                    <a:pt x="89" y="51"/>
                    <a:pt x="89" y="51"/>
                  </a:cubicBezTo>
                  <a:cubicBezTo>
                    <a:pt x="90" y="54"/>
                    <a:pt x="90" y="54"/>
                    <a:pt x="90" y="54"/>
                  </a:cubicBezTo>
                  <a:cubicBezTo>
                    <a:pt x="61" y="67"/>
                    <a:pt x="61" y="67"/>
                    <a:pt x="61" y="67"/>
                  </a:cubicBezTo>
                  <a:cubicBezTo>
                    <a:pt x="46" y="53"/>
                    <a:pt x="46" y="53"/>
                    <a:pt x="46" y="53"/>
                  </a:cubicBezTo>
                  <a:cubicBezTo>
                    <a:pt x="33" y="53"/>
                    <a:pt x="33" y="53"/>
                    <a:pt x="33" y="53"/>
                  </a:cubicBezTo>
                  <a:cubicBezTo>
                    <a:pt x="31" y="53"/>
                    <a:pt x="30" y="51"/>
                    <a:pt x="30" y="50"/>
                  </a:cubicBezTo>
                  <a:cubicBezTo>
                    <a:pt x="29" y="47"/>
                    <a:pt x="29" y="47"/>
                    <a:pt x="29" y="47"/>
                  </a:cubicBezTo>
                  <a:cubicBezTo>
                    <a:pt x="0" y="47"/>
                    <a:pt x="0" y="47"/>
                    <a:pt x="0" y="47"/>
                  </a:cubicBezTo>
                  <a:cubicBezTo>
                    <a:pt x="2" y="43"/>
                    <a:pt x="3" y="38"/>
                    <a:pt x="3" y="33"/>
                  </a:cubicBezTo>
                  <a:cubicBezTo>
                    <a:pt x="3" y="28"/>
                    <a:pt x="2" y="24"/>
                    <a:pt x="0" y="20"/>
                  </a:cubicBezTo>
                  <a:cubicBezTo>
                    <a:pt x="29" y="20"/>
                    <a:pt x="29" y="20"/>
                    <a:pt x="29" y="20"/>
                  </a:cubicBezTo>
                  <a:cubicBezTo>
                    <a:pt x="30" y="17"/>
                    <a:pt x="30" y="17"/>
                    <a:pt x="30" y="17"/>
                  </a:cubicBezTo>
                  <a:cubicBezTo>
                    <a:pt x="30" y="15"/>
                    <a:pt x="31" y="14"/>
                    <a:pt x="33"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290">
              <a:extLst>
                <a:ext uri="{FF2B5EF4-FFF2-40B4-BE49-F238E27FC236}">
                  <a16:creationId xmlns:a16="http://schemas.microsoft.com/office/drawing/2014/main" id="{1EAF4E69-816E-44BC-94E1-E0558575090D}"/>
                </a:ext>
              </a:extLst>
            </p:cNvPr>
            <p:cNvSpPr>
              <a:spLocks/>
            </p:cNvSpPr>
            <p:nvPr/>
          </p:nvSpPr>
          <p:spPr bwMode="auto">
            <a:xfrm>
              <a:off x="6971177" y="1815177"/>
              <a:ext cx="65758" cy="65759"/>
            </a:xfrm>
            <a:custGeom>
              <a:avLst/>
              <a:gdLst>
                <a:gd name="T0" fmla="*/ 0 w 59"/>
                <a:gd name="T1" fmla="*/ 0 h 59"/>
                <a:gd name="T2" fmla="*/ 0 w 59"/>
                <a:gd name="T3" fmla="*/ 59 h 59"/>
                <a:gd name="T4" fmla="*/ 59 w 59"/>
                <a:gd name="T5" fmla="*/ 59 h 59"/>
                <a:gd name="T6" fmla="*/ 59 w 59"/>
                <a:gd name="T7" fmla="*/ 0 h 59"/>
                <a:gd name="T8" fmla="*/ 0 w 59"/>
                <a:gd name="T9" fmla="*/ 0 h 59"/>
                <a:gd name="T10" fmla="*/ 0 w 59"/>
                <a:gd name="T11" fmla="*/ 0 h 59"/>
              </a:gdLst>
              <a:ahLst/>
              <a:cxnLst>
                <a:cxn ang="0">
                  <a:pos x="T0" y="T1"/>
                </a:cxn>
                <a:cxn ang="0">
                  <a:pos x="T2" y="T3"/>
                </a:cxn>
                <a:cxn ang="0">
                  <a:pos x="T4" y="T5"/>
                </a:cxn>
                <a:cxn ang="0">
                  <a:pos x="T6" y="T7"/>
                </a:cxn>
                <a:cxn ang="0">
                  <a:pos x="T8" y="T9"/>
                </a:cxn>
                <a:cxn ang="0">
                  <a:pos x="T10" y="T11"/>
                </a:cxn>
              </a:cxnLst>
              <a:rect l="0" t="0" r="r" b="b"/>
              <a:pathLst>
                <a:path w="59" h="59">
                  <a:moveTo>
                    <a:pt x="0" y="0"/>
                  </a:moveTo>
                  <a:lnTo>
                    <a:pt x="0" y="59"/>
                  </a:lnTo>
                  <a:lnTo>
                    <a:pt x="59" y="59"/>
                  </a:lnTo>
                  <a:lnTo>
                    <a:pt x="59" y="0"/>
                  </a:lnTo>
                  <a:lnTo>
                    <a:pt x="0"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Oval 291">
              <a:extLst>
                <a:ext uri="{FF2B5EF4-FFF2-40B4-BE49-F238E27FC236}">
                  <a16:creationId xmlns:a16="http://schemas.microsoft.com/office/drawing/2014/main" id="{71FBA327-59C7-4964-8BCD-1E96381E432C}"/>
                </a:ext>
              </a:extLst>
            </p:cNvPr>
            <p:cNvSpPr>
              <a:spLocks noChangeArrowheads="1"/>
            </p:cNvSpPr>
            <p:nvPr/>
          </p:nvSpPr>
          <p:spPr bwMode="auto">
            <a:xfrm>
              <a:off x="6635697" y="1776167"/>
              <a:ext cx="148235" cy="144892"/>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292">
              <a:extLst>
                <a:ext uri="{FF2B5EF4-FFF2-40B4-BE49-F238E27FC236}">
                  <a16:creationId xmlns:a16="http://schemas.microsoft.com/office/drawing/2014/main" id="{C2F5DD13-68F5-4C6C-8CEB-090CF6AEE17E}"/>
                </a:ext>
              </a:extLst>
            </p:cNvPr>
            <p:cNvSpPr>
              <a:spLocks/>
            </p:cNvSpPr>
            <p:nvPr/>
          </p:nvSpPr>
          <p:spPr bwMode="auto">
            <a:xfrm>
              <a:off x="6685852" y="1894309"/>
              <a:ext cx="189474" cy="202848"/>
            </a:xfrm>
            <a:custGeom>
              <a:avLst/>
              <a:gdLst>
                <a:gd name="T0" fmla="*/ 19 w 72"/>
                <a:gd name="T1" fmla="*/ 77 h 77"/>
                <a:gd name="T2" fmla="*/ 72 w 72"/>
                <a:gd name="T3" fmla="*/ 77 h 77"/>
                <a:gd name="T4" fmla="*/ 36 w 72"/>
                <a:gd name="T5" fmla="*/ 0 h 77"/>
                <a:gd name="T6" fmla="*/ 9 w 72"/>
                <a:gd name="T7" fmla="*/ 14 h 77"/>
                <a:gd name="T8" fmla="*/ 0 w 72"/>
                <a:gd name="T9" fmla="*/ 13 h 77"/>
                <a:gd name="T10" fmla="*/ 19 w 72"/>
                <a:gd name="T11" fmla="*/ 77 h 77"/>
              </a:gdLst>
              <a:ahLst/>
              <a:cxnLst>
                <a:cxn ang="0">
                  <a:pos x="T0" y="T1"/>
                </a:cxn>
                <a:cxn ang="0">
                  <a:pos x="T2" y="T3"/>
                </a:cxn>
                <a:cxn ang="0">
                  <a:pos x="T4" y="T5"/>
                </a:cxn>
                <a:cxn ang="0">
                  <a:pos x="T6" y="T7"/>
                </a:cxn>
                <a:cxn ang="0">
                  <a:pos x="T8" y="T9"/>
                </a:cxn>
                <a:cxn ang="0">
                  <a:pos x="T10" y="T11"/>
                </a:cxn>
              </a:cxnLst>
              <a:rect l="0" t="0" r="r" b="b"/>
              <a:pathLst>
                <a:path w="72" h="77">
                  <a:moveTo>
                    <a:pt x="19" y="77"/>
                  </a:moveTo>
                  <a:cubicBezTo>
                    <a:pt x="72" y="77"/>
                    <a:pt x="72" y="77"/>
                    <a:pt x="72" y="77"/>
                  </a:cubicBezTo>
                  <a:cubicBezTo>
                    <a:pt x="36" y="0"/>
                    <a:pt x="36" y="0"/>
                    <a:pt x="36" y="0"/>
                  </a:cubicBezTo>
                  <a:cubicBezTo>
                    <a:pt x="30" y="9"/>
                    <a:pt x="20" y="14"/>
                    <a:pt x="9" y="14"/>
                  </a:cubicBezTo>
                  <a:cubicBezTo>
                    <a:pt x="6" y="14"/>
                    <a:pt x="3" y="14"/>
                    <a:pt x="0" y="13"/>
                  </a:cubicBezTo>
                  <a:cubicBezTo>
                    <a:pt x="19" y="77"/>
                    <a:pt x="19" y="77"/>
                    <a:pt x="19" y="7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Oval 293">
              <a:extLst>
                <a:ext uri="{FF2B5EF4-FFF2-40B4-BE49-F238E27FC236}">
                  <a16:creationId xmlns:a16="http://schemas.microsoft.com/office/drawing/2014/main" id="{51DEC282-8309-423B-8954-5B0182374093}"/>
                </a:ext>
              </a:extLst>
            </p:cNvPr>
            <p:cNvSpPr>
              <a:spLocks noChangeArrowheads="1"/>
            </p:cNvSpPr>
            <p:nvPr/>
          </p:nvSpPr>
          <p:spPr bwMode="auto">
            <a:xfrm>
              <a:off x="6672478" y="1812947"/>
              <a:ext cx="74674" cy="71331"/>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Oval 294">
              <a:extLst>
                <a:ext uri="{FF2B5EF4-FFF2-40B4-BE49-F238E27FC236}">
                  <a16:creationId xmlns:a16="http://schemas.microsoft.com/office/drawing/2014/main" id="{C3A2EB06-C4B1-4779-A64E-095890B98A94}"/>
                </a:ext>
              </a:extLst>
            </p:cNvPr>
            <p:cNvSpPr>
              <a:spLocks noChangeArrowheads="1"/>
            </p:cNvSpPr>
            <p:nvPr/>
          </p:nvSpPr>
          <p:spPr bwMode="auto">
            <a:xfrm>
              <a:off x="6691425" y="1830780"/>
              <a:ext cx="36780" cy="345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0" name="Connector: Elbow 9">
            <a:extLst>
              <a:ext uri="{FF2B5EF4-FFF2-40B4-BE49-F238E27FC236}">
                <a16:creationId xmlns:a16="http://schemas.microsoft.com/office/drawing/2014/main" id="{797DC927-460E-48D2-842F-C1FDA124A0B8}"/>
              </a:ext>
            </a:extLst>
          </p:cNvPr>
          <p:cNvCxnSpPr>
            <a:cxnSpLocks/>
            <a:endCxn id="38" idx="2"/>
          </p:cNvCxnSpPr>
          <p:nvPr/>
        </p:nvCxnSpPr>
        <p:spPr>
          <a:xfrm rot="5400000" flipH="1" flipV="1">
            <a:off x="5816591" y="4342260"/>
            <a:ext cx="1160856" cy="342450"/>
          </a:xfrm>
          <a:prstGeom prst="bentConnector3">
            <a:avLst>
              <a:gd name="adj1" fmla="val 50000"/>
            </a:avLst>
          </a:prstGeom>
          <a:ln w="95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F0F6946-4AD2-4BEB-BBB7-BCE5C6F9B468}"/>
              </a:ext>
            </a:extLst>
          </p:cNvPr>
          <p:cNvCxnSpPr>
            <a:cxnSpLocks/>
            <a:endCxn id="38" idx="2"/>
          </p:cNvCxnSpPr>
          <p:nvPr/>
        </p:nvCxnSpPr>
        <p:spPr>
          <a:xfrm rot="16200000" flipV="1">
            <a:off x="6199704" y="4301597"/>
            <a:ext cx="1160856" cy="423775"/>
          </a:xfrm>
          <a:prstGeom prst="bentConnector3">
            <a:avLst>
              <a:gd name="adj1" fmla="val 50000"/>
            </a:avLst>
          </a:prstGeom>
          <a:ln w="95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179B280-241D-4B70-86F5-F99E6E32D789}"/>
              </a:ext>
            </a:extLst>
          </p:cNvPr>
          <p:cNvCxnSpPr>
            <a:stCxn id="37" idx="0"/>
            <a:endCxn id="32" idx="2"/>
          </p:cNvCxnSpPr>
          <p:nvPr/>
        </p:nvCxnSpPr>
        <p:spPr>
          <a:xfrm flipH="1" flipV="1">
            <a:off x="4912060" y="3933057"/>
            <a:ext cx="990" cy="360039"/>
          </a:xfrm>
          <a:prstGeom prst="straightConnector1">
            <a:avLst/>
          </a:prstGeom>
          <a:ln w="95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D1231A4-F3E4-4D47-A68F-39753FBD16B7}"/>
              </a:ext>
            </a:extLst>
          </p:cNvPr>
          <p:cNvCxnSpPr>
            <a:cxnSpLocks/>
            <a:stCxn id="31" idx="0"/>
            <a:endCxn id="7" idx="2"/>
          </p:cNvCxnSpPr>
          <p:nvPr/>
        </p:nvCxnSpPr>
        <p:spPr>
          <a:xfrm flipV="1">
            <a:off x="6059996" y="2564904"/>
            <a:ext cx="0" cy="288032"/>
          </a:xfrm>
          <a:prstGeom prst="straightConnector1">
            <a:avLst/>
          </a:prstGeom>
          <a:ln w="95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1A7C5A5-8049-40AC-9D72-A98213EAC7EF}"/>
              </a:ext>
            </a:extLst>
          </p:cNvPr>
          <p:cNvCxnSpPr>
            <a:cxnSpLocks/>
            <a:stCxn id="7" idx="1"/>
            <a:endCxn id="27" idx="3"/>
          </p:cNvCxnSpPr>
          <p:nvPr/>
        </p:nvCxnSpPr>
        <p:spPr>
          <a:xfrm flipH="1" flipV="1">
            <a:off x="4943872" y="2380520"/>
            <a:ext cx="504056" cy="4364"/>
          </a:xfrm>
          <a:prstGeom prst="straightConnector1">
            <a:avLst/>
          </a:prstGeom>
          <a:ln w="95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F7AFD730-3F51-4BD2-BAFA-294BE55919C5}"/>
              </a:ext>
            </a:extLst>
          </p:cNvPr>
          <p:cNvPicPr>
            <a:picLocks noChangeAspect="1"/>
          </p:cNvPicPr>
          <p:nvPr/>
        </p:nvPicPr>
        <p:blipFill>
          <a:blip r:embed="rId4"/>
          <a:stretch>
            <a:fillRect/>
          </a:stretch>
        </p:blipFill>
        <p:spPr>
          <a:xfrm>
            <a:off x="2242762" y="2133652"/>
            <a:ext cx="532089" cy="491677"/>
          </a:xfrm>
          <a:prstGeom prst="rect">
            <a:avLst/>
          </a:prstGeom>
        </p:spPr>
      </p:pic>
      <p:cxnSp>
        <p:nvCxnSpPr>
          <p:cNvPr id="79" name="Straight Arrow Connector 78">
            <a:extLst>
              <a:ext uri="{FF2B5EF4-FFF2-40B4-BE49-F238E27FC236}">
                <a16:creationId xmlns:a16="http://schemas.microsoft.com/office/drawing/2014/main" id="{FE081827-C43E-457B-9381-794503F7DC0F}"/>
              </a:ext>
            </a:extLst>
          </p:cNvPr>
          <p:cNvCxnSpPr>
            <a:stCxn id="77" idx="3"/>
            <a:endCxn id="27" idx="1"/>
          </p:cNvCxnSpPr>
          <p:nvPr/>
        </p:nvCxnSpPr>
        <p:spPr>
          <a:xfrm>
            <a:off x="2774851" y="2379491"/>
            <a:ext cx="944885" cy="1029"/>
          </a:xfrm>
          <a:prstGeom prst="straightConnector1">
            <a:avLst/>
          </a:prstGeom>
          <a:ln w="952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6380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1">
            <a:extLst>
              <a:ext uri="{FF2B5EF4-FFF2-40B4-BE49-F238E27FC236}">
                <a16:creationId xmlns:a16="http://schemas.microsoft.com/office/drawing/2014/main" id="{0FFB28FF-9854-451B-8197-B1A9391C53EA}"/>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SEC1</a:t>
            </a:r>
            <a:endPar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GB" sz="1400" b="0" i="0" u="none" strike="noStrike" kern="1200" cap="none" spc="0" normalizeH="0" baseline="0" noProof="0" dirty="0">
              <a:ln>
                <a:noFill/>
              </a:ln>
              <a:solidFill>
                <a:prstClr val="black"/>
              </a:solidFill>
              <a:effectLst/>
              <a:uLnTx/>
              <a:uFillTx/>
              <a:latin typeface="Verdana"/>
              <a:ea typeface="+mn-ea"/>
              <a:cs typeface="+mn-cs"/>
            </a:endParaRPr>
          </a:p>
        </p:txBody>
      </p:sp>
      <p:sp>
        <p:nvSpPr>
          <p:cNvPr id="2" name="Footer Placeholder 1">
            <a:extLst>
              <a:ext uri="{FF2B5EF4-FFF2-40B4-BE49-F238E27FC236}">
                <a16:creationId xmlns:a16="http://schemas.microsoft.com/office/drawing/2014/main" id="{9262D2AF-3069-4D9C-B48C-898445856B25}"/>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CECEC">
                    <a:lumMod val="50000"/>
                  </a:srgbClr>
                </a:solidFill>
                <a:effectLst/>
                <a:uLnTx/>
                <a:uFillTx/>
                <a:latin typeface="Verdana"/>
                <a:ea typeface="+mn-ea"/>
                <a:cs typeface="Arial" panose="020B0604020202020204" pitchFamily="34" charset="0"/>
              </a:rPr>
              <a:t>© 2021 Capgemini. All rights reserved.</a:t>
            </a:r>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93721D0A-DBD2-435E-ADAC-B514C9925F14}"/>
              </a:ext>
            </a:extLst>
          </p:cNvPr>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CECEC">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12" name="Title 11">
            <a:extLst>
              <a:ext uri="{FF2B5EF4-FFF2-40B4-BE49-F238E27FC236}">
                <a16:creationId xmlns:a16="http://schemas.microsoft.com/office/drawing/2014/main" id="{E49DBA59-A69B-40C7-AFA9-2E56C2C524C2}"/>
              </a:ext>
            </a:extLst>
          </p:cNvPr>
          <p:cNvSpPr>
            <a:spLocks noGrp="1"/>
          </p:cNvSpPr>
          <p:nvPr>
            <p:ph type="title"/>
          </p:nvPr>
        </p:nvSpPr>
        <p:spPr/>
        <p:txBody>
          <a:bodyPr/>
          <a:lstStyle/>
          <a:p>
            <a:r>
              <a:rPr lang="de-DE" dirty="0" err="1"/>
              <a:t>Kubeadm</a:t>
            </a:r>
            <a:endParaRPr lang="de-DE" dirty="0"/>
          </a:p>
        </p:txBody>
      </p:sp>
      <p:sp>
        <p:nvSpPr>
          <p:cNvPr id="33" name="Rectangle: Rounded Corners 32">
            <a:extLst>
              <a:ext uri="{FF2B5EF4-FFF2-40B4-BE49-F238E27FC236}">
                <a16:creationId xmlns:a16="http://schemas.microsoft.com/office/drawing/2014/main" id="{7D37E87B-8CE3-441D-8D49-F92A329650AD}"/>
              </a:ext>
            </a:extLst>
          </p:cNvPr>
          <p:cNvSpPr/>
          <p:nvPr/>
        </p:nvSpPr>
        <p:spPr>
          <a:xfrm>
            <a:off x="1959732" y="1324417"/>
            <a:ext cx="1543980" cy="304037"/>
          </a:xfrm>
          <a:prstGeom prst="roundRect">
            <a:avLst>
              <a:gd name="adj" fmla="val 4811"/>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rgbClr val="C00000"/>
                </a:solidFill>
              </a:rPr>
              <a:t>Worker</a:t>
            </a:r>
            <a:r>
              <a:rPr lang="de-DE" sz="1400" dirty="0">
                <a:solidFill>
                  <a:srgbClr val="C00000"/>
                </a:solidFill>
              </a:rPr>
              <a:t> Node1</a:t>
            </a:r>
          </a:p>
        </p:txBody>
      </p:sp>
      <p:sp>
        <p:nvSpPr>
          <p:cNvPr id="71" name="Rectangle: Rounded Corners 70">
            <a:extLst>
              <a:ext uri="{FF2B5EF4-FFF2-40B4-BE49-F238E27FC236}">
                <a16:creationId xmlns:a16="http://schemas.microsoft.com/office/drawing/2014/main" id="{75D16E9B-284B-4798-B27A-81B752BB151B}"/>
              </a:ext>
            </a:extLst>
          </p:cNvPr>
          <p:cNvSpPr/>
          <p:nvPr/>
        </p:nvSpPr>
        <p:spPr>
          <a:xfrm>
            <a:off x="3975956" y="1340768"/>
            <a:ext cx="1543980" cy="304037"/>
          </a:xfrm>
          <a:prstGeom prst="roundRect">
            <a:avLst>
              <a:gd name="adj" fmla="val 4811"/>
            </a:avLst>
          </a:prstGeom>
          <a:solidFill>
            <a:srgbClr val="FFE59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rgbClr val="C00000"/>
                </a:solidFill>
              </a:rPr>
              <a:t>Worker</a:t>
            </a:r>
            <a:r>
              <a:rPr lang="de-DE" sz="1400" dirty="0">
                <a:solidFill>
                  <a:srgbClr val="C00000"/>
                </a:solidFill>
              </a:rPr>
              <a:t> </a:t>
            </a:r>
            <a:r>
              <a:rPr lang="de-DE" sz="1400" dirty="0" err="1">
                <a:solidFill>
                  <a:srgbClr val="C00000"/>
                </a:solidFill>
              </a:rPr>
              <a:t>NodeN</a:t>
            </a:r>
            <a:endParaRPr lang="de-DE" sz="1400" dirty="0">
              <a:solidFill>
                <a:srgbClr val="C00000"/>
              </a:solidFill>
            </a:endParaRPr>
          </a:p>
        </p:txBody>
      </p:sp>
      <p:sp>
        <p:nvSpPr>
          <p:cNvPr id="72" name="Rectangle: Rounded Corners 71">
            <a:extLst>
              <a:ext uri="{FF2B5EF4-FFF2-40B4-BE49-F238E27FC236}">
                <a16:creationId xmlns:a16="http://schemas.microsoft.com/office/drawing/2014/main" id="{E8E22903-A5C3-4876-924B-8E7B9D148B65}"/>
              </a:ext>
            </a:extLst>
          </p:cNvPr>
          <p:cNvSpPr/>
          <p:nvPr/>
        </p:nvSpPr>
        <p:spPr>
          <a:xfrm>
            <a:off x="2927648" y="1988840"/>
            <a:ext cx="1543980" cy="304037"/>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a:solidFill>
                  <a:schemeClr val="accent1"/>
                </a:solidFill>
              </a:rPr>
              <a:t>Load Balancer</a:t>
            </a:r>
          </a:p>
        </p:txBody>
      </p:sp>
      <p:sp>
        <p:nvSpPr>
          <p:cNvPr id="73" name="Rectangle 72">
            <a:extLst>
              <a:ext uri="{FF2B5EF4-FFF2-40B4-BE49-F238E27FC236}">
                <a16:creationId xmlns:a16="http://schemas.microsoft.com/office/drawing/2014/main" id="{76CA3C76-2BBA-46C3-9EB5-9E496FCC2F30}"/>
              </a:ext>
            </a:extLst>
          </p:cNvPr>
          <p:cNvSpPr/>
          <p:nvPr/>
        </p:nvSpPr>
        <p:spPr>
          <a:xfrm>
            <a:off x="1199457" y="2492896"/>
            <a:ext cx="2160240" cy="22322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400" dirty="0">
                <a:solidFill>
                  <a:schemeClr val="tx1"/>
                </a:solidFill>
              </a:rPr>
              <a:t>Control</a:t>
            </a:r>
          </a:p>
          <a:p>
            <a:r>
              <a:rPr lang="de-DE" sz="1400" dirty="0">
                <a:solidFill>
                  <a:schemeClr val="tx1"/>
                </a:solidFill>
              </a:rPr>
              <a:t>Plane Node1</a:t>
            </a:r>
          </a:p>
        </p:txBody>
      </p:sp>
      <p:sp>
        <p:nvSpPr>
          <p:cNvPr id="74" name="Rectangle: Rounded Corners 73">
            <a:extLst>
              <a:ext uri="{FF2B5EF4-FFF2-40B4-BE49-F238E27FC236}">
                <a16:creationId xmlns:a16="http://schemas.microsoft.com/office/drawing/2014/main" id="{C344FCE5-6A2D-4548-A726-0F6B9B7AD5F5}"/>
              </a:ext>
            </a:extLst>
          </p:cNvPr>
          <p:cNvSpPr/>
          <p:nvPr/>
        </p:nvSpPr>
        <p:spPr>
          <a:xfrm>
            <a:off x="1703512" y="3140968"/>
            <a:ext cx="1543980" cy="304037"/>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chemeClr val="accent1"/>
                </a:solidFill>
              </a:rPr>
              <a:t>apiserver</a:t>
            </a:r>
            <a:endParaRPr lang="de-DE" sz="1400" dirty="0">
              <a:solidFill>
                <a:schemeClr val="accent1"/>
              </a:solidFill>
            </a:endParaRPr>
          </a:p>
        </p:txBody>
      </p:sp>
      <p:sp>
        <p:nvSpPr>
          <p:cNvPr id="75" name="Rectangle: Rounded Corners 74">
            <a:extLst>
              <a:ext uri="{FF2B5EF4-FFF2-40B4-BE49-F238E27FC236}">
                <a16:creationId xmlns:a16="http://schemas.microsoft.com/office/drawing/2014/main" id="{7AD25160-5EE3-4C53-BF7A-8FB4CF60BF60}"/>
              </a:ext>
            </a:extLst>
          </p:cNvPr>
          <p:cNvSpPr/>
          <p:nvPr/>
        </p:nvSpPr>
        <p:spPr>
          <a:xfrm>
            <a:off x="1703512" y="3429000"/>
            <a:ext cx="1543980" cy="504056"/>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a:solidFill>
                  <a:schemeClr val="accent1"/>
                </a:solidFill>
              </a:rPr>
              <a:t>controller-manager</a:t>
            </a:r>
          </a:p>
        </p:txBody>
      </p:sp>
      <p:sp>
        <p:nvSpPr>
          <p:cNvPr id="76" name="Rectangle: Rounded Corners 75">
            <a:extLst>
              <a:ext uri="{FF2B5EF4-FFF2-40B4-BE49-F238E27FC236}">
                <a16:creationId xmlns:a16="http://schemas.microsoft.com/office/drawing/2014/main" id="{9D404831-4F20-45C7-B71D-02864BD5C004}"/>
              </a:ext>
            </a:extLst>
          </p:cNvPr>
          <p:cNvSpPr/>
          <p:nvPr/>
        </p:nvSpPr>
        <p:spPr>
          <a:xfrm>
            <a:off x="1703512" y="3933056"/>
            <a:ext cx="1543980" cy="304037"/>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chemeClr val="accent1"/>
                </a:solidFill>
              </a:rPr>
              <a:t>scheduler</a:t>
            </a:r>
            <a:endParaRPr lang="de-DE" sz="1400" dirty="0">
              <a:solidFill>
                <a:schemeClr val="accent1"/>
              </a:solidFill>
            </a:endParaRPr>
          </a:p>
        </p:txBody>
      </p:sp>
      <p:sp>
        <p:nvSpPr>
          <p:cNvPr id="78" name="Rectangle: Rounded Corners 77">
            <a:extLst>
              <a:ext uri="{FF2B5EF4-FFF2-40B4-BE49-F238E27FC236}">
                <a16:creationId xmlns:a16="http://schemas.microsoft.com/office/drawing/2014/main" id="{4890AAB9-7267-49ED-8644-4C59225DAD60}"/>
              </a:ext>
            </a:extLst>
          </p:cNvPr>
          <p:cNvSpPr/>
          <p:nvPr/>
        </p:nvSpPr>
        <p:spPr>
          <a:xfrm>
            <a:off x="1703512" y="4221088"/>
            <a:ext cx="1543980" cy="304037"/>
          </a:xfrm>
          <a:prstGeom prst="roundRect">
            <a:avLst>
              <a:gd name="adj" fmla="val 4811"/>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chemeClr val="accent5">
                    <a:lumMod val="50000"/>
                  </a:schemeClr>
                </a:solidFill>
              </a:rPr>
              <a:t>etcd</a:t>
            </a:r>
            <a:endParaRPr lang="de-DE" sz="1400" dirty="0">
              <a:solidFill>
                <a:schemeClr val="accent5">
                  <a:lumMod val="50000"/>
                </a:schemeClr>
              </a:solidFill>
            </a:endParaRPr>
          </a:p>
        </p:txBody>
      </p:sp>
      <p:sp>
        <p:nvSpPr>
          <p:cNvPr id="80" name="Rectangle 79">
            <a:extLst>
              <a:ext uri="{FF2B5EF4-FFF2-40B4-BE49-F238E27FC236}">
                <a16:creationId xmlns:a16="http://schemas.microsoft.com/office/drawing/2014/main" id="{6B2F035D-1CA1-4DD4-8694-F1EB593050DE}"/>
              </a:ext>
            </a:extLst>
          </p:cNvPr>
          <p:cNvSpPr/>
          <p:nvPr/>
        </p:nvSpPr>
        <p:spPr>
          <a:xfrm>
            <a:off x="4151784" y="2492896"/>
            <a:ext cx="2160240" cy="22322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400" dirty="0">
                <a:solidFill>
                  <a:schemeClr val="tx1"/>
                </a:solidFill>
              </a:rPr>
              <a:t>Control</a:t>
            </a:r>
          </a:p>
          <a:p>
            <a:r>
              <a:rPr lang="de-DE" sz="1400" dirty="0">
                <a:solidFill>
                  <a:schemeClr val="tx1"/>
                </a:solidFill>
              </a:rPr>
              <a:t>Plane </a:t>
            </a:r>
            <a:r>
              <a:rPr lang="de-DE" sz="1400" dirty="0" err="1">
                <a:solidFill>
                  <a:schemeClr val="tx1"/>
                </a:solidFill>
              </a:rPr>
              <a:t>NodeN</a:t>
            </a:r>
            <a:endParaRPr lang="de-DE" sz="1400" dirty="0">
              <a:solidFill>
                <a:schemeClr val="tx1"/>
              </a:solidFill>
            </a:endParaRPr>
          </a:p>
        </p:txBody>
      </p:sp>
      <p:sp>
        <p:nvSpPr>
          <p:cNvPr id="81" name="Rectangle: Rounded Corners 80">
            <a:extLst>
              <a:ext uri="{FF2B5EF4-FFF2-40B4-BE49-F238E27FC236}">
                <a16:creationId xmlns:a16="http://schemas.microsoft.com/office/drawing/2014/main" id="{BAD960A7-45B8-41F3-B288-4ADF8C4772D6}"/>
              </a:ext>
            </a:extLst>
          </p:cNvPr>
          <p:cNvSpPr/>
          <p:nvPr/>
        </p:nvSpPr>
        <p:spPr>
          <a:xfrm>
            <a:off x="4655839" y="3140968"/>
            <a:ext cx="1543980" cy="304037"/>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chemeClr val="accent1"/>
                </a:solidFill>
              </a:rPr>
              <a:t>apiserver</a:t>
            </a:r>
            <a:endParaRPr lang="de-DE" sz="1400" dirty="0">
              <a:solidFill>
                <a:schemeClr val="accent1"/>
              </a:solidFill>
            </a:endParaRPr>
          </a:p>
        </p:txBody>
      </p:sp>
      <p:sp>
        <p:nvSpPr>
          <p:cNvPr id="82" name="Rectangle: Rounded Corners 81">
            <a:extLst>
              <a:ext uri="{FF2B5EF4-FFF2-40B4-BE49-F238E27FC236}">
                <a16:creationId xmlns:a16="http://schemas.microsoft.com/office/drawing/2014/main" id="{35A59812-0112-4E9F-9D3E-C3951EC5E86F}"/>
              </a:ext>
            </a:extLst>
          </p:cNvPr>
          <p:cNvSpPr/>
          <p:nvPr/>
        </p:nvSpPr>
        <p:spPr>
          <a:xfrm>
            <a:off x="4655839" y="3429000"/>
            <a:ext cx="1543980" cy="504056"/>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a:solidFill>
                  <a:schemeClr val="accent1"/>
                </a:solidFill>
              </a:rPr>
              <a:t>controller-manager</a:t>
            </a:r>
          </a:p>
        </p:txBody>
      </p:sp>
      <p:sp>
        <p:nvSpPr>
          <p:cNvPr id="83" name="Rectangle: Rounded Corners 82">
            <a:extLst>
              <a:ext uri="{FF2B5EF4-FFF2-40B4-BE49-F238E27FC236}">
                <a16:creationId xmlns:a16="http://schemas.microsoft.com/office/drawing/2014/main" id="{CBA78109-2E0C-4848-AC60-DE43CD3B5812}"/>
              </a:ext>
            </a:extLst>
          </p:cNvPr>
          <p:cNvSpPr/>
          <p:nvPr/>
        </p:nvSpPr>
        <p:spPr>
          <a:xfrm>
            <a:off x="4655839" y="3933056"/>
            <a:ext cx="1543980" cy="304037"/>
          </a:xfrm>
          <a:prstGeom prst="roundRect">
            <a:avLst>
              <a:gd name="adj" fmla="val 4811"/>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chemeClr val="accent1"/>
                </a:solidFill>
              </a:rPr>
              <a:t>scheduler</a:t>
            </a:r>
            <a:endParaRPr lang="de-DE" sz="1400" dirty="0">
              <a:solidFill>
                <a:schemeClr val="accent1"/>
              </a:solidFill>
            </a:endParaRPr>
          </a:p>
        </p:txBody>
      </p:sp>
      <p:sp>
        <p:nvSpPr>
          <p:cNvPr id="84" name="Rectangle: Rounded Corners 83">
            <a:extLst>
              <a:ext uri="{FF2B5EF4-FFF2-40B4-BE49-F238E27FC236}">
                <a16:creationId xmlns:a16="http://schemas.microsoft.com/office/drawing/2014/main" id="{0E13190B-74FA-4780-8667-68874999CEBF}"/>
              </a:ext>
            </a:extLst>
          </p:cNvPr>
          <p:cNvSpPr/>
          <p:nvPr/>
        </p:nvSpPr>
        <p:spPr>
          <a:xfrm>
            <a:off x="4655839" y="4221088"/>
            <a:ext cx="1543980" cy="304037"/>
          </a:xfrm>
          <a:prstGeom prst="roundRect">
            <a:avLst>
              <a:gd name="adj" fmla="val 4811"/>
            </a:avLst>
          </a:prstGeom>
          <a:solidFill>
            <a:schemeClr val="accent5">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dirty="0" err="1">
                <a:solidFill>
                  <a:schemeClr val="accent5">
                    <a:lumMod val="50000"/>
                  </a:schemeClr>
                </a:solidFill>
              </a:rPr>
              <a:t>etcd</a:t>
            </a:r>
            <a:endParaRPr lang="de-DE" sz="1400" dirty="0">
              <a:solidFill>
                <a:schemeClr val="accent5">
                  <a:lumMod val="50000"/>
                </a:schemeClr>
              </a:solidFill>
            </a:endParaRPr>
          </a:p>
        </p:txBody>
      </p:sp>
      <p:cxnSp>
        <p:nvCxnSpPr>
          <p:cNvPr id="11" name="Connector: Elbow 10">
            <a:extLst>
              <a:ext uri="{FF2B5EF4-FFF2-40B4-BE49-F238E27FC236}">
                <a16:creationId xmlns:a16="http://schemas.microsoft.com/office/drawing/2014/main" id="{2FC71A1A-C272-4D51-9964-42F82959F570}"/>
              </a:ext>
            </a:extLst>
          </p:cNvPr>
          <p:cNvCxnSpPr>
            <a:cxnSpLocks/>
            <a:stCxn id="72" idx="1"/>
            <a:endCxn id="74" idx="0"/>
          </p:cNvCxnSpPr>
          <p:nvPr/>
        </p:nvCxnSpPr>
        <p:spPr>
          <a:xfrm rot="10800000" flipV="1">
            <a:off x="2475502" y="2140858"/>
            <a:ext cx="452146" cy="1000109"/>
          </a:xfrm>
          <a:prstGeom prst="bentConnector2">
            <a:avLst/>
          </a:prstGeom>
          <a:ln w="952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762D1DB6-0778-4DA7-8689-0119E7F6EA91}"/>
              </a:ext>
            </a:extLst>
          </p:cNvPr>
          <p:cNvCxnSpPr>
            <a:cxnSpLocks/>
            <a:stCxn id="72" idx="3"/>
            <a:endCxn id="81" idx="0"/>
          </p:cNvCxnSpPr>
          <p:nvPr/>
        </p:nvCxnSpPr>
        <p:spPr>
          <a:xfrm>
            <a:off x="4471628" y="2140859"/>
            <a:ext cx="956201" cy="1000109"/>
          </a:xfrm>
          <a:prstGeom prst="bentConnector2">
            <a:avLst/>
          </a:prstGeom>
          <a:ln w="952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71C035-96C4-4B69-B70B-A24B685A7650}"/>
              </a:ext>
            </a:extLst>
          </p:cNvPr>
          <p:cNvCxnSpPr>
            <a:stCxn id="33" idx="2"/>
            <a:endCxn id="72" idx="0"/>
          </p:cNvCxnSpPr>
          <p:nvPr/>
        </p:nvCxnSpPr>
        <p:spPr>
          <a:xfrm>
            <a:off x="2731722" y="1628454"/>
            <a:ext cx="967916" cy="360386"/>
          </a:xfrm>
          <a:prstGeom prst="straightConnector1">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1B0286F-448A-4212-8AD1-72F5592CE015}"/>
              </a:ext>
            </a:extLst>
          </p:cNvPr>
          <p:cNvCxnSpPr>
            <a:cxnSpLocks/>
            <a:stCxn id="71" idx="2"/>
            <a:endCxn id="72" idx="0"/>
          </p:cNvCxnSpPr>
          <p:nvPr/>
        </p:nvCxnSpPr>
        <p:spPr>
          <a:xfrm flipH="1">
            <a:off x="3699638" y="1644805"/>
            <a:ext cx="1048308" cy="344035"/>
          </a:xfrm>
          <a:prstGeom prst="straightConnector1">
            <a:avLst/>
          </a:prstGeom>
          <a:ln w="95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4C1EB95-EDD6-4579-B416-DB6F4FEE58CE}"/>
              </a:ext>
            </a:extLst>
          </p:cNvPr>
          <p:cNvSpPr txBox="1"/>
          <p:nvPr/>
        </p:nvSpPr>
        <p:spPr>
          <a:xfrm>
            <a:off x="3517288" y="1151415"/>
            <a:ext cx="432048" cy="320388"/>
          </a:xfrm>
          <a:prstGeom prst="rect">
            <a:avLst/>
          </a:prstGeom>
        </p:spPr>
        <p:txBody>
          <a:bodyPr vert="horz" wrap="square" lIns="0" tIns="0" rIns="0" bIns="0" rtlCol="0">
            <a:noAutofit/>
          </a:bodyPr>
          <a:lstStyle/>
          <a:p>
            <a:pPr marL="4763" indent="0" algn="ctr">
              <a:buFont typeface="Wingdings" panose="05000000000000000000" pitchFamily="2" charset="2"/>
              <a:buNone/>
            </a:pPr>
            <a:r>
              <a:rPr lang="de-DE" sz="3000" dirty="0"/>
              <a:t>…</a:t>
            </a:r>
          </a:p>
        </p:txBody>
      </p:sp>
      <p:sp>
        <p:nvSpPr>
          <p:cNvPr id="87" name="TextBox 86">
            <a:extLst>
              <a:ext uri="{FF2B5EF4-FFF2-40B4-BE49-F238E27FC236}">
                <a16:creationId xmlns:a16="http://schemas.microsoft.com/office/drawing/2014/main" id="{445E8BEF-9890-4B77-8E10-8E02E5AA90AB}"/>
              </a:ext>
            </a:extLst>
          </p:cNvPr>
          <p:cNvSpPr txBox="1"/>
          <p:nvPr/>
        </p:nvSpPr>
        <p:spPr>
          <a:xfrm>
            <a:off x="3524260" y="3468652"/>
            <a:ext cx="432048" cy="320388"/>
          </a:xfrm>
          <a:prstGeom prst="rect">
            <a:avLst/>
          </a:prstGeom>
        </p:spPr>
        <p:txBody>
          <a:bodyPr vert="horz" wrap="square" lIns="0" tIns="0" rIns="0" bIns="0" rtlCol="0">
            <a:noAutofit/>
          </a:bodyPr>
          <a:lstStyle/>
          <a:p>
            <a:pPr marL="4763" indent="0" algn="ctr">
              <a:buFont typeface="Wingdings" panose="05000000000000000000" pitchFamily="2" charset="2"/>
              <a:buNone/>
            </a:pPr>
            <a:r>
              <a:rPr lang="de-DE" sz="3000" dirty="0"/>
              <a:t>…</a:t>
            </a:r>
          </a:p>
        </p:txBody>
      </p:sp>
      <p:sp>
        <p:nvSpPr>
          <p:cNvPr id="88" name="Rectangle: Rounded Corners 87">
            <a:extLst>
              <a:ext uri="{FF2B5EF4-FFF2-40B4-BE49-F238E27FC236}">
                <a16:creationId xmlns:a16="http://schemas.microsoft.com/office/drawing/2014/main" id="{1D08C795-A96A-42A8-8597-28D246A1C18A}"/>
              </a:ext>
            </a:extLst>
          </p:cNvPr>
          <p:cNvSpPr/>
          <p:nvPr/>
        </p:nvSpPr>
        <p:spPr>
          <a:xfrm>
            <a:off x="1590408" y="4157007"/>
            <a:ext cx="4680519" cy="768155"/>
          </a:xfrm>
          <a:prstGeom prst="roundRect">
            <a:avLst>
              <a:gd name="adj" fmla="val 4811"/>
            </a:avLst>
          </a:prstGeom>
          <a:noFill/>
          <a:ln>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de-DE" sz="1400" dirty="0">
              <a:solidFill>
                <a:schemeClr val="accent5">
                  <a:lumMod val="50000"/>
                </a:schemeClr>
              </a:solidFill>
            </a:endParaRPr>
          </a:p>
          <a:p>
            <a:endParaRPr lang="de-DE" sz="1400" dirty="0">
              <a:solidFill>
                <a:schemeClr val="accent5">
                  <a:lumMod val="50000"/>
                </a:schemeClr>
              </a:solidFill>
            </a:endParaRPr>
          </a:p>
          <a:p>
            <a:r>
              <a:rPr lang="de-DE" sz="1400" dirty="0" err="1">
                <a:solidFill>
                  <a:schemeClr val="accent5">
                    <a:lumMod val="50000"/>
                  </a:schemeClr>
                </a:solidFill>
              </a:rPr>
              <a:t>Stacked</a:t>
            </a:r>
            <a:r>
              <a:rPr lang="de-DE" sz="1400" dirty="0">
                <a:solidFill>
                  <a:schemeClr val="accent5">
                    <a:lumMod val="50000"/>
                  </a:schemeClr>
                </a:solidFill>
              </a:rPr>
              <a:t> </a:t>
            </a:r>
            <a:r>
              <a:rPr lang="de-DE" sz="1400" dirty="0" err="1">
                <a:solidFill>
                  <a:schemeClr val="accent5">
                    <a:lumMod val="50000"/>
                  </a:schemeClr>
                </a:solidFill>
              </a:rPr>
              <a:t>etcd</a:t>
            </a:r>
            <a:r>
              <a:rPr lang="de-DE" sz="1400" dirty="0">
                <a:solidFill>
                  <a:schemeClr val="accent5">
                    <a:lumMod val="50000"/>
                  </a:schemeClr>
                </a:solidFill>
              </a:rPr>
              <a:t> Cluster</a:t>
            </a:r>
          </a:p>
        </p:txBody>
      </p:sp>
    </p:spTree>
    <p:custDataLst>
      <p:tags r:id="rId1"/>
    </p:custDataLst>
    <p:extLst>
      <p:ext uri="{BB962C8B-B14F-4D97-AF65-F5344CB8AC3E}">
        <p14:creationId xmlns:p14="http://schemas.microsoft.com/office/powerpoint/2010/main" val="306568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C1">
            <a:extLst>
              <a:ext uri="{FF2B5EF4-FFF2-40B4-BE49-F238E27FC236}">
                <a16:creationId xmlns:a16="http://schemas.microsoft.com/office/drawing/2014/main" id="{0FFB28FF-9854-451B-8197-B1A9391C53EA}"/>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SEC1</a:t>
            </a:r>
            <a:endParaRPr kumimoji="0" lang="en-US" sz="9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a:extLst>
              <a:ext uri="{FF2B5EF4-FFF2-40B4-BE49-F238E27FC236}">
                <a16:creationId xmlns:a16="http://schemas.microsoft.com/office/drawing/2014/main" id="{9262D2AF-3069-4D9C-B48C-898445856B25}"/>
              </a:ext>
            </a:extLst>
          </p:cNvPr>
          <p:cNvSpPr>
            <a:spLocks noGrp="1"/>
          </p:cNvSpPr>
          <p:nvPr>
            <p:ph type="ftr"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CECEC">
                    <a:lumMod val="50000"/>
                  </a:srgbClr>
                </a:solidFill>
                <a:effectLst/>
                <a:uLnTx/>
                <a:uFillTx/>
                <a:latin typeface="Verdana"/>
                <a:ea typeface="+mn-ea"/>
                <a:cs typeface="Arial" panose="020B0604020202020204" pitchFamily="34" charset="0"/>
              </a:rPr>
              <a:t>© 2021 Capgemini. All rights reserved.</a:t>
            </a:r>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93721D0A-DBD2-435E-ADAC-B514C9925F14}"/>
              </a:ext>
            </a:extLst>
          </p:cNvPr>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D205EFF-948D-4AF6-B54C-65639188FB5F}" type="slidenum">
              <a:rPr kumimoji="0" lang="en-US" sz="800" b="0" i="0" u="none" strike="noStrike" kern="1200" cap="none" spc="0" normalizeH="0" baseline="0" noProof="0" smtClean="0">
                <a:ln>
                  <a:noFill/>
                </a:ln>
                <a:solidFill>
                  <a:srgbClr val="ECECEC">
                    <a:lumMod val="50000"/>
                  </a:srgbClr>
                </a:solidFill>
                <a:effectLst/>
                <a:uLnTx/>
                <a:uFillTx/>
                <a:latin typeface="Verdana"/>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ECECEC">
                  <a:lumMod val="50000"/>
                </a:srgbClr>
              </a:solidFill>
              <a:effectLst/>
              <a:uLnTx/>
              <a:uFillTx/>
              <a:latin typeface="Verdana"/>
              <a:ea typeface="+mn-ea"/>
              <a:cs typeface="Arial" panose="020B0604020202020204" pitchFamily="34" charset="0"/>
            </a:endParaRPr>
          </a:p>
        </p:txBody>
      </p:sp>
      <p:sp>
        <p:nvSpPr>
          <p:cNvPr id="12" name="Title 11">
            <a:extLst>
              <a:ext uri="{FF2B5EF4-FFF2-40B4-BE49-F238E27FC236}">
                <a16:creationId xmlns:a16="http://schemas.microsoft.com/office/drawing/2014/main" id="{E49DBA59-A69B-40C7-AFA9-2E56C2C524C2}"/>
              </a:ext>
            </a:extLst>
          </p:cNvPr>
          <p:cNvSpPr>
            <a:spLocks noGrp="1"/>
          </p:cNvSpPr>
          <p:nvPr>
            <p:ph type="title"/>
          </p:nvPr>
        </p:nvSpPr>
        <p:spPr/>
        <p:txBody>
          <a:bodyPr/>
          <a:lstStyle/>
          <a:p>
            <a:r>
              <a:rPr lang="de-DE" dirty="0" err="1"/>
              <a:t>Decision</a:t>
            </a:r>
            <a:r>
              <a:rPr lang="de-DE" dirty="0"/>
              <a:t> </a:t>
            </a:r>
            <a:r>
              <a:rPr lang="de-DE" dirty="0" err="1"/>
              <a:t>tree</a:t>
            </a:r>
            <a:endParaRPr lang="de-DE" dirty="0"/>
          </a:p>
        </p:txBody>
      </p:sp>
      <p:sp>
        <p:nvSpPr>
          <p:cNvPr id="4" name="Diamond 3">
            <a:extLst>
              <a:ext uri="{FF2B5EF4-FFF2-40B4-BE49-F238E27FC236}">
                <a16:creationId xmlns:a16="http://schemas.microsoft.com/office/drawing/2014/main" id="{67FD08B4-C2B6-48A3-B769-205531B8657F}"/>
              </a:ext>
            </a:extLst>
          </p:cNvPr>
          <p:cNvSpPr/>
          <p:nvPr/>
        </p:nvSpPr>
        <p:spPr>
          <a:xfrm>
            <a:off x="2639616" y="3284984"/>
            <a:ext cx="1584176" cy="576064"/>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Low </a:t>
            </a:r>
            <a:r>
              <a:rPr lang="de-DE" sz="1400" dirty="0" err="1">
                <a:solidFill>
                  <a:schemeClr val="tx1"/>
                </a:solidFill>
              </a:rPr>
              <a:t>spec</a:t>
            </a:r>
            <a:r>
              <a:rPr lang="de-DE" sz="1400" dirty="0">
                <a:solidFill>
                  <a:schemeClr val="tx1"/>
                </a:solidFill>
              </a:rPr>
              <a:t> host?</a:t>
            </a:r>
          </a:p>
        </p:txBody>
      </p:sp>
      <p:sp>
        <p:nvSpPr>
          <p:cNvPr id="28" name="Diamond 27">
            <a:extLst>
              <a:ext uri="{FF2B5EF4-FFF2-40B4-BE49-F238E27FC236}">
                <a16:creationId xmlns:a16="http://schemas.microsoft.com/office/drawing/2014/main" id="{21C5317D-3259-464F-9895-8F17D0B62E71}"/>
              </a:ext>
            </a:extLst>
          </p:cNvPr>
          <p:cNvSpPr/>
          <p:nvPr/>
        </p:nvSpPr>
        <p:spPr>
          <a:xfrm>
            <a:off x="4522475" y="3956181"/>
            <a:ext cx="1728192" cy="576064"/>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Low </a:t>
            </a:r>
            <a:r>
              <a:rPr lang="de-DE" sz="1400" dirty="0" err="1">
                <a:solidFill>
                  <a:schemeClr val="tx1"/>
                </a:solidFill>
              </a:rPr>
              <a:t>Ops</a:t>
            </a:r>
            <a:r>
              <a:rPr lang="de-DE" sz="1400" dirty="0">
                <a:solidFill>
                  <a:schemeClr val="tx1"/>
                </a:solidFill>
              </a:rPr>
              <a:t>?</a:t>
            </a:r>
          </a:p>
        </p:txBody>
      </p:sp>
      <p:sp>
        <p:nvSpPr>
          <p:cNvPr id="29" name="Rectangle: Rounded Corners 28">
            <a:extLst>
              <a:ext uri="{FF2B5EF4-FFF2-40B4-BE49-F238E27FC236}">
                <a16:creationId xmlns:a16="http://schemas.microsoft.com/office/drawing/2014/main" id="{D3BF8B32-E391-4764-BACD-45640200B66B}"/>
              </a:ext>
            </a:extLst>
          </p:cNvPr>
          <p:cNvSpPr/>
          <p:nvPr/>
        </p:nvSpPr>
        <p:spPr>
          <a:xfrm>
            <a:off x="1343782" y="4725144"/>
            <a:ext cx="1224136" cy="51278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MicroK8s</a:t>
            </a:r>
          </a:p>
        </p:txBody>
      </p:sp>
      <p:sp>
        <p:nvSpPr>
          <p:cNvPr id="30" name="Rectangle: Rounded Corners 29">
            <a:extLst>
              <a:ext uri="{FF2B5EF4-FFF2-40B4-BE49-F238E27FC236}">
                <a16:creationId xmlns:a16="http://schemas.microsoft.com/office/drawing/2014/main" id="{15D2A32A-00F3-4EAB-8092-DA24870C85B1}"/>
              </a:ext>
            </a:extLst>
          </p:cNvPr>
          <p:cNvSpPr/>
          <p:nvPr/>
        </p:nvSpPr>
        <p:spPr>
          <a:xfrm>
            <a:off x="3611724" y="4733873"/>
            <a:ext cx="1224136" cy="51278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K3s</a:t>
            </a:r>
          </a:p>
        </p:txBody>
      </p:sp>
      <p:sp>
        <p:nvSpPr>
          <p:cNvPr id="31" name="Rectangle: Rounded Corners 30">
            <a:extLst>
              <a:ext uri="{FF2B5EF4-FFF2-40B4-BE49-F238E27FC236}">
                <a16:creationId xmlns:a16="http://schemas.microsoft.com/office/drawing/2014/main" id="{F8B26355-0F08-4CD9-AED8-87B901CFEC35}"/>
              </a:ext>
            </a:extLst>
          </p:cNvPr>
          <p:cNvSpPr/>
          <p:nvPr/>
        </p:nvSpPr>
        <p:spPr>
          <a:xfrm>
            <a:off x="5771964" y="4728808"/>
            <a:ext cx="1224136" cy="512785"/>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solidFill>
                  <a:schemeClr val="bg1"/>
                </a:solidFill>
              </a:rPr>
              <a:t>Kubeadm</a:t>
            </a:r>
            <a:endParaRPr lang="de-DE" sz="1400" dirty="0">
              <a:solidFill>
                <a:schemeClr val="bg1"/>
              </a:solidFill>
            </a:endParaRPr>
          </a:p>
        </p:txBody>
      </p:sp>
      <p:cxnSp>
        <p:nvCxnSpPr>
          <p:cNvPr id="7" name="Connector: Elbow 6">
            <a:extLst>
              <a:ext uri="{FF2B5EF4-FFF2-40B4-BE49-F238E27FC236}">
                <a16:creationId xmlns:a16="http://schemas.microsoft.com/office/drawing/2014/main" id="{9D5B235E-8420-4653-B54F-9D664856C490}"/>
              </a:ext>
            </a:extLst>
          </p:cNvPr>
          <p:cNvCxnSpPr>
            <a:cxnSpLocks/>
            <a:stCxn id="4" idx="1"/>
            <a:endCxn id="29" idx="0"/>
          </p:cNvCxnSpPr>
          <p:nvPr/>
        </p:nvCxnSpPr>
        <p:spPr>
          <a:xfrm rot="10800000" flipV="1">
            <a:off x="1955850" y="3573016"/>
            <a:ext cx="683766" cy="1152128"/>
          </a:xfrm>
          <a:prstGeom prst="bentConnector2">
            <a:avLst/>
          </a:prstGeom>
          <a:ln w="95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CF1C331A-BF75-4B4C-8B23-C8431E8B3504}"/>
              </a:ext>
            </a:extLst>
          </p:cNvPr>
          <p:cNvCxnSpPr>
            <a:cxnSpLocks/>
            <a:stCxn id="4" idx="3"/>
            <a:endCxn id="28" idx="0"/>
          </p:cNvCxnSpPr>
          <p:nvPr/>
        </p:nvCxnSpPr>
        <p:spPr>
          <a:xfrm>
            <a:off x="4223792" y="3573016"/>
            <a:ext cx="1162779" cy="383165"/>
          </a:xfrm>
          <a:prstGeom prst="bentConnector2">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C52215-9D84-480C-911E-BE61B46F1FDA}"/>
              </a:ext>
            </a:extLst>
          </p:cNvPr>
          <p:cNvSpPr txBox="1"/>
          <p:nvPr/>
        </p:nvSpPr>
        <p:spPr>
          <a:xfrm>
            <a:off x="2063552" y="3284984"/>
            <a:ext cx="504366" cy="185462"/>
          </a:xfrm>
          <a:prstGeom prst="rect">
            <a:avLst/>
          </a:prstGeom>
          <a:ln>
            <a:noFill/>
          </a:ln>
        </p:spPr>
        <p:txBody>
          <a:bodyPr vert="horz" wrap="square" lIns="0" tIns="0" rIns="0" bIns="0" rtlCol="0">
            <a:noAutofit/>
          </a:bodyPr>
          <a:lstStyle/>
          <a:p>
            <a:pPr marL="4763" indent="0" algn="l">
              <a:buFont typeface="Wingdings" panose="05000000000000000000" pitchFamily="2" charset="2"/>
              <a:buNone/>
            </a:pPr>
            <a:r>
              <a:rPr lang="de-DE" sz="1400" dirty="0" err="1"/>
              <a:t>yes</a:t>
            </a:r>
            <a:endParaRPr lang="de-DE" sz="1400" dirty="0"/>
          </a:p>
        </p:txBody>
      </p:sp>
      <p:sp>
        <p:nvSpPr>
          <p:cNvPr id="40" name="TextBox 39">
            <a:extLst>
              <a:ext uri="{FF2B5EF4-FFF2-40B4-BE49-F238E27FC236}">
                <a16:creationId xmlns:a16="http://schemas.microsoft.com/office/drawing/2014/main" id="{11B2F6E5-191B-4537-960D-AC37FEB2312E}"/>
              </a:ext>
            </a:extLst>
          </p:cNvPr>
          <p:cNvSpPr txBox="1"/>
          <p:nvPr/>
        </p:nvSpPr>
        <p:spPr>
          <a:xfrm>
            <a:off x="4354702" y="3268892"/>
            <a:ext cx="509410" cy="185462"/>
          </a:xfrm>
          <a:prstGeom prst="rect">
            <a:avLst/>
          </a:prstGeom>
        </p:spPr>
        <p:txBody>
          <a:bodyPr vert="horz" wrap="square" lIns="0" tIns="0" rIns="0" bIns="0" rtlCol="0">
            <a:noAutofit/>
          </a:bodyPr>
          <a:lstStyle/>
          <a:p>
            <a:pPr marL="4763" indent="0" algn="l">
              <a:buFont typeface="Wingdings" panose="05000000000000000000" pitchFamily="2" charset="2"/>
              <a:buNone/>
            </a:pPr>
            <a:r>
              <a:rPr lang="de-DE" sz="1400" dirty="0" err="1"/>
              <a:t>no</a:t>
            </a:r>
            <a:endParaRPr lang="de-DE" sz="1400" dirty="0"/>
          </a:p>
        </p:txBody>
      </p:sp>
      <p:sp>
        <p:nvSpPr>
          <p:cNvPr id="41" name="TextBox 40">
            <a:extLst>
              <a:ext uri="{FF2B5EF4-FFF2-40B4-BE49-F238E27FC236}">
                <a16:creationId xmlns:a16="http://schemas.microsoft.com/office/drawing/2014/main" id="{B0DC553A-F32C-4530-84A5-301734E95C3E}"/>
              </a:ext>
            </a:extLst>
          </p:cNvPr>
          <p:cNvSpPr txBox="1"/>
          <p:nvPr/>
        </p:nvSpPr>
        <p:spPr>
          <a:xfrm>
            <a:off x="4151474" y="4005064"/>
            <a:ext cx="504366" cy="185462"/>
          </a:xfrm>
          <a:prstGeom prst="rect">
            <a:avLst/>
          </a:prstGeom>
        </p:spPr>
        <p:txBody>
          <a:bodyPr vert="horz" wrap="square" lIns="0" tIns="0" rIns="0" bIns="0" rtlCol="0">
            <a:noAutofit/>
          </a:bodyPr>
          <a:lstStyle/>
          <a:p>
            <a:pPr marL="4763" indent="0" algn="l">
              <a:buFont typeface="Wingdings" panose="05000000000000000000" pitchFamily="2" charset="2"/>
              <a:buNone/>
            </a:pPr>
            <a:r>
              <a:rPr lang="de-DE" sz="1400" dirty="0" err="1"/>
              <a:t>yes</a:t>
            </a:r>
            <a:endParaRPr lang="de-DE" sz="1400" dirty="0"/>
          </a:p>
        </p:txBody>
      </p:sp>
      <p:sp>
        <p:nvSpPr>
          <p:cNvPr id="43" name="TextBox 42">
            <a:extLst>
              <a:ext uri="{FF2B5EF4-FFF2-40B4-BE49-F238E27FC236}">
                <a16:creationId xmlns:a16="http://schemas.microsoft.com/office/drawing/2014/main" id="{0EBCACB3-5622-4478-9729-3E8D5057E8A1}"/>
              </a:ext>
            </a:extLst>
          </p:cNvPr>
          <p:cNvSpPr txBox="1"/>
          <p:nvPr/>
        </p:nvSpPr>
        <p:spPr>
          <a:xfrm>
            <a:off x="6240016" y="4005064"/>
            <a:ext cx="509410" cy="185462"/>
          </a:xfrm>
          <a:prstGeom prst="rect">
            <a:avLst/>
          </a:prstGeom>
        </p:spPr>
        <p:txBody>
          <a:bodyPr vert="horz" wrap="square" lIns="0" tIns="0" rIns="0" bIns="0" rtlCol="0">
            <a:noAutofit/>
          </a:bodyPr>
          <a:lstStyle/>
          <a:p>
            <a:pPr marL="4763" indent="0" algn="l">
              <a:buFont typeface="Wingdings" panose="05000000000000000000" pitchFamily="2" charset="2"/>
              <a:buNone/>
            </a:pPr>
            <a:r>
              <a:rPr lang="de-DE" sz="1400" dirty="0" err="1"/>
              <a:t>no</a:t>
            </a:r>
            <a:endParaRPr lang="de-DE" sz="1400" dirty="0"/>
          </a:p>
        </p:txBody>
      </p:sp>
      <p:cxnSp>
        <p:nvCxnSpPr>
          <p:cNvPr id="44" name="Connector: Elbow 43">
            <a:extLst>
              <a:ext uri="{FF2B5EF4-FFF2-40B4-BE49-F238E27FC236}">
                <a16:creationId xmlns:a16="http://schemas.microsoft.com/office/drawing/2014/main" id="{1BA323F8-D0F7-4AE6-B23C-8F1B66CA6CF6}"/>
              </a:ext>
            </a:extLst>
          </p:cNvPr>
          <p:cNvCxnSpPr>
            <a:cxnSpLocks/>
            <a:stCxn id="28" idx="1"/>
            <a:endCxn id="30" idx="0"/>
          </p:cNvCxnSpPr>
          <p:nvPr/>
        </p:nvCxnSpPr>
        <p:spPr>
          <a:xfrm rot="10800000" flipV="1">
            <a:off x="4223793" y="4244213"/>
            <a:ext cx="298683" cy="489660"/>
          </a:xfrm>
          <a:prstGeom prst="bentConnector2">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AEE9994F-C796-44CF-83E6-2C3AF8E66C6C}"/>
              </a:ext>
            </a:extLst>
          </p:cNvPr>
          <p:cNvCxnSpPr>
            <a:cxnSpLocks/>
            <a:stCxn id="28" idx="3"/>
            <a:endCxn id="31" idx="0"/>
          </p:cNvCxnSpPr>
          <p:nvPr/>
        </p:nvCxnSpPr>
        <p:spPr>
          <a:xfrm>
            <a:off x="6250667" y="4244213"/>
            <a:ext cx="133365" cy="484595"/>
          </a:xfrm>
          <a:prstGeom prst="bentConnector2">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54FE701-DE3A-4B73-B6DE-01F64BED8819}"/>
              </a:ext>
            </a:extLst>
          </p:cNvPr>
          <p:cNvSpPr/>
          <p:nvPr/>
        </p:nvSpPr>
        <p:spPr>
          <a:xfrm>
            <a:off x="3328784" y="2692364"/>
            <a:ext cx="216024" cy="216488"/>
          </a:xfrm>
          <a:prstGeom prst="ellipse">
            <a:avLst/>
          </a:prstGeom>
          <a:solidFill>
            <a:schemeClr val="bg2"/>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cxnSp>
        <p:nvCxnSpPr>
          <p:cNvPr id="27" name="Straight Arrow Connector 26">
            <a:extLst>
              <a:ext uri="{FF2B5EF4-FFF2-40B4-BE49-F238E27FC236}">
                <a16:creationId xmlns:a16="http://schemas.microsoft.com/office/drawing/2014/main" id="{21F8F28C-1A36-4355-9710-4E47B9A6FBD5}"/>
              </a:ext>
            </a:extLst>
          </p:cNvPr>
          <p:cNvCxnSpPr>
            <a:stCxn id="22" idx="4"/>
            <a:endCxn id="4" idx="0"/>
          </p:cNvCxnSpPr>
          <p:nvPr/>
        </p:nvCxnSpPr>
        <p:spPr>
          <a:xfrm flipH="1">
            <a:off x="3431704" y="2908852"/>
            <a:ext cx="5092" cy="376132"/>
          </a:xfrm>
          <a:prstGeom prst="straightConnector1">
            <a:avLst/>
          </a:prstGeom>
          <a:ln w="95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239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1"/>
</p:tagLst>
</file>

<file path=ppt/tags/tag10.xml><?xml version="1.0" encoding="utf-8"?>
<p:tagLst xmlns:a="http://schemas.openxmlformats.org/drawingml/2006/main" xmlns:r="http://schemas.openxmlformats.org/officeDocument/2006/relationships" xmlns:p="http://schemas.openxmlformats.org/presentationml/2006/main">
  <p:tag name="CG_SECLEVEL" val="SEC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CG_SECLEVEL" val="SEC1"/>
</p:tagLst>
</file>

<file path=ppt/tags/tag8.xml><?xml version="1.0" encoding="utf-8"?>
<p:tagLst xmlns:a="http://schemas.openxmlformats.org/drawingml/2006/main" xmlns:r="http://schemas.openxmlformats.org/officeDocument/2006/relationships" xmlns:p="http://schemas.openxmlformats.org/presentationml/2006/main">
  <p:tag name="CG_SECLEVEL" val="SEC1"/>
</p:tagLst>
</file>

<file path=ppt/tags/tag9.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 Global 2021">
  <a:themeElements>
    <a:clrScheme name="Custom 3">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oAutofit/>
      </a:bodyPr>
      <a:lstStyle>
        <a:defPPr marL="4763" indent="0" algn="l">
          <a:buFont typeface="Wingdings" panose="05000000000000000000" pitchFamily="2" charset="2"/>
          <a:buNone/>
          <a:defRPr sz="1400" dirty="0" smtClean="0"/>
        </a:defPPr>
      </a:lstStyle>
    </a:txDef>
  </a:objectDefaults>
  <a:extraClrSchemeLst/>
  <a:extLst>
    <a:ext uri="{05A4C25C-085E-4340-85A3-A5531E510DB2}">
      <thm15:themeFamily xmlns:thm15="http://schemas.microsoft.com/office/thememl/2012/main" name="Blank" id="{712E6BDC-4FA1-4C5C-832D-D54A4EAC3E96}" vid="{59CFFAEF-252C-412B-88B0-E3FA5CB36936}"/>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138f893-b004-4746-a440-0edde244736f" xsi:nil="true"/>
    <lcf76f155ced4ddcb4097134ff3c332f xmlns="5f175642-c65c-4d49-a73d-5fd7cc73ccb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6A12B7F882D64188EF5DC472459FE1" ma:contentTypeVersion="15" ma:contentTypeDescription="Create a new document." ma:contentTypeScope="" ma:versionID="1b9a581cb00724b6f62fe69d10d76d05">
  <xsd:schema xmlns:xsd="http://www.w3.org/2001/XMLSchema" xmlns:xs="http://www.w3.org/2001/XMLSchema" xmlns:p="http://schemas.microsoft.com/office/2006/metadata/properties" xmlns:ns2="5f175642-c65c-4d49-a73d-5fd7cc73ccb0" xmlns:ns3="d138f893-b004-4746-a440-0edde244736f" targetNamespace="http://schemas.microsoft.com/office/2006/metadata/properties" ma:root="true" ma:fieldsID="13504db55bea51d9b91bec2998eec656" ns2:_="" ns3:_="">
    <xsd:import namespace="5f175642-c65c-4d49-a73d-5fd7cc73ccb0"/>
    <xsd:import namespace="d138f893-b004-4746-a440-0edde244736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AutoKeyPoints" minOccurs="0"/>
                <xsd:element ref="ns2:MediaServiceKeyPoint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175642-c65c-4d49-a73d-5fd7cc73cc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138f893-b004-4746-a440-0edde244736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be1f7b1-1c61-46d0-bdc6-1c8708adf0c0}" ma:internalName="TaxCatchAll" ma:showField="CatchAllData" ma:web="d138f893-b004-4746-a440-0edde244736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58B26B-A8CE-48CC-A68F-2054D8A440D0}">
  <ds:schemaRefs>
    <ds:schemaRef ds:uri="http://schemas.microsoft.com/office/2006/documentManagement/types"/>
    <ds:schemaRef ds:uri="http://schemas.microsoft.com/office/2006/metadata/properties"/>
    <ds:schemaRef ds:uri="5f175642-c65c-4d49-a73d-5fd7cc73ccb0"/>
    <ds:schemaRef ds:uri="http://purl.org/dc/terms/"/>
    <ds:schemaRef ds:uri="http://schemas.openxmlformats.org/package/2006/metadata/core-properties"/>
    <ds:schemaRef ds:uri="http://purl.org/dc/dcmitype/"/>
    <ds:schemaRef ds:uri="http://schemas.microsoft.com/office/infopath/2007/PartnerControls"/>
    <ds:schemaRef ds:uri="d138f893-b004-4746-a440-0edde244736f"/>
    <ds:schemaRef ds:uri="http://www.w3.org/XML/1998/namespace"/>
    <ds:schemaRef ds:uri="http://purl.org/dc/elements/1.1/"/>
  </ds:schemaRefs>
</ds:datastoreItem>
</file>

<file path=customXml/itemProps2.xml><?xml version="1.0" encoding="utf-8"?>
<ds:datastoreItem xmlns:ds="http://schemas.openxmlformats.org/officeDocument/2006/customXml" ds:itemID="{8C8E0C74-7BB4-4490-ADFB-440B10DF1BDA}">
  <ds:schemaRefs>
    <ds:schemaRef ds:uri="http://schemas.microsoft.com/sharepoint/v3/contenttype/forms"/>
  </ds:schemaRefs>
</ds:datastoreItem>
</file>

<file path=customXml/itemProps3.xml><?xml version="1.0" encoding="utf-8"?>
<ds:datastoreItem xmlns:ds="http://schemas.openxmlformats.org/officeDocument/2006/customXml" ds:itemID="{7104A7DF-9ABC-4FAE-8229-D6A80D026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175642-c65c-4d49-a73d-5fd7cc73ccb0"/>
    <ds:schemaRef ds:uri="d138f893-b004-4746-a440-0edde24473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147</Words>
  <Application>Microsoft Office PowerPoint</Application>
  <PresentationFormat>Widescreen</PresentationFormat>
  <Paragraphs>73</Paragraphs>
  <Slides>4</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Calibri</vt:lpstr>
      <vt:lpstr>Verdana</vt:lpstr>
      <vt:lpstr>Wingdings</vt:lpstr>
      <vt:lpstr>Capgemini Global 2021</vt:lpstr>
      <vt:lpstr>think-cell Slide</vt:lpstr>
      <vt:lpstr>AzureArc</vt:lpstr>
      <vt:lpstr>Kubeedge</vt:lpstr>
      <vt:lpstr>Kubeadm</vt:lpstr>
      <vt:lpstr>Decision tree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Terraform with terratest</dc:title>
  <dc:creator>Schönfeld, Albrecht</dc:creator>
  <cp:lastModifiedBy>Schönfeld, Albrecht</cp:lastModifiedBy>
  <cp:revision>92</cp:revision>
  <dcterms:created xsi:type="dcterms:W3CDTF">2021-07-02T20:36:08Z</dcterms:created>
  <dcterms:modified xsi:type="dcterms:W3CDTF">2022-09-05T08:26:59Z</dcterms:modified>
  <cp:category>Security Level: SEC1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y fmtid="{D5CDD505-2E9C-101B-9397-08002B2CF9AE}" pid="3" name="ContentTypeId">
    <vt:lpwstr>0x010100446A12B7F882D64188EF5DC472459FE1</vt:lpwstr>
  </property>
</Properties>
</file>