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>
      <p:cViewPr>
        <p:scale>
          <a:sx n="65" d="100"/>
          <a:sy n="65" d="100"/>
        </p:scale>
        <p:origin x="175" y="-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E15-5460-4567-8F4D-C060F17A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1C9F-F9E1-4977-8485-3956F66B9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C5D7-A594-402C-BE7A-735CDD3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784-7350-421D-9A82-252E97C2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A490-1FD5-4BA6-80A5-9EED25FF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4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1949-D26E-479F-8E8E-A0AB818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D20F-8A0E-41EF-87F1-6318AE81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8E69-5C79-4470-90FC-176877C1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BD71-9893-45E2-8CF8-EC2E53C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3ABF-2797-44E4-9871-E6AE6DC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4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20581-4DEF-43AE-BA43-E1ECF784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7AD34-A3B1-4A0F-8365-237871C9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D6D4-7A78-41AE-8AB9-4185773A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C6D8-925F-48FA-84AC-6A63448B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34A-93FD-4E4F-B8D4-9C035CA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F511-AC6B-4EFA-995F-343BB2D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962-E98B-4844-A339-69375AE2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A1C-EDC3-4BBB-B6D4-8318B69B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798-56BB-4D6C-91EF-6951662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A32C-53D1-468C-868A-9385EF48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5A9B-7E7B-4525-BDFC-0BAD4501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84B5-03C4-478A-9ECD-0E8800DA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894C-3A26-4042-9958-3A05EC05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334-A029-4968-843E-325E379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C06E-C771-4DCB-A99C-7169741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14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15FA-B63D-4F10-95B7-60FDA309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5BB8-33EE-470B-B9C2-F0138AD3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57CA-0480-4DDC-BBE8-6A09C447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151F-43CA-4671-AEDC-6BD8E1E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7409-8F42-4B5A-8432-D2B8F34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370F6-B171-4D2D-92C6-08742763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19FF-720B-4A92-9579-7FC566F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9807-E498-4851-A507-8DAF8845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632E-BEC6-40D9-BE18-A83410CC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29716-CAF7-4952-93FF-8876B8F6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A3E8-A5E2-486A-8390-9061339A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3F77-9CE6-4815-847F-E64A497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6912A-5F6A-460C-82AC-393312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20CEC-8261-4736-8058-BB8B87E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7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2DDC-1717-43C6-90D0-1DC033C7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83C78-1834-4B8C-A500-9DBA3757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A422A-8205-496C-B948-D34D586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5BC8-0A90-4C27-8A41-E52A0718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CB9C4-83B0-4557-B1A7-AF5E0C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3ADE6-946D-414A-882C-C703F38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C8E7-8FA8-49D5-885B-6E11553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2B9-6588-4136-B4E5-01B222C8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8195-7CC1-4534-BF73-E5AA9E48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DB66-3F96-48AE-8D54-CF1310B0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CD27-CDC1-414A-B0D4-A8343FD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2799-7471-4944-8760-0229AD73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0E-2DA2-4487-B64E-430CD48D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F73A-D6CC-409A-B1F7-F813F8EE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E3A7E-02B5-48E7-A06D-CBB4647C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0594-4ED1-4E8B-84FF-61797483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A93F-21EA-4429-B19F-44FCE87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18F6-FB2D-4661-8E5D-1911ED17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E728-A509-4CEE-A521-43410D9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1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679F-3E36-488B-BB7A-1E759460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159-AF23-46C0-8126-6A3B0C57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F170-41E4-4F9B-843C-0E312DB8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0641-0D68-4E02-894A-5016811C665D}" type="datetimeFigureOut">
              <a:rPr lang="de-DE" smtClean="0"/>
              <a:t>23.10.2021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0CA2-8CC7-4DD3-AED1-204C5B67F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3DF5-7A00-479F-9872-F955DD97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0A7F-1EB0-48C4-8C4B-46CE16383F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71C9F76-A614-4C09-B8AC-454E251FE181}"/>
              </a:ext>
            </a:extLst>
          </p:cNvPr>
          <p:cNvSpPr/>
          <p:nvPr/>
        </p:nvSpPr>
        <p:spPr>
          <a:xfrm>
            <a:off x="1703511" y="2203692"/>
            <a:ext cx="3657425" cy="23774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GitHub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61526739-843A-4F32-89D1-EB264B1525BA}"/>
              </a:ext>
            </a:extLst>
          </p:cNvPr>
          <p:cNvSpPr/>
          <p:nvPr/>
        </p:nvSpPr>
        <p:spPr>
          <a:xfrm rot="5400000">
            <a:off x="3361397" y="2780398"/>
            <a:ext cx="356639" cy="4104457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A98434-1F17-420D-9463-6D55F1C85410}"/>
              </a:ext>
            </a:extLst>
          </p:cNvPr>
          <p:cNvSpPr/>
          <p:nvPr/>
        </p:nvSpPr>
        <p:spPr>
          <a:xfrm>
            <a:off x="6983464" y="2204864"/>
            <a:ext cx="1704824" cy="2232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4CE7B0-D783-4D7C-AB50-44CE8C3D464E}"/>
              </a:ext>
            </a:extLst>
          </p:cNvPr>
          <p:cNvSpPr/>
          <p:nvPr/>
        </p:nvSpPr>
        <p:spPr>
          <a:xfrm>
            <a:off x="6831064" y="2348879"/>
            <a:ext cx="1704824" cy="2232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Environments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55E174-8706-4435-BF2C-C1B762BE4FAF}"/>
              </a:ext>
            </a:extLst>
          </p:cNvPr>
          <p:cNvSpPr/>
          <p:nvPr/>
        </p:nvSpPr>
        <p:spPr>
          <a:xfrm>
            <a:off x="3723062" y="3068960"/>
            <a:ext cx="1405833" cy="649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Deployable</a:t>
            </a:r>
            <a:r>
              <a:rPr lang="de-DE" dirty="0">
                <a:solidFill>
                  <a:schemeClr val="accent1"/>
                </a:solidFill>
              </a:rPr>
              <a:t> App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F8EF78-5954-4CE9-8365-C1A80A8029D6}"/>
              </a:ext>
            </a:extLst>
          </p:cNvPr>
          <p:cNvSpPr/>
          <p:nvPr/>
        </p:nvSpPr>
        <p:spPr>
          <a:xfrm>
            <a:off x="3719735" y="3717032"/>
            <a:ext cx="1405833" cy="649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Deployable</a:t>
            </a:r>
            <a:r>
              <a:rPr lang="de-DE" dirty="0">
                <a:solidFill>
                  <a:schemeClr val="accent1"/>
                </a:solidFill>
              </a:rPr>
              <a:t> Infra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C771EC-0533-4437-83D6-83E8306387DA}"/>
              </a:ext>
            </a:extLst>
          </p:cNvPr>
          <p:cNvSpPr/>
          <p:nvPr/>
        </p:nvSpPr>
        <p:spPr>
          <a:xfrm>
            <a:off x="1703512" y="5229200"/>
            <a:ext cx="3657424" cy="10801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Complementing</a:t>
            </a:r>
            <a:r>
              <a:rPr lang="de-DE" dirty="0">
                <a:solidFill>
                  <a:schemeClr val="tx1"/>
                </a:solidFill>
              </a:rPr>
              <a:t> Automation Services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4229F51-0D90-4B22-8EBA-130B25A0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52" y="2675337"/>
            <a:ext cx="272318" cy="355197"/>
          </a:xfrm>
          <a:prstGeom prst="rect">
            <a:avLst/>
          </a:prstGeom>
          <a:ln>
            <a:noFill/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B0E78E7-8633-4D33-BCA2-9E178891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1" y="2714531"/>
            <a:ext cx="336725" cy="316003"/>
          </a:xfrm>
          <a:prstGeom prst="rect">
            <a:avLst/>
          </a:prstGeom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0C4BF53-D6B0-49E2-B4E9-8F6357C5FCF3}"/>
              </a:ext>
            </a:extLst>
          </p:cNvPr>
          <p:cNvSpPr/>
          <p:nvPr/>
        </p:nvSpPr>
        <p:spPr>
          <a:xfrm>
            <a:off x="3662712" y="2708920"/>
            <a:ext cx="1527152" cy="17281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Artefactory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67BFE8A-6CB0-4E11-B1F7-AB4C20B2C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08" y="2654572"/>
            <a:ext cx="403229" cy="396725"/>
          </a:xfrm>
          <a:prstGeom prst="rect">
            <a:avLst/>
          </a:prstGeom>
          <a:ln>
            <a:noFill/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D3D731C-F3F9-4DCA-91F6-912202156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363" y="5676099"/>
            <a:ext cx="438057" cy="417197"/>
          </a:xfrm>
          <a:prstGeom prst="rect">
            <a:avLst/>
          </a:prstGeom>
          <a:ln>
            <a:noFill/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D837A40-CB38-4181-A429-031B49F95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836" y="5715254"/>
            <a:ext cx="382543" cy="378042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azure-app-configuration - Microsoft Q&amp;A">
            <a:extLst>
              <a:ext uri="{FF2B5EF4-FFF2-40B4-BE49-F238E27FC236}">
                <a16:creationId xmlns:a16="http://schemas.microsoft.com/office/drawing/2014/main" id="{6055AB54-6167-47C0-8E1B-4131A921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58" y="5698268"/>
            <a:ext cx="37804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B2EB3081-C08E-403D-A635-DEC6C173B25A}"/>
              </a:ext>
            </a:extLst>
          </p:cNvPr>
          <p:cNvSpPr/>
          <p:nvPr/>
        </p:nvSpPr>
        <p:spPr>
          <a:xfrm>
            <a:off x="2320583" y="3429000"/>
            <a:ext cx="1399152" cy="5258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Build</a:t>
            </a:r>
            <a:endParaRPr lang="de-DE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8607E2A-E401-4115-9267-B28BD575D897}"/>
              </a:ext>
            </a:extLst>
          </p:cNvPr>
          <p:cNvSpPr/>
          <p:nvPr/>
        </p:nvSpPr>
        <p:spPr>
          <a:xfrm>
            <a:off x="5140438" y="3429000"/>
            <a:ext cx="1543168" cy="52585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Deploy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8AA89-C75B-4CEF-80B7-752E68181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0014" y="3462882"/>
            <a:ext cx="412190" cy="414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2C98F-DF37-4396-8ECC-CE866CFE4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5680" y="3582111"/>
            <a:ext cx="214695" cy="2098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CAD1F6-85C6-43EF-8338-F835D59988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8813" y="3591968"/>
            <a:ext cx="214695" cy="2098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39D7C1-FA7F-4ECB-8734-90F2B07DA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877" y="2520422"/>
            <a:ext cx="307974" cy="3098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90A486-580B-4EFE-AEE1-D0DD51B8B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0438" y="1977784"/>
            <a:ext cx="412190" cy="4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rrow: Right 84">
            <a:extLst>
              <a:ext uri="{FF2B5EF4-FFF2-40B4-BE49-F238E27FC236}">
                <a16:creationId xmlns:a16="http://schemas.microsoft.com/office/drawing/2014/main" id="{BE6DB136-FF7A-4464-A871-EF2BC4DF0BCE}"/>
              </a:ext>
            </a:extLst>
          </p:cNvPr>
          <p:cNvSpPr/>
          <p:nvPr/>
        </p:nvSpPr>
        <p:spPr>
          <a:xfrm rot="5400000">
            <a:off x="9405483" y="4897000"/>
            <a:ext cx="534685" cy="41774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19E620-918D-4DC9-8770-B439BAA45CFE}"/>
              </a:ext>
            </a:extLst>
          </p:cNvPr>
          <p:cNvSpPr/>
          <p:nvPr/>
        </p:nvSpPr>
        <p:spPr>
          <a:xfrm>
            <a:off x="8281102" y="2210151"/>
            <a:ext cx="2783450" cy="2659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bg1"/>
                </a:solidFill>
              </a:rPr>
              <a:t>GitHub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4213192" y="2210151"/>
            <a:ext cx="2783450" cy="26590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bg1"/>
                </a:solidFill>
              </a:rPr>
              <a:t>Azure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DevOps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" name="Picture 2" descr="Github, logo Kostenlos Symbol von Garden stroke">
            <a:extLst>
              <a:ext uri="{FF2B5EF4-FFF2-40B4-BE49-F238E27FC236}">
                <a16:creationId xmlns:a16="http://schemas.microsoft.com/office/drawing/2014/main" id="{34E7E5AB-7329-4399-A29B-6153DA15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2207507"/>
            <a:ext cx="285388" cy="28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C3360A4-86EA-4DD8-92A4-E930124EDBB6}"/>
              </a:ext>
            </a:extLst>
          </p:cNvPr>
          <p:cNvSpPr/>
          <p:nvPr/>
        </p:nvSpPr>
        <p:spPr>
          <a:xfrm>
            <a:off x="4367808" y="1117745"/>
            <a:ext cx="4473208" cy="799087"/>
          </a:xfrm>
          <a:prstGeom prst="wedgeRoundRectCallout">
            <a:avLst>
              <a:gd name="adj1" fmla="val 19740"/>
              <a:gd name="adj2" fmla="val 135583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Migration </a:t>
            </a:r>
            <a:r>
              <a:rPr lang="de-DE" b="1" dirty="0" err="1"/>
              <a:t>mechanism</a:t>
            </a:r>
            <a:r>
              <a:rPr lang="de-DE" b="1" dirty="0"/>
              <a:t> </a:t>
            </a:r>
            <a:r>
              <a:rPr lang="de-DE" dirty="0"/>
              <a:t>must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artefacts</a:t>
            </a:r>
            <a:r>
              <a:rPr lang="de-DE" dirty="0"/>
              <a:t>/ </a:t>
            </a:r>
            <a:r>
              <a:rPr lang="de-DE" dirty="0" err="1"/>
              <a:t>settings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EBD6C9-5220-47D5-B264-976BD3B8DE2B}"/>
              </a:ext>
            </a:extLst>
          </p:cNvPr>
          <p:cNvSpPr/>
          <p:nvPr/>
        </p:nvSpPr>
        <p:spPr>
          <a:xfrm>
            <a:off x="4260338" y="2564903"/>
            <a:ext cx="2664296" cy="223224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Prj</a:t>
            </a:r>
            <a:r>
              <a:rPr lang="de-DE" dirty="0">
                <a:solidFill>
                  <a:srgbClr val="C00000"/>
                </a:solidFill>
              </a:rPr>
              <a:t>/ </a:t>
            </a:r>
            <a:r>
              <a:rPr lang="de-DE" dirty="0" err="1">
                <a:solidFill>
                  <a:srgbClr val="C00000"/>
                </a:solidFill>
              </a:rPr>
              <a:t>Org</a:t>
            </a:r>
            <a:r>
              <a:rPr lang="de-DE" dirty="0">
                <a:solidFill>
                  <a:srgbClr val="C00000"/>
                </a:solidFill>
              </a:rPr>
              <a:t> Settings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A2A24E-9D88-4497-8293-F77A6E2F72B9}"/>
              </a:ext>
            </a:extLst>
          </p:cNvPr>
          <p:cNvSpPr/>
          <p:nvPr/>
        </p:nvSpPr>
        <p:spPr>
          <a:xfrm>
            <a:off x="8281102" y="5373216"/>
            <a:ext cx="2783450" cy="64807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Complementing</a:t>
            </a:r>
            <a:r>
              <a:rPr lang="de-DE" dirty="0">
                <a:solidFill>
                  <a:schemeClr val="tx1"/>
                </a:solidFill>
              </a:rPr>
              <a:t> Services (e.g. </a:t>
            </a:r>
            <a:r>
              <a:rPr lang="de-DE" dirty="0" err="1">
                <a:solidFill>
                  <a:schemeClr val="tx1"/>
                </a:solidFill>
              </a:rPr>
              <a:t>Azure</a:t>
            </a:r>
            <a:r>
              <a:rPr lang="de-DE" dirty="0">
                <a:solidFill>
                  <a:schemeClr val="tx1"/>
                </a:solidFill>
              </a:rPr>
              <a:t> Key </a:t>
            </a:r>
            <a:r>
              <a:rPr lang="de-DE" dirty="0" err="1">
                <a:solidFill>
                  <a:schemeClr val="tx1"/>
                </a:solidFill>
              </a:rPr>
              <a:t>Vault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04CFDD14-4C05-472F-98F7-D6CAC81E3FEA}"/>
              </a:ext>
            </a:extLst>
          </p:cNvPr>
          <p:cNvSpPr/>
          <p:nvPr/>
        </p:nvSpPr>
        <p:spPr>
          <a:xfrm>
            <a:off x="407368" y="1844824"/>
            <a:ext cx="3528392" cy="2805650"/>
          </a:xfrm>
          <a:prstGeom prst="wedgeRoundRectCallout">
            <a:avLst>
              <a:gd name="adj1" fmla="val 54717"/>
              <a:gd name="adj2" fmla="val 24209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Red</a:t>
            </a:r>
            <a:r>
              <a:rPr lang="de-DE" b="1" dirty="0"/>
              <a:t> </a:t>
            </a:r>
            <a:r>
              <a:rPr lang="de-DE" b="1" dirty="0" err="1"/>
              <a:t>marks</a:t>
            </a:r>
            <a:r>
              <a:rPr lang="de-DE" b="1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migrated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Prj</a:t>
            </a:r>
            <a:r>
              <a:rPr lang="de-DE" dirty="0"/>
              <a:t>/ </a:t>
            </a:r>
            <a:r>
              <a:rPr lang="de-DE" dirty="0" err="1"/>
              <a:t>Org</a:t>
            </a:r>
            <a:r>
              <a:rPr lang="de-DE" dirty="0"/>
              <a:t>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(</a:t>
            </a:r>
            <a:r>
              <a:rPr lang="de-DE" dirty="0" err="1"/>
              <a:t>Yaml</a:t>
            </a:r>
            <a:r>
              <a:rPr lang="de-DE" dirty="0"/>
              <a:t>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Pipeline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(</a:t>
            </a:r>
            <a:r>
              <a:rPr lang="de-DE" dirty="0" err="1"/>
              <a:t>Extensions</a:t>
            </a:r>
            <a:r>
              <a:rPr lang="de-DE" dirty="0"/>
              <a:t>, Connection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complemennting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, </a:t>
            </a:r>
            <a:r>
              <a:rPr lang="de-DE" dirty="0" err="1"/>
              <a:t>Artefacts</a:t>
            </a:r>
            <a:r>
              <a:rPr lang="de-DE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2CE269-A9D8-4FE6-A0CA-25D2C279FED2}"/>
              </a:ext>
            </a:extLst>
          </p:cNvPr>
          <p:cNvSpPr/>
          <p:nvPr/>
        </p:nvSpPr>
        <p:spPr>
          <a:xfrm>
            <a:off x="6980283" y="2564904"/>
            <a:ext cx="1284460" cy="184158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Migrate</a:t>
            </a:r>
            <a:endParaRPr lang="de-D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8252F8-A6B9-42BC-AE41-125D8CCA452C}"/>
              </a:ext>
            </a:extLst>
          </p:cNvPr>
          <p:cNvSpPr/>
          <p:nvPr/>
        </p:nvSpPr>
        <p:spPr>
          <a:xfrm>
            <a:off x="4332346" y="2996951"/>
            <a:ext cx="2520280" cy="172819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DevOps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Repo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9F8C21-1126-4643-8111-B05349631F2B}"/>
              </a:ext>
            </a:extLst>
          </p:cNvPr>
          <p:cNvSpPr/>
          <p:nvPr/>
        </p:nvSpPr>
        <p:spPr>
          <a:xfrm>
            <a:off x="4419338" y="3392715"/>
            <a:ext cx="2336418" cy="612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App/ Infra </a:t>
            </a:r>
            <a:r>
              <a:rPr lang="de-DE" dirty="0" err="1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AF230D-FEE1-49FD-B7AA-5FFBB081906D}"/>
              </a:ext>
            </a:extLst>
          </p:cNvPr>
          <p:cNvSpPr/>
          <p:nvPr/>
        </p:nvSpPr>
        <p:spPr>
          <a:xfrm>
            <a:off x="4419338" y="4038125"/>
            <a:ext cx="2336418" cy="612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Automation App/ Infra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DevOps</a:t>
            </a:r>
            <a:r>
              <a:rPr lang="de-DE" dirty="0">
                <a:solidFill>
                  <a:srgbClr val="C00000"/>
                </a:solidFill>
              </a:rPr>
              <a:t> Pipelines)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D03E30C-8B5D-46BC-AE60-620C37725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15" y="2228717"/>
            <a:ext cx="304800" cy="257175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EC4DB39-BE16-40AA-8FEC-8A7CB2F4ED2E}"/>
              </a:ext>
            </a:extLst>
          </p:cNvPr>
          <p:cNvSpPr/>
          <p:nvPr/>
        </p:nvSpPr>
        <p:spPr>
          <a:xfrm>
            <a:off x="8328248" y="2564904"/>
            <a:ext cx="2664296" cy="223224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GitHub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Org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72A6C9-3CA7-4BDA-A99A-896410627266}"/>
              </a:ext>
            </a:extLst>
          </p:cNvPr>
          <p:cNvSpPr/>
          <p:nvPr/>
        </p:nvSpPr>
        <p:spPr>
          <a:xfrm>
            <a:off x="8400256" y="2996951"/>
            <a:ext cx="2520280" cy="172819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GitHub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Repo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3563186-C1DE-49F4-B5DC-0246ECE38B32}"/>
              </a:ext>
            </a:extLst>
          </p:cNvPr>
          <p:cNvSpPr/>
          <p:nvPr/>
        </p:nvSpPr>
        <p:spPr>
          <a:xfrm>
            <a:off x="8487248" y="4038125"/>
            <a:ext cx="2336418" cy="612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Automation App/ Infra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GitHub</a:t>
            </a:r>
            <a:r>
              <a:rPr lang="de-DE" dirty="0">
                <a:solidFill>
                  <a:srgbClr val="C00000"/>
                </a:solidFill>
              </a:rPr>
              <a:t> Workflows)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2D881A-1220-4F4C-BE5A-7760A904E687}"/>
              </a:ext>
            </a:extLst>
          </p:cNvPr>
          <p:cNvSpPr/>
          <p:nvPr/>
        </p:nvSpPr>
        <p:spPr>
          <a:xfrm>
            <a:off x="8483416" y="3384396"/>
            <a:ext cx="2336418" cy="612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App/ Infra </a:t>
            </a:r>
            <a:r>
              <a:rPr lang="de-DE" dirty="0" err="1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rrow: Right 84">
            <a:extLst>
              <a:ext uri="{FF2B5EF4-FFF2-40B4-BE49-F238E27FC236}">
                <a16:creationId xmlns:a16="http://schemas.microsoft.com/office/drawing/2014/main" id="{BE6DB136-FF7A-4464-A871-EF2BC4DF0BCE}"/>
              </a:ext>
            </a:extLst>
          </p:cNvPr>
          <p:cNvSpPr/>
          <p:nvPr/>
        </p:nvSpPr>
        <p:spPr>
          <a:xfrm rot="5400000">
            <a:off x="9580224" y="4897000"/>
            <a:ext cx="534685" cy="41774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19E620-918D-4DC9-8770-B439BAA45CFE}"/>
              </a:ext>
            </a:extLst>
          </p:cNvPr>
          <p:cNvSpPr/>
          <p:nvPr/>
        </p:nvSpPr>
        <p:spPr>
          <a:xfrm>
            <a:off x="8727316" y="2210150"/>
            <a:ext cx="2337235" cy="2803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72A6C9-3CA7-4BDA-A99A-896410627266}"/>
              </a:ext>
            </a:extLst>
          </p:cNvPr>
          <p:cNvSpPr/>
          <p:nvPr/>
        </p:nvSpPr>
        <p:spPr>
          <a:xfrm>
            <a:off x="8804664" y="2564903"/>
            <a:ext cx="2187880" cy="23762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GitHub Org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17501C-1796-4582-B078-400888577876}"/>
              </a:ext>
            </a:extLst>
          </p:cNvPr>
          <p:cNvSpPr/>
          <p:nvPr/>
        </p:nvSpPr>
        <p:spPr>
          <a:xfrm>
            <a:off x="4369492" y="2210151"/>
            <a:ext cx="3609678" cy="30910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</a:rPr>
              <a:t>Azure DevOps</a:t>
            </a:r>
          </a:p>
        </p:txBody>
      </p:sp>
      <p:pic>
        <p:nvPicPr>
          <p:cNvPr id="20" name="Picture 2" descr="Github, logo Kostenlos Symbol von Garden stroke">
            <a:extLst>
              <a:ext uri="{FF2B5EF4-FFF2-40B4-BE49-F238E27FC236}">
                <a16:creationId xmlns:a16="http://schemas.microsoft.com/office/drawing/2014/main" id="{34E7E5AB-7329-4399-A29B-6153DA15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464" y="2213563"/>
            <a:ext cx="285388" cy="28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C3360A4-86EA-4DD8-92A4-E930124EDBB6}"/>
              </a:ext>
            </a:extLst>
          </p:cNvPr>
          <p:cNvSpPr/>
          <p:nvPr/>
        </p:nvSpPr>
        <p:spPr>
          <a:xfrm>
            <a:off x="243349" y="2445161"/>
            <a:ext cx="3389507" cy="2568015"/>
          </a:xfrm>
          <a:prstGeom prst="wedgeRoundRectCallout">
            <a:avLst>
              <a:gd name="adj1" fmla="val 67308"/>
              <a:gd name="adj2" fmla="val 15054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Stage „Migrate Pipeline“: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remote executioner (Copies GitHub Repo with infra/ app and workflow + triggers workflow)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 pipeline via remote executioner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Factory Pipeline triggers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EBD6C9-5220-47D5-B264-976BD3B8DE2B}"/>
              </a:ext>
            </a:extLst>
          </p:cNvPr>
          <p:cNvSpPr/>
          <p:nvPr/>
        </p:nvSpPr>
        <p:spPr>
          <a:xfrm>
            <a:off x="4439816" y="2564904"/>
            <a:ext cx="3467346" cy="266429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Prj</a:t>
            </a:r>
            <a:r>
              <a:rPr lang="en-US" dirty="0">
                <a:solidFill>
                  <a:srgbClr val="C00000"/>
                </a:solidFill>
              </a:rPr>
              <a:t>/ Org Settings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A2A24E-9D88-4497-8293-F77A6E2F72B9}"/>
              </a:ext>
            </a:extLst>
          </p:cNvPr>
          <p:cNvSpPr/>
          <p:nvPr/>
        </p:nvSpPr>
        <p:spPr>
          <a:xfrm>
            <a:off x="8727316" y="5373216"/>
            <a:ext cx="2337236" cy="10028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Complementing Services (e.g. Azure Key Vault)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8252F8-A6B9-42BC-AE41-125D8CCA452C}"/>
              </a:ext>
            </a:extLst>
          </p:cNvPr>
          <p:cNvSpPr/>
          <p:nvPr/>
        </p:nvSpPr>
        <p:spPr>
          <a:xfrm>
            <a:off x="4555139" y="2996950"/>
            <a:ext cx="3280016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DevOps Repo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9F8C21-1126-4643-8111-B05349631F2B}"/>
              </a:ext>
            </a:extLst>
          </p:cNvPr>
          <p:cNvSpPr/>
          <p:nvPr/>
        </p:nvSpPr>
        <p:spPr>
          <a:xfrm>
            <a:off x="6456040" y="3392715"/>
            <a:ext cx="1282244" cy="619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App/ Infra code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D03E30C-8B5D-46BC-AE60-620C37725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543" y="2228717"/>
            <a:ext cx="304800" cy="2571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293031-C0E2-4D4A-8065-6D662BA96017}"/>
              </a:ext>
            </a:extLst>
          </p:cNvPr>
          <p:cNvSpPr/>
          <p:nvPr/>
        </p:nvSpPr>
        <p:spPr>
          <a:xfrm>
            <a:off x="6456040" y="4084077"/>
            <a:ext cx="1282243" cy="857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Auto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(GitHub Workflows)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D53A78-F4F0-48E7-B937-FD7A7920034C}"/>
              </a:ext>
            </a:extLst>
          </p:cNvPr>
          <p:cNvSpPr/>
          <p:nvPr/>
        </p:nvSpPr>
        <p:spPr>
          <a:xfrm>
            <a:off x="4607265" y="3384396"/>
            <a:ext cx="1646237" cy="155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Remote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Execu-tioner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(Azure DevOps)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05BE6A-82EA-4705-AFF9-854289E312B0}"/>
              </a:ext>
            </a:extLst>
          </p:cNvPr>
          <p:cNvSpPr/>
          <p:nvPr/>
        </p:nvSpPr>
        <p:spPr>
          <a:xfrm>
            <a:off x="7738284" y="3861048"/>
            <a:ext cx="1066380" cy="36004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2059FD1-3F6C-477F-8F55-B8A1596004A5}"/>
              </a:ext>
            </a:extLst>
          </p:cNvPr>
          <p:cNvSpPr/>
          <p:nvPr/>
        </p:nvSpPr>
        <p:spPr>
          <a:xfrm>
            <a:off x="6253502" y="3862022"/>
            <a:ext cx="424652" cy="36004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7D76DED-0E86-4BAA-B46F-0B370B92D8B9}"/>
              </a:ext>
            </a:extLst>
          </p:cNvPr>
          <p:cNvSpPr/>
          <p:nvPr/>
        </p:nvSpPr>
        <p:spPr>
          <a:xfrm>
            <a:off x="4223792" y="3861048"/>
            <a:ext cx="424652" cy="36004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entagon 28">
            <a:extLst>
              <a:ext uri="{FF2B5EF4-FFF2-40B4-BE49-F238E27FC236}">
                <a16:creationId xmlns:a16="http://schemas.microsoft.com/office/drawing/2014/main" id="{6C077F2A-072E-4518-AE04-3A7CB4E374F4}"/>
              </a:ext>
            </a:extLst>
          </p:cNvPr>
          <p:cNvSpPr/>
          <p:nvPr/>
        </p:nvSpPr>
        <p:spPr>
          <a:xfrm>
            <a:off x="4065622" y="3517997"/>
            <a:ext cx="403354" cy="360040"/>
          </a:xfrm>
          <a:prstGeom prst="pent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1DF3CF07-D9E9-4B8C-9443-060C87B8DA03}"/>
              </a:ext>
            </a:extLst>
          </p:cNvPr>
          <p:cNvSpPr/>
          <p:nvPr/>
        </p:nvSpPr>
        <p:spPr>
          <a:xfrm>
            <a:off x="4405587" y="4703192"/>
            <a:ext cx="403354" cy="360040"/>
          </a:xfrm>
          <a:prstGeom prst="pent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B0405E-7FFD-4270-9F8C-6D51D2AF0C97}"/>
              </a:ext>
            </a:extLst>
          </p:cNvPr>
          <p:cNvSpPr/>
          <p:nvPr/>
        </p:nvSpPr>
        <p:spPr>
          <a:xfrm>
            <a:off x="8882012" y="2996950"/>
            <a:ext cx="2038524" cy="18002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GitHub Repo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2D881A-1220-4F4C-BE5A-7760A904E687}"/>
              </a:ext>
            </a:extLst>
          </p:cNvPr>
          <p:cNvSpPr/>
          <p:nvPr/>
        </p:nvSpPr>
        <p:spPr>
          <a:xfrm>
            <a:off x="8940858" y="3384397"/>
            <a:ext cx="1878976" cy="40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App/ Infra 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A40EB5-6C31-4DCC-8A69-37CE47B3F423}"/>
              </a:ext>
            </a:extLst>
          </p:cNvPr>
          <p:cNvSpPr/>
          <p:nvPr/>
        </p:nvSpPr>
        <p:spPr>
          <a:xfrm>
            <a:off x="8940858" y="3868053"/>
            <a:ext cx="1878976" cy="857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Auto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(GitHub Workflows)</a:t>
            </a:r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0AA546C7-01FD-49CB-933E-4500ACB7D1F2}"/>
              </a:ext>
            </a:extLst>
          </p:cNvPr>
          <p:cNvSpPr/>
          <p:nvPr/>
        </p:nvSpPr>
        <p:spPr>
          <a:xfrm>
            <a:off x="10589190" y="3698017"/>
            <a:ext cx="403354" cy="360040"/>
          </a:xfrm>
          <a:prstGeom prst="pent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14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C3360A4-86EA-4DD8-92A4-E930124EDBB6}"/>
              </a:ext>
            </a:extLst>
          </p:cNvPr>
          <p:cNvSpPr/>
          <p:nvPr/>
        </p:nvSpPr>
        <p:spPr>
          <a:xfrm>
            <a:off x="644152" y="2664687"/>
            <a:ext cx="3260363" cy="1847935"/>
          </a:xfrm>
          <a:prstGeom prst="wedgeRoundRectCallout">
            <a:avLst>
              <a:gd name="adj1" fmla="val 63191"/>
              <a:gd name="adj2" fmla="val 14146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Stage „</a:t>
            </a:r>
            <a:r>
              <a:rPr lang="de-DE" b="1" dirty="0" err="1"/>
              <a:t>Migrate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r>
              <a:rPr lang="de-DE" b="1" dirty="0"/>
              <a:t>“: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Finalize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+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over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manually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Delete Source </a:t>
            </a:r>
            <a:r>
              <a:rPr lang="de-DE" dirty="0" err="1"/>
              <a:t>Repo</a:t>
            </a:r>
            <a:r>
              <a:rPr lang="de-DE" dirty="0"/>
              <a:t>/ Pipelines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24EE65-6D8C-4C4D-9686-25C81CF98EBA}"/>
              </a:ext>
            </a:extLst>
          </p:cNvPr>
          <p:cNvSpPr/>
          <p:nvPr/>
        </p:nvSpPr>
        <p:spPr>
          <a:xfrm>
            <a:off x="4369492" y="2210151"/>
            <a:ext cx="3609678" cy="30910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bg1"/>
                </a:solidFill>
              </a:rPr>
              <a:t>Azure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DevOps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D59CE6-75D4-4D5E-9CAD-BF8D3B77E640}"/>
              </a:ext>
            </a:extLst>
          </p:cNvPr>
          <p:cNvSpPr/>
          <p:nvPr/>
        </p:nvSpPr>
        <p:spPr>
          <a:xfrm>
            <a:off x="4439816" y="2564904"/>
            <a:ext cx="3467346" cy="266429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Prj</a:t>
            </a:r>
            <a:r>
              <a:rPr lang="de-DE" dirty="0">
                <a:solidFill>
                  <a:srgbClr val="C00000"/>
                </a:solidFill>
              </a:rPr>
              <a:t>/ </a:t>
            </a:r>
            <a:r>
              <a:rPr lang="de-DE" dirty="0" err="1">
                <a:solidFill>
                  <a:srgbClr val="C00000"/>
                </a:solidFill>
              </a:rPr>
              <a:t>Org</a:t>
            </a:r>
            <a:r>
              <a:rPr lang="de-DE" dirty="0">
                <a:solidFill>
                  <a:srgbClr val="C00000"/>
                </a:solidFill>
              </a:rPr>
              <a:t> Settings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98956B-C0EF-4250-A0CB-F614BBAAF2FD}"/>
              </a:ext>
            </a:extLst>
          </p:cNvPr>
          <p:cNvSpPr/>
          <p:nvPr/>
        </p:nvSpPr>
        <p:spPr>
          <a:xfrm>
            <a:off x="4555139" y="2996950"/>
            <a:ext cx="3280016" cy="21602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DevOps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Repo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5E4A16-57D7-4E35-8A71-9DA9BB927ADB}"/>
              </a:ext>
            </a:extLst>
          </p:cNvPr>
          <p:cNvSpPr/>
          <p:nvPr/>
        </p:nvSpPr>
        <p:spPr>
          <a:xfrm>
            <a:off x="6456040" y="3392715"/>
            <a:ext cx="1282244" cy="619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App/ Infra </a:t>
            </a:r>
            <a:r>
              <a:rPr lang="de-DE" dirty="0" err="1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C683BC4-7A9B-43CD-8B4D-28608776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543" y="2228717"/>
            <a:ext cx="304800" cy="25717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448B769-B1FC-49AE-9011-C8D408C781FE}"/>
              </a:ext>
            </a:extLst>
          </p:cNvPr>
          <p:cNvSpPr/>
          <p:nvPr/>
        </p:nvSpPr>
        <p:spPr>
          <a:xfrm>
            <a:off x="6456040" y="4084077"/>
            <a:ext cx="1282243" cy="857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Auto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GitHub</a:t>
            </a:r>
            <a:r>
              <a:rPr lang="de-DE" dirty="0">
                <a:solidFill>
                  <a:srgbClr val="C00000"/>
                </a:solidFill>
              </a:rPr>
              <a:t> Workflows)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F1B9CC-352B-49E7-8D92-03917F242FC4}"/>
              </a:ext>
            </a:extLst>
          </p:cNvPr>
          <p:cNvSpPr/>
          <p:nvPr/>
        </p:nvSpPr>
        <p:spPr>
          <a:xfrm>
            <a:off x="4607265" y="3384396"/>
            <a:ext cx="1646237" cy="155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Remote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Execu-tioner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Azure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DevOps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F091282-6331-4EC6-86D4-E109FE3915AC}"/>
              </a:ext>
            </a:extLst>
          </p:cNvPr>
          <p:cNvSpPr/>
          <p:nvPr/>
        </p:nvSpPr>
        <p:spPr>
          <a:xfrm>
            <a:off x="6253502" y="3862022"/>
            <a:ext cx="424652" cy="36004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F8260AA1-95BA-4FE0-9556-3E0180BB643E}"/>
              </a:ext>
            </a:extLst>
          </p:cNvPr>
          <p:cNvSpPr/>
          <p:nvPr/>
        </p:nvSpPr>
        <p:spPr>
          <a:xfrm>
            <a:off x="5024290" y="2291354"/>
            <a:ext cx="2304256" cy="3211396"/>
          </a:xfrm>
          <a:prstGeom prst="mathMultiply">
            <a:avLst>
              <a:gd name="adj1" fmla="val 1243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C449B45F-35E2-45ED-B8D1-B5256C35A4CC}"/>
              </a:ext>
            </a:extLst>
          </p:cNvPr>
          <p:cNvSpPr/>
          <p:nvPr/>
        </p:nvSpPr>
        <p:spPr>
          <a:xfrm>
            <a:off x="8112224" y="4221088"/>
            <a:ext cx="403354" cy="360040"/>
          </a:xfrm>
          <a:prstGeom prst="pent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8" name="Pentagon 47">
            <a:extLst>
              <a:ext uri="{FF2B5EF4-FFF2-40B4-BE49-F238E27FC236}">
                <a16:creationId xmlns:a16="http://schemas.microsoft.com/office/drawing/2014/main" id="{4C9833A0-6BD2-48FD-B785-6D6AAEFD0B86}"/>
              </a:ext>
            </a:extLst>
          </p:cNvPr>
          <p:cNvSpPr/>
          <p:nvPr/>
        </p:nvSpPr>
        <p:spPr>
          <a:xfrm>
            <a:off x="8140918" y="2276872"/>
            <a:ext cx="403354" cy="360040"/>
          </a:xfrm>
          <a:prstGeom prst="pent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B349CF07-9E91-4E06-BF9F-6F1D3B2D0F4B}"/>
              </a:ext>
            </a:extLst>
          </p:cNvPr>
          <p:cNvSpPr/>
          <p:nvPr/>
        </p:nvSpPr>
        <p:spPr>
          <a:xfrm>
            <a:off x="4943872" y="4437112"/>
            <a:ext cx="403354" cy="360040"/>
          </a:xfrm>
          <a:prstGeom prst="pent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CD85630-B5B9-4CCF-A3B5-C78759EDF68F}"/>
              </a:ext>
            </a:extLst>
          </p:cNvPr>
          <p:cNvSpPr/>
          <p:nvPr/>
        </p:nvSpPr>
        <p:spPr>
          <a:xfrm rot="5400000">
            <a:off x="9580224" y="4897000"/>
            <a:ext cx="534685" cy="41774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B29536-641A-444D-AD2E-65641BBBA22F}"/>
              </a:ext>
            </a:extLst>
          </p:cNvPr>
          <p:cNvSpPr/>
          <p:nvPr/>
        </p:nvSpPr>
        <p:spPr>
          <a:xfrm>
            <a:off x="8727316" y="2210150"/>
            <a:ext cx="2337235" cy="2803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bg1"/>
                </a:solidFill>
              </a:rPr>
              <a:t>GitHub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C9D3B7-14B6-48C8-939B-5C0EAD266A00}"/>
              </a:ext>
            </a:extLst>
          </p:cNvPr>
          <p:cNvSpPr/>
          <p:nvPr/>
        </p:nvSpPr>
        <p:spPr>
          <a:xfrm>
            <a:off x="8804664" y="2564903"/>
            <a:ext cx="2187880" cy="23762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GitHub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Org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53" name="Picture 2" descr="Github, logo Kostenlos Symbol von Garden stroke">
            <a:extLst>
              <a:ext uri="{FF2B5EF4-FFF2-40B4-BE49-F238E27FC236}">
                <a16:creationId xmlns:a16="http://schemas.microsoft.com/office/drawing/2014/main" id="{1D08EEC4-299E-451F-8D4B-A8A0ACF4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464" y="2213563"/>
            <a:ext cx="285388" cy="28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C3FCD9D-B931-4ECB-94C2-A62E0B10CA80}"/>
              </a:ext>
            </a:extLst>
          </p:cNvPr>
          <p:cNvSpPr/>
          <p:nvPr/>
        </p:nvSpPr>
        <p:spPr>
          <a:xfrm>
            <a:off x="8727316" y="5373216"/>
            <a:ext cx="2337236" cy="10028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>
                <a:solidFill>
                  <a:schemeClr val="tx1"/>
                </a:solidFill>
              </a:rPr>
              <a:t>Complementing</a:t>
            </a:r>
            <a:r>
              <a:rPr lang="de-DE" dirty="0">
                <a:solidFill>
                  <a:schemeClr val="tx1"/>
                </a:solidFill>
              </a:rPr>
              <a:t> Services (e.g. </a:t>
            </a:r>
            <a:r>
              <a:rPr lang="de-DE" dirty="0" err="1">
                <a:solidFill>
                  <a:schemeClr val="tx1"/>
                </a:solidFill>
              </a:rPr>
              <a:t>Azure</a:t>
            </a:r>
            <a:r>
              <a:rPr lang="de-DE" dirty="0">
                <a:solidFill>
                  <a:schemeClr val="tx1"/>
                </a:solidFill>
              </a:rPr>
              <a:t> Key </a:t>
            </a:r>
            <a:r>
              <a:rPr lang="de-DE" dirty="0" err="1">
                <a:solidFill>
                  <a:schemeClr val="tx1"/>
                </a:solidFill>
              </a:rPr>
              <a:t>Vault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3A72B6-3131-4A6A-859F-69055FF4E655}"/>
              </a:ext>
            </a:extLst>
          </p:cNvPr>
          <p:cNvSpPr/>
          <p:nvPr/>
        </p:nvSpPr>
        <p:spPr>
          <a:xfrm>
            <a:off x="8882012" y="2996950"/>
            <a:ext cx="2038524" cy="18002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GitHub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Repo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B2FDE1-47F1-433C-9126-21345A2DAEC9}"/>
              </a:ext>
            </a:extLst>
          </p:cNvPr>
          <p:cNvSpPr/>
          <p:nvPr/>
        </p:nvSpPr>
        <p:spPr>
          <a:xfrm>
            <a:off x="8940858" y="3384397"/>
            <a:ext cx="1878976" cy="40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App/ Infra </a:t>
            </a:r>
            <a:r>
              <a:rPr lang="de-DE" dirty="0" err="1">
                <a:solidFill>
                  <a:schemeClr val="tx1"/>
                </a:solidFill>
              </a:rPr>
              <a:t>code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25531E-B646-4B34-8604-8262788D143A}"/>
              </a:ext>
            </a:extLst>
          </p:cNvPr>
          <p:cNvSpPr/>
          <p:nvPr/>
        </p:nvSpPr>
        <p:spPr>
          <a:xfrm>
            <a:off x="8940858" y="3868053"/>
            <a:ext cx="1878976" cy="857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Auto</a:t>
            </a:r>
          </a:p>
          <a:p>
            <a:pPr algn="ctr"/>
            <a:r>
              <a:rPr lang="de-DE" dirty="0">
                <a:solidFill>
                  <a:srgbClr val="C00000"/>
                </a:solidFill>
              </a:rPr>
              <a:t>(</a:t>
            </a:r>
            <a:r>
              <a:rPr lang="de-DE" dirty="0" err="1">
                <a:solidFill>
                  <a:srgbClr val="C00000"/>
                </a:solidFill>
              </a:rPr>
              <a:t>GitHub</a:t>
            </a:r>
            <a:r>
              <a:rPr lang="de-DE" dirty="0">
                <a:solidFill>
                  <a:srgbClr val="C00000"/>
                </a:solidFill>
              </a:rPr>
              <a:t> Workflows)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60861D8-8F99-4EF3-9FB2-E19D08415CFC}"/>
              </a:ext>
            </a:extLst>
          </p:cNvPr>
          <p:cNvSpPr/>
          <p:nvPr/>
        </p:nvSpPr>
        <p:spPr>
          <a:xfrm>
            <a:off x="7738284" y="3861048"/>
            <a:ext cx="1066380" cy="36004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88D0F6B-D1B0-4054-B924-BDC8F794D095}"/>
              </a:ext>
            </a:extLst>
          </p:cNvPr>
          <p:cNvSpPr/>
          <p:nvPr/>
        </p:nvSpPr>
        <p:spPr>
          <a:xfrm>
            <a:off x="7749146" y="2636912"/>
            <a:ext cx="1066380" cy="36004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Schönfeld, Albrecht</dc:creator>
  <cp:lastModifiedBy>Schönfeld, Albrecht</cp:lastModifiedBy>
  <cp:revision>57</cp:revision>
  <dcterms:created xsi:type="dcterms:W3CDTF">2021-08-02T12:07:14Z</dcterms:created>
  <dcterms:modified xsi:type="dcterms:W3CDTF">2021-10-24T10:09:56Z</dcterms:modified>
</cp:coreProperties>
</file>